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635" r:id="rId2"/>
    <p:sldId id="258" r:id="rId3"/>
    <p:sldId id="664" r:id="rId4"/>
    <p:sldId id="663" r:id="rId5"/>
    <p:sldId id="2141414742" r:id="rId6"/>
    <p:sldId id="628" r:id="rId7"/>
    <p:sldId id="667" r:id="rId8"/>
    <p:sldId id="636" r:id="rId9"/>
    <p:sldId id="652" r:id="rId10"/>
    <p:sldId id="662" r:id="rId11"/>
    <p:sldId id="666" r:id="rId12"/>
    <p:sldId id="2141414753" r:id="rId13"/>
    <p:sldId id="2141414754" r:id="rId14"/>
    <p:sldId id="686" r:id="rId15"/>
    <p:sldId id="2141414743" r:id="rId16"/>
    <p:sldId id="2141414744" r:id="rId17"/>
    <p:sldId id="638" r:id="rId18"/>
    <p:sldId id="669" r:id="rId19"/>
    <p:sldId id="640" r:id="rId20"/>
    <p:sldId id="687" r:id="rId21"/>
    <p:sldId id="670" r:id="rId22"/>
    <p:sldId id="671" r:id="rId23"/>
    <p:sldId id="2141414755" r:id="rId24"/>
    <p:sldId id="643" r:id="rId25"/>
    <p:sldId id="2141414745" r:id="rId26"/>
    <p:sldId id="642" r:id="rId27"/>
    <p:sldId id="653" r:id="rId28"/>
    <p:sldId id="673" r:id="rId29"/>
    <p:sldId id="644" r:id="rId30"/>
    <p:sldId id="674" r:id="rId31"/>
    <p:sldId id="675" r:id="rId32"/>
    <p:sldId id="645" r:id="rId33"/>
    <p:sldId id="676" r:id="rId34"/>
    <p:sldId id="631" r:id="rId35"/>
    <p:sldId id="2141414756" r:id="rId36"/>
    <p:sldId id="649" r:id="rId37"/>
    <p:sldId id="677" r:id="rId38"/>
    <p:sldId id="654" r:id="rId39"/>
    <p:sldId id="678" r:id="rId40"/>
    <p:sldId id="679" r:id="rId41"/>
    <p:sldId id="680" r:id="rId42"/>
    <p:sldId id="646" r:id="rId43"/>
    <p:sldId id="2141414746" r:id="rId44"/>
    <p:sldId id="2141414747" r:id="rId45"/>
    <p:sldId id="661" r:id="rId46"/>
    <p:sldId id="647" r:id="rId47"/>
    <p:sldId id="660" r:id="rId48"/>
    <p:sldId id="682" r:id="rId49"/>
    <p:sldId id="648" r:id="rId50"/>
    <p:sldId id="683" r:id="rId51"/>
    <p:sldId id="650" r:id="rId52"/>
    <p:sldId id="655" r:id="rId53"/>
    <p:sldId id="2141414748" r:id="rId54"/>
    <p:sldId id="2141414751" r:id="rId55"/>
    <p:sldId id="651" r:id="rId56"/>
    <p:sldId id="692" r:id="rId57"/>
    <p:sldId id="690" r:id="rId58"/>
    <p:sldId id="693" r:id="rId59"/>
    <p:sldId id="659" r:id="rId60"/>
    <p:sldId id="2141414749" r:id="rId61"/>
    <p:sldId id="2141414750" r:id="rId62"/>
    <p:sldId id="260" r:id="rId63"/>
    <p:sldId id="2141414741" r:id="rId6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377" autoAdjust="0"/>
  </p:normalViewPr>
  <p:slideViewPr>
    <p:cSldViewPr snapToGrid="0">
      <p:cViewPr>
        <p:scale>
          <a:sx n="62" d="100"/>
          <a:sy n="62" d="100"/>
        </p:scale>
        <p:origin x="148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36166-3937-4F02-BAEA-F91E857EF410}" type="datetimeFigureOut">
              <a:rPr lang="nl-BE" smtClean="0"/>
              <a:t>2/12/2025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3FBF6-F754-44F2-A2CF-DD5E4B5B5F7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931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https://godbolt.org/z/W3ajfvr4f</a:t>
            </a:r>
          </a:p>
          <a:p>
            <a:endParaRPr lang="nl-BE" dirty="0"/>
          </a:p>
          <a:p>
            <a:r>
              <a:rPr lang="nl-BE" dirty="0"/>
              <a:t>https://en.cppreference.com/w/cpp/preprocessor/embed.html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6611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0B58C-3BCF-63C6-ED90-B31FF48FA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2BEEBA-4879-3EE5-A4B4-DCB67254CA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0FCA5B-7198-A112-02D9-59B32E407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https://godbolt.org/z/e7zdYPb7f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2548-CE6A-CD1E-4654-9D2296414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8971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2B672-5BD9-AC9E-EC2D-57DB2632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64A0E2-C23C-94F8-53E6-10B4AB59E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19D8C4-84C0-4C93-9053-E8083AC3A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https://godbolt.org/z/z75v58rPY</a:t>
            </a:r>
          </a:p>
          <a:p>
            <a:r>
              <a:rPr lang="nl-BE" dirty="0"/>
              <a:t>https://godbolt.org/z/orYezWo34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DCE71-0C30-040C-94D6-DB07F4155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874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67D58-13F2-30AA-1103-00553449A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65CC57-41C7-9510-80A4-31530CC0E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9A3FE-E61C-F344-A00E-55935272F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https://godbolt.org/z/z75v58rPY</a:t>
            </a:r>
          </a:p>
          <a:p>
            <a:r>
              <a:rPr lang="nl-BE" dirty="0"/>
              <a:t>https://godbolt.org/z/orYezWo34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C32EA-69F5-BA04-DA7C-9385935756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4235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EBFC4-29A8-78EE-CA01-6C5869741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23C1B6-47C1-C188-381F-1C627F40A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2B0413-D529-A256-4214-15C4B14DF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https://godbolt.org/z/z75v58rPY</a:t>
            </a:r>
          </a:p>
          <a:p>
            <a:r>
              <a:rPr lang="nl-BE" dirty="0"/>
              <a:t>https://godbolt.org/z/orYezWo34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DA123B-9991-6461-5AB7-1AF104184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090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https://godbolt.org/z/jahMedMoT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9264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C0C71-C4CE-61A7-AEB2-A42B4954D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C83771-5E04-C6C0-41E0-43F4B8E499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30EC2-76E2-4546-67E2-88A7160FD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https://godbolt.org/z/jahMedMoT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E7E34-FCC1-EA30-BDA6-E1E1FE32D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3460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https://godbolt.org/z/M98xhhK1j</a:t>
            </a:r>
          </a:p>
          <a:p>
            <a:r>
              <a:rPr lang="nl-BE" dirty="0"/>
              <a:t>https://godbolt.org/z/9xnbseGcP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1470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4FDF6-2915-5784-42A9-F3864B953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5299D6-4A56-E3F6-1284-4A5F865969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6939D-0331-F654-55F4-E806056D5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https://godbolt.org/z/M98xhhK1j</a:t>
            </a:r>
          </a:p>
          <a:p>
            <a:r>
              <a:rPr lang="nl-BE" dirty="0"/>
              <a:t>https://godbolt.org/z/9xnbseGcP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54948-EE83-6FCF-CF95-7DB8F12F69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9598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F0467-DE39-AA79-CF4E-C1B8FE542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267B9D-191E-0F46-5A0D-0291A2D339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C0CAD-02F1-0FFE-DDCB-4109845FA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https://godbolt.org/z/M98xhhK1j</a:t>
            </a:r>
          </a:p>
          <a:p>
            <a:r>
              <a:rPr lang="nl-BE" dirty="0"/>
              <a:t>https://godbolt.org/z/9xnbseGcP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9A224-B268-4DDC-99D3-FDFC4B1D4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2635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BB490-655E-A4A2-B372-4DCC722F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0330AF-60B8-02FF-D3A3-A022A2D7D7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5708F6-B500-F83A-4FDB-2A6DC0DB70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https://godbolt.org/z/cczr6WqT7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87AC9-8FBF-8693-9AE6-E43762F84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7343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ECA2-8726-4F59-88B8-3BDECE094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2E09AE-9DA2-C9C9-1F52-C73FE68B8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BF405-34A9-B8AD-8878-DF402ECE5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https://godbolt.org/z/W3ajfvr4f</a:t>
            </a:r>
          </a:p>
          <a:p>
            <a:endParaRPr lang="nl-BE" dirty="0"/>
          </a:p>
          <a:p>
            <a:r>
              <a:rPr lang="nl-BE" dirty="0"/>
              <a:t>https://en.cppreference.com/w/cpp/preprocessor/embed.html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C4483-E1AB-3372-847D-A2088DF3A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2145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BD422-CFEB-A8FD-A1A6-475404B42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28E5B-84FD-58A2-7AA9-02984B955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84785C-43EC-D5C5-8E8B-CF1F7C63C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https://godbolt.org/z/cczr6WqT7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309CB-AE83-8003-F8CC-59832FDF9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6406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https://godbolt.org/z/hErx9Edd7</a:t>
            </a:r>
          </a:p>
          <a:p>
            <a:endParaRPr lang="nl-BE" dirty="0"/>
          </a:p>
          <a:p>
            <a:r>
              <a:rPr lang="nl-BE" dirty="0"/>
              <a:t>https://en.cppreference.com/w/cpp/language/if.html#Constexpr_if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78776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4C0DA-41C8-9C6F-6EA2-D9ED8BF76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4BAE70-1CB1-08B1-A911-B68986432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05C229-D4A5-8258-8350-00462E280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https://godbolt.org/z/hErx9Edd7</a:t>
            </a:r>
          </a:p>
          <a:p>
            <a:endParaRPr lang="nl-BE" dirty="0"/>
          </a:p>
          <a:p>
            <a:r>
              <a:rPr lang="nl-BE" dirty="0"/>
              <a:t>https://en.cppreference.com/w/cpp/language/if.html#Constexpr_if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9DF5-7621-82F6-5A4B-D010CA111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825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https://godbolt.org/z/5Kf7enYx3</a:t>
            </a:r>
          </a:p>
          <a:p>
            <a:endParaRPr lang="nl-BE" dirty="0"/>
          </a:p>
          <a:p>
            <a:r>
              <a:rPr lang="nl-BE" dirty="0"/>
              <a:t>https://en.cppreference.com/w/cpp/language/inline.html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0409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677B9-A0EA-AD39-F64A-AE828C063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EA47EF-20C1-78CE-60C7-926CE2D8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85113C-0835-A58A-6D12-C9C0C9A3B8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https://godbolt.org/z/b3rfK9n99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3D700-5CCA-6431-1D68-51ABBB91F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5882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6B9C9-A511-0AE0-F3C1-5EC3402AF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A714FB-AAF8-F5E8-62BB-DE1352DC0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3A1A5C-EB9A-C79B-D8D9-B662F668F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https://godbolt.org/z/b3rfK9n99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679E5-E9D1-5B6D-D4F6-A140B3067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8252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https://godbolt.org/z/evz4rcrYW</a:t>
            </a:r>
          </a:p>
          <a:p>
            <a:r>
              <a:rPr lang="nl-BE" dirty="0"/>
              <a:t>https://en.cppreference.com/w/cpp/iterator/size.html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0693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8DFE1-B2C4-FA31-8CE1-7641BECBC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8882DF-B9EC-D34D-7298-75DEAA5AE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227D8-D0EA-828C-4C59-D88FB6411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https://godbolt.org/z/evz4rcrYW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E0E44-D004-CE71-B0EE-2F936477F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2545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E66F6-CA6C-4D6E-C7E6-5D538863F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792EDD-5444-6353-C867-831FD9ED5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EB77B1-F45D-60DE-A8E6-2B872D57D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https://godbolt.org/z/evz4rcrYW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C054F-890E-0CF7-C467-3073213C06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38982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CTAD = </a:t>
            </a:r>
            <a:r>
              <a:rPr lang="en-US" b="1" i="1" dirty="0"/>
              <a:t>Class Template Argument Deduction</a:t>
            </a:r>
            <a:r>
              <a:rPr lang="en-US" dirty="0"/>
              <a:t>.</a:t>
            </a:r>
          </a:p>
          <a:p>
            <a:r>
              <a:rPr lang="nl-BE" dirty="0"/>
              <a:t>https://godbolt.org/z/seazaqMKf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4376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https://godbolt.org/z/b4x3147xz</a:t>
            </a:r>
          </a:p>
          <a:p>
            <a:endParaRPr lang="nl-BE" dirty="0"/>
          </a:p>
          <a:p>
            <a:r>
              <a:rPr lang="nl-BE" dirty="0"/>
              <a:t>https://en.cppreference.com/w/cpp/preprocessor/embed.html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07100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E838F-BE1D-E769-55E2-EE49D7811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85D260-4ABE-F8A6-799B-E4276C889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A7088-534C-13F2-F989-E1675004D2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CTAD = </a:t>
            </a:r>
            <a:r>
              <a:rPr lang="en-US" b="1" i="1" dirty="0"/>
              <a:t>Class Template Argument Deduction</a:t>
            </a:r>
            <a:r>
              <a:rPr lang="en-US" dirty="0"/>
              <a:t>.</a:t>
            </a:r>
          </a:p>
          <a:p>
            <a:r>
              <a:rPr lang="nl-BE" dirty="0"/>
              <a:t>https://godbolt.org/z/seazaqMKf</a:t>
            </a:r>
          </a:p>
          <a:p>
            <a:r>
              <a:rPr lang="nl-BE" dirty="0"/>
              <a:t>https://en.cppreference.com/w/cpp/language/class_template_argument_deduction.html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F2D27-7B6D-5361-30E9-9CCFABB20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5242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CTAD was disabled for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std::array</a:t>
            </a:r>
            <a:r>
              <a:rPr lang="en-US" dirty="0"/>
              <a:t> because deducing the size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US" dirty="0"/>
              <a:t>) from a braced initializer is ambiguous, unsafe, and violates the rules for template argument deduction in aggregates. C++20’s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to_array</a:t>
            </a:r>
            <a:r>
              <a:rPr lang="en-US" dirty="0"/>
              <a:t> was introduced as the safe alternative.</a:t>
            </a:r>
          </a:p>
          <a:p>
            <a:endParaRPr lang="en-US" dirty="0"/>
          </a:p>
          <a:p>
            <a:r>
              <a:rPr lang="nl-BE" dirty="0"/>
              <a:t>https://godbolt.org/z/qcqfxsP9r</a:t>
            </a:r>
          </a:p>
          <a:p>
            <a:endParaRPr lang="nl-BE" dirty="0"/>
          </a:p>
          <a:p>
            <a:r>
              <a:rPr lang="nl-BE" dirty="0"/>
              <a:t>https://en.cppreference.com/w/cpp/container/array/to_array.html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36439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83E64-68EA-13A7-5084-5385914D9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8B6E51-E5E2-C5ED-B684-95E2C05CF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FFD00E-EDA2-302C-EEFE-716BF36D4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CTAD was disabled for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std::array</a:t>
            </a:r>
            <a:r>
              <a:rPr lang="en-US" dirty="0"/>
              <a:t> because deducing the size (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  <a:r>
              <a:rPr lang="en-US" dirty="0"/>
              <a:t>) from a braced initializer is ambiguous, unsafe, and violates the rules for template argument deduction in aggregates. C++20’s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to_array</a:t>
            </a:r>
            <a:r>
              <a:rPr lang="en-US" dirty="0"/>
              <a:t> was introduced as the safe alternative.</a:t>
            </a:r>
          </a:p>
          <a:p>
            <a:endParaRPr lang="en-US" dirty="0"/>
          </a:p>
          <a:p>
            <a:r>
              <a:rPr lang="nl-BE" dirty="0"/>
              <a:t>https://godbolt.org/z/qcqfxsP9r</a:t>
            </a:r>
          </a:p>
          <a:p>
            <a:endParaRPr lang="nl-BE" dirty="0"/>
          </a:p>
          <a:p>
            <a:r>
              <a:rPr lang="nl-BE" dirty="0"/>
              <a:t>https://en.cppreference.com/w/cpp/container/array/to_array.html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84786-E883-C6B2-68F1-902A863DE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1042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https://en.cppreference.com/w/cpp/language/operator_alternative.html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49262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47946-236A-6595-63BD-5BC0194CB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451B86-74E5-6B4A-1D61-E76BBE450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58E32-3263-0E74-CF4F-5A9AC76C5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https://en.cppreference.com/w/cpp/language/operator_alternative.html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6A978E-FB56-3F22-738A-45AE9F0C2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0798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nl-BE" dirty="0"/>
              <a:t>https://en.cppreference.com/w/cpp/language/operator_alternative.html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22668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Besides </a:t>
            </a:r>
            <a:r>
              <a:rPr lang="en-US" dirty="0" err="1"/>
              <a:t>auto_ptr</a:t>
            </a:r>
            <a:r>
              <a:rPr lang="en-US" dirty="0"/>
              <a:t> and </a:t>
            </a:r>
            <a:r>
              <a:rPr lang="en-US" dirty="0" err="1"/>
              <a:t>Garbace</a:t>
            </a:r>
            <a:r>
              <a:rPr lang="en-US" dirty="0"/>
              <a:t> Collection support one of the few things that I know got removed from the standard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41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29388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https://godbolt.org/z/ofshKPqv1</a:t>
            </a:r>
          </a:p>
          <a:p>
            <a:r>
              <a:rPr lang="nl-BE" dirty="0"/>
              <a:t>https://godbolt.org/z/h9Kn9db6d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7541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0DAC0-969F-E191-9FCE-E25931BA4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F57EA-8472-56E4-058F-0F02CBF2A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FD4CE2-3411-EA9A-F3E6-9106D9315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https://godbolt.org/z/ofshKPqv1</a:t>
            </a:r>
          </a:p>
          <a:p>
            <a:r>
              <a:rPr lang="nl-BE" dirty="0"/>
              <a:t>https://godbolt.org/z/h9Kn9db6d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2BDD9-44D4-5826-55B5-D1F7372C6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43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7106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E67BC-E982-5E7E-AF25-DFA7D2688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BA3219-831B-1F93-B81D-7ACC35278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788AF9-3390-A97C-0845-1573D15DD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https://godbolt.org/z/ofshKPqv1</a:t>
            </a:r>
          </a:p>
          <a:p>
            <a:r>
              <a:rPr lang="nl-BE" dirty="0"/>
              <a:t>https://godbolt.org/z/h9Kn9db6d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83800-5534-0B25-4ABD-5B58E78D1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2177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632B4-35D7-20C1-66DC-1F215E858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39BDB-725C-9654-4BEE-CD1262B54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A507D-055E-C4E7-2BD3-5900A0E8A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https://godbolt.org/z/b4x3147xz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41D4B-784A-682C-090E-4775CC2A78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75792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AD8C9-1BE4-E2CD-35D8-239379A10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ABD535-90E9-83DF-55CC-28E9DBF34C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EAE8A7-E8F4-179C-C5FC-CCE549A1B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VS26 – for chrono 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875C6-0706-C62B-612E-52CD31E320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07221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https://godbolt.org/z/e7h6666c3</a:t>
            </a:r>
          </a:p>
          <a:p>
            <a:r>
              <a:rPr lang="nl-BE" dirty="0"/>
              <a:t>https://godbolt.org/z/WM7zTsrPq</a:t>
            </a:r>
          </a:p>
          <a:p>
            <a:r>
              <a:rPr lang="nl-BE" dirty="0"/>
              <a:t>https://en.cppreference.com/w/cpp/language/structured_binding.html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49503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DFCCC-0F1A-E24F-3EEF-6137C90C6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B846A8-E9FE-CC4B-D0EC-2147F4585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111DB-8506-D3CB-8F5A-517C571C5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https://godbolt.org/z/hT4cWGMEz</a:t>
            </a:r>
          </a:p>
          <a:p>
            <a:r>
              <a:rPr lang="nl-BE" dirty="0"/>
              <a:t>https://godbolt.org/z/En9cefsno</a:t>
            </a:r>
          </a:p>
          <a:p>
            <a:endParaRPr lang="nl-BE" dirty="0"/>
          </a:p>
          <a:p>
            <a:r>
              <a:rPr lang="nl-BE" dirty="0"/>
              <a:t>https://en.cppreference.com/w/cpp/language/structured_binding.html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E39BA-9888-B60D-212F-8BBFDD78D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90267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EBA9A-A49D-A0E1-C205-322081B3D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3FDD82-F6CD-BE96-E3BF-357EBEAB8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BF4C9B-5A19-CF23-DA2D-F57580933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https://godbolt.org/z/hT4cWGMEz</a:t>
            </a:r>
          </a:p>
          <a:p>
            <a:r>
              <a:rPr lang="nl-BE" dirty="0"/>
              <a:t>https://godbolt.org/z/En9cefsno</a:t>
            </a:r>
          </a:p>
          <a:p>
            <a:endParaRPr lang="nl-BE" dirty="0"/>
          </a:p>
          <a:p>
            <a:r>
              <a:rPr lang="nl-BE" dirty="0"/>
              <a:t>https://en.cppreference.com/w/cpp/language/structured_binding.html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96B26-3469-1852-D94E-E67EC2B2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86135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https://godbolt.org/z/EP9dKW5r4</a:t>
            </a:r>
          </a:p>
          <a:p>
            <a:r>
              <a:rPr lang="nl-BE" dirty="0"/>
              <a:t>https://en.cppreference.com/w/cpp/memory/addressof.html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45702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08ABE-3F04-22F6-80DB-7738404CD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721A6-2BFA-2D1E-C2CE-F8121E99E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336F1B-8D37-EA02-6835-378643215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https://godbolt.org/z/EP9dKW5r4</a:t>
            </a:r>
          </a:p>
          <a:p>
            <a:r>
              <a:rPr lang="nl-BE" dirty="0"/>
              <a:t>https://en.cppreference.com/w/cpp/memory/addressof.html</a:t>
            </a:r>
          </a:p>
          <a:p>
            <a:endParaRPr lang="nl-BE" dirty="0"/>
          </a:p>
          <a:p>
            <a:r>
              <a:rPr lang="nl-BE" dirty="0" err="1"/>
              <a:t>Constexpr</a:t>
            </a:r>
            <a:r>
              <a:rPr lang="nl-BE" dirty="0"/>
              <a:t> </a:t>
            </a:r>
            <a:r>
              <a:rPr lang="nl-BE" dirty="0" err="1"/>
              <a:t>since</a:t>
            </a:r>
            <a:r>
              <a:rPr lang="nl-BE" dirty="0"/>
              <a:t> c++17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9A6E6-2216-3143-9E2E-9F009F127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50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88444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std::get&lt;T&gt;</a:t>
            </a:r>
            <a:r>
              <a:rPr lang="en-US" dirty="0"/>
              <a:t> → returns </a:t>
            </a:r>
            <a:r>
              <a:rPr lang="en-US" b="1" dirty="0"/>
              <a:t>reference</a:t>
            </a:r>
            <a:r>
              <a:rPr lang="en-US" dirty="0"/>
              <a:t> and throws on wrong type.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get_if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&lt;T&gt;</a:t>
            </a:r>
            <a:r>
              <a:rPr lang="en-US" dirty="0"/>
              <a:t> → returns </a:t>
            </a:r>
            <a:r>
              <a:rPr lang="en-US" b="1" dirty="0"/>
              <a:t>pointer</a:t>
            </a:r>
            <a:r>
              <a:rPr lang="en-US" dirty="0"/>
              <a:t> so it can return </a:t>
            </a:r>
            <a:r>
              <a:rPr lang="en-US" b="1" dirty="0" err="1"/>
              <a:t>nullptr</a:t>
            </a:r>
            <a:r>
              <a:rPr lang="en-US" dirty="0"/>
              <a:t> safely.</a:t>
            </a:r>
          </a:p>
          <a:p>
            <a:endParaRPr lang="en-US" dirty="0"/>
          </a:p>
          <a:p>
            <a:r>
              <a:rPr lang="en-US" dirty="0"/>
              <a:t>https://godbolt.org/z/nfK4E1fP9</a:t>
            </a:r>
          </a:p>
          <a:p>
            <a:r>
              <a:rPr lang="nl-BE" dirty="0"/>
              <a:t>https://en.cppreference.com/w/cpp/utility/variant.html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47135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03FEE-7659-783C-6558-B60D574E7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5F4E13-9D4A-047B-338F-B1D6313DF3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BDBA52-947A-159A-1827-48626E40C1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std::get&lt;T&gt;</a:t>
            </a:r>
            <a:r>
              <a:rPr lang="en-US" dirty="0"/>
              <a:t> → returns </a:t>
            </a:r>
            <a:r>
              <a:rPr lang="en-US" b="1" dirty="0"/>
              <a:t>reference</a:t>
            </a:r>
            <a:r>
              <a:rPr lang="en-US" dirty="0"/>
              <a:t> and throws on wrong type.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get_if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&lt;T&gt;</a:t>
            </a:r>
            <a:r>
              <a:rPr lang="en-US" dirty="0"/>
              <a:t> → returns </a:t>
            </a:r>
            <a:r>
              <a:rPr lang="en-US" b="1" dirty="0"/>
              <a:t>pointer</a:t>
            </a:r>
            <a:r>
              <a:rPr lang="en-US" dirty="0"/>
              <a:t> so it can return </a:t>
            </a:r>
            <a:r>
              <a:rPr lang="en-US" b="1" dirty="0" err="1"/>
              <a:t>nullptr</a:t>
            </a:r>
            <a:r>
              <a:rPr lang="en-US" dirty="0"/>
              <a:t> safely.</a:t>
            </a:r>
          </a:p>
          <a:p>
            <a:endParaRPr lang="en-US" dirty="0"/>
          </a:p>
          <a:p>
            <a:r>
              <a:rPr lang="en-US" dirty="0"/>
              <a:t>https://godbolt.org/z/KbefbnM64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F5FC0-E6AA-087B-A892-1B11C6BCEE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29396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671AA-D0D1-E0ED-FE55-DA574DE72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5C9273-1838-77D4-E30F-BAB43DE2F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F5DCA6-8F88-0F4F-57F0-CED78F6D2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std::get&lt;T&gt;</a:t>
            </a:r>
            <a:r>
              <a:rPr lang="en-US" dirty="0"/>
              <a:t> → returns </a:t>
            </a:r>
            <a:r>
              <a:rPr lang="en-US" b="1" dirty="0"/>
              <a:t>reference</a:t>
            </a:r>
            <a:r>
              <a:rPr lang="en-US" dirty="0"/>
              <a:t> and throws on wrong type.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get_if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&lt;T&gt;</a:t>
            </a:r>
            <a:r>
              <a:rPr lang="en-US" dirty="0"/>
              <a:t> → returns </a:t>
            </a:r>
            <a:r>
              <a:rPr lang="en-US" b="1" dirty="0"/>
              <a:t>pointer</a:t>
            </a:r>
            <a:r>
              <a:rPr lang="en-US" dirty="0"/>
              <a:t> so it can return </a:t>
            </a:r>
            <a:r>
              <a:rPr lang="en-US" b="1" dirty="0" err="1"/>
              <a:t>nullptr</a:t>
            </a:r>
            <a:r>
              <a:rPr lang="en-US" dirty="0"/>
              <a:t> safely.</a:t>
            </a:r>
          </a:p>
          <a:p>
            <a:endParaRPr lang="en-US" dirty="0"/>
          </a:p>
          <a:p>
            <a:r>
              <a:rPr lang="en-US" dirty="0"/>
              <a:t>https://godbolt.org/z/KbefbnM64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7DB3C-1DD5-5B15-8C72-DC39E5923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53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07186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05735-EB17-50AC-55B8-069A50F48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380352-4AA1-74A4-5000-34F02B3F2D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C40391-ED5D-9DBE-3DED-7D2743E25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std::get&lt;T&gt;</a:t>
            </a:r>
            <a:r>
              <a:rPr lang="en-US" dirty="0"/>
              <a:t> → returns </a:t>
            </a:r>
            <a:r>
              <a:rPr lang="en-US" b="1" dirty="0"/>
              <a:t>reference</a:t>
            </a:r>
            <a:r>
              <a:rPr lang="en-US" dirty="0"/>
              <a:t> and throws on wrong type.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std::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get_if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&lt;T&gt;</a:t>
            </a:r>
            <a:r>
              <a:rPr lang="en-US" dirty="0"/>
              <a:t> → returns </a:t>
            </a:r>
            <a:r>
              <a:rPr lang="en-US" b="1" dirty="0"/>
              <a:t>pointer</a:t>
            </a:r>
            <a:r>
              <a:rPr lang="en-US" dirty="0"/>
              <a:t> so it can return </a:t>
            </a:r>
            <a:r>
              <a:rPr lang="en-US" b="1" dirty="0" err="1"/>
              <a:t>nullptr</a:t>
            </a:r>
            <a:r>
              <a:rPr lang="en-US" dirty="0"/>
              <a:t> safely.</a:t>
            </a:r>
          </a:p>
          <a:p>
            <a:endParaRPr lang="en-US" dirty="0"/>
          </a:p>
          <a:p>
            <a:r>
              <a:rPr lang="en-US" dirty="0"/>
              <a:t>https://godbolt.org/z/KbefbnM64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04998-AE8C-3484-EFBB-DA449BA927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54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6779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https://godbolt.org/z/YPMTYMn3z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88278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https://godbolt.org/z/fajE5s57x</a:t>
            </a:r>
          </a:p>
          <a:p>
            <a:r>
              <a:rPr lang="nl-BE" dirty="0"/>
              <a:t>https://godbolt.org/z/qs7xMon8K</a:t>
            </a:r>
          </a:p>
          <a:p>
            <a:r>
              <a:rPr lang="nl-BE" dirty="0"/>
              <a:t>https://en.cppreference.com/w/cpp/filesystem.html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55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72127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FA79E-5A39-2AD1-5811-2B3B676DF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C560B-9FE8-8EE6-5682-B03950B08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94E360-80D6-AE98-7989-6AD33373E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https://godbolt.org/z/fajE5s57x</a:t>
            </a:r>
          </a:p>
          <a:p>
            <a:r>
              <a:rPr lang="nl-BE" dirty="0"/>
              <a:t>https://godbolt.org/z/qs7xMon8K</a:t>
            </a:r>
          </a:p>
          <a:p>
            <a:r>
              <a:rPr lang="nl-BE" dirty="0"/>
              <a:t>https://en.cppreference.com/w/cpp/filesystem.html</a:t>
            </a:r>
          </a:p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30F6B-5D39-2B96-43EA-D3397C122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56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7816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3C68A-146B-0143-48AB-B5E2877F8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93FBC6-8922-E2BA-9B06-FADC49A64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4D596-DE17-0356-4316-CD0FD7379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https://godbolt.org/z/dzY1aTvzY</a:t>
            </a:r>
          </a:p>
          <a:p>
            <a:r>
              <a:rPr lang="nl-BE" dirty="0"/>
              <a:t>https://en.cppreference.com/w/cpp/filesystem.html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1D75E-2D0B-5B32-1414-1F55F343B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57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66886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60374-FA8D-7C35-8626-4AB3CEABE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FF829-26E9-EC19-9CB1-285789C1A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BCDEA6-9B0F-1F83-BC9C-111C57EA4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https://godbolt.org/z/dzY1aTvzY</a:t>
            </a:r>
          </a:p>
          <a:p>
            <a:r>
              <a:rPr lang="nl-BE" dirty="0"/>
              <a:t>https://en.cppreference.com/w/cpp/filesystem.html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1AA22-3CC7-9B04-B6AC-D9F895988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58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83168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0E962-C181-DD89-7BB5-C64138A66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354B74-EEFA-5323-D88D-90953D674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7B0972-4930-590C-D6E6-0C0475C1A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https://godbolt.org/z/dzY1aTvzY</a:t>
            </a:r>
          </a:p>
          <a:p>
            <a:r>
              <a:rPr lang="nl-BE" dirty="0"/>
              <a:t>https://en.cppreference.com/w/cpp/filesystem.html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6F89B-EE80-C86B-E3C3-C74AAF4B63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59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25653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FA28F-D8E3-10FC-5B7A-9A6C64456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70B212-76BD-2EBC-6D42-9C0D757B1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10402-4C51-A348-B49B-3088C880A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https://godbolt.org/z/dzY1aTvzY</a:t>
            </a:r>
          </a:p>
          <a:p>
            <a:r>
              <a:rPr lang="nl-BE" dirty="0"/>
              <a:t>https://en.cppreference.com/w/cpp/filesystem.html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DE038-722D-B854-215E-38430EDB31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60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8232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4E007-EE67-C7D8-A7FD-DCCC85020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2F6FA3-4120-C7FA-6DF9-0409FA267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FE559E-08A0-24B0-88CC-AE872BB30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https://godbolt.org/z/dzY1aTvzY</a:t>
            </a:r>
          </a:p>
          <a:p>
            <a:r>
              <a:rPr lang="nl-BE" dirty="0"/>
              <a:t>https://en.cppreference.com/w/cpp/filesystem.html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0C925-0870-D676-A291-E77BEA2AE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61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93301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2FD26-5715-68C8-6F98-002827291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E55951-00CF-C725-5DA5-6AEBE90FC6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D18DCB-1095-3103-ABE7-FB0C87346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18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B6673-AAF5-FF29-D79F-2808B11FC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2B5DA-C6D1-4501-8A20-4FFBE15A33E6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7254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BCCAB-B434-47B4-F6A2-447576BBA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F7667B-084E-22A2-4AE8-7257A1832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7A9DAD-D733-7EC6-F538-E762B436B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https://godbolt.org/z/YPMTYMn3z</a:t>
            </a:r>
          </a:p>
          <a:p>
            <a:r>
              <a:rPr lang="nl-BE" dirty="0"/>
              <a:t>https://en.cppreference.com/w/cpp/utility/format/spec.html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0A430-592B-378A-F63D-C89DB8529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182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https://godbolt.org/z/e7zdYPb7f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339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5049C-9A19-88F5-4B94-8D73F940C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12E95-CD93-7B00-0A83-2AC5761C3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247B3D-F207-A8EF-264F-53545D96A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https://godbolt.org/z/e7zdYPb7f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27A2-AA98-DB38-6D6F-B951A2BAB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9850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58645-F255-EE51-41CD-CA696A3A4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D79CC7-AFD4-C436-FA20-FF777A5E9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6FF5C-C00B-729D-CC8F-9FD739A86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https://godbolt.org/z/e7zdYPb7f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60EDC-315D-831E-693D-C9E5D661C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3FBF6-F754-44F2-A2CF-DD5E4B5B5F72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7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7B5D-B5A4-F89D-198D-35020FA93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C3712-FAA9-EAD0-FABC-D9931EB69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09F38-1813-B11F-D3A7-D1B40CAFD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0F6D-CB93-456B-99E7-8C019793053D}" type="datetime1">
              <a:rPr lang="nl-BE" smtClean="0"/>
              <a:t>2/12/2025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4A0D4-FFB0-DC47-0D84-E0F294068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A03B7-A754-D91B-C6A4-E98EF5DA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83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C2145-8005-A38D-08DC-9A45FA01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4C2C6-1203-8028-82D2-3BB9344DD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80C25-E4B6-2697-BAED-6F053B073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D1B47-92EF-40C3-B1C2-61F15E35549D}" type="datetime1">
              <a:rPr lang="nl-BE" smtClean="0"/>
              <a:t>2/12/2025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D931B-8E55-4293-C718-21AE4C3A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B61D8-6F46-BDBA-A28D-BAC2E866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4536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3E05EA-DA4F-E444-DAFB-2B4FCF8AA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7E790-85CA-0793-EE45-E2C5A5121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7CA70-D1E7-78E1-9D07-3649D59F5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2A26-51FC-490B-8CF4-06A692F2B160}" type="datetime1">
              <a:rPr lang="nl-BE" smtClean="0"/>
              <a:t>2/12/2025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E84F0-E3BE-F287-EA27-DFEAD589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0A259-2636-B757-50ED-83224F38C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04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mplate Image TEMP" hidden="1">
            <a:extLst>
              <a:ext uri="{FF2B5EF4-FFF2-40B4-BE49-F238E27FC236}">
                <a16:creationId xmlns:a16="http://schemas.microsoft.com/office/drawing/2014/main" id="{43D6F5A4-B7C8-4788-B1CD-3A803969CC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12192000" cy="685800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7D640B-CDD8-4169-B1E1-C9092DA4F9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0088" y="1569601"/>
            <a:ext cx="11050419" cy="4069200"/>
          </a:xfrm>
        </p:spPr>
        <p:txBody>
          <a:bodyPr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23" indent="0">
              <a:buNone/>
              <a:defRPr>
                <a:latin typeface="+mn-lt"/>
              </a:defRPr>
            </a:lvl2pPr>
            <a:lvl3pPr marL="914446" indent="0">
              <a:buNone/>
              <a:defRPr>
                <a:latin typeface="+mn-lt"/>
              </a:defRPr>
            </a:lvl3pPr>
            <a:lvl4pPr marL="1371669" indent="0">
              <a:buNone/>
              <a:defRPr>
                <a:latin typeface="+mn-lt"/>
              </a:defRPr>
            </a:lvl4pPr>
            <a:lvl5pPr marL="1828891" indent="0">
              <a:buNone/>
              <a:defRPr>
                <a:latin typeface="+mn-lt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BEE1039-A62C-42C0-ADE4-DB43D036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5544" y="6204478"/>
            <a:ext cx="6675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527A74-2D87-4307-9531-5A57D9647EEB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05088BA-D60E-489A-ACC8-782DA263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795" y="592589"/>
            <a:ext cx="11050419" cy="420237"/>
          </a:xfrm>
        </p:spPr>
        <p:txBody>
          <a:bodyPr lIns="0" tIns="0" rIns="0" bIns="0" anchor="t">
            <a:noAutofit/>
          </a:bodyPr>
          <a:lstStyle>
            <a:lvl1pPr>
              <a:defRPr sz="2933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/>
              <a:t>Titel</a:t>
            </a:r>
            <a:endParaRPr lang="en-US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6E916ED6-1D5C-4BD5-A13A-5B98D6CE638F}"/>
              </a:ext>
            </a:extLst>
          </p:cNvPr>
          <p:cNvCxnSpPr>
            <a:cxnSpLocks/>
          </p:cNvCxnSpPr>
          <p:nvPr userDrawn="1"/>
        </p:nvCxnSpPr>
        <p:spPr>
          <a:xfrm>
            <a:off x="693738" y="1099200"/>
            <a:ext cx="11039475" cy="0"/>
          </a:xfrm>
          <a:prstGeom prst="line">
            <a:avLst/>
          </a:prstGeom>
          <a:ln w="28575">
            <a:solidFill>
              <a:srgbClr val="44C8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">
            <a:extLst>
              <a:ext uri="{FF2B5EF4-FFF2-40B4-BE49-F238E27FC236}">
                <a16:creationId xmlns:a16="http://schemas.microsoft.com/office/drawing/2014/main" id="{88A2F8C1-53AF-4DEB-9965-55FC86D3788C}"/>
              </a:ext>
            </a:extLst>
          </p:cNvPr>
          <p:cNvSpPr txBox="1"/>
          <p:nvPr userDrawn="1"/>
        </p:nvSpPr>
        <p:spPr>
          <a:xfrm>
            <a:off x="8405793" y="-352283"/>
            <a:ext cx="377596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333" b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Tekst slide</a:t>
            </a:r>
            <a:endParaRPr lang="en-US" sz="1333" b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900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_SIDE_Sma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/>
          <p:cNvSpPr/>
          <p:nvPr userDrawn="1"/>
        </p:nvSpPr>
        <p:spPr>
          <a:xfrm flipH="1">
            <a:off x="11433677" y="4619624"/>
            <a:ext cx="764685" cy="223837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87" y="394425"/>
            <a:ext cx="11920537" cy="53022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>
            <a:lvl1pPr>
              <a:defRPr sz="3800" baseline="0">
                <a:solidFill>
                  <a:schemeClr val="accent1"/>
                </a:solidFill>
                <a:latin typeface="Lingua" panose="02000506020000020004" pitchFamily="50" charset="0"/>
              </a:defRPr>
            </a:lvl1pPr>
          </a:lstStyle>
          <a:p>
            <a:r>
              <a:rPr lang="en-US" dirty="0"/>
              <a:t>BIG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5412" y="76200"/>
            <a:ext cx="5970588" cy="2972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aseline="0">
                <a:solidFill>
                  <a:schemeClr val="tx2"/>
                </a:solidFill>
                <a:latin typeface="Lingua" panose="02000506020000020004" pitchFamily="50" charset="0"/>
              </a:defRPr>
            </a:lvl1pPr>
          </a:lstStyle>
          <a:p>
            <a:pPr lvl="0"/>
            <a:r>
              <a:rPr lang="en-US" dirty="0"/>
              <a:t>SMALL TITLE</a:t>
            </a:r>
          </a:p>
        </p:txBody>
      </p:sp>
      <p:sp>
        <p:nvSpPr>
          <p:cNvPr id="9" name="Right Triangle 8"/>
          <p:cNvSpPr/>
          <p:nvPr userDrawn="1"/>
        </p:nvSpPr>
        <p:spPr>
          <a:xfrm rot="10800000" flipH="1">
            <a:off x="0" y="-1"/>
            <a:ext cx="138422" cy="36682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704318" y="5933804"/>
            <a:ext cx="509894" cy="31012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accent1"/>
                </a:solidFill>
                <a:latin typeface="Rex Bold " panose="02000000000000000000" pitchFamily="50" charset="0"/>
              </a:rPr>
              <a:t>.</a:t>
            </a:r>
            <a:fld id="{15994C22-C243-4412-8BBA-B8265DDF9987}" type="slidenum">
              <a:rPr lang="en-US" sz="2000" smtClean="0">
                <a:solidFill>
                  <a:schemeClr val="accent1"/>
                </a:solidFill>
                <a:latin typeface="Rex Bold " panose="02000000000000000000" pitchFamily="50" charset="0"/>
              </a:rPr>
              <a:pPr algn="ctr"/>
              <a:t>‹#›</a:t>
            </a:fld>
            <a:endParaRPr lang="en-US" sz="2000" dirty="0">
              <a:solidFill>
                <a:schemeClr val="accent1"/>
              </a:solidFill>
              <a:latin typeface="Rex Bold " panose="02000000000000000000" pitchFamily="50" charset="0"/>
            </a:endParaRPr>
          </a:p>
        </p:txBody>
      </p:sp>
      <p:sp>
        <p:nvSpPr>
          <p:cNvPr id="25" name="Right Triangle 24"/>
          <p:cNvSpPr/>
          <p:nvPr userDrawn="1"/>
        </p:nvSpPr>
        <p:spPr>
          <a:xfrm flipH="1">
            <a:off x="10252062" y="1114423"/>
            <a:ext cx="1962150" cy="5743576"/>
          </a:xfrm>
          <a:prstGeom prst="rt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Isosceles Triangle 37"/>
          <p:cNvSpPr/>
          <p:nvPr userDrawn="1"/>
        </p:nvSpPr>
        <p:spPr>
          <a:xfrm>
            <a:off x="138000" y="6811925"/>
            <a:ext cx="45720" cy="4572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157902" y="6713316"/>
            <a:ext cx="7906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>
                <a:solidFill>
                  <a:schemeClr val="accent1"/>
                </a:solidFill>
                <a:latin typeface="Lingua" panose="02000506020000020004" pitchFamily="50" charset="0"/>
              </a:rPr>
              <a:t>Game Tech</a:t>
            </a:r>
          </a:p>
        </p:txBody>
      </p:sp>
      <p:sp>
        <p:nvSpPr>
          <p:cNvPr id="40" name="Isosceles Triangle 39"/>
          <p:cNvSpPr/>
          <p:nvPr userDrawn="1"/>
        </p:nvSpPr>
        <p:spPr>
          <a:xfrm>
            <a:off x="687650" y="6811925"/>
            <a:ext cx="45720" cy="4572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718902" y="6713316"/>
            <a:ext cx="127854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>
                <a:solidFill>
                  <a:schemeClr val="tx1"/>
                </a:solidFill>
                <a:latin typeface="Lingua" panose="02000506020000020004" pitchFamily="50" charset="0"/>
              </a:rPr>
              <a:t>DIGITAL ARTS AND ENTERTAINMENT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11541860" y="6510123"/>
            <a:ext cx="561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D0F11"/>
                </a:solidFill>
                <a:latin typeface="Bebas Neue" panose="020B0606020202050201" pitchFamily="34" charset="0"/>
              </a:rPr>
              <a:t>3D.1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7900" y="928266"/>
            <a:ext cx="6803617" cy="55818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</a:p>
          <a:p>
            <a:r>
              <a:rPr lang="en-US" sz="2000" dirty="0">
                <a:solidFill>
                  <a:schemeClr val="accent4"/>
                </a:solidFill>
                <a:latin typeface="+mn-lt"/>
              </a:rPr>
              <a:t>DIN 20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 flipV="1">
            <a:off x="11633200" y="6243931"/>
            <a:ext cx="565152" cy="61407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560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00E1D-7C20-07EB-66BE-4AE0DF292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FF637-5DE7-9351-3A04-FD8F41981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6805-19BC-627E-4008-98279960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8AD95-1202-A52C-BA85-97EA4D5F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214FED59-A556-44CF-A98F-FEA16C862628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5785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CB9D-55B3-9E7B-7F2A-7BE79361D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58DBC-086F-D0DA-2A4D-0E385C3C8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399B7-27F7-F7FD-A339-FA6FDCC3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56DA-E1A1-43A9-9EC4-4AD238E45C93}" type="datetime1">
              <a:rPr lang="nl-BE" smtClean="0"/>
              <a:t>2/12/2025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860B6-9DD8-2C13-F764-D77B35691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3EE2-96C2-6036-4D8C-B89FEF9F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9265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94658-F12B-6E90-378D-66F2E831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EA4B6-E424-FCD7-0557-E95B415650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A4126-D2A3-E06D-418B-13AEF88AE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37973-775C-944D-72D6-9A7AB9C3B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96EB0-C4EC-4C83-833B-676FE80CAD4C}" type="datetime1">
              <a:rPr lang="nl-BE" smtClean="0"/>
              <a:t>2/12/2025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9E9A5-C1BB-C8DF-051F-1B1020D9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C6CFD-9FAB-EA39-B1E6-4ED6D4E8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20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B3C4-7839-C45F-4D24-AB11A16E0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DE728-E55D-89A7-370E-7FAA9B37F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B0491-F193-AEB7-A09A-FE7EC5A69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32ED0-477C-6D0D-DA80-2FAA8724E3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4942E-642F-252B-758B-8C04DC85E8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3EBC92-C7A5-260A-C669-E762178C8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C40D2-CECC-42CD-8F05-AF163C89CE2C}" type="datetime1">
              <a:rPr lang="nl-BE" smtClean="0"/>
              <a:t>2/12/2025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BB6FDC-72ED-E7E4-0635-6B93DA34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06EAC5-EC5C-C1B7-278E-EAA8A34F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654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8554-8CD5-990C-0C90-A08ABF279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5C14F-25B8-7F6C-2F9E-9573B2D8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9B7D-710A-4371-9D73-21B3DBCC5E33}" type="datetime1">
              <a:rPr lang="nl-BE" smtClean="0"/>
              <a:t>2/12/2025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B1219-8BA4-E578-F2D3-EF9D7661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E120A-1E51-496D-3511-D4C6899B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26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38EBEA-0F3C-FD41-B885-C05B51D7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AF12-9836-4953-83E7-F6546CE084C4}" type="datetime1">
              <a:rPr lang="nl-BE" smtClean="0"/>
              <a:t>2/12/2025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A237B-514F-C657-7AE9-75377798A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2972B-8BEF-4933-D1AB-2D2B0AD6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53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3F4B2-7DE2-1F37-C3E2-B510DEF17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FB87B-CB25-D8F0-6B06-82296A809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BF792-1AAE-AB58-045F-47873E5B1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2AE55-6CF9-077B-49D7-7E81A1EDA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A88AF-4593-4BBE-A9CE-F1D99E1C5AED}" type="datetime1">
              <a:rPr lang="nl-BE" smtClean="0"/>
              <a:t>2/12/2025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F8A98-10E1-73FF-8854-43EEDD8B2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1B30F-1F74-58FB-C541-A41E40EA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0248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E53D8-C170-41F5-5BEA-C1F14621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33957D-C005-2F40-E16D-5819FC0915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3FDB5-AEF9-7C5D-2303-555688367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5A4ECE-E069-7A1B-F0DA-9E27DF6A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E059-600B-43DB-B434-EAA1FDA612FE}" type="datetime1">
              <a:rPr lang="nl-BE" smtClean="0"/>
              <a:t>2/12/2025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ED370-847C-20E0-B7EE-8F5A2544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8224F-BE2A-CA25-7A3A-53140416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15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41FB63-D589-0363-60B9-907A85509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A6E1A-EC9F-2109-7368-3019996F1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2E151-DD45-1691-C92C-AE4F725B0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B3560C-3326-407D-9878-7DB3A927A43E}" type="datetime1">
              <a:rPr lang="nl-BE" smtClean="0"/>
              <a:t>2/12/2025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C501-6D3E-C563-D343-11FE83C08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87786-5A0B-CCCB-702F-D9BA6226C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4FED59-A556-44CF-A98F-FEA16C862628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708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talartsandentertainment.be/" TargetMode="External"/><Relationship Id="rId2" Type="http://schemas.openxmlformats.org/officeDocument/2006/relationships/hyperlink" Target="https://www.howest.be/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www.linkedin.com/in/tom-tesch/" TargetMode="External"/><Relationship Id="rId4" Type="http://schemas.openxmlformats.org/officeDocument/2006/relationships/hyperlink" Target="mailto:tom.tesch@howest.b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odbolt.org/z/b4x3147xz" TargetMode="Externa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6" Type="http://schemas.microsoft.com/office/2007/relationships/hdphoto" Target="../media/hdphoto5.wdp"/><Relationship Id="rId21" Type="http://schemas.microsoft.com/office/2007/relationships/hdphoto" Target="../media/hdphoto4.wdp"/><Relationship Id="rId42" Type="http://schemas.openxmlformats.org/officeDocument/2006/relationships/image" Target="../media/image96.jpeg"/><Relationship Id="rId47" Type="http://schemas.openxmlformats.org/officeDocument/2006/relationships/image" Target="../media/image101.jpeg"/><Relationship Id="rId63" Type="http://schemas.openxmlformats.org/officeDocument/2006/relationships/image" Target="../media/image115.jpeg"/><Relationship Id="rId68" Type="http://schemas.openxmlformats.org/officeDocument/2006/relationships/image" Target="../media/image120.jpeg"/><Relationship Id="rId84" Type="http://schemas.microsoft.com/office/2007/relationships/hdphoto" Target="../media/hdphoto9.wdp"/><Relationship Id="rId89" Type="http://schemas.openxmlformats.org/officeDocument/2006/relationships/image" Target="../media/image138.png"/><Relationship Id="rId16" Type="http://schemas.openxmlformats.org/officeDocument/2006/relationships/image" Target="../media/image72.jpeg"/><Relationship Id="rId11" Type="http://schemas.microsoft.com/office/2007/relationships/hdphoto" Target="../media/hdphoto3.wdp"/><Relationship Id="rId32" Type="http://schemas.openxmlformats.org/officeDocument/2006/relationships/image" Target="../media/image86.jpeg"/><Relationship Id="rId37" Type="http://schemas.openxmlformats.org/officeDocument/2006/relationships/image" Target="../media/image91.jpeg"/><Relationship Id="rId53" Type="http://schemas.openxmlformats.org/officeDocument/2006/relationships/image" Target="../media/image107.jpeg"/><Relationship Id="rId58" Type="http://schemas.openxmlformats.org/officeDocument/2006/relationships/image" Target="../media/image112.jpeg"/><Relationship Id="rId74" Type="http://schemas.openxmlformats.org/officeDocument/2006/relationships/image" Target="../media/image126.jpeg"/><Relationship Id="rId79" Type="http://schemas.microsoft.com/office/2007/relationships/hdphoto" Target="../media/hdphoto8.wdp"/><Relationship Id="rId102" Type="http://schemas.microsoft.com/office/2007/relationships/hdphoto" Target="../media/hdphoto16.wdp"/><Relationship Id="rId5" Type="http://schemas.openxmlformats.org/officeDocument/2006/relationships/image" Target="../media/image64.jpeg"/><Relationship Id="rId90" Type="http://schemas.microsoft.com/office/2007/relationships/hdphoto" Target="../media/hdphoto11.wdp"/><Relationship Id="rId95" Type="http://schemas.openxmlformats.org/officeDocument/2006/relationships/image" Target="../media/image141.png"/><Relationship Id="rId22" Type="http://schemas.openxmlformats.org/officeDocument/2006/relationships/image" Target="../media/image77.jpeg"/><Relationship Id="rId27" Type="http://schemas.openxmlformats.org/officeDocument/2006/relationships/image" Target="../media/image81.jpeg"/><Relationship Id="rId43" Type="http://schemas.openxmlformats.org/officeDocument/2006/relationships/image" Target="../media/image97.jpeg"/><Relationship Id="rId48" Type="http://schemas.openxmlformats.org/officeDocument/2006/relationships/image" Target="../media/image102.jpeg"/><Relationship Id="rId64" Type="http://schemas.openxmlformats.org/officeDocument/2006/relationships/image" Target="../media/image116.jpeg"/><Relationship Id="rId69" Type="http://schemas.openxmlformats.org/officeDocument/2006/relationships/image" Target="../media/image121.jpeg"/><Relationship Id="rId80" Type="http://schemas.openxmlformats.org/officeDocument/2006/relationships/image" Target="../media/image131.jpeg"/><Relationship Id="rId85" Type="http://schemas.openxmlformats.org/officeDocument/2006/relationships/image" Target="../media/image135.png"/><Relationship Id="rId12" Type="http://schemas.openxmlformats.org/officeDocument/2006/relationships/image" Target="../media/image68.png"/><Relationship Id="rId17" Type="http://schemas.openxmlformats.org/officeDocument/2006/relationships/image" Target="../media/image73.jpeg"/><Relationship Id="rId25" Type="http://schemas.openxmlformats.org/officeDocument/2006/relationships/image" Target="../media/image80.png"/><Relationship Id="rId33" Type="http://schemas.openxmlformats.org/officeDocument/2006/relationships/image" Target="../media/image87.jpeg"/><Relationship Id="rId38" Type="http://schemas.openxmlformats.org/officeDocument/2006/relationships/image" Target="../media/image92.jpeg"/><Relationship Id="rId46" Type="http://schemas.openxmlformats.org/officeDocument/2006/relationships/image" Target="../media/image100.jpeg"/><Relationship Id="rId59" Type="http://schemas.openxmlformats.org/officeDocument/2006/relationships/image" Target="../media/image113.png"/><Relationship Id="rId67" Type="http://schemas.openxmlformats.org/officeDocument/2006/relationships/image" Target="../media/image119.jpeg"/><Relationship Id="rId20" Type="http://schemas.openxmlformats.org/officeDocument/2006/relationships/image" Target="../media/image76.png"/><Relationship Id="rId41" Type="http://schemas.openxmlformats.org/officeDocument/2006/relationships/image" Target="../media/image95.jpeg"/><Relationship Id="rId54" Type="http://schemas.openxmlformats.org/officeDocument/2006/relationships/image" Target="../media/image108.jpeg"/><Relationship Id="rId62" Type="http://schemas.microsoft.com/office/2007/relationships/hdphoto" Target="../media/hdphoto7.wdp"/><Relationship Id="rId70" Type="http://schemas.openxmlformats.org/officeDocument/2006/relationships/image" Target="../media/image122.jpeg"/><Relationship Id="rId75" Type="http://schemas.openxmlformats.org/officeDocument/2006/relationships/image" Target="../media/image127.jpeg"/><Relationship Id="rId83" Type="http://schemas.openxmlformats.org/officeDocument/2006/relationships/image" Target="../media/image134.png"/><Relationship Id="rId88" Type="http://schemas.openxmlformats.org/officeDocument/2006/relationships/image" Target="../media/image137.jpeg"/><Relationship Id="rId91" Type="http://schemas.openxmlformats.org/officeDocument/2006/relationships/image" Target="../media/image139.png"/><Relationship Id="rId9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5" Type="http://schemas.openxmlformats.org/officeDocument/2006/relationships/image" Target="../media/image71.jpeg"/><Relationship Id="rId23" Type="http://schemas.openxmlformats.org/officeDocument/2006/relationships/image" Target="../media/image78.jpeg"/><Relationship Id="rId28" Type="http://schemas.openxmlformats.org/officeDocument/2006/relationships/image" Target="../media/image82.jpeg"/><Relationship Id="rId36" Type="http://schemas.openxmlformats.org/officeDocument/2006/relationships/image" Target="../media/image90.jpeg"/><Relationship Id="rId49" Type="http://schemas.openxmlformats.org/officeDocument/2006/relationships/image" Target="../media/image103.jpeg"/><Relationship Id="rId57" Type="http://schemas.openxmlformats.org/officeDocument/2006/relationships/image" Target="../media/image111.jpeg"/><Relationship Id="rId10" Type="http://schemas.openxmlformats.org/officeDocument/2006/relationships/image" Target="../media/image67.png"/><Relationship Id="rId31" Type="http://schemas.openxmlformats.org/officeDocument/2006/relationships/image" Target="../media/image85.jpeg"/><Relationship Id="rId44" Type="http://schemas.openxmlformats.org/officeDocument/2006/relationships/image" Target="../media/image98.jpeg"/><Relationship Id="rId52" Type="http://schemas.openxmlformats.org/officeDocument/2006/relationships/image" Target="../media/image106.jpeg"/><Relationship Id="rId60" Type="http://schemas.microsoft.com/office/2007/relationships/hdphoto" Target="../media/hdphoto6.wdp"/><Relationship Id="rId65" Type="http://schemas.openxmlformats.org/officeDocument/2006/relationships/image" Target="../media/image117.jpeg"/><Relationship Id="rId73" Type="http://schemas.openxmlformats.org/officeDocument/2006/relationships/image" Target="../media/image125.jpeg"/><Relationship Id="rId78" Type="http://schemas.openxmlformats.org/officeDocument/2006/relationships/image" Target="../media/image130.png"/><Relationship Id="rId81" Type="http://schemas.openxmlformats.org/officeDocument/2006/relationships/image" Target="../media/image132.jpeg"/><Relationship Id="rId86" Type="http://schemas.openxmlformats.org/officeDocument/2006/relationships/image" Target="../media/image136.png"/><Relationship Id="rId94" Type="http://schemas.microsoft.com/office/2007/relationships/hdphoto" Target="../media/hdphoto13.wdp"/><Relationship Id="rId99" Type="http://schemas.openxmlformats.org/officeDocument/2006/relationships/image" Target="../media/image144.png"/><Relationship Id="rId101" Type="http://schemas.openxmlformats.org/officeDocument/2006/relationships/image" Target="../media/image145.png"/><Relationship Id="rId4" Type="http://schemas.openxmlformats.org/officeDocument/2006/relationships/image" Target="../media/image63.png"/><Relationship Id="rId9" Type="http://schemas.microsoft.com/office/2007/relationships/hdphoto" Target="../media/hdphoto2.wdp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9" Type="http://schemas.openxmlformats.org/officeDocument/2006/relationships/image" Target="../media/image93.jpeg"/><Relationship Id="rId34" Type="http://schemas.openxmlformats.org/officeDocument/2006/relationships/image" Target="../media/image88.jpeg"/><Relationship Id="rId50" Type="http://schemas.openxmlformats.org/officeDocument/2006/relationships/image" Target="../media/image104.jpeg"/><Relationship Id="rId55" Type="http://schemas.openxmlformats.org/officeDocument/2006/relationships/image" Target="../media/image109.jpeg"/><Relationship Id="rId76" Type="http://schemas.openxmlformats.org/officeDocument/2006/relationships/image" Target="../media/image128.jpeg"/><Relationship Id="rId97" Type="http://schemas.openxmlformats.org/officeDocument/2006/relationships/image" Target="../media/image142.png"/><Relationship Id="rId7" Type="http://schemas.microsoft.com/office/2007/relationships/hdphoto" Target="../media/hdphoto1.wdp"/><Relationship Id="rId71" Type="http://schemas.openxmlformats.org/officeDocument/2006/relationships/image" Target="../media/image123.jpeg"/><Relationship Id="rId92" Type="http://schemas.microsoft.com/office/2007/relationships/hdphoto" Target="../media/hdphoto12.wdp"/><Relationship Id="rId2" Type="http://schemas.openxmlformats.org/officeDocument/2006/relationships/notesSlide" Target="../notesSlides/notesSlide57.xml"/><Relationship Id="rId29" Type="http://schemas.openxmlformats.org/officeDocument/2006/relationships/image" Target="../media/image83.jpeg"/><Relationship Id="rId24" Type="http://schemas.openxmlformats.org/officeDocument/2006/relationships/image" Target="../media/image79.jpeg"/><Relationship Id="rId40" Type="http://schemas.openxmlformats.org/officeDocument/2006/relationships/image" Target="../media/image94.jpeg"/><Relationship Id="rId45" Type="http://schemas.openxmlformats.org/officeDocument/2006/relationships/image" Target="../media/image99.jpeg"/><Relationship Id="rId66" Type="http://schemas.openxmlformats.org/officeDocument/2006/relationships/image" Target="../media/image118.jpeg"/><Relationship Id="rId87" Type="http://schemas.microsoft.com/office/2007/relationships/hdphoto" Target="../media/hdphoto10.wdp"/><Relationship Id="rId61" Type="http://schemas.openxmlformats.org/officeDocument/2006/relationships/image" Target="../media/image114.png"/><Relationship Id="rId82" Type="http://schemas.openxmlformats.org/officeDocument/2006/relationships/image" Target="../media/image133.jpeg"/><Relationship Id="rId19" Type="http://schemas.openxmlformats.org/officeDocument/2006/relationships/image" Target="../media/image75.jpeg"/><Relationship Id="rId14" Type="http://schemas.openxmlformats.org/officeDocument/2006/relationships/image" Target="../media/image70.jpeg"/><Relationship Id="rId30" Type="http://schemas.openxmlformats.org/officeDocument/2006/relationships/image" Target="../media/image84.jpeg"/><Relationship Id="rId35" Type="http://schemas.openxmlformats.org/officeDocument/2006/relationships/image" Target="../media/image89.jpeg"/><Relationship Id="rId56" Type="http://schemas.openxmlformats.org/officeDocument/2006/relationships/image" Target="../media/image110.jpeg"/><Relationship Id="rId77" Type="http://schemas.openxmlformats.org/officeDocument/2006/relationships/image" Target="../media/image129.jpeg"/><Relationship Id="rId100" Type="http://schemas.microsoft.com/office/2007/relationships/hdphoto" Target="../media/hdphoto15.wdp"/><Relationship Id="rId8" Type="http://schemas.openxmlformats.org/officeDocument/2006/relationships/image" Target="../media/image66.png"/><Relationship Id="rId51" Type="http://schemas.openxmlformats.org/officeDocument/2006/relationships/image" Target="../media/image105.jpeg"/><Relationship Id="rId72" Type="http://schemas.openxmlformats.org/officeDocument/2006/relationships/image" Target="../media/image124.jpeg"/><Relationship Id="rId93" Type="http://schemas.openxmlformats.org/officeDocument/2006/relationships/image" Target="../media/image140.png"/><Relationship Id="rId98" Type="http://schemas.openxmlformats.org/officeDocument/2006/relationships/image" Target="../media/image143.jp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s://godbolt.org/z/b4x3147xz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87ACA7-F21A-869D-18D7-144731BAB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485" y="1122363"/>
            <a:ext cx="10585315" cy="2387600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Fifteen Years of Modern C++: My Favorite Features So Far</a:t>
            </a:r>
            <a:endParaRPr lang="nl-BE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8AB4C12-6C3A-D23A-F787-7A25283A2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3724275"/>
            <a:ext cx="9144000" cy="1655762"/>
          </a:xfrm>
        </p:spPr>
        <p:txBody>
          <a:bodyPr/>
          <a:lstStyle/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Prepared and presented by Tom Tesch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1ADA1-D871-D296-3B0E-DCE81410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1</a:t>
            </a:fld>
            <a:endParaRPr lang="nl-BE" dirty="0"/>
          </a:p>
        </p:txBody>
      </p:sp>
      <p:pic>
        <p:nvPicPr>
          <p:cNvPr id="1026" name="Picture 2" descr="Belgian C++ UG">
            <a:extLst>
              <a:ext uri="{FF2B5EF4-FFF2-40B4-BE49-F238E27FC236}">
                <a16:creationId xmlns:a16="http://schemas.microsoft.com/office/drawing/2014/main" id="{B517F066-37E3-A697-A842-F3F7D2411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75" y="268288"/>
            <a:ext cx="26860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80FC8C-C113-A916-2AB0-273B6EFB4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14169" b="1523"/>
          <a:stretch/>
        </p:blipFill>
        <p:spPr bwMode="auto">
          <a:xfrm>
            <a:off x="181706" y="4776333"/>
            <a:ext cx="4056188" cy="191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44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CC784-B34A-E25E-7070-D57C67C9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460047-94D7-CD39-58A5-AE201CBDB7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9630" y="365125"/>
            <a:ext cx="8774736" cy="585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76446D-D1AC-B7A4-E655-BD917B7FE6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360238" y="2640969"/>
            <a:ext cx="2622666" cy="157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3EBB-A800-678F-5BF1-7E42AD08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3589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65FF7-1476-AD1D-959E-15E88B686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B183D-1990-CF02-B81E-B97FF53A2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6443E7-EDE9-1331-5B1A-1B9E9F533B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9630" y="365125"/>
            <a:ext cx="8774736" cy="585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A0687B1-B863-82E0-916E-A6509B53EB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360238" y="4306396"/>
            <a:ext cx="2622666" cy="1576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96C6F-2767-D213-F4C2-21D07260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11</a:t>
            </a:fld>
            <a:endParaRPr lang="nl-BE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F581601F-3E57-0C14-3C66-20404D909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7720" y="335265"/>
            <a:ext cx="2914650" cy="327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DAFDA-C116-A045-DE1D-8B500EF34774}"/>
              </a:ext>
            </a:extLst>
          </p:cNvPr>
          <p:cNvSpPr txBox="1"/>
          <p:nvPr/>
        </p:nvSpPr>
        <p:spPr>
          <a:xfrm>
            <a:off x="10581250" y="2631005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23</a:t>
            </a:r>
            <a:endParaRPr lang="nl-B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69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D115D-12C3-70B2-6E7D-82D2B7017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F842-6475-4C92-A90A-A8399D484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509795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println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US" dirty="0"/>
              <a:t>prints a new line</a:t>
            </a:r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60D22-59BE-3CA7-A775-54AB1C2D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71417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7E381-1CD7-D99E-FDD3-DC4863A94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48A9E-CA6B-9164-72E3-36CAD2A8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13</a:t>
            </a:fld>
            <a:endParaRPr lang="nl-BE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C805FCA5-3910-074C-4E1F-56EC16CA8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066" y="3444875"/>
            <a:ext cx="2914650" cy="327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F0FC79-D14C-55E7-F393-9730D1DD9418}"/>
              </a:ext>
            </a:extLst>
          </p:cNvPr>
          <p:cNvSpPr txBox="1"/>
          <p:nvPr/>
        </p:nvSpPr>
        <p:spPr>
          <a:xfrm>
            <a:off x="1795596" y="5740615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26</a:t>
            </a:r>
            <a:endParaRPr lang="nl-BE" b="1" dirty="0">
              <a:solidFill>
                <a:srgbClr val="FFC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ED4EB0-4401-194C-B138-693379563E4B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35097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println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() </a:t>
            </a:r>
            <a:r>
              <a:rPr lang="en-US" dirty="0"/>
              <a:t>prints a new line</a:t>
            </a:r>
            <a:endParaRPr lang="nl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4088D-5CCB-5A90-72CF-005736BD5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929" y="310031"/>
            <a:ext cx="8111938" cy="2420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297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A3CE7-5358-96C6-83A4-3C9FA988E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B1B4-8DD8-1FD1-0947-F601AF36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6124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bit_cast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DE36D9-D1BB-56E2-4987-64949AE353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2341" y="1001328"/>
            <a:ext cx="6538119" cy="5579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975A1-E085-A02D-1E2D-72E41AD0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14</a:t>
            </a:fld>
            <a:endParaRPr lang="nl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3DB402-1697-3ED6-8CA0-B178A9138E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277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1D302-4294-5433-B939-C73A09718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F7D0D7D-1B1F-FA46-8533-F6A46FB63F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2341" y="1001328"/>
            <a:ext cx="6538119" cy="5579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8717E-DCF4-5535-3DD8-7341C5A22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15</a:t>
            </a:fld>
            <a:endParaRPr lang="nl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72FA68-BF8A-C061-2F4C-A9BA6656C4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B4D42FB6-A759-10C0-A7BC-A6E5A5750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018" y="276726"/>
            <a:ext cx="6016641" cy="644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4854574-DD64-8E82-4FFF-0AFD5C3D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6124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bit_cast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85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EA497-CBDD-313F-195A-31B4601EF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AB4104-8F78-9BAF-90CA-36A33C1B65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2341" y="1001328"/>
            <a:ext cx="6538119" cy="5579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C8FC0-1B4A-7CFA-03B3-16AE4FDAE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16</a:t>
            </a:fld>
            <a:endParaRPr lang="nl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BB9F5F-5907-DC5C-B220-B4D6C4E0F0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D54B92F4-3290-BC60-3482-1E9FBA38C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018" y="276726"/>
            <a:ext cx="6016641" cy="6444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B01E2D-DBEF-4697-6950-7D24FBB7C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10600" y="136525"/>
            <a:ext cx="2914650" cy="327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364730-353D-A08A-B38A-EBBAEB85B73E}"/>
              </a:ext>
            </a:extLst>
          </p:cNvPr>
          <p:cNvSpPr txBox="1"/>
          <p:nvPr/>
        </p:nvSpPr>
        <p:spPr>
          <a:xfrm>
            <a:off x="10244130" y="2462665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20</a:t>
            </a:r>
            <a:endParaRPr lang="nl-BE" b="1" dirty="0">
              <a:solidFill>
                <a:srgbClr val="FFC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DE4D4AB-6F91-8DE2-5036-D4D5F811D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6124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bit_cast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53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0CAFB-643F-4477-44E3-4C1547FD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keyword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n-US" dirty="0"/>
              <a:t> with a declarator-list</a:t>
            </a:r>
            <a:endParaRPr lang="nl-B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31C4DB-CC34-BB42-7A10-1DE017C61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7334" y="2496761"/>
            <a:ext cx="10737331" cy="165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037AD-E6AA-F76A-0917-7987C0EFD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17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3725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8752C-BC23-8C5F-3DD0-B4721693C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C10A-EC8A-258D-F6C7-62CB6836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keyword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en-US" dirty="0"/>
              <a:t> with a declarator-list</a:t>
            </a:r>
            <a:endParaRPr lang="nl-B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62F448-323D-929D-AF04-25C057B65F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7334" y="2496761"/>
            <a:ext cx="10737331" cy="165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BF0D3-571A-7010-C7C2-BD3569689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18</a:t>
            </a:fld>
            <a:endParaRPr lang="nl-BE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26C9CC39-2B0F-FB38-3B92-7B46338A2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015" y="2843296"/>
            <a:ext cx="291465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1A37BC-E949-06BD-7B0B-314C955D7315}"/>
              </a:ext>
            </a:extLst>
          </p:cNvPr>
          <p:cNvSpPr txBox="1"/>
          <p:nvPr/>
        </p:nvSpPr>
        <p:spPr>
          <a:xfrm>
            <a:off x="10183545" y="5169436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17</a:t>
            </a:r>
            <a:endParaRPr lang="nl-B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83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56C0B-6B03-FB04-C433-E9BC3219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if statement</a:t>
            </a:r>
            <a:r>
              <a:rPr lang="en-US" dirty="0"/>
              <a:t>: </a:t>
            </a:r>
            <a:r>
              <a:rPr lang="en-US" dirty="0" err="1"/>
              <a:t>init</a:t>
            </a:r>
            <a:r>
              <a:rPr lang="en-US" dirty="0"/>
              <a:t>-statement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90A92-EE43-2D8E-6182-F2701F5E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19</a:t>
            </a:fld>
            <a:endParaRPr lang="nl-BE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312E6E7-24C5-370E-26E4-8812523C3E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0755" y="1690688"/>
            <a:ext cx="5565606" cy="313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E6D4E2A-9A4C-8E01-CE8A-53BDF9FB04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9369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3EC7C-06A9-6303-A02A-F989F25B1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FA1DF-27F6-3FF1-DC56-021A25C01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71492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Teacher @ Howest University of Applied Sciences within  “Digital Arts and Entertainment” bachelor Game Development major</a:t>
            </a:r>
          </a:p>
          <a:p>
            <a:pPr lvl="1"/>
            <a:r>
              <a:rPr lang="en-US" sz="2000" dirty="0"/>
              <a:t>C++ Programming</a:t>
            </a:r>
          </a:p>
          <a:p>
            <a:pPr lvl="1"/>
            <a:r>
              <a:rPr lang="en-US" sz="2000" dirty="0"/>
              <a:t>Algorithms</a:t>
            </a:r>
          </a:p>
          <a:p>
            <a:pPr lvl="1"/>
            <a:r>
              <a:rPr lang="en-US" sz="2000" dirty="0"/>
              <a:t>Computational System Fundamentals</a:t>
            </a:r>
          </a:p>
          <a:p>
            <a:pPr lvl="1"/>
            <a:r>
              <a:rPr lang="en-US" sz="2000" b="1" dirty="0"/>
              <a:t>*new* </a:t>
            </a:r>
            <a:r>
              <a:rPr lang="en-US" sz="2000" dirty="0"/>
              <a:t>Retro Console Programming</a:t>
            </a:r>
          </a:p>
          <a:p>
            <a:endParaRPr lang="en-US" sz="2000" dirty="0"/>
          </a:p>
          <a:p>
            <a:r>
              <a:rPr lang="en-US" sz="2000" dirty="0">
                <a:hlinkClick r:id="rId2"/>
              </a:rPr>
              <a:t>https://www.howest.be/en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https://www.digitalartsandentertainment.be/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>
                <a:hlinkClick r:id="rId4"/>
              </a:rPr>
              <a:t>tom.tesch@howest.be</a:t>
            </a:r>
            <a:endParaRPr lang="en-US" sz="2000" dirty="0"/>
          </a:p>
          <a:p>
            <a:r>
              <a:rPr lang="nl-BE" sz="2000" dirty="0">
                <a:hlinkClick r:id="rId5"/>
              </a:rPr>
              <a:t>https://www.linkedin.com/in/tom-tesch/</a:t>
            </a:r>
            <a:endParaRPr lang="nl-BE" sz="2000" dirty="0"/>
          </a:p>
          <a:p>
            <a:endParaRPr lang="nl-BE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6B81A5-0E10-B3D9-0609-51FDBA391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4" t="16647" r="17225" b="5891"/>
          <a:stretch/>
        </p:blipFill>
        <p:spPr bwMode="auto">
          <a:xfrm>
            <a:off x="7020700" y="0"/>
            <a:ext cx="51713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DC058-E267-3524-5E6F-29C0A3D8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53806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0A149-4449-3183-C4A0-4A652F790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DABC9-2EAF-B503-6A4F-BAA01F00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if statement</a:t>
            </a:r>
            <a:r>
              <a:rPr lang="en-US" dirty="0"/>
              <a:t>: </a:t>
            </a:r>
            <a:r>
              <a:rPr lang="en-US" dirty="0" err="1"/>
              <a:t>init</a:t>
            </a:r>
            <a:r>
              <a:rPr lang="en-US" dirty="0"/>
              <a:t>-statement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AC1A9-C783-EEDD-2741-0BA16398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20</a:t>
            </a:fld>
            <a:endParaRPr lang="nl-BE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F7F1BB39-D62D-0D2D-3827-8EFEBDAFE0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0755" y="1690688"/>
            <a:ext cx="5565606" cy="313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3BDCFEC3-6BEA-C71F-2BE2-A03177FD23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78804" y="3607743"/>
            <a:ext cx="6047824" cy="244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373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2C186-F1BC-F097-1E74-6B0C6A3D5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A307-0C78-1DC5-89A6-A241C15BB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if statement</a:t>
            </a:r>
            <a:r>
              <a:rPr lang="en-US" dirty="0"/>
              <a:t>: </a:t>
            </a:r>
            <a:r>
              <a:rPr lang="en-US" dirty="0" err="1"/>
              <a:t>init</a:t>
            </a:r>
            <a:r>
              <a:rPr lang="en-US" dirty="0"/>
              <a:t>-statement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38936-8D72-59E4-86FE-93E150EF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21</a:t>
            </a:fld>
            <a:endParaRPr lang="nl-BE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150C0D4-2C40-93B5-B203-7CE720844F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80755" y="1690688"/>
            <a:ext cx="5565606" cy="313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0F0705B9-F2FB-760B-2D54-AFA718B801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78804" y="3607743"/>
            <a:ext cx="6047824" cy="244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727064D3-1091-E017-3E57-053B0D21E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11978" y="152400"/>
            <a:ext cx="291465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0F44D-17BD-DD47-9D9F-2B20FA82C6E8}"/>
              </a:ext>
            </a:extLst>
          </p:cNvPr>
          <p:cNvSpPr txBox="1"/>
          <p:nvPr/>
        </p:nvSpPr>
        <p:spPr>
          <a:xfrm>
            <a:off x="10645508" y="2478540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17</a:t>
            </a:r>
            <a:endParaRPr lang="nl-B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57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D2B43-7B21-6C4D-BBEB-FD5DC59F0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D2F1-C6AF-B3BB-1DF0-93D1B07C8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2" y="8389"/>
            <a:ext cx="10515600" cy="1325563"/>
          </a:xfrm>
        </p:spPr>
        <p:txBody>
          <a:bodyPr/>
          <a:lstStyle/>
          <a:p>
            <a:r>
              <a:rPr lang="en-US" b="1" dirty="0"/>
              <a:t>if statement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consteval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7E44E-1D87-FC0C-6372-C7DD12BA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22</a:t>
            </a:fld>
            <a:endParaRPr lang="nl-B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C92BAC-0F37-9321-8632-F25F389BD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A6646AD-38F3-D1F3-6A2F-8BF4A539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052" y="983595"/>
            <a:ext cx="6735547" cy="566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917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901F7-88CD-23BB-5900-80808E7FD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C1439-8E9C-6164-E787-37A44A34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2" y="8389"/>
            <a:ext cx="10515600" cy="1325563"/>
          </a:xfrm>
        </p:spPr>
        <p:txBody>
          <a:bodyPr/>
          <a:lstStyle/>
          <a:p>
            <a:r>
              <a:rPr lang="en-US" b="1" dirty="0"/>
              <a:t>if statement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consteval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EDB8D-8B6B-DBB0-F448-64564FCE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23</a:t>
            </a:fld>
            <a:endParaRPr lang="nl-BE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329CF3A9-FCDD-C0D5-D9F2-18CD2FA26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51231" y="365125"/>
            <a:ext cx="291465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1A8DF5-D4BC-488E-A673-B5FA9CB8702C}"/>
              </a:ext>
            </a:extLst>
          </p:cNvPr>
          <p:cNvSpPr txBox="1"/>
          <p:nvPr/>
        </p:nvSpPr>
        <p:spPr>
          <a:xfrm>
            <a:off x="10484761" y="2691265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23</a:t>
            </a:r>
            <a:endParaRPr lang="nl-BE" b="1" dirty="0">
              <a:solidFill>
                <a:srgbClr val="FFC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94D819-D092-5A2E-6464-83586AD11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1E4680C3-3945-6E0B-A1CF-AFDE20903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052" y="983595"/>
            <a:ext cx="6735547" cy="566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242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2F1BA-68ED-30A3-948F-7184D11E4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1364A-4AC5-298D-F45C-8E2A7A88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/>
              <a:t>if statement: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constexpr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AC4BCA-3853-6B32-A1C1-1A6FEEE4A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5296" y="1084137"/>
            <a:ext cx="7381408" cy="546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E4A5F-760E-4281-2C13-A6B86C86A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24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71373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3CA9D-9B07-24DF-A85F-20EE96B2F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AAC26-7D55-35CF-3168-690A2A69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/>
              <a:t>if statement: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constexpr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2E9C21-997F-53E9-3081-4F9AEE3E8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5296" y="1084137"/>
            <a:ext cx="7381408" cy="5461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6BE6D-DE53-3FA9-3049-047BE2A3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25</a:t>
            </a:fld>
            <a:endParaRPr lang="nl-BE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60DFC660-601F-95C8-0CC6-067FDCB75D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44159" y="365125"/>
            <a:ext cx="291465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CF91D2-9EA6-D0C8-C33E-B57F2DA0E31C}"/>
              </a:ext>
            </a:extLst>
          </p:cNvPr>
          <p:cNvSpPr txBox="1"/>
          <p:nvPr/>
        </p:nvSpPr>
        <p:spPr>
          <a:xfrm>
            <a:off x="10477689" y="2691265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17</a:t>
            </a:r>
            <a:endParaRPr lang="nl-B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36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4D6AF-7E50-736A-1774-2F68959C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" y="0"/>
            <a:ext cx="10515600" cy="1325563"/>
          </a:xfrm>
        </p:spPr>
        <p:txBody>
          <a:bodyPr/>
          <a:lstStyle/>
          <a:p>
            <a:r>
              <a:rPr lang="en-US" dirty="0"/>
              <a:t>inline variable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416AE-D68B-238C-DC3C-7C601C77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26</a:t>
            </a:fld>
            <a:endParaRPr lang="nl-BE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7363B77-330D-2B1D-2830-9B26E1444500}"/>
              </a:ext>
            </a:extLst>
          </p:cNvPr>
          <p:cNvGrpSpPr/>
          <p:nvPr/>
        </p:nvGrpSpPr>
        <p:grpSpPr>
          <a:xfrm>
            <a:off x="855081" y="1396260"/>
            <a:ext cx="4591691" cy="1686160"/>
            <a:chOff x="838200" y="1483764"/>
            <a:chExt cx="4591691" cy="168616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5834360-4D53-ABC5-D571-6AA04A581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1483764"/>
              <a:ext cx="4591691" cy="1686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D2CD5F-CE09-DA31-BF11-C84164BC8F5E}"/>
                </a:ext>
              </a:extLst>
            </p:cNvPr>
            <p:cNvSpPr txBox="1"/>
            <p:nvPr/>
          </p:nvSpPr>
          <p:spPr>
            <a:xfrm>
              <a:off x="4257711" y="1483764"/>
              <a:ext cx="1172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main.cpp</a:t>
              </a:r>
              <a:endParaRPr lang="nl-B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E26C14-85F4-8081-BA75-3996EF69E5D3}"/>
              </a:ext>
            </a:extLst>
          </p:cNvPr>
          <p:cNvGrpSpPr/>
          <p:nvPr/>
        </p:nvGrpSpPr>
        <p:grpSpPr>
          <a:xfrm>
            <a:off x="855081" y="3545628"/>
            <a:ext cx="5998787" cy="1064461"/>
            <a:chOff x="3012795" y="3688626"/>
            <a:chExt cx="5744377" cy="10193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FDA7B2-96E9-8D7D-6E69-98077B4E8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2795" y="3688626"/>
              <a:ext cx="5744377" cy="1019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84C8FB-5352-42CF-2ECD-79524277C78F}"/>
                </a:ext>
              </a:extLst>
            </p:cNvPr>
            <p:cNvSpPr txBox="1"/>
            <p:nvPr/>
          </p:nvSpPr>
          <p:spPr>
            <a:xfrm>
              <a:off x="7620153" y="3688626"/>
              <a:ext cx="1137019" cy="353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other.cpp</a:t>
              </a:r>
              <a:endParaRPr lang="nl-B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A5232A-567E-B0DB-FF3E-945B7609A9FF}"/>
              </a:ext>
            </a:extLst>
          </p:cNvPr>
          <p:cNvGrpSpPr/>
          <p:nvPr/>
        </p:nvGrpSpPr>
        <p:grpSpPr>
          <a:xfrm>
            <a:off x="855081" y="5073297"/>
            <a:ext cx="5713693" cy="819845"/>
            <a:chOff x="855081" y="5273931"/>
            <a:chExt cx="4315427" cy="6192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6BFEDE8-CE71-AAC5-31F4-3898F8C1A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081" y="5273931"/>
              <a:ext cx="4315427" cy="6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DCD81CA-1077-3B81-B9E7-F0F32ED2CABC}"/>
                </a:ext>
              </a:extLst>
            </p:cNvPr>
            <p:cNvSpPr txBox="1"/>
            <p:nvPr/>
          </p:nvSpPr>
          <p:spPr>
            <a:xfrm>
              <a:off x="4191961" y="5273931"/>
              <a:ext cx="978547" cy="278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config.cpp</a:t>
              </a:r>
              <a:endParaRPr lang="nl-B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B8389D3-63EF-E160-418E-3F533CAC5374}"/>
              </a:ext>
            </a:extLst>
          </p:cNvPr>
          <p:cNvGrpSpPr/>
          <p:nvPr/>
        </p:nvGrpSpPr>
        <p:grpSpPr>
          <a:xfrm>
            <a:off x="5887276" y="1396260"/>
            <a:ext cx="5449643" cy="1222952"/>
            <a:chOff x="6514425" y="5030176"/>
            <a:chExt cx="4839375" cy="108600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A3E3044-AE09-A53C-1161-12AB2CB0F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4425" y="5030176"/>
              <a:ext cx="4839375" cy="10860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35BCDB-99C6-B920-5088-22C135817CB5}"/>
                </a:ext>
              </a:extLst>
            </p:cNvPr>
            <p:cNvSpPr txBox="1"/>
            <p:nvPr/>
          </p:nvSpPr>
          <p:spPr>
            <a:xfrm>
              <a:off x="10193368" y="5030176"/>
              <a:ext cx="1160432" cy="327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config.hpp</a:t>
              </a:r>
              <a:endParaRPr lang="nl-B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5160D4-08F1-6AA1-5D51-9EDF18037C84}"/>
              </a:ext>
            </a:extLst>
          </p:cNvPr>
          <p:cNvGrpSpPr/>
          <p:nvPr/>
        </p:nvGrpSpPr>
        <p:grpSpPr>
          <a:xfrm>
            <a:off x="7369909" y="3082420"/>
            <a:ext cx="3983892" cy="2810722"/>
            <a:chOff x="8757172" y="365125"/>
            <a:chExt cx="3105583" cy="219105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71113E8-9CF9-87E9-AD2B-B3EFDBD3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57172" y="365125"/>
              <a:ext cx="3105583" cy="2191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A92EF-4F32-2D2A-1432-2DFDABDD5E37}"/>
                </a:ext>
              </a:extLst>
            </p:cNvPr>
            <p:cNvSpPr txBox="1"/>
            <p:nvPr/>
          </p:nvSpPr>
          <p:spPr>
            <a:xfrm>
              <a:off x="10119264" y="2186849"/>
              <a:ext cx="1743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CMakeLists.txt</a:t>
              </a:r>
              <a:endParaRPr lang="nl-BE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734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6498F-2EE4-D2DD-C524-CFC8C3BEF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895300-9F59-0A32-35AC-CF7A642D4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5817780" cy="2111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8AE96-163D-9399-D49F-2B7476CB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27</a:t>
            </a:fld>
            <a:endParaRPr lang="nl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FEE83-E463-9E8E-CF35-DB862313982B}"/>
              </a:ext>
            </a:extLst>
          </p:cNvPr>
          <p:cNvSpPr txBox="1"/>
          <p:nvPr/>
        </p:nvSpPr>
        <p:spPr>
          <a:xfrm>
            <a:off x="5483800" y="1690688"/>
            <a:ext cx="117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main.cpp</a:t>
            </a:r>
            <a:endParaRPr lang="nl-BE" b="1" dirty="0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DE99A5-6DF6-9B32-37D7-E58A7499AF9B}"/>
              </a:ext>
            </a:extLst>
          </p:cNvPr>
          <p:cNvGrpSpPr/>
          <p:nvPr/>
        </p:nvGrpSpPr>
        <p:grpSpPr>
          <a:xfrm>
            <a:off x="838200" y="5041232"/>
            <a:ext cx="6208665" cy="1101703"/>
            <a:chOff x="3012795" y="3688626"/>
            <a:chExt cx="5744377" cy="10193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48E6EB-DDD2-47C8-CC45-2B016A7F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2795" y="3688626"/>
              <a:ext cx="5744377" cy="1019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DAFD2E-065F-70F8-E8C4-5629154B8788}"/>
                </a:ext>
              </a:extLst>
            </p:cNvPr>
            <p:cNvSpPr txBox="1"/>
            <p:nvPr/>
          </p:nvSpPr>
          <p:spPr>
            <a:xfrm>
              <a:off x="7569796" y="3688626"/>
              <a:ext cx="118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other.cpp</a:t>
              </a:r>
              <a:endParaRPr lang="nl-B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EF3A71-7130-A9F8-56B8-744FF2B51F8F}"/>
              </a:ext>
            </a:extLst>
          </p:cNvPr>
          <p:cNvGrpSpPr/>
          <p:nvPr/>
        </p:nvGrpSpPr>
        <p:grpSpPr>
          <a:xfrm>
            <a:off x="7634305" y="4305862"/>
            <a:ext cx="3907672" cy="1841281"/>
            <a:chOff x="8610600" y="4882710"/>
            <a:chExt cx="2391109" cy="11266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51B69B-9B17-4EAC-1B7B-7C1E13DE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0600" y="4882710"/>
              <a:ext cx="2391109" cy="11241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4BB975-221F-601D-7CE1-9D81D4B373C7}"/>
                </a:ext>
              </a:extLst>
            </p:cNvPr>
            <p:cNvSpPr txBox="1"/>
            <p:nvPr/>
          </p:nvSpPr>
          <p:spPr>
            <a:xfrm>
              <a:off x="10203633" y="5783397"/>
              <a:ext cx="798076" cy="22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config.hpp</a:t>
              </a:r>
              <a:endParaRPr lang="nl-B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A674D6-7C15-3FDB-7E09-27284BF3A3C5}"/>
              </a:ext>
            </a:extLst>
          </p:cNvPr>
          <p:cNvGrpSpPr/>
          <p:nvPr/>
        </p:nvGrpSpPr>
        <p:grpSpPr>
          <a:xfrm>
            <a:off x="7125158" y="365124"/>
            <a:ext cx="4447939" cy="2823243"/>
            <a:chOff x="8391303" y="365125"/>
            <a:chExt cx="3181794" cy="201958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0E7EB0-3D2E-18E9-9EF4-6E3B3BBDA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91303" y="365125"/>
              <a:ext cx="3181794" cy="2019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3C64E3-DF47-7EC7-FE63-F8EAE1EC4D85}"/>
                </a:ext>
              </a:extLst>
            </p:cNvPr>
            <p:cNvSpPr txBox="1"/>
            <p:nvPr/>
          </p:nvSpPr>
          <p:spPr>
            <a:xfrm>
              <a:off x="9829606" y="2015375"/>
              <a:ext cx="1743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CMakeLists.txt</a:t>
              </a:r>
              <a:endParaRPr lang="nl-BE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649E482B-85B1-CFF1-2C62-D3C18B3E3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" y="0"/>
            <a:ext cx="10515600" cy="1325563"/>
          </a:xfrm>
        </p:spPr>
        <p:txBody>
          <a:bodyPr/>
          <a:lstStyle/>
          <a:p>
            <a:r>
              <a:rPr lang="en-US" dirty="0"/>
              <a:t>inline variable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81713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6756D-7E53-BA93-2E08-36BA51115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CA87DC-75B2-89DA-19C8-29B2E9B31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90688"/>
            <a:ext cx="5817780" cy="2111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AB41B-398C-54F4-AF15-266B04C7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28</a:t>
            </a:fld>
            <a:endParaRPr lang="nl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B1D20A-8513-E8A9-8665-27A2BBEC2851}"/>
              </a:ext>
            </a:extLst>
          </p:cNvPr>
          <p:cNvSpPr txBox="1"/>
          <p:nvPr/>
        </p:nvSpPr>
        <p:spPr>
          <a:xfrm>
            <a:off x="5483800" y="1690688"/>
            <a:ext cx="117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main.cpp</a:t>
            </a:r>
            <a:endParaRPr lang="nl-BE" b="1" dirty="0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19738A-F3BE-98C8-CD89-4988AFCD9B94}"/>
              </a:ext>
            </a:extLst>
          </p:cNvPr>
          <p:cNvGrpSpPr/>
          <p:nvPr/>
        </p:nvGrpSpPr>
        <p:grpSpPr>
          <a:xfrm>
            <a:off x="838200" y="5041232"/>
            <a:ext cx="6208665" cy="1101703"/>
            <a:chOff x="3012795" y="3688626"/>
            <a:chExt cx="5744377" cy="10193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94A5E9-2765-6424-E169-B306496F6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2795" y="3688626"/>
              <a:ext cx="5744377" cy="1019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002069-D4EE-331B-9D25-3FEA2008B934}"/>
                </a:ext>
              </a:extLst>
            </p:cNvPr>
            <p:cNvSpPr txBox="1"/>
            <p:nvPr/>
          </p:nvSpPr>
          <p:spPr>
            <a:xfrm>
              <a:off x="7569796" y="3688626"/>
              <a:ext cx="1187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other.cpp</a:t>
              </a:r>
              <a:endParaRPr lang="nl-B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386688-CFB9-C457-89F8-99BD6BB2A816}"/>
              </a:ext>
            </a:extLst>
          </p:cNvPr>
          <p:cNvGrpSpPr/>
          <p:nvPr/>
        </p:nvGrpSpPr>
        <p:grpSpPr>
          <a:xfrm>
            <a:off x="7634305" y="4305862"/>
            <a:ext cx="3907672" cy="1841281"/>
            <a:chOff x="8610600" y="4882710"/>
            <a:chExt cx="2391109" cy="11266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78E4B6-89F2-45CC-61C1-B445FCA6C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0600" y="4882710"/>
              <a:ext cx="2391109" cy="11241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AE1214-7EE0-A00E-717C-50D770353ED3}"/>
                </a:ext>
              </a:extLst>
            </p:cNvPr>
            <p:cNvSpPr txBox="1"/>
            <p:nvPr/>
          </p:nvSpPr>
          <p:spPr>
            <a:xfrm>
              <a:off x="10203633" y="5783397"/>
              <a:ext cx="798076" cy="225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config.hpp</a:t>
              </a:r>
              <a:endParaRPr lang="nl-B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FFD091-2280-41C9-D830-AE2C15263AD6}"/>
              </a:ext>
            </a:extLst>
          </p:cNvPr>
          <p:cNvGrpSpPr/>
          <p:nvPr/>
        </p:nvGrpSpPr>
        <p:grpSpPr>
          <a:xfrm>
            <a:off x="7125158" y="365124"/>
            <a:ext cx="4447939" cy="2823243"/>
            <a:chOff x="8391303" y="365125"/>
            <a:chExt cx="3181794" cy="201958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58602A-46B5-20BD-DC0C-DB4B9E7AC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91303" y="365125"/>
              <a:ext cx="3181794" cy="2019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207402-E79B-42EB-AA41-25D99FDCD2B8}"/>
                </a:ext>
              </a:extLst>
            </p:cNvPr>
            <p:cNvSpPr txBox="1"/>
            <p:nvPr/>
          </p:nvSpPr>
          <p:spPr>
            <a:xfrm>
              <a:off x="9829606" y="2015375"/>
              <a:ext cx="1743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FF0000"/>
                  </a:solidFill>
                </a:rPr>
                <a:t>CMakeLists.txt</a:t>
              </a:r>
              <a:endParaRPr lang="nl-BE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7B69333B-46EF-FE63-69E0-BFB5CBD115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1741" y="421720"/>
            <a:ext cx="2914650" cy="3276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EC2776-B5DB-2525-8861-9F45080AA622}"/>
              </a:ext>
            </a:extLst>
          </p:cNvPr>
          <p:cNvSpPr txBox="1"/>
          <p:nvPr/>
        </p:nvSpPr>
        <p:spPr>
          <a:xfrm>
            <a:off x="9855271" y="2747860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17</a:t>
            </a:r>
            <a:endParaRPr lang="nl-BE" b="1" dirty="0">
              <a:solidFill>
                <a:srgbClr val="FFC000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447C50-A3F5-4A26-31C0-AA06DAF3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" y="0"/>
            <a:ext cx="10515600" cy="1325563"/>
          </a:xfrm>
        </p:spPr>
        <p:txBody>
          <a:bodyPr/>
          <a:lstStyle/>
          <a:p>
            <a:r>
              <a:rPr lang="en-US" dirty="0"/>
              <a:t>inline variable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64260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C992E-54C7-25D8-D535-D706ACE06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std::size, 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ssize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E07F17-AB3F-9E14-FE4A-55834CFCD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00465" y="136525"/>
            <a:ext cx="5847349" cy="658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B32C5-9071-E98B-F504-60086DA03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29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9981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EBFB15DE-7EF2-BA0E-0EBD-C10A257BD8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0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E823F-4E9B-7C7F-4344-75A930DB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14FED59-A556-44CF-A98F-FEA16C862628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04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62EE9-579C-81F8-C091-FDB9AE2FE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E741D6-515B-D213-7767-337B10D19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00465" y="136525"/>
            <a:ext cx="5847349" cy="658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54502-221F-7DA3-7060-6871DC9AC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30</a:t>
            </a:fld>
            <a:endParaRPr lang="nl-BE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A23AE2BA-904E-0529-3E62-E9B4244E8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864" y="1592346"/>
            <a:ext cx="291465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4AF15C-CA9F-5114-232E-4C18E36D6C39}"/>
              </a:ext>
            </a:extLst>
          </p:cNvPr>
          <p:cNvSpPr txBox="1"/>
          <p:nvPr/>
        </p:nvSpPr>
        <p:spPr>
          <a:xfrm>
            <a:off x="1983394" y="3918486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17</a:t>
            </a:r>
            <a:endParaRPr lang="nl-BE" b="1" dirty="0">
              <a:solidFill>
                <a:srgbClr val="FFC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E800015-C35E-ABEB-9423-119EB4D6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std::size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ssize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378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B5685-16EC-ECDB-1A1B-B8D295A4F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80413B9-0FD5-FD87-3F20-857414F44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00465" y="136525"/>
            <a:ext cx="5847349" cy="658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ED48F-97F7-1D4D-DE5F-2B6F6A796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31</a:t>
            </a:fld>
            <a:endParaRPr lang="nl-B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A2F748-E896-2E0D-423E-13CD61AE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std::size, 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ssize</a:t>
            </a:r>
            <a:endParaRPr lang="nl-BE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D5C0DCDF-E3CB-5DE6-C8CB-89FD431C4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864" y="1592346"/>
            <a:ext cx="2914650" cy="3276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2886D7-4BA1-3B14-6419-1B488A982DEB}"/>
              </a:ext>
            </a:extLst>
          </p:cNvPr>
          <p:cNvSpPr txBox="1"/>
          <p:nvPr/>
        </p:nvSpPr>
        <p:spPr>
          <a:xfrm>
            <a:off x="1983394" y="3918486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20</a:t>
            </a:r>
            <a:endParaRPr lang="nl-B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05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BA9B-8917-08B9-1A8A-35E424201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CTAD</a:t>
            </a:r>
            <a:endParaRPr lang="nl-B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DB2AB1-BF32-E556-FD1A-3001C122A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5735" y="365125"/>
            <a:ext cx="7760143" cy="612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57638-5E9E-115C-1F0E-37B1E0C37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32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56759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C1948-BB30-3B65-2680-72E43FB41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7751F-C507-CE48-2312-0E4AD6B9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CTAD</a:t>
            </a:r>
            <a:endParaRPr lang="nl-B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0FDB8E-BB9F-6EFE-AB19-D202DB03A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5735" y="365125"/>
            <a:ext cx="7760143" cy="612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4185E-BAFA-E85A-AD40-0108A315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33</a:t>
            </a:fld>
            <a:endParaRPr lang="nl-BE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937A57E4-27F1-CFB5-E348-20D2295C2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864" y="1592346"/>
            <a:ext cx="291465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04F78-6EF2-68D8-51A0-AD4E49D8F36B}"/>
              </a:ext>
            </a:extLst>
          </p:cNvPr>
          <p:cNvSpPr txBox="1"/>
          <p:nvPr/>
        </p:nvSpPr>
        <p:spPr>
          <a:xfrm>
            <a:off x="1983394" y="3918486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17</a:t>
            </a:r>
            <a:endParaRPr lang="nl-B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54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09EC1-C202-EA2B-B58F-14D81F09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5" y="-116138"/>
            <a:ext cx="10515600" cy="1325563"/>
          </a:xfrm>
        </p:spPr>
        <p:txBody>
          <a:bodyPr/>
          <a:lstStyle/>
          <a:p>
            <a:r>
              <a:rPr lang="en-US" dirty="0"/>
              <a:t>CTAD 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std::array </a:t>
            </a:r>
            <a:r>
              <a:rPr lang="en-US" dirty="0"/>
              <a:t>size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6655A-07DE-B8D5-39DD-ECD78C38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34</a:t>
            </a:fld>
            <a:endParaRPr lang="nl-B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610F88-8E99-56C9-1217-2654D278E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8450" y="1006847"/>
            <a:ext cx="7815100" cy="5528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57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58A32-4887-1814-2AC0-E629F24C8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551AB-DAAF-06D5-9165-FE50864A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5" y="-116138"/>
            <a:ext cx="10515600" cy="1325563"/>
          </a:xfrm>
        </p:spPr>
        <p:txBody>
          <a:bodyPr/>
          <a:lstStyle/>
          <a:p>
            <a:r>
              <a:rPr lang="en-US" dirty="0"/>
              <a:t>CTAD for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std::array </a:t>
            </a:r>
            <a:r>
              <a:rPr lang="en-US" dirty="0"/>
              <a:t>size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1F20E-68C2-B3B8-5648-F4EB5C74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35</a:t>
            </a:fld>
            <a:endParaRPr lang="nl-B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105DF1-3BFE-F7D8-7F07-9B7AD0C3D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8450" y="1006847"/>
            <a:ext cx="7815100" cy="5528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0A64974F-7EBA-C061-8830-1FA066976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12655" y="152400"/>
            <a:ext cx="291465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FB14F9-0E72-638B-F395-8A61F1350709}"/>
              </a:ext>
            </a:extLst>
          </p:cNvPr>
          <p:cNvSpPr txBox="1"/>
          <p:nvPr/>
        </p:nvSpPr>
        <p:spPr>
          <a:xfrm>
            <a:off x="10646185" y="2478540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20</a:t>
            </a:r>
            <a:endParaRPr lang="nl-B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15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D3C2-565C-1A68-DDF6-93E528546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021" y="365125"/>
            <a:ext cx="4199022" cy="2486359"/>
          </a:xfrm>
        </p:spPr>
        <p:txBody>
          <a:bodyPr/>
          <a:lstStyle/>
          <a:p>
            <a:r>
              <a:rPr lang="nl-BE" dirty="0" err="1"/>
              <a:t>Alternative</a:t>
            </a:r>
            <a:r>
              <a:rPr lang="nl-BE" dirty="0"/>
              <a:t> operator </a:t>
            </a:r>
            <a:r>
              <a:rPr lang="nl-BE" dirty="0" err="1"/>
              <a:t>representations</a:t>
            </a:r>
            <a:endParaRPr lang="nl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4FC902-E5CD-FBFA-9BA6-6C8DF94FE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737" y="189028"/>
            <a:ext cx="4977063" cy="64799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8A10E-D2CA-6F9E-603A-BC638F54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36</a:t>
            </a:fld>
            <a:endParaRPr lang="nl-BE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AEA4787-7210-B01C-BEEC-416AAD758B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8"/>
          <a:stretch>
            <a:fillRect/>
          </a:stretch>
        </p:blipFill>
        <p:spPr>
          <a:xfrm>
            <a:off x="9541042" y="262951"/>
            <a:ext cx="2286000" cy="582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41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5DA94-4225-DFF7-9894-1C2FDAB2F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D810-1B6A-6414-7570-7795D9D1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021" y="365125"/>
            <a:ext cx="4199022" cy="2486359"/>
          </a:xfrm>
        </p:spPr>
        <p:txBody>
          <a:bodyPr/>
          <a:lstStyle/>
          <a:p>
            <a:r>
              <a:rPr lang="nl-BE" dirty="0" err="1"/>
              <a:t>Alternative</a:t>
            </a:r>
            <a:r>
              <a:rPr lang="nl-BE" dirty="0"/>
              <a:t> operator </a:t>
            </a:r>
            <a:r>
              <a:rPr lang="nl-BE" dirty="0" err="1"/>
              <a:t>representations</a:t>
            </a:r>
            <a:endParaRPr lang="nl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76D535-EE71-C357-AA9B-464B7BBD8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737" y="189028"/>
            <a:ext cx="4977063" cy="64799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48779-1F03-7683-FC62-BC853A4F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37</a:t>
            </a:fld>
            <a:endParaRPr lang="nl-BE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5C0C0A1-72DE-67C9-A908-9B71058AB8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8"/>
          <a:stretch>
            <a:fillRect/>
          </a:stretch>
        </p:blipFill>
        <p:spPr>
          <a:xfrm>
            <a:off x="9541042" y="262951"/>
            <a:ext cx="2286000" cy="5825559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E96D5AE7-739D-40ED-B466-F58F9E2ED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2096" y="2811910"/>
            <a:ext cx="29146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96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3152D-7EFB-ED27-D782-62E609B2F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E067-2ECA-445D-B250-594A22E60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Alternative</a:t>
            </a:r>
            <a:r>
              <a:rPr lang="nl-BE" dirty="0"/>
              <a:t> operator </a:t>
            </a:r>
            <a:r>
              <a:rPr lang="nl-BE" dirty="0" err="1"/>
              <a:t>representations</a:t>
            </a:r>
            <a:r>
              <a:rPr lang="nl-BE" dirty="0"/>
              <a:t> *SIGH*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180A7-05A9-7993-32F5-D6E4BA36E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38</a:t>
            </a:fld>
            <a:endParaRPr lang="nl-B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97A3E00-9B25-2DE2-7DFC-F8176A28B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0941" y="1499918"/>
            <a:ext cx="5839710" cy="485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5444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7FF8-5180-D8A4-1849-5F423C2E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Alternative</a:t>
            </a:r>
            <a:r>
              <a:rPr lang="nl-BE" dirty="0"/>
              <a:t> operator </a:t>
            </a:r>
            <a:r>
              <a:rPr lang="nl-BE" dirty="0" err="1"/>
              <a:t>representations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4D5BA-9567-4FE8-D67F-E5F3EA99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39</a:t>
            </a:fld>
            <a:endParaRPr lang="nl-B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02F251C-3C20-D67E-3646-59573D7B0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842" y="1430793"/>
            <a:ext cx="3272589" cy="51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7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DCD53-13F6-BD3B-523F-8A861CD0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Inclusion</a:t>
            </a:r>
            <a:endParaRPr lang="nl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251BB5-EAA0-AD70-8E3B-1BF9DBF188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7421" y="499776"/>
            <a:ext cx="4906287" cy="859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D52AC-BC2E-6B59-142B-54462C9A7A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82C71-2DA3-59DA-27AF-4A57A215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4</a:t>
            </a:fld>
            <a:endParaRPr lang="nl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726AFE-9802-E3F1-17D5-02FA6ECF3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57" y="1741970"/>
            <a:ext cx="4763165" cy="1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DD15A8-FACA-49F7-453E-E525A80A8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57" y="3996265"/>
            <a:ext cx="4763164" cy="230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900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D5499-7616-6138-5C40-212F63CF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05DEF-6440-2D3A-3348-046720EDD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Alternative</a:t>
            </a:r>
            <a:r>
              <a:rPr lang="nl-BE" dirty="0"/>
              <a:t> operator </a:t>
            </a:r>
            <a:r>
              <a:rPr lang="nl-BE" dirty="0" err="1"/>
              <a:t>representations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737DE-5BB6-A515-0A63-48DCCFAD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40</a:t>
            </a:fld>
            <a:endParaRPr lang="nl-B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5DCC91D-C97E-698E-ADBB-BBEA21B43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842" y="1430793"/>
            <a:ext cx="3272589" cy="5171500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60AF92CC-1B58-4884-38DD-AA72B1413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43959" y="2198729"/>
            <a:ext cx="29146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39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95E93-5ABC-4C12-0124-498EEFB11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A01F0-BEAE-2F7B-E479-343511C0E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Alternative</a:t>
            </a:r>
            <a:r>
              <a:rPr lang="nl-BE" dirty="0"/>
              <a:t> operator </a:t>
            </a:r>
            <a:r>
              <a:rPr lang="nl-BE" dirty="0" err="1"/>
              <a:t>representations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74A8A-F7A2-FA48-A90D-EFBC2D43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41</a:t>
            </a:fld>
            <a:endParaRPr lang="nl-B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072A2FC-8649-2442-4724-77DC68653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5842" y="1430793"/>
            <a:ext cx="3272589" cy="5171500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3611AE28-96D1-3578-BA64-58B9FA0DA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3959" y="2198729"/>
            <a:ext cx="2914650" cy="3276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351D0A-A03F-3ADC-0020-61A56E18741D}"/>
              </a:ext>
            </a:extLst>
          </p:cNvPr>
          <p:cNvSpPr txBox="1"/>
          <p:nvPr/>
        </p:nvSpPr>
        <p:spPr>
          <a:xfrm>
            <a:off x="8877489" y="4524869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17</a:t>
            </a:r>
            <a:endParaRPr lang="nl-BE" b="1" dirty="0">
              <a:solidFill>
                <a:srgbClr val="FFC0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E15E4A-B333-666D-062A-3C83B92F2F9A}"/>
              </a:ext>
            </a:extLst>
          </p:cNvPr>
          <p:cNvCxnSpPr/>
          <p:nvPr/>
        </p:nvCxnSpPr>
        <p:spPr>
          <a:xfrm>
            <a:off x="1383632" y="2346158"/>
            <a:ext cx="5233736" cy="3129171"/>
          </a:xfrm>
          <a:prstGeom prst="line">
            <a:avLst/>
          </a:prstGeom>
          <a:ln w="4445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7E0AC4-7794-E23E-ADBB-A85490D42393}"/>
              </a:ext>
            </a:extLst>
          </p:cNvPr>
          <p:cNvCxnSpPr>
            <a:cxnSpLocks/>
          </p:cNvCxnSpPr>
          <p:nvPr/>
        </p:nvCxnSpPr>
        <p:spPr>
          <a:xfrm flipV="1">
            <a:off x="1193571" y="2122048"/>
            <a:ext cx="5546557" cy="3429961"/>
          </a:xfrm>
          <a:prstGeom prst="line">
            <a:avLst/>
          </a:prstGeom>
          <a:ln w="4445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627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3D477-53CA-1A3D-8688-15A9508B9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import std;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27A043-DB40-34CB-1F1E-F2337FD016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6578" y="1147802"/>
            <a:ext cx="5942033" cy="5391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F0E5F-C546-318B-E9D3-2256AD3B1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42</a:t>
            </a:fld>
            <a:endParaRPr lang="nl-BE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D16CB52-07F8-769F-694C-F373EC1FAD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4949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020D7-C5DB-BC55-FA88-5BF552245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CA983-F2AE-32EF-7EA8-E684AB124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import std;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77231D-7379-A733-B420-2A87459046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6578" y="1147802"/>
            <a:ext cx="5942033" cy="5391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7F5D5-E615-3258-544D-BFC593B9E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43</a:t>
            </a:fld>
            <a:endParaRPr lang="nl-BE" dirty="0"/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F0254ABB-52F0-7585-49EA-15CEAA9B4C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76517" y="318827"/>
            <a:ext cx="7528905" cy="3615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5620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E0E93-716C-F585-FEC5-52BBB6080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19DBC-404F-A2F6-260B-BA747D06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import std;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D435C0-C619-AECA-561B-787D40D5D9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6578" y="1147802"/>
            <a:ext cx="5942033" cy="5391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E2F6F-52CD-53E0-D704-F0FF86368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44</a:t>
            </a:fld>
            <a:endParaRPr lang="nl-BE" dirty="0"/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F23F2EC6-5CFA-444A-FBC1-409DB9A2BA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276517" y="318827"/>
            <a:ext cx="7528905" cy="3615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E76ECA7D-93B5-FD8B-1B7A-7AA7D0FF6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7147" y="3208421"/>
            <a:ext cx="291465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F49831-D1C4-F3A8-3789-7963365C3393}"/>
              </a:ext>
            </a:extLst>
          </p:cNvPr>
          <p:cNvSpPr txBox="1"/>
          <p:nvPr/>
        </p:nvSpPr>
        <p:spPr>
          <a:xfrm>
            <a:off x="9690677" y="5534561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23</a:t>
            </a:r>
            <a:endParaRPr lang="nl-B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13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C83FD-7204-DE96-D03E-8613F529A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3797B50-6221-EE80-E1DC-9E945B2AE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7741" y="1151856"/>
            <a:ext cx="7616518" cy="520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86934-1105-2976-FA65-C0A8FAE14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45</a:t>
            </a:fld>
            <a:endParaRPr lang="nl-B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9278B3D-57ED-61AC-79F3-6FB2F452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import std;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751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DEFB9-BDE4-D0BD-7472-24087D4C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nl-BE" dirty="0" err="1"/>
              <a:t>Structured</a:t>
            </a:r>
            <a:r>
              <a:rPr lang="nl-BE" dirty="0"/>
              <a:t> binding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AF249B-3B25-921D-2343-9845D8B45E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4825" y="1386117"/>
            <a:ext cx="5741175" cy="4726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898D3BF-D035-AEA2-F671-7FABD52B0A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37132" y="300354"/>
            <a:ext cx="6546936" cy="5171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A5FD0-1D5C-BBC6-8CA9-191695E7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46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91027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A14BE-E1F6-46A3-1CAF-07FAB2B16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84861-760E-686F-2942-7A6097F2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47</a:t>
            </a:fld>
            <a:endParaRPr lang="nl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E0B72B-5F68-C3DA-61BB-865C216ECE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945" y="1401930"/>
            <a:ext cx="7534151" cy="301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FCFE026-81AA-CE23-AB22-69F4DC2908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77853" y="3284621"/>
            <a:ext cx="5261202" cy="2600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FD0D2C-ADA0-3FE7-A445-5FCBB2C6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nl-BE" dirty="0" err="1"/>
              <a:t>Structured</a:t>
            </a:r>
            <a:r>
              <a:rPr lang="nl-BE" dirty="0"/>
              <a:t> binding</a:t>
            </a:r>
          </a:p>
        </p:txBody>
      </p:sp>
    </p:spTree>
    <p:extLst>
      <p:ext uri="{BB962C8B-B14F-4D97-AF65-F5344CB8AC3E}">
        <p14:creationId xmlns:p14="http://schemas.microsoft.com/office/powerpoint/2010/main" val="158122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3C2DD-34FE-2DA6-36C6-9855CA829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28F26-6A75-B37E-B890-02C318A7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48</a:t>
            </a:fld>
            <a:endParaRPr lang="nl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D5194D-8148-57CB-C29A-75AAD6413B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945" y="1401930"/>
            <a:ext cx="7534151" cy="301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771F16E-4A2B-B6FB-F7C8-3D511CB7AC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77853" y="3284621"/>
            <a:ext cx="5261202" cy="2600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8BAF245E-E17A-0033-F95A-2A8E085DB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4001" y="152400"/>
            <a:ext cx="291465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2021EE-3147-92D0-E620-5757B614BFC1}"/>
              </a:ext>
            </a:extLst>
          </p:cNvPr>
          <p:cNvSpPr txBox="1"/>
          <p:nvPr/>
        </p:nvSpPr>
        <p:spPr>
          <a:xfrm>
            <a:off x="10417531" y="2478540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17</a:t>
            </a:r>
            <a:endParaRPr lang="nl-BE" b="1" dirty="0">
              <a:solidFill>
                <a:srgbClr val="FFC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4E57709-C723-B51A-65D6-67A25020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nl-BE" dirty="0" err="1"/>
              <a:t>Structured</a:t>
            </a:r>
            <a:r>
              <a:rPr lang="nl-BE" dirty="0"/>
              <a:t> binding</a:t>
            </a:r>
          </a:p>
        </p:txBody>
      </p:sp>
    </p:spTree>
    <p:extLst>
      <p:ext uri="{BB962C8B-B14F-4D97-AF65-F5344CB8AC3E}">
        <p14:creationId xmlns:p14="http://schemas.microsoft.com/office/powerpoint/2010/main" val="3859804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C9068A-9C27-BE53-1D31-2C4440E7D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36" y="264207"/>
            <a:ext cx="5532179" cy="638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FEEE96-2D37-9F7E-C7EE-4EF41ADA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addresof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178C4-7922-5E04-C06F-0B5D4AE0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49</a:t>
            </a:fld>
            <a:endParaRPr lang="nl-BE" dirty="0"/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A9A3B1D8-0249-D317-A041-346F07AA2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11" y="1719417"/>
            <a:ext cx="5143507" cy="200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513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F0121-043E-2F59-DF7E-79348118E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CA029-FBD1-3493-CFEB-382B793C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Inclusion</a:t>
            </a:r>
            <a:endParaRPr lang="nl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94BA41-C754-F51A-6192-7F468CAC0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7421" y="499776"/>
            <a:ext cx="4906287" cy="859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70CDE-7DE0-ACD8-DB32-9CDE2ACB35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1BBA4-992D-20D6-CD1F-BB5EEF16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5</a:t>
            </a:fld>
            <a:endParaRPr lang="nl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E54E31-A88C-EA58-6F17-D53F346AD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57" y="1741970"/>
            <a:ext cx="4763165" cy="1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AF16AB-1361-2F3E-76A1-1AFAA0CA4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57" y="3996265"/>
            <a:ext cx="4763164" cy="230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F9DD63-67A6-EF7B-72EA-089CFEAA8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7911" y="1741970"/>
            <a:ext cx="6185308" cy="455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6592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0B920-269A-05E5-4702-4EC51BDB5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F5CFFB-1321-C676-FFB4-91190367A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36" y="264207"/>
            <a:ext cx="5532179" cy="638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1A7EBB-B7C7-9A41-965B-F3B3FC66C2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7411" y="1719417"/>
            <a:ext cx="5143507" cy="200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B9A03-F580-7A15-28B4-CDF4FFE1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50</a:t>
            </a:fld>
            <a:endParaRPr lang="nl-BE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2A76B9A0-155B-8EB6-FAFD-08F894189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91852" y="3374350"/>
            <a:ext cx="2914650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A1C032-083F-DA3C-FA7A-957C1AE58625}"/>
              </a:ext>
            </a:extLst>
          </p:cNvPr>
          <p:cNvSpPr txBox="1"/>
          <p:nvPr/>
        </p:nvSpPr>
        <p:spPr>
          <a:xfrm>
            <a:off x="3225382" y="5700490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11</a:t>
            </a:r>
            <a:endParaRPr lang="nl-BE" b="1" dirty="0">
              <a:solidFill>
                <a:srgbClr val="FFC00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A87DB-9612-C548-F219-D173B3D2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addresof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284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E64A-04FA-F0D2-CC47-3931E960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431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variant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BAEB63-8735-F2AA-6F54-2398FBE05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9965" y="232778"/>
            <a:ext cx="8854099" cy="6488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1EFFA-BBE4-74D5-969D-AD0031B4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51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29829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D38DD-0FA1-DA98-593A-5731328A3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3063D-BCFB-5173-7E53-D53228BE4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52</a:t>
            </a:fld>
            <a:endParaRPr lang="nl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9731A-6ACE-A0CF-FA37-FA609A9D0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09" y="313668"/>
            <a:ext cx="6064537" cy="6042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2769ABD2-BC28-C605-F102-C65BDF49C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438" y="1898604"/>
            <a:ext cx="6002562" cy="325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A433502-FAFD-73E5-281A-69D9B181CA09}"/>
              </a:ext>
            </a:extLst>
          </p:cNvPr>
          <p:cNvSpPr txBox="1">
            <a:spLocks/>
          </p:cNvSpPr>
          <p:nvPr/>
        </p:nvSpPr>
        <p:spPr>
          <a:xfrm>
            <a:off x="0" y="1004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std::variant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815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BBB18-895A-7B0B-291B-2D541DB1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9E952-D98D-A67A-CFE8-312B431A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53</a:t>
            </a:fld>
            <a:endParaRPr lang="nl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B75069-F4FA-4BF8-624C-9E0E0F9E7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021" y="1246083"/>
            <a:ext cx="9213550" cy="512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06EDA1-CCF1-E6AC-2239-460CDAC5C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255" y="489459"/>
            <a:ext cx="4207047" cy="293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8930757-6C52-8DE3-26AC-6175BA79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431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std::variant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993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F122A-B817-B3D8-7958-1539958C9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A2171-CDCA-3696-03F7-BF9F3BD1E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54</a:t>
            </a:fld>
            <a:endParaRPr lang="nl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F5600B-6F15-3D83-BE06-61019B33F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021" y="1246083"/>
            <a:ext cx="9213550" cy="512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0C9AF6-2E4A-BFAC-6DCF-0C5436D6A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255" y="489459"/>
            <a:ext cx="4207047" cy="2939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A1FADFF-B8ED-6E57-4504-0394060B8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431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std::variant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5ED09967-B142-633F-FFD6-AA3FEC440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49345" y="3429000"/>
            <a:ext cx="2914650" cy="327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1C522-3AC0-6CA6-9911-6615E004F8D0}"/>
              </a:ext>
            </a:extLst>
          </p:cNvPr>
          <p:cNvSpPr txBox="1"/>
          <p:nvPr/>
        </p:nvSpPr>
        <p:spPr>
          <a:xfrm>
            <a:off x="10482875" y="5755140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17</a:t>
            </a:r>
            <a:endParaRPr lang="nl-B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351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0E03C-7EC1-C0F3-2A5C-197BCA78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2413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std::filesystem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E0C0C6-93F0-24B7-8CBC-166B3B01B0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8580" y="830180"/>
            <a:ext cx="8250607" cy="589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89D06-BE0C-1C04-DF83-BB1A2B565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55</a:t>
            </a:fld>
            <a:endParaRPr lang="nl-BE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1698987-8E64-92C7-89F6-DACCEA914B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0886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B8BAE-9215-99B2-1F5D-045114D6E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A28A-DE80-2F83-9674-00B7969A5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2413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std::filesystem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C1BF63-FA03-FB4B-582E-E96E82EF5B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8580" y="830180"/>
            <a:ext cx="8250607" cy="589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E59C8-AC08-BEFD-2749-05F03B1F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56</a:t>
            </a:fld>
            <a:endParaRPr lang="nl-BE" dirty="0"/>
          </a:p>
        </p:txBody>
      </p:sp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B40CA9E2-FA96-C003-CC69-00B5C475CA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73045" y="136524"/>
            <a:ext cx="6749444" cy="4101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0318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04BE4-8CE4-11E7-EFBA-27DB42DB3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EF62B-043A-4B96-71D0-5E6CB52B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57</a:t>
            </a:fld>
            <a:endParaRPr lang="nl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C7CD30-C1B7-6715-037D-ABCF641823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4832" y="861183"/>
            <a:ext cx="6780612" cy="378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60DEE61-A978-89F5-4019-4B504DBC5B9E}"/>
              </a:ext>
            </a:extLst>
          </p:cNvPr>
          <p:cNvSpPr txBox="1">
            <a:spLocks/>
          </p:cNvSpPr>
          <p:nvPr/>
        </p:nvSpPr>
        <p:spPr>
          <a:xfrm>
            <a:off x="0" y="-252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std::filesystem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047901-46E1-5CCB-098C-5FFCF4458E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5974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78F40-CFD4-2147-15E9-47F29DDB9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9A595-8643-7850-DC47-54FC7754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58</a:t>
            </a:fld>
            <a:endParaRPr lang="nl-B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7E0F54-5F02-B7DC-3475-62F8620ADA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4832" y="861183"/>
            <a:ext cx="6780612" cy="378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F45381-98CC-BC1B-951B-D37FDBFD1F37}"/>
              </a:ext>
            </a:extLst>
          </p:cNvPr>
          <p:cNvSpPr txBox="1">
            <a:spLocks/>
          </p:cNvSpPr>
          <p:nvPr/>
        </p:nvSpPr>
        <p:spPr>
          <a:xfrm>
            <a:off x="0" y="-252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std::filesystem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8943AB4-92A0-6D2E-9651-FEF547B029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34413" y="136525"/>
            <a:ext cx="5207275" cy="6584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53016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DBB5C-1DDB-55BD-C2C4-D1697CFFC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74C1-3D2F-E00D-EAA8-78255055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std::filesystem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82CA6-0B8D-0F70-E137-5ED816CD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59</a:t>
            </a:fld>
            <a:endParaRPr lang="nl-B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C6D6CA-952F-5E4A-074A-B58532E20E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8643" y="1191127"/>
            <a:ext cx="7410591" cy="537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FBD24BB-48C5-28E0-38D5-7A49CB7E96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394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5592E-87E2-DBC0-7EB6-9F8A137B3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#embed </a:t>
            </a:r>
            <a:r>
              <a:rPr lang="en-US" dirty="0"/>
              <a:t>– a Quine</a:t>
            </a:r>
            <a:endParaRPr lang="nl-B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17C77B5-8458-27B0-05E1-E9541A3F85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91472" y="2239702"/>
            <a:ext cx="5721374" cy="312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14E93-EB1B-38AA-BE12-735F5040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6</a:t>
            </a:fld>
            <a:endParaRPr lang="nl-B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CE047B9-97A6-BCC6-8497-790E1812C6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0953" y="2045990"/>
            <a:ext cx="5511778" cy="293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2BA058-2AAC-0A04-F809-97948472957E}"/>
              </a:ext>
            </a:extLst>
          </p:cNvPr>
          <p:cNvSpPr txBox="1"/>
          <p:nvPr/>
        </p:nvSpPr>
        <p:spPr>
          <a:xfrm>
            <a:off x="838200" y="5727125"/>
            <a:ext cx="10817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This means: We can load assets at compile time!</a:t>
            </a:r>
            <a:endParaRPr lang="nl-BE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98F56C-C5B3-9001-CFEA-276764EC6322}"/>
              </a:ext>
            </a:extLst>
          </p:cNvPr>
          <p:cNvSpPr txBox="1"/>
          <p:nvPr/>
        </p:nvSpPr>
        <p:spPr>
          <a:xfrm>
            <a:off x="5902312" y="1461215"/>
            <a:ext cx="5899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3200" dirty="0">
                <a:hlinkClick r:id="rId5"/>
              </a:rPr>
              <a:t>https://godbolt.org/z/b4x3147xz</a:t>
            </a:r>
            <a:r>
              <a:rPr lang="nl-BE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12111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6AAF0-9B23-6D53-C55E-A7D93B3AE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652A8-B8E3-BC50-34EB-EBB1A1A9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60</a:t>
            </a:fld>
            <a:endParaRPr lang="nl-B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73F1E9-8FE3-B046-697F-029E5A22E6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8643" y="1191127"/>
            <a:ext cx="7410591" cy="537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FFF27653-373D-7DD6-FFB1-AC3AB0C3E3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370463" y="172453"/>
            <a:ext cx="7602894" cy="426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AE0E818-508C-0E64-C83A-AC0B0809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filesystem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964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A24C6-852C-D687-3EAF-37143E4DE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0F101-E565-FF4A-DC93-67457272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61</a:t>
            </a:fld>
            <a:endParaRPr lang="nl-BE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D50686-F92B-5ADD-C897-9B248C56BF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8643" y="1191127"/>
            <a:ext cx="7410591" cy="537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DC3AF58-FDA6-4D68-77AF-6F725C0D76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370463" y="172453"/>
            <a:ext cx="7602894" cy="426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4EB7DB-8F93-05A2-0DC9-70D288AED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filesystem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1E0A723F-7A3B-5866-3BC1-7BE1699F2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7877" y="3429000"/>
            <a:ext cx="2914650" cy="327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DA1AFA-D131-6917-6D3F-FED505196F63}"/>
              </a:ext>
            </a:extLst>
          </p:cNvPr>
          <p:cNvSpPr txBox="1"/>
          <p:nvPr/>
        </p:nvSpPr>
        <p:spPr>
          <a:xfrm>
            <a:off x="9481407" y="5755140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17</a:t>
            </a:r>
            <a:endParaRPr lang="nl-B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945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4AFBB7-6204-1E93-59A4-75844C064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1FED1F-365B-CFA1-21DD-D8035FD98013}"/>
              </a:ext>
            </a:extLst>
          </p:cNvPr>
          <p:cNvSpPr/>
          <p:nvPr/>
        </p:nvSpPr>
        <p:spPr>
          <a:xfrm>
            <a:off x="9278621" y="2296160"/>
            <a:ext cx="1170939" cy="233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BA81F2-0365-B2E3-BB8A-1BD898D57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14169" b="1523"/>
          <a:stretch/>
        </p:blipFill>
        <p:spPr bwMode="auto">
          <a:xfrm>
            <a:off x="4790440" y="2296160"/>
            <a:ext cx="4940301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0276C5-04F5-1909-CD41-A955D10C9339}"/>
              </a:ext>
            </a:extLst>
          </p:cNvPr>
          <p:cNvSpPr/>
          <p:nvPr/>
        </p:nvSpPr>
        <p:spPr>
          <a:xfrm>
            <a:off x="4349734" y="2296160"/>
            <a:ext cx="1170939" cy="233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7441A3F-2B94-70AD-48EE-07F57BD0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8041" y="6189579"/>
            <a:ext cx="2743200" cy="365125"/>
          </a:xfrm>
        </p:spPr>
        <p:txBody>
          <a:bodyPr/>
          <a:lstStyle/>
          <a:p>
            <a:fld id="{214FED59-A556-44CF-A98F-FEA16C862628}" type="slidenum">
              <a:rPr lang="nl-BE" smtClean="0"/>
              <a:t>62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692911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CB1B64-EE4D-91EB-A3E6-A6D02DB8A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65CAAC-0A48-C942-68D7-AE08D0E39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14169" b="1523"/>
          <a:stretch/>
        </p:blipFill>
        <p:spPr bwMode="auto">
          <a:xfrm>
            <a:off x="7865707" y="2347959"/>
            <a:ext cx="2358889" cy="11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5393A3B-0B3F-E028-A44C-844C2A4EF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r="13357"/>
          <a:stretch/>
        </p:blipFill>
        <p:spPr bwMode="auto">
          <a:xfrm>
            <a:off x="8152984" y="3434919"/>
            <a:ext cx="806422" cy="10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file image">
            <a:extLst>
              <a:ext uri="{FF2B5EF4-FFF2-40B4-BE49-F238E27FC236}">
                <a16:creationId xmlns:a16="http://schemas.microsoft.com/office/drawing/2014/main" id="{9F5C02E5-56CE-3358-0E06-D5CBC2DC3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r="8347"/>
          <a:stretch>
            <a:fillRect/>
          </a:stretch>
        </p:blipFill>
        <p:spPr bwMode="auto">
          <a:xfrm>
            <a:off x="7324766" y="3434964"/>
            <a:ext cx="828526" cy="10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af Schoenmaekers - Films, Bio en Lijsten op MUBI">
            <a:extLst>
              <a:ext uri="{FF2B5EF4-FFF2-40B4-BE49-F238E27FC236}">
                <a16:creationId xmlns:a16="http://schemas.microsoft.com/office/drawing/2014/main" id="{E42A205C-3ED9-0931-05D6-641A118B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83" y="4520942"/>
            <a:ext cx="896609" cy="106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ofielfoto van Evy Schacht">
            <a:extLst>
              <a:ext uri="{FF2B5EF4-FFF2-40B4-BE49-F238E27FC236}">
                <a16:creationId xmlns:a16="http://schemas.microsoft.com/office/drawing/2014/main" id="{D0AE573C-1CA2-C250-0E33-A0ECE5B22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7" t="17127" r="26767" b="23201"/>
          <a:stretch/>
        </p:blipFill>
        <p:spPr bwMode="auto">
          <a:xfrm>
            <a:off x="5711427" y="3432083"/>
            <a:ext cx="821102" cy="107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17A40A-9076-D213-5EAF-9DB3D65D90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220"/>
          <a:stretch/>
        </p:blipFill>
        <p:spPr>
          <a:xfrm>
            <a:off x="6524368" y="3427452"/>
            <a:ext cx="818250" cy="1087861"/>
          </a:xfrm>
          <a:prstGeom prst="rect">
            <a:avLst/>
          </a:prstGeom>
        </p:spPr>
      </p:pic>
      <p:pic>
        <p:nvPicPr>
          <p:cNvPr id="24" name="Tijdelijke aanduiding voor afbeelding 36">
            <a:extLst>
              <a:ext uri="{FF2B5EF4-FFF2-40B4-BE49-F238E27FC236}">
                <a16:creationId xmlns:a16="http://schemas.microsoft.com/office/drawing/2014/main" id="{FBECB228-867F-1710-7E0C-45A62ACCE5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9" t="11380" r="18708" b="15252"/>
          <a:stretch/>
        </p:blipFill>
        <p:spPr>
          <a:xfrm>
            <a:off x="4906710" y="3435224"/>
            <a:ext cx="806130" cy="1075667"/>
          </a:xfrm>
          <a:prstGeom prst="rect">
            <a:avLst/>
          </a:prstGeom>
        </p:spPr>
      </p:pic>
      <p:pic>
        <p:nvPicPr>
          <p:cNvPr id="31" name="Picture 30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CE52BC4F-8FAA-B903-8603-8FE7E0485D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37" y="4509956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5" name="Picture 4" descr="A person with a mustache and beard&#10;&#10;Description automatically generated">
            <a:extLst>
              <a:ext uri="{FF2B5EF4-FFF2-40B4-BE49-F238E27FC236}">
                <a16:creationId xmlns:a16="http://schemas.microsoft.com/office/drawing/2014/main" id="{80FB41F3-7346-EA7D-997A-DB0A66CC0D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5" y="2346291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7" name="Picture 6" descr="A person with dark hair&#10;&#10;Description automatically generated">
            <a:extLst>
              <a:ext uri="{FF2B5EF4-FFF2-40B4-BE49-F238E27FC236}">
                <a16:creationId xmlns:a16="http://schemas.microsoft.com/office/drawing/2014/main" id="{4B1284CC-28CD-04FE-EE8B-66F96A23A5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65" y="126445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9" name="Picture 8" descr="A person with a mustache&#10;&#10;Description automatically generated">
            <a:extLst>
              <a:ext uri="{FF2B5EF4-FFF2-40B4-BE49-F238E27FC236}">
                <a16:creationId xmlns:a16="http://schemas.microsoft.com/office/drawing/2014/main" id="{E08AF99D-9FCB-BFA6-FA41-1A6C02A4F4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40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1" name="Picture 10" descr="A person wearing glasses and a headband&#10;&#10;Description automatically generated">
            <a:extLst>
              <a:ext uri="{FF2B5EF4-FFF2-40B4-BE49-F238E27FC236}">
                <a16:creationId xmlns:a16="http://schemas.microsoft.com/office/drawing/2014/main" id="{0CC6EAFC-B261-488D-E395-C6A333DF0A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73" y="5591788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3" name="Picture 12" descr="A person wearing glasses and a jacket&#10;&#10;Description automatically generated">
            <a:extLst>
              <a:ext uri="{FF2B5EF4-FFF2-40B4-BE49-F238E27FC236}">
                <a16:creationId xmlns:a16="http://schemas.microsoft.com/office/drawing/2014/main" id="{874D5232-3455-3C8C-7F94-98033098DD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41" y="4509956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7" name="Picture 16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1507907F-8734-8C19-AEDA-F49D8F09FAD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616" y="4509956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9" name="Picture 18" descr="A person with long hair and beard&#10;&#10;Description automatically generated">
            <a:extLst>
              <a:ext uri="{FF2B5EF4-FFF2-40B4-BE49-F238E27FC236}">
                <a16:creationId xmlns:a16="http://schemas.microsoft.com/office/drawing/2014/main" id="{CE991451-F4AD-1A00-A0F6-0978D77E0D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447" y="4509956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21" name="Picture 20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36070A7F-7C16-F091-6ACF-B1E05D8B5F2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559" y="4506078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23" name="Picture 22" descr="A person wearing glasses and a collared shirt&#10;&#10;Description automatically generated">
            <a:extLst>
              <a:ext uri="{FF2B5EF4-FFF2-40B4-BE49-F238E27FC236}">
                <a16:creationId xmlns:a16="http://schemas.microsoft.com/office/drawing/2014/main" id="{AAF20C6C-B38C-FCE8-36CB-BCC34FCBD35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503" y="4509956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27" name="Picture 26" descr="A person in a grey shirt&#10;&#10;Description automatically generated">
            <a:extLst>
              <a:ext uri="{FF2B5EF4-FFF2-40B4-BE49-F238E27FC236}">
                <a16:creationId xmlns:a16="http://schemas.microsoft.com/office/drawing/2014/main" id="{2AA5217A-9D10-E709-310B-DF3868D14C3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7" y="4509956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29" name="Picture 28" descr="A person with glasses and beard&#10;&#10;Description automatically generated">
            <a:extLst>
              <a:ext uri="{FF2B5EF4-FFF2-40B4-BE49-F238E27FC236}">
                <a16:creationId xmlns:a16="http://schemas.microsoft.com/office/drawing/2014/main" id="{12C2D581-2E8F-80DA-95C0-29B0DFAE622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41" y="4509956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33" name="Picture 3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58144960-E7E8-168B-AB31-06394A7A50E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670" y="4513834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35" name="Picture 34" descr="A person with a mustache and beard&#10;&#10;Description automatically generated">
            <a:extLst>
              <a:ext uri="{FF2B5EF4-FFF2-40B4-BE49-F238E27FC236}">
                <a16:creationId xmlns:a16="http://schemas.microsoft.com/office/drawing/2014/main" id="{30A5BD70-2095-F15F-0263-F20AD016FE3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35" y="4509956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37" name="Picture 36" descr="A person with a beard&#10;&#10;Description automatically generated">
            <a:extLst>
              <a:ext uri="{FF2B5EF4-FFF2-40B4-BE49-F238E27FC236}">
                <a16:creationId xmlns:a16="http://schemas.microsoft.com/office/drawing/2014/main" id="{759CBD38-AD7E-2038-5DBB-99380554245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36" y="4509956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39" name="Picture 38" descr="A person with curly hair and beard&#10;&#10;Description automatically generated">
            <a:extLst>
              <a:ext uri="{FF2B5EF4-FFF2-40B4-BE49-F238E27FC236}">
                <a16:creationId xmlns:a16="http://schemas.microsoft.com/office/drawing/2014/main" id="{166545E0-1865-F842-3967-F6D1DA5A22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51" y="5591788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41" name="Picture 40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B1CEC9E-8A23-C120-F234-526D9CB431E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91" y="559178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43" name="Picture 42" descr="A person with long hair and beard&#10;&#10;Description automatically generated">
            <a:extLst>
              <a:ext uri="{FF2B5EF4-FFF2-40B4-BE49-F238E27FC236}">
                <a16:creationId xmlns:a16="http://schemas.microsoft.com/office/drawing/2014/main" id="{61C94D32-319B-DB44-12C4-C445023F5B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352" y="5591788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45" name="Picture 44" descr="A person looking up to the side&#10;&#10;Description automatically generated">
            <a:extLst>
              <a:ext uri="{FF2B5EF4-FFF2-40B4-BE49-F238E27FC236}">
                <a16:creationId xmlns:a16="http://schemas.microsoft.com/office/drawing/2014/main" id="{DD165763-D797-2DD0-3317-9E4159DB81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88" y="5591788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47" name="Picture 46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3F94A412-8296-D615-590D-FCD64262D0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80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51" name="Picture 50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83F921AA-0AB1-ED3E-A90F-55D85CE38C4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39" y="2346291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53" name="Picture 52" descr="A person with a beard smiling&#10;&#10;Description automatically generated">
            <a:extLst>
              <a:ext uri="{FF2B5EF4-FFF2-40B4-BE49-F238E27FC236}">
                <a16:creationId xmlns:a16="http://schemas.microsoft.com/office/drawing/2014/main" id="{6C196021-DC87-CC9D-412B-198AB27284B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41" y="3428124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57" name="Picture 56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052546C7-0CFF-B415-7B82-5F96D174AEC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97" y="3428124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61" name="Picture 60" descr="A person with a beard smiling&#10;&#10;Description automatically generated">
            <a:extLst>
              <a:ext uri="{FF2B5EF4-FFF2-40B4-BE49-F238E27FC236}">
                <a16:creationId xmlns:a16="http://schemas.microsoft.com/office/drawing/2014/main" id="{0168F610-6359-2AE8-CC21-2E3F247454A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91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63" name="Picture 62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B29BE05B-0387-3428-AAFC-6AD273FBD97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54" y="3428124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65" name="Picture 64" descr="A person with a beard&#10;&#10;Description automatically generated">
            <a:extLst>
              <a:ext uri="{FF2B5EF4-FFF2-40B4-BE49-F238E27FC236}">
                <a16:creationId xmlns:a16="http://schemas.microsoft.com/office/drawing/2014/main" id="{2316F8D7-770C-DF9E-1B1D-1BB4F0A84FC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50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67" name="Picture 66" descr="A person with a beard smiling&#10;&#10;Description automatically generated">
            <a:extLst>
              <a:ext uri="{FF2B5EF4-FFF2-40B4-BE49-F238E27FC236}">
                <a16:creationId xmlns:a16="http://schemas.microsoft.com/office/drawing/2014/main" id="{6EA5FA86-07DE-28A2-5736-23F8F3C2411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82" y="126445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69" name="Picture 68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699E6B49-98EF-A587-A134-77ACE83166A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28" y="1266126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71" name="Picture 70" descr="A person with long hair and a beard&#10;&#10;Description automatically generated">
            <a:extLst>
              <a:ext uri="{FF2B5EF4-FFF2-40B4-BE49-F238E27FC236}">
                <a16:creationId xmlns:a16="http://schemas.microsoft.com/office/drawing/2014/main" id="{EDAD2C38-F060-F44A-AD12-42729450DBF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85" y="3428124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73" name="Picture 72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F8BA5EC3-119E-0D77-147D-F780EB3814A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29" y="4505801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75" name="Picture 74" descr="A person smiling in a striped shirt&#10;&#10;Description automatically generated">
            <a:extLst>
              <a:ext uri="{FF2B5EF4-FFF2-40B4-BE49-F238E27FC236}">
                <a16:creationId xmlns:a16="http://schemas.microsoft.com/office/drawing/2014/main" id="{5BA360C9-9FE1-C494-9658-02AD1FE899D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54" y="126445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77" name="Picture 7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14E1E44-02B4-8299-AABF-A7DAAD1231D0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87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79" name="Picture 7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9233F48-05D6-37D2-F458-C234047373B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94" y="559178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81" name="Picture 80" descr="A person with long curly hair&#10;&#10;Description automatically generated">
            <a:extLst>
              <a:ext uri="{FF2B5EF4-FFF2-40B4-BE49-F238E27FC236}">
                <a16:creationId xmlns:a16="http://schemas.microsoft.com/office/drawing/2014/main" id="{00C4C758-9FE0-7EAC-7EA8-F402B3243CCC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5" y="3428124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83" name="Picture 82" descr="A person with a beard smiling&#10;&#10;Description automatically generated">
            <a:extLst>
              <a:ext uri="{FF2B5EF4-FFF2-40B4-BE49-F238E27FC236}">
                <a16:creationId xmlns:a16="http://schemas.microsoft.com/office/drawing/2014/main" id="{42995B8D-4DEB-CDE0-CF42-F55983EA33D1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38" y="559178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85" name="Picture 84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F3C130AC-4B62-FB60-AD46-717B4905C5B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051" y="559178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87" name="Picture 86" descr="A person in a black shirt&#10;&#10;Description automatically generated">
            <a:extLst>
              <a:ext uri="{FF2B5EF4-FFF2-40B4-BE49-F238E27FC236}">
                <a16:creationId xmlns:a16="http://schemas.microsoft.com/office/drawing/2014/main" id="{DB07DE78-7C6D-701B-41F6-5729784B00A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07" y="559178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89" name="Picture 88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34124660-755C-81C2-2CD3-3257CFB1673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63" y="559178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91" name="Picture 90" descr="A person with glasses smiling&#10;&#10;Description automatically generated">
            <a:extLst>
              <a:ext uri="{FF2B5EF4-FFF2-40B4-BE49-F238E27FC236}">
                <a16:creationId xmlns:a16="http://schemas.microsoft.com/office/drawing/2014/main" id="{0E242339-5E66-1F5C-BEED-749CFAE888EE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220" y="559178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93" name="Picture 92" descr="A person looking up to the side&#10;&#10;Description automatically generated">
            <a:extLst>
              <a:ext uri="{FF2B5EF4-FFF2-40B4-BE49-F238E27FC236}">
                <a16:creationId xmlns:a16="http://schemas.microsoft.com/office/drawing/2014/main" id="{1A30E775-0232-BF71-9702-31638ABCDC7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5" y="4509956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95" name="Picture 94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3CDEB690-0026-BD94-ED45-DC772A558039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5" y="559178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97" name="Picture 96" descr="A person in a striped shirt&#10;&#10;Description automatically generated">
            <a:extLst>
              <a:ext uri="{FF2B5EF4-FFF2-40B4-BE49-F238E27FC236}">
                <a16:creationId xmlns:a16="http://schemas.microsoft.com/office/drawing/2014/main" id="{718F1875-3367-D6D0-B7E1-0C8E6CE4F57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559" y="3428124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99" name="Picture 9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931FE77-0E2B-EDFC-B012-F1BA51388DE5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994" y="2346291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01" name="Picture 100" descr="A person with a long beard&#10;&#10;Description automatically generated">
            <a:extLst>
              <a:ext uri="{FF2B5EF4-FFF2-40B4-BE49-F238E27FC236}">
                <a16:creationId xmlns:a16="http://schemas.microsoft.com/office/drawing/2014/main" id="{17A04F44-1ED8-9D64-C483-E3C89680438B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616" y="3428124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03" name="Picture 102" descr="A person with a beard and headphones around his neck&#10;&#10;Description automatically generated">
            <a:extLst>
              <a:ext uri="{FF2B5EF4-FFF2-40B4-BE49-F238E27FC236}">
                <a16:creationId xmlns:a16="http://schemas.microsoft.com/office/drawing/2014/main" id="{3B2894DB-725D-2884-C482-D611C3C55AC4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472" y="1268852"/>
            <a:ext cx="812321" cy="1080467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05" name="Picture 104" descr="A person with short hair and a beard&#10;&#10;Description automatically generated">
            <a:extLst>
              <a:ext uri="{FF2B5EF4-FFF2-40B4-BE49-F238E27FC236}">
                <a16:creationId xmlns:a16="http://schemas.microsoft.com/office/drawing/2014/main" id="{922BE420-4548-2E93-D1DC-AD0CBDD5B0DB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869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07" name="Picture 106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F39FCA59-4085-240E-4D59-295680ADEE0B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701" y="126445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09" name="Picture 108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23090BB1-4F68-B340-C213-FEE4E192BE8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133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11" name="Picture 110" descr="A person with long hair and beard smiling&#10;&#10;Description automatically generated">
            <a:extLst>
              <a:ext uri="{FF2B5EF4-FFF2-40B4-BE49-F238E27FC236}">
                <a16:creationId xmlns:a16="http://schemas.microsoft.com/office/drawing/2014/main" id="{3DCA00A6-9EA3-7082-3AA5-7DA3CD44B5BD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29" y="126445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13" name="Picture 112" descr="A person with a beard&#10;&#10;Description automatically generated">
            <a:extLst>
              <a:ext uri="{FF2B5EF4-FFF2-40B4-BE49-F238E27FC236}">
                <a16:creationId xmlns:a16="http://schemas.microsoft.com/office/drawing/2014/main" id="{1D75F37D-E804-9211-4C90-0C74B6081A4B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95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15" name="Picture 114" descr="A person posing for a picture&#10;&#10;Description automatically generated">
            <a:extLst>
              <a:ext uri="{FF2B5EF4-FFF2-40B4-BE49-F238E27FC236}">
                <a16:creationId xmlns:a16="http://schemas.microsoft.com/office/drawing/2014/main" id="{90416097-615A-B6C5-99CA-36773980466F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350" y="2345785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17" name="Picture 116" descr="A person with a goatee and glasses&#10;&#10;Description automatically generated">
            <a:extLst>
              <a:ext uri="{FF2B5EF4-FFF2-40B4-BE49-F238E27FC236}">
                <a16:creationId xmlns:a16="http://schemas.microsoft.com/office/drawing/2014/main" id="{E2BD535E-22B3-D2E3-8E7A-14C8BE0FA260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82" y="559178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19" name="Picture 118" descr="A person with glasses smiling&#10;&#10;Description automatically generated">
            <a:extLst>
              <a:ext uri="{FF2B5EF4-FFF2-40B4-BE49-F238E27FC236}">
                <a16:creationId xmlns:a16="http://schemas.microsoft.com/office/drawing/2014/main" id="{FABABFE5-C09D-EA51-86A8-48DECE0C330D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39" y="559257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21" name="Picture 120" descr="A person smiling in a black shirt&#10;&#10;Description automatically generated">
            <a:extLst>
              <a:ext uri="{FF2B5EF4-FFF2-40B4-BE49-F238E27FC236}">
                <a16:creationId xmlns:a16="http://schemas.microsoft.com/office/drawing/2014/main" id="{79CFCF30-33B3-F7FE-BB90-274401C4D1F5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785" y="126445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23" name="Picture 122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5C529FB4-06FC-A388-8F1E-993D9E6E23F9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13" y="126445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25" name="Picture 124" descr="A person with a beard and earring&#10;&#10;Description automatically generated">
            <a:extLst>
              <a:ext uri="{FF2B5EF4-FFF2-40B4-BE49-F238E27FC236}">
                <a16:creationId xmlns:a16="http://schemas.microsoft.com/office/drawing/2014/main" id="{4C06E5E1-3ED7-39D8-4632-A4295E2D7E65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841" y="126445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27" name="Picture 126" descr="A person with long hair wearing glasses&#10;&#10;Description automatically generated">
            <a:extLst>
              <a:ext uri="{FF2B5EF4-FFF2-40B4-BE49-F238E27FC236}">
                <a16:creationId xmlns:a16="http://schemas.microsoft.com/office/drawing/2014/main" id="{DEA84414-75D7-E2CF-FBF6-3D9E5ECBDF14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69" y="126445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29" name="Picture 128" descr="A person wearing glasses and a sweater&#10;&#10;Description automatically generated">
            <a:extLst>
              <a:ext uri="{FF2B5EF4-FFF2-40B4-BE49-F238E27FC236}">
                <a16:creationId xmlns:a16="http://schemas.microsoft.com/office/drawing/2014/main" id="{42093CA9-2842-04BD-FD76-D02CC86CE697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80" y="1243292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31" name="Picture 130" descr="A close-up of a person&#10;&#10;Description automatically generated">
            <a:extLst>
              <a:ext uri="{FF2B5EF4-FFF2-40B4-BE49-F238E27FC236}">
                <a16:creationId xmlns:a16="http://schemas.microsoft.com/office/drawing/2014/main" id="{653BD5C8-8A0C-81C5-D72E-20041D9FA597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25" y="126445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33" name="Picture 132" descr="A person with long hair and glasses&#10;&#10;Description automatically generated">
            <a:extLst>
              <a:ext uri="{FF2B5EF4-FFF2-40B4-BE49-F238E27FC236}">
                <a16:creationId xmlns:a16="http://schemas.microsoft.com/office/drawing/2014/main" id="{8FDECF4E-0434-BB4D-32E8-8B6BF896AB5D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863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35" name="Picture 134" descr="A person with a mustache wearing glasses&#10;&#10;Description automatically generated">
            <a:extLst>
              <a:ext uri="{FF2B5EF4-FFF2-40B4-BE49-F238E27FC236}">
                <a16:creationId xmlns:a16="http://schemas.microsoft.com/office/drawing/2014/main" id="{37871D9A-6853-C150-316C-FD75E52FA786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40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39" name="Picture 138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A1F1D296-9FFD-627F-29BD-F8266C68207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BEBA8EAE-BF5A-486C-A8C5-ECC9F3942E4B}">
                <a14:imgProps xmlns:a14="http://schemas.microsoft.com/office/drawing/2010/main">
                  <a14:imgLayer r:embed="rId7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32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41" name="Picture 140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849AA9BD-6E06-6774-8868-6DC9FC730D82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195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143" name="Picture 142" descr="A person with his hand on his chin&#10;&#10;Description automatically generated">
            <a:extLst>
              <a:ext uri="{FF2B5EF4-FFF2-40B4-BE49-F238E27FC236}">
                <a16:creationId xmlns:a16="http://schemas.microsoft.com/office/drawing/2014/main" id="{BAF16A82-0021-9794-FB09-E23712DC8954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25" y="182627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59" name="Picture 58" descr="A person with a beard&#10;&#10;Description automatically generated">
            <a:extLst>
              <a:ext uri="{FF2B5EF4-FFF2-40B4-BE49-F238E27FC236}">
                <a16:creationId xmlns:a16="http://schemas.microsoft.com/office/drawing/2014/main" id="{1D6283F5-2021-3E05-E9EE-6B63D9893F80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80" y="1264459"/>
            <a:ext cx="813348" cy="1081833"/>
          </a:xfrm>
          <a:prstGeom prst="rect">
            <a:avLst/>
          </a:prstGeom>
          <a:solidFill>
            <a:srgbClr val="EE243A"/>
          </a:solidFill>
        </p:spPr>
      </p:pic>
      <p:pic>
        <p:nvPicPr>
          <p:cNvPr id="2" name="Picture 1" descr="A person with long hair wearing a striped shirt&#10;&#10;Description automatically generated">
            <a:extLst>
              <a:ext uri="{FF2B5EF4-FFF2-40B4-BE49-F238E27FC236}">
                <a16:creationId xmlns:a16="http://schemas.microsoft.com/office/drawing/2014/main" id="{934E82DD-4CB6-F907-756B-9EFE7D364C0F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BEBA8EAE-BF5A-486C-A8C5-ECC9F3942E4B}">
                <a14:imgProps xmlns:a14="http://schemas.microsoft.com/office/drawing/2010/main">
                  <a14:imgLayer r:embed="rId8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10900" r="14681" b="22696"/>
          <a:stretch/>
        </p:blipFill>
        <p:spPr>
          <a:xfrm>
            <a:off x="7332590" y="181841"/>
            <a:ext cx="817548" cy="1081814"/>
          </a:xfrm>
          <a:prstGeom prst="rect">
            <a:avLst/>
          </a:prstGeom>
        </p:spPr>
      </p:pic>
      <p:pic>
        <p:nvPicPr>
          <p:cNvPr id="166" name="Picture 4">
            <a:extLst>
              <a:ext uri="{FF2B5EF4-FFF2-40B4-BE49-F238E27FC236}">
                <a16:creationId xmlns:a16="http://schemas.microsoft.com/office/drawing/2014/main" id="{499FC7C6-A27D-57A9-437F-FA8966169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r="10822"/>
          <a:stretch/>
        </p:blipFill>
        <p:spPr bwMode="auto">
          <a:xfrm>
            <a:off x="8958037" y="3434853"/>
            <a:ext cx="825372" cy="107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9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854B99FE-2BA7-4EDC-EF19-5FD1A11D7E6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BEBA8EAE-BF5A-486C-A8C5-ECC9F3942E4B}">
                <a14:imgProps xmlns:a14="http://schemas.microsoft.com/office/drawing/2010/main">
                  <a14:imgLayer r:embed="rId8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10"/>
          <a:stretch/>
        </p:blipFill>
        <p:spPr>
          <a:xfrm>
            <a:off x="6918" y="182765"/>
            <a:ext cx="821938" cy="1081555"/>
          </a:xfrm>
          <a:prstGeom prst="rect">
            <a:avLst/>
          </a:prstGeom>
        </p:spPr>
      </p:pic>
      <p:pic>
        <p:nvPicPr>
          <p:cNvPr id="171" name="Picture 6" descr="Fabio De Proft">
            <a:extLst>
              <a:ext uri="{FF2B5EF4-FFF2-40B4-BE49-F238E27FC236}">
                <a16:creationId xmlns:a16="http://schemas.microsoft.com/office/drawing/2014/main" id="{C957499C-9AD7-2785-3AA8-DE748BD16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r="16263"/>
          <a:stretch/>
        </p:blipFill>
        <p:spPr bwMode="auto">
          <a:xfrm>
            <a:off x="14600" y="5590308"/>
            <a:ext cx="814639" cy="108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8" descr="Gilles De Regge">
            <a:extLst>
              <a:ext uri="{FF2B5EF4-FFF2-40B4-BE49-F238E27FC236}">
                <a16:creationId xmlns:a16="http://schemas.microsoft.com/office/drawing/2014/main" id="{CB171851-3333-604B-67AB-EB2AEC6D7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9">
            <a:extLst>
              <a:ext uri="{BEBA8EAE-BF5A-486C-A8C5-ECC9F3942E4B}">
                <a14:imgProps xmlns:a14="http://schemas.microsoft.com/office/drawing/2010/main">
                  <a14:imgLayer r:embed="rId9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4" r="10012"/>
          <a:stretch/>
        </p:blipFill>
        <p:spPr bwMode="auto">
          <a:xfrm>
            <a:off x="7941" y="3430918"/>
            <a:ext cx="834741" cy="11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evin Hoefman - Senior Lecturer Programming - HOWEST ...">
            <a:extLst>
              <a:ext uri="{FF2B5EF4-FFF2-40B4-BE49-F238E27FC236}">
                <a16:creationId xmlns:a16="http://schemas.microsoft.com/office/drawing/2014/main" id="{29556E73-55D8-E613-A819-755E0EB72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1">
            <a:extLst>
              <a:ext uri="{BEBA8EAE-BF5A-486C-A8C5-ECC9F3942E4B}">
                <a14:imgProps xmlns:a14="http://schemas.microsoft.com/office/drawing/2010/main">
                  <a14:imgLayer r:embed="rId9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69" r="8252"/>
          <a:stretch/>
        </p:blipFill>
        <p:spPr bwMode="auto">
          <a:xfrm>
            <a:off x="566" y="2319081"/>
            <a:ext cx="838268" cy="110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EA315A7E-BE29-F0C9-5F1D-A06F2BBE46BD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BEBA8EAE-BF5A-486C-A8C5-ECC9F3942E4B}">
                <a14:imgProps xmlns:a14="http://schemas.microsoft.com/office/drawing/2010/main">
                  <a14:imgLayer r:embed="rId94">
                    <a14:imgEffect>
                      <a14:sharpenSoften amount="30000"/>
                    </a14:imgEffect>
                    <a14:imgEffect>
                      <a14:saturation sat="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 r="17939" b="17414"/>
          <a:stretch/>
        </p:blipFill>
        <p:spPr>
          <a:xfrm>
            <a:off x="9767118" y="3427618"/>
            <a:ext cx="813038" cy="1087861"/>
          </a:xfrm>
          <a:prstGeom prst="rect">
            <a:avLst/>
          </a:prstGeom>
        </p:spPr>
      </p:pic>
      <p:pic>
        <p:nvPicPr>
          <p:cNvPr id="26" name="Picture 10" descr="Jef Stuyck">
            <a:extLst>
              <a:ext uri="{FF2B5EF4-FFF2-40B4-BE49-F238E27FC236}">
                <a16:creationId xmlns:a16="http://schemas.microsoft.com/office/drawing/2014/main" id="{9C905294-9922-C004-B435-4A7DEEF5D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5">
            <a:extLst>
              <a:ext uri="{BEBA8EAE-BF5A-486C-A8C5-ECC9F3942E4B}">
                <a14:imgProps xmlns:a14="http://schemas.microsoft.com/office/drawing/2010/main">
                  <a14:imgLayer r:embed="rId9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2" r="35978" b="53519"/>
          <a:stretch/>
        </p:blipFill>
        <p:spPr bwMode="auto">
          <a:xfrm>
            <a:off x="4193" y="1259566"/>
            <a:ext cx="825316" cy="108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>
            <a:extLst>
              <a:ext uri="{FF2B5EF4-FFF2-40B4-BE49-F238E27FC236}">
                <a16:creationId xmlns:a16="http://schemas.microsoft.com/office/drawing/2014/main" id="{4D051E8D-8FD6-AF6E-BFF2-00BE1034F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r="11886"/>
          <a:stretch/>
        </p:blipFill>
        <p:spPr bwMode="auto">
          <a:xfrm>
            <a:off x="6193" y="4508963"/>
            <a:ext cx="830182" cy="10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A1976832-5F19-42DA-13C9-555B831B34CD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4737" r="9458" b="-2115"/>
          <a:stretch>
            <a:fillRect/>
          </a:stretch>
        </p:blipFill>
        <p:spPr>
          <a:xfrm>
            <a:off x="3258851" y="2336166"/>
            <a:ext cx="823931" cy="1121063"/>
          </a:xfrm>
          <a:prstGeom prst="rect">
            <a:avLst/>
          </a:prstGeom>
        </p:spPr>
      </p:pic>
      <p:pic>
        <p:nvPicPr>
          <p:cNvPr id="1028" name="Picture 4" descr="Flanders Game Hub على X: &quot;Meet our General Manager - Rik Leenknegt 🚀  𝗪𝗵𝗮𝘁 𝗱𝗼𝗲𝘀 𝗥𝗶𝗸 𝗱𝗼? Rik gathers a network of FGH partners to  create an internationally attractive game ecosystem in">
            <a:extLst>
              <a:ext uri="{FF2B5EF4-FFF2-40B4-BE49-F238E27FC236}">
                <a16:creationId xmlns:a16="http://schemas.microsoft.com/office/drawing/2014/main" id="{20794E78-D484-2380-E315-21D42BCB1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9">
            <a:extLst>
              <a:ext uri="{BEBA8EAE-BF5A-486C-A8C5-ECC9F3942E4B}">
                <a14:imgProps xmlns:a14="http://schemas.microsoft.com/office/drawing/2010/main">
                  <a14:imgLayer r:embed="rId10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0" t="8305" r="22240" b="21235"/>
          <a:stretch>
            <a:fillRect/>
          </a:stretch>
        </p:blipFill>
        <p:spPr bwMode="auto">
          <a:xfrm>
            <a:off x="4083862" y="2340099"/>
            <a:ext cx="812321" cy="109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erson standing in a path with arches&#10;&#10;AI-generated content may be incorrect.">
            <a:extLst>
              <a:ext uri="{FF2B5EF4-FFF2-40B4-BE49-F238E27FC236}">
                <a16:creationId xmlns:a16="http://schemas.microsoft.com/office/drawing/2014/main" id="{B61A156B-20F1-4A1A-562B-D8BE80C0DAF8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BEBA8EAE-BF5A-486C-A8C5-ECC9F3942E4B}">
                <a14:imgProps xmlns:a14="http://schemas.microsoft.com/office/drawing/2010/main">
                  <a14:imgLayer r:embed="rId10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2" t="29193" r="36502" b="34175"/>
          <a:stretch>
            <a:fillRect/>
          </a:stretch>
        </p:blipFill>
        <p:spPr>
          <a:xfrm>
            <a:off x="2461716" y="2345794"/>
            <a:ext cx="811804" cy="1121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72EBD9-AE29-92C8-C043-50C6F069D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14169" b="1523"/>
          <a:stretch/>
        </p:blipFill>
        <p:spPr bwMode="auto">
          <a:xfrm>
            <a:off x="5186666" y="2332612"/>
            <a:ext cx="2358889" cy="11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772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74A80-4861-932F-D784-148E962A7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61E08-9A79-04E4-F100-2AA8BAF8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#embed </a:t>
            </a:r>
            <a:r>
              <a:rPr lang="en-US" dirty="0"/>
              <a:t>– a Quine</a:t>
            </a:r>
            <a:endParaRPr lang="nl-B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315C9B4-1F41-CC61-5BF7-6CEE8B0BF0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91472" y="2239702"/>
            <a:ext cx="5721374" cy="312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AAF92-0791-7090-2313-B98548D3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pPr/>
              <a:t>7</a:t>
            </a:fld>
            <a:endParaRPr lang="nl-B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41D7C6-C584-0C64-84DB-D5E3D67329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0953" y="2045990"/>
            <a:ext cx="5511778" cy="293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13F8E5-C258-D61C-51C9-543EFA0EDC5E}"/>
              </a:ext>
            </a:extLst>
          </p:cNvPr>
          <p:cNvSpPr txBox="1"/>
          <p:nvPr/>
        </p:nvSpPr>
        <p:spPr>
          <a:xfrm>
            <a:off x="838200" y="5727125"/>
            <a:ext cx="10817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This means: We can load assets at compile time!</a:t>
            </a:r>
            <a:endParaRPr lang="nl-BE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5505A-DC29-32C8-2E61-9A3AED3CDA87}"/>
              </a:ext>
            </a:extLst>
          </p:cNvPr>
          <p:cNvSpPr txBox="1"/>
          <p:nvPr/>
        </p:nvSpPr>
        <p:spPr>
          <a:xfrm>
            <a:off x="5902312" y="1461215"/>
            <a:ext cx="5899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3200" dirty="0">
                <a:hlinkClick r:id="rId5"/>
              </a:rPr>
              <a:t>https://godbolt.org/z/b4x3147xz</a:t>
            </a:r>
            <a:r>
              <a:rPr lang="nl-BE" sz="3200" dirty="0"/>
              <a:t> 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90CEB55-52F9-1119-A8F9-33EE6E045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8196" y="365125"/>
            <a:ext cx="2914650" cy="3276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E052FA-4AD1-6525-8C30-CB830EE705AE}"/>
              </a:ext>
            </a:extLst>
          </p:cNvPr>
          <p:cNvSpPr txBox="1"/>
          <p:nvPr/>
        </p:nvSpPr>
        <p:spPr>
          <a:xfrm>
            <a:off x="10431726" y="2691265"/>
            <a:ext cx="1281120" cy="132343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sz="8000" b="1" dirty="0">
                <a:solidFill>
                  <a:srgbClr val="FFC000"/>
                </a:solidFill>
              </a:rPr>
              <a:t>26</a:t>
            </a:r>
            <a:endParaRPr lang="nl-BE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7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F4EFDD-EEFB-AFCD-C7F3-C3AEE3FC8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3559" y="1177331"/>
            <a:ext cx="9924882" cy="5179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E0E97-E14E-00BB-4947-0042859DD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8</a:t>
            </a:fld>
            <a:endParaRPr lang="nl-BE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7D29DED0-C744-1BFB-672E-09491651B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7319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std::print </a:t>
            </a:r>
            <a:r>
              <a:rPr lang="en-US" dirty="0"/>
              <a:t>and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println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14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DAD49-2C1E-D7E6-B0EB-B7EFA301C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6F94FE4-2506-2D33-9A6B-84F778B043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0858" y="1000851"/>
            <a:ext cx="5518068" cy="5612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340CF03-6EF6-01C3-2D10-0801B400ED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79784" y="1460500"/>
            <a:ext cx="429118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5E596-639A-E9EC-A122-0736A310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FED59-A556-44CF-A98F-FEA16C862628}" type="slidenum">
              <a:rPr lang="nl-BE" smtClean="0"/>
              <a:t>9</a:t>
            </a:fld>
            <a:endParaRPr lang="nl-BE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8178A0DD-2529-F088-9610-5EB9BCDF9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7319"/>
            <a:ext cx="10515600" cy="1325563"/>
          </a:xfrm>
        </p:spPr>
        <p:txBody>
          <a:bodyPr/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std::print </a:t>
            </a:r>
            <a:r>
              <a:rPr lang="en-US" dirty="0"/>
              <a:t>and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std::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println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284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10389</TotalTime>
  <Words>1865</Words>
  <Application>Microsoft Office PowerPoint</Application>
  <PresentationFormat>Widescreen</PresentationFormat>
  <Paragraphs>352</Paragraphs>
  <Slides>63</Slides>
  <Notes>57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Aptos</vt:lpstr>
      <vt:lpstr>Aptos Display</vt:lpstr>
      <vt:lpstr>Arial</vt:lpstr>
      <vt:lpstr>Arial Rounded MT Bold</vt:lpstr>
      <vt:lpstr>Bebas Neue</vt:lpstr>
      <vt:lpstr>Calibri</vt:lpstr>
      <vt:lpstr>Courier New</vt:lpstr>
      <vt:lpstr>Lingua</vt:lpstr>
      <vt:lpstr>Rex Bold </vt:lpstr>
      <vt:lpstr>Office Theme</vt:lpstr>
      <vt:lpstr>Fifteen Years of Modern C++: My Favorite Features So Far</vt:lpstr>
      <vt:lpstr>About me</vt:lpstr>
      <vt:lpstr>PowerPoint Presentation</vt:lpstr>
      <vt:lpstr>Resource Inclusion</vt:lpstr>
      <vt:lpstr>Resource Inclusion</vt:lpstr>
      <vt:lpstr>#embed – a Quine</vt:lpstr>
      <vt:lpstr>#embed – a Quine</vt:lpstr>
      <vt:lpstr>std::print and std::println</vt:lpstr>
      <vt:lpstr>std::print and std::println</vt:lpstr>
      <vt:lpstr>PowerPoint Presentation</vt:lpstr>
      <vt:lpstr>PowerPoint Presentation</vt:lpstr>
      <vt:lpstr>std::println() prints a new line</vt:lpstr>
      <vt:lpstr>PowerPoint Presentation</vt:lpstr>
      <vt:lpstr>std::bit_cast</vt:lpstr>
      <vt:lpstr>std::bit_cast</vt:lpstr>
      <vt:lpstr>std::bit_cast</vt:lpstr>
      <vt:lpstr>The keyword using with a declarator-list</vt:lpstr>
      <vt:lpstr>The keyword using with a declarator-list</vt:lpstr>
      <vt:lpstr>if statement: init-statement</vt:lpstr>
      <vt:lpstr>if statement: init-statement</vt:lpstr>
      <vt:lpstr>if statement: init-statement</vt:lpstr>
      <vt:lpstr>if statement: if consteval</vt:lpstr>
      <vt:lpstr>if statement: if consteval</vt:lpstr>
      <vt:lpstr>if statement: if constexpr</vt:lpstr>
      <vt:lpstr>if statement: if constexpr</vt:lpstr>
      <vt:lpstr>inline variable</vt:lpstr>
      <vt:lpstr>inline variable</vt:lpstr>
      <vt:lpstr>inline variable</vt:lpstr>
      <vt:lpstr>std::size,  std::ssize</vt:lpstr>
      <vt:lpstr>std::size,  std::ssize</vt:lpstr>
      <vt:lpstr>std::size,  std::ssize</vt:lpstr>
      <vt:lpstr>CTAD</vt:lpstr>
      <vt:lpstr>CTAD</vt:lpstr>
      <vt:lpstr>CTAD for std::array size</vt:lpstr>
      <vt:lpstr>CTAD for std::array size</vt:lpstr>
      <vt:lpstr>Alternative operator representations</vt:lpstr>
      <vt:lpstr>Alternative operator representations</vt:lpstr>
      <vt:lpstr>Alternative operator representations *SIGH*</vt:lpstr>
      <vt:lpstr>Alternative operator representations</vt:lpstr>
      <vt:lpstr>Alternative operator representations</vt:lpstr>
      <vt:lpstr>Alternative operator representations</vt:lpstr>
      <vt:lpstr>import std;</vt:lpstr>
      <vt:lpstr>import std;</vt:lpstr>
      <vt:lpstr>import std;</vt:lpstr>
      <vt:lpstr>import std;</vt:lpstr>
      <vt:lpstr>Structured binding</vt:lpstr>
      <vt:lpstr>Structured binding</vt:lpstr>
      <vt:lpstr>Structured binding</vt:lpstr>
      <vt:lpstr>std::addresof</vt:lpstr>
      <vt:lpstr>std::addresof</vt:lpstr>
      <vt:lpstr>std:: variant</vt:lpstr>
      <vt:lpstr>PowerPoint Presentation</vt:lpstr>
      <vt:lpstr>std::variant</vt:lpstr>
      <vt:lpstr>std::variant</vt:lpstr>
      <vt:lpstr>std::filesystem</vt:lpstr>
      <vt:lpstr>std::filesystem</vt:lpstr>
      <vt:lpstr>PowerPoint Presentation</vt:lpstr>
      <vt:lpstr>PowerPoint Presentation</vt:lpstr>
      <vt:lpstr>std::filesystem</vt:lpstr>
      <vt:lpstr>filesystem</vt:lpstr>
      <vt:lpstr>filesystem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Tesch Tom</dc:creator>
  <cp:lastModifiedBy>Tom TESCH</cp:lastModifiedBy>
  <cp:revision>21</cp:revision>
  <dcterms:created xsi:type="dcterms:W3CDTF">2024-09-18T20:48:22Z</dcterms:created>
  <dcterms:modified xsi:type="dcterms:W3CDTF">2025-12-04T10:23:03Z</dcterms:modified>
</cp:coreProperties>
</file>