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635" r:id="rId2"/>
    <p:sldId id="258" r:id="rId3"/>
    <p:sldId id="637" r:id="rId4"/>
    <p:sldId id="638" r:id="rId5"/>
    <p:sldId id="262" r:id="rId6"/>
    <p:sldId id="636" r:id="rId7"/>
    <p:sldId id="582" r:id="rId8"/>
    <p:sldId id="571" r:id="rId9"/>
    <p:sldId id="587" r:id="rId10"/>
    <p:sldId id="605" r:id="rId11"/>
    <p:sldId id="408" r:id="rId12"/>
    <p:sldId id="383" r:id="rId13"/>
    <p:sldId id="388" r:id="rId14"/>
    <p:sldId id="395" r:id="rId15"/>
    <p:sldId id="389" r:id="rId16"/>
    <p:sldId id="397" r:id="rId17"/>
    <p:sldId id="391" r:id="rId18"/>
    <p:sldId id="390" r:id="rId19"/>
    <p:sldId id="403" r:id="rId20"/>
    <p:sldId id="404" r:id="rId21"/>
    <p:sldId id="406" r:id="rId22"/>
    <p:sldId id="405" r:id="rId23"/>
    <p:sldId id="606" r:id="rId24"/>
    <p:sldId id="608" r:id="rId25"/>
    <p:sldId id="639" r:id="rId26"/>
    <p:sldId id="607" r:id="rId27"/>
    <p:sldId id="611" r:id="rId28"/>
    <p:sldId id="612" r:id="rId29"/>
    <p:sldId id="614" r:id="rId30"/>
    <p:sldId id="609" r:id="rId31"/>
    <p:sldId id="610" r:id="rId32"/>
    <p:sldId id="642" r:id="rId33"/>
    <p:sldId id="617" r:id="rId34"/>
    <p:sldId id="640" r:id="rId35"/>
    <p:sldId id="632" r:id="rId36"/>
    <p:sldId id="641" r:id="rId37"/>
    <p:sldId id="618" r:id="rId38"/>
    <p:sldId id="269" r:id="rId39"/>
    <p:sldId id="643" r:id="rId40"/>
    <p:sldId id="634" r:id="rId41"/>
    <p:sldId id="644" r:id="rId42"/>
    <p:sldId id="647" r:id="rId43"/>
    <p:sldId id="645" r:id="rId44"/>
    <p:sldId id="628" r:id="rId45"/>
    <p:sldId id="646" r:id="rId46"/>
    <p:sldId id="626" r:id="rId47"/>
    <p:sldId id="629" r:id="rId48"/>
    <p:sldId id="627" r:id="rId49"/>
    <p:sldId id="625" r:id="rId50"/>
    <p:sldId id="622" r:id="rId51"/>
    <p:sldId id="621" r:id="rId52"/>
    <p:sldId id="623" r:id="rId53"/>
    <p:sldId id="624" r:id="rId54"/>
    <p:sldId id="631" r:id="rId55"/>
    <p:sldId id="648" r:id="rId56"/>
    <p:sldId id="615" r:id="rId57"/>
    <p:sldId id="633" r:id="rId58"/>
    <p:sldId id="630" r:id="rId59"/>
    <p:sldId id="260" r:id="rId6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377" autoAdjust="0"/>
  </p:normalViewPr>
  <p:slideViewPr>
    <p:cSldViewPr snapToGrid="0">
      <p:cViewPr varScale="1">
        <p:scale>
          <a:sx n="66" d="100"/>
          <a:sy n="66" d="100"/>
        </p:scale>
        <p:origin x="13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36166-3937-4F02-BAEA-F91E857EF410}" type="datetimeFigureOut">
              <a:rPr lang="nl-BE" smtClean="0"/>
              <a:t>24/04/2025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3FBF6-F754-44F2-A2CF-DD5E4B5B5F7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93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dbolt.org/z/WadGrWPKx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 Evans (Captain America) and Scarlett Johansson (Black Widow)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3FBF6-F754-44F2-A2CF-DD5E4B5B5F72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494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D5F85-0DAC-286F-A680-AF959417A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36FB5A-7BF5-588E-51B3-4D4D185EBD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E15CE0-43E4-5D3A-3673-200E84086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https://quick-bench.com/q/dso6fz4WN2NzBZvv3p_CRxk_iRY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8F87D-2FCB-DDEB-FAAF-47EE3FB9D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3FBF6-F754-44F2-A2CF-DD5E4B5B5F72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4652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1. std::span&lt;uint8_t const&gt;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Accepts a view over a sequence of constant uint8_t values.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Think of it like a non-owning array or vector reference.</a:t>
            </a:r>
          </a:p>
          <a:p>
            <a:pPr>
              <a:buNone/>
            </a:pPr>
            <a:r>
              <a:rPr lang="en-US" b="1" dirty="0"/>
              <a:t>2. std::views::enumerate(program)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is the </a:t>
            </a:r>
            <a:r>
              <a:rPr lang="en-US" b="1" dirty="0"/>
              <a:t>C++23 feature</a:t>
            </a:r>
            <a:r>
              <a:rPr lang="en-US" dirty="0"/>
              <a:t>: std::views::enumerate yields a range of (index, value) pairs for any </a:t>
            </a:r>
            <a:r>
              <a:rPr lang="en-US" dirty="0" err="1"/>
              <a:t>iterable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 if program has 5 bytes, you get: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US" dirty="0"/>
              <a:t>(0, program[0]), (1, program[1]), ..., (4, program[4]) </a:t>
            </a:r>
          </a:p>
          <a:p>
            <a:pPr>
              <a:buNone/>
            </a:pPr>
            <a:r>
              <a:rPr lang="en-US" b="1" dirty="0"/>
              <a:t>3. for (auto const [</a:t>
            </a:r>
            <a:r>
              <a:rPr lang="en-US" b="1" dirty="0" err="1"/>
              <a:t>idx</a:t>
            </a:r>
            <a:r>
              <a:rPr lang="en-US" b="1" dirty="0"/>
              <a:t>, c] : ...)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Structured bindings (C++17) are used here to unpack the (index, value) pair.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iteration gives you: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idx</a:t>
            </a:r>
            <a:r>
              <a:rPr lang="en-US" dirty="0"/>
              <a:t>: the index (as </a:t>
            </a:r>
            <a:r>
              <a:rPr lang="en-US" dirty="0" err="1"/>
              <a:t>size_t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c: the byte at that index (as uint8_t)</a:t>
            </a:r>
          </a:p>
          <a:p>
            <a:pPr>
              <a:buNone/>
            </a:pPr>
            <a:r>
              <a:rPr lang="en-US" b="1" dirty="0"/>
              <a:t>4. </a:t>
            </a:r>
            <a:r>
              <a:rPr lang="en-US" b="1" dirty="0" err="1"/>
              <a:t>m_memory</a:t>
            </a:r>
            <a:r>
              <a:rPr lang="en-US" b="1" dirty="0"/>
              <a:t>[</a:t>
            </a:r>
            <a:r>
              <a:rPr lang="en-US" b="1" dirty="0" err="1"/>
              <a:t>idx</a:t>
            </a:r>
            <a:r>
              <a:rPr lang="en-US" b="1" dirty="0"/>
              <a:t>] = c;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Stores each byte c into </a:t>
            </a:r>
            <a:r>
              <a:rPr lang="en-US" dirty="0" err="1"/>
              <a:t>m_memory</a:t>
            </a:r>
            <a:r>
              <a:rPr lang="en-US" dirty="0"/>
              <a:t> at the corresponding index.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3FBF6-F754-44F2-A2CF-DD5E4B5B5F72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4935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0C294-32A6-A6FC-602C-1534E899A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472503-768E-8121-515B-C6996B9CD3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BE2BE1-AD4A-A2BF-78EA-58318296C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1. std::span&lt;uint8_t const&gt;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Accepts a view over a sequence of constant uint8_t values.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Think of it like a non-owning array or vector reference.</a:t>
            </a:r>
          </a:p>
          <a:p>
            <a:pPr>
              <a:buNone/>
            </a:pPr>
            <a:r>
              <a:rPr lang="en-US" b="1" dirty="0"/>
              <a:t>2. std::views::enumerate(program)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is the </a:t>
            </a:r>
            <a:r>
              <a:rPr lang="en-US" b="1" dirty="0"/>
              <a:t>C++23 feature</a:t>
            </a:r>
            <a:r>
              <a:rPr lang="en-US" dirty="0"/>
              <a:t>: std::views::enumerate yields a range of (index, value) pairs for any </a:t>
            </a:r>
            <a:r>
              <a:rPr lang="en-US" dirty="0" err="1"/>
              <a:t>iterable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 if program has 5 bytes, you get: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US" dirty="0"/>
              <a:t>(0, program[0]), (1, program[1]), ..., (4, program[4]) </a:t>
            </a:r>
          </a:p>
          <a:p>
            <a:pPr>
              <a:buNone/>
            </a:pPr>
            <a:r>
              <a:rPr lang="en-US" b="1" dirty="0"/>
              <a:t>3. for (auto const [</a:t>
            </a:r>
            <a:r>
              <a:rPr lang="en-US" b="1" dirty="0" err="1"/>
              <a:t>idx</a:t>
            </a:r>
            <a:r>
              <a:rPr lang="en-US" b="1" dirty="0"/>
              <a:t>, c] : ...)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Structured bindings (C++17) are used here to unpack the (index, value) pair.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iteration gives you: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idx</a:t>
            </a:r>
            <a:r>
              <a:rPr lang="en-US" dirty="0"/>
              <a:t>: the index (as </a:t>
            </a:r>
            <a:r>
              <a:rPr lang="en-US" dirty="0" err="1"/>
              <a:t>size_t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c: the byte at that index (as uint8_t)</a:t>
            </a:r>
          </a:p>
          <a:p>
            <a:pPr>
              <a:buNone/>
            </a:pPr>
            <a:r>
              <a:rPr lang="en-US" b="1" dirty="0"/>
              <a:t>4. </a:t>
            </a:r>
            <a:r>
              <a:rPr lang="en-US" b="1" dirty="0" err="1"/>
              <a:t>m_memory</a:t>
            </a:r>
            <a:r>
              <a:rPr lang="en-US" b="1" dirty="0"/>
              <a:t>[</a:t>
            </a:r>
            <a:r>
              <a:rPr lang="en-US" b="1" dirty="0" err="1"/>
              <a:t>idx</a:t>
            </a:r>
            <a:r>
              <a:rPr lang="en-US" b="1" dirty="0"/>
              <a:t>] = c;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Stores each byte c into </a:t>
            </a:r>
            <a:r>
              <a:rPr lang="en-US" dirty="0" err="1"/>
              <a:t>m_memory</a:t>
            </a:r>
            <a:r>
              <a:rPr lang="en-US" dirty="0"/>
              <a:t> at the corresponding index.</a:t>
            </a:r>
          </a:p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0D040-D233-782E-AF0D-93077CBCE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3FBF6-F754-44F2-A2CF-DD5E4B5B5F72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5298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mutable</a:t>
            </a:r>
            <a:r>
              <a:rPr lang="nl-BE" dirty="0"/>
              <a:t>		C++98	</a:t>
            </a:r>
            <a:r>
              <a:rPr lang="nl-BE" dirty="0" err="1"/>
              <a:t>Allows</a:t>
            </a:r>
            <a:r>
              <a:rPr lang="nl-BE" dirty="0"/>
              <a:t> a member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modified</a:t>
            </a:r>
            <a:r>
              <a:rPr lang="nl-BE" dirty="0"/>
              <a:t> even in a </a:t>
            </a:r>
            <a:r>
              <a:rPr lang="nl-BE" dirty="0" err="1"/>
              <a:t>const</a:t>
            </a:r>
            <a:r>
              <a:rPr lang="nl-BE" dirty="0"/>
              <a:t> </a:t>
            </a:r>
            <a:r>
              <a:rPr lang="nl-BE" dirty="0" err="1"/>
              <a:t>method</a:t>
            </a:r>
            <a:r>
              <a:rPr lang="nl-BE" dirty="0"/>
              <a:t>.</a:t>
            </a:r>
          </a:p>
          <a:p>
            <a:r>
              <a:rPr lang="nl-BE" dirty="0" err="1"/>
              <a:t>volatile</a:t>
            </a:r>
            <a:r>
              <a:rPr lang="nl-BE" dirty="0"/>
              <a:t>		C++98	</a:t>
            </a:r>
            <a:r>
              <a:rPr lang="nl-BE" dirty="0" err="1"/>
              <a:t>Tells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compiler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optimize</a:t>
            </a:r>
            <a:r>
              <a:rPr lang="nl-BE" dirty="0"/>
              <a:t> </a:t>
            </a:r>
            <a:r>
              <a:rPr lang="nl-BE" dirty="0" err="1"/>
              <a:t>accesses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variable</a:t>
            </a:r>
            <a:r>
              <a:rPr lang="nl-BE" dirty="0"/>
              <a:t> (e.g. hardware).</a:t>
            </a:r>
          </a:p>
          <a:p>
            <a:r>
              <a:rPr lang="nl-BE" dirty="0" err="1"/>
              <a:t>inline</a:t>
            </a:r>
            <a:r>
              <a:rPr lang="nl-BE" dirty="0"/>
              <a:t> </a:t>
            </a:r>
            <a:r>
              <a:rPr lang="nl-BE" dirty="0" err="1"/>
              <a:t>constexpr</a:t>
            </a:r>
            <a:r>
              <a:rPr lang="nl-BE" dirty="0"/>
              <a:t>	C++17	</a:t>
            </a:r>
            <a:r>
              <a:rPr lang="nl-BE" dirty="0" err="1"/>
              <a:t>Enables</a:t>
            </a:r>
            <a:r>
              <a:rPr lang="nl-BE" dirty="0"/>
              <a:t> header-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constexpr</a:t>
            </a:r>
            <a:r>
              <a:rPr lang="nl-BE" dirty="0"/>
              <a:t> </a:t>
            </a:r>
            <a:r>
              <a:rPr lang="nl-BE" dirty="0" err="1"/>
              <a:t>variable</a:t>
            </a:r>
            <a:r>
              <a:rPr lang="nl-BE" dirty="0"/>
              <a:t> </a:t>
            </a:r>
            <a:r>
              <a:rPr lang="nl-BE" dirty="0" err="1"/>
              <a:t>definitions</a:t>
            </a:r>
            <a:r>
              <a:rPr lang="nl-BE" dirty="0"/>
              <a:t> </a:t>
            </a:r>
            <a:r>
              <a:rPr lang="nl-BE" dirty="0" err="1"/>
              <a:t>across</a:t>
            </a:r>
            <a:r>
              <a:rPr lang="nl-BE" dirty="0"/>
              <a:t> </a:t>
            </a:r>
            <a:r>
              <a:rPr lang="nl-BE" dirty="0" err="1"/>
              <a:t>translation</a:t>
            </a:r>
            <a:r>
              <a:rPr lang="nl-BE" dirty="0"/>
              <a:t> units.</a:t>
            </a:r>
          </a:p>
          <a:p>
            <a:r>
              <a:rPr lang="nl-BE" dirty="0" err="1"/>
              <a:t>static</a:t>
            </a:r>
            <a:r>
              <a:rPr lang="nl-BE" dirty="0"/>
              <a:t> </a:t>
            </a:r>
            <a:r>
              <a:rPr lang="nl-BE" dirty="0" err="1"/>
              <a:t>constexpr</a:t>
            </a:r>
            <a:r>
              <a:rPr lang="nl-BE" dirty="0"/>
              <a:t>	C++11	</a:t>
            </a:r>
            <a:r>
              <a:rPr lang="nl-BE" dirty="0" err="1"/>
              <a:t>Often</a:t>
            </a:r>
            <a:r>
              <a:rPr lang="nl-BE" dirty="0"/>
              <a:t> </a:t>
            </a:r>
            <a:r>
              <a:rPr lang="nl-BE" dirty="0" err="1"/>
              <a:t>used</a:t>
            </a:r>
            <a:r>
              <a:rPr lang="nl-BE" dirty="0"/>
              <a:t> in classes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define</a:t>
            </a:r>
            <a:r>
              <a:rPr lang="nl-BE" dirty="0"/>
              <a:t> </a:t>
            </a:r>
            <a:r>
              <a:rPr lang="nl-BE" dirty="0" err="1"/>
              <a:t>compile</a:t>
            </a:r>
            <a:r>
              <a:rPr lang="nl-BE" dirty="0"/>
              <a:t>-time constants.\</a:t>
            </a:r>
          </a:p>
          <a:p>
            <a:r>
              <a:rPr lang="nl-BE" dirty="0" err="1"/>
              <a:t>const</a:t>
            </a:r>
            <a:r>
              <a:rPr lang="nl-BE" dirty="0"/>
              <a:t> T&amp;		C++98	Pass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reference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const</a:t>
            </a:r>
            <a:r>
              <a:rPr lang="nl-BE" dirty="0"/>
              <a:t>: </a:t>
            </a:r>
            <a:r>
              <a:rPr lang="nl-BE" dirty="0" err="1"/>
              <a:t>avoids</a:t>
            </a:r>
            <a:r>
              <a:rPr lang="nl-BE" dirty="0"/>
              <a:t> </a:t>
            </a:r>
            <a:r>
              <a:rPr lang="nl-BE" dirty="0" err="1"/>
              <a:t>copies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ensures</a:t>
            </a:r>
            <a:r>
              <a:rPr lang="nl-BE" dirty="0"/>
              <a:t> no </a:t>
            </a:r>
            <a:r>
              <a:rPr lang="nl-BE" dirty="0" err="1"/>
              <a:t>mutation</a:t>
            </a:r>
            <a:r>
              <a:rPr lang="nl-BE" dirty="0"/>
              <a:t>.</a:t>
            </a:r>
          </a:p>
          <a:p>
            <a:r>
              <a:rPr lang="nl-BE" dirty="0" err="1"/>
              <a:t>const</a:t>
            </a:r>
            <a:r>
              <a:rPr lang="nl-BE" dirty="0"/>
              <a:t> </a:t>
            </a:r>
            <a:r>
              <a:rPr lang="nl-BE" dirty="0" err="1"/>
              <a:t>overloads</a:t>
            </a:r>
            <a:r>
              <a:rPr lang="nl-BE" dirty="0"/>
              <a:t>	C++98	</a:t>
            </a:r>
            <a:r>
              <a:rPr lang="nl-BE" dirty="0" err="1"/>
              <a:t>Allows</a:t>
            </a:r>
            <a:r>
              <a:rPr lang="nl-BE" dirty="0"/>
              <a:t> multiple </a:t>
            </a:r>
            <a:r>
              <a:rPr lang="nl-BE" dirty="0" err="1"/>
              <a:t>method</a:t>
            </a:r>
            <a:r>
              <a:rPr lang="nl-BE" dirty="0"/>
              <a:t> </a:t>
            </a:r>
            <a:r>
              <a:rPr lang="nl-BE" dirty="0" err="1"/>
              <a:t>versions</a:t>
            </a:r>
            <a:r>
              <a:rPr lang="nl-BE" dirty="0"/>
              <a:t> </a:t>
            </a:r>
            <a:r>
              <a:rPr lang="nl-BE" dirty="0" err="1"/>
              <a:t>depending</a:t>
            </a:r>
            <a:r>
              <a:rPr lang="nl-BE" dirty="0"/>
              <a:t> on </a:t>
            </a:r>
            <a:r>
              <a:rPr lang="nl-BE" dirty="0" err="1"/>
              <a:t>const-ness</a:t>
            </a:r>
            <a:r>
              <a:rPr lang="nl-B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3FBF6-F754-44F2-A2CF-DD5E4B5B5F72}" type="slidenum">
              <a:rPr lang="nl-BE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9255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https://godbolt.org/z/b4x3147xz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3FBF6-F754-44F2-A2CF-DD5E4B5B5F72}" type="slidenum">
              <a:rPr lang="nl-BE" smtClean="0"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0710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3FBF6-F754-44F2-A2CF-DD5E4B5B5F72}" type="slidenum">
              <a:rPr lang="nl-BE" smtClean="0"/>
              <a:t>53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1261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#embed in visual studio (yet) sadly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3FBF6-F754-44F2-A2CF-DD5E4B5B5F72}" type="slidenum">
              <a:rPr lang="nl-BE" smtClean="0"/>
              <a:t>55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535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https://schweigi.github.io/assembler-simulator/</a:t>
            </a:r>
            <a:br>
              <a:rPr lang="nl-BE" dirty="0"/>
            </a:b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3FBF6-F754-44F2-A2CF-DD5E4B5B5F72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834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015B-6BA8-41B7-AFDB-57E78633F99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67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https://regex101.com/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3FBF6-F754-44F2-A2CF-DD5E4B5B5F72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3670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/([0-9A-F]{2})\n/</a:t>
            </a:r>
            <a:r>
              <a:rPr lang="nl-BE" dirty="0" err="1"/>
              <a:t>gm</a:t>
            </a:r>
            <a:endParaRPr lang="nl-BE" dirty="0"/>
          </a:p>
          <a:p>
            <a:r>
              <a:rPr lang="nl-BE" dirty="0"/>
              <a:t>0x$1,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3FBF6-F754-44F2-A2CF-DD5E4B5B5F72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2946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https://godbolt.org/z/MKbadKde6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3FBF6-F754-44F2-A2CF-DD5E4B5B5F72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233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https://godbolt.org/z/G77zWvvo8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3FBF6-F754-44F2-A2CF-DD5E4B5B5F72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921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https://godbolt.org/z/WadGrWPKx</a:t>
            </a:r>
            <a:endParaRPr lang="en-US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3FBF6-F754-44F2-A2CF-DD5E4B5B5F72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9703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https://quick-bench.com/q/dso6fz4WN2NzBZvv3p_CRxk_iRY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3FBF6-F754-44F2-A2CF-DD5E4B5B5F72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906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7B5D-B5A4-F89D-198D-35020FA93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C3712-FAA9-EAD0-FABC-D9931EB69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09F38-1813-B11F-D3A7-D1B40CAF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0F6D-CB93-456B-99E7-8C019793053D}" type="datetime1">
              <a:rPr lang="nl-BE" smtClean="0"/>
              <a:t>24/04/2025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4A0D4-FFB0-DC47-0D84-E0F29406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A03B7-A754-D91B-C6A4-E98EF5DA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83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C2145-8005-A38D-08DC-9A45FA01E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4C2C6-1203-8028-82D2-3BB9344DD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0C25-E4B6-2697-BAED-6F053B07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1B47-92EF-40C3-B1C2-61F15E35549D}" type="datetime1">
              <a:rPr lang="nl-BE" smtClean="0"/>
              <a:t>24/04/2025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D931B-8E55-4293-C718-21AE4C3A4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B61D8-6F46-BDBA-A28D-BAC2E86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453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3E05EA-DA4F-E444-DAFB-2B4FCF8AA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7E790-85CA-0793-EE45-E2C5A5121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7CA70-D1E7-78E1-9D07-3649D59F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A26-51FC-490B-8CF4-06A692F2B160}" type="datetime1">
              <a:rPr lang="nl-BE" smtClean="0"/>
              <a:t>24/04/2025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E84F0-E3BE-F287-EA27-DFEAD589D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0A259-2636-B757-50ED-83224F38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04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mplate Image TEMP" hidden="1">
            <a:extLst>
              <a:ext uri="{FF2B5EF4-FFF2-40B4-BE49-F238E27FC236}">
                <a16:creationId xmlns:a16="http://schemas.microsoft.com/office/drawing/2014/main" id="{43D6F5A4-B7C8-4788-B1CD-3A803969CC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7D640B-CDD8-4169-B1E1-C9092DA4F9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0088" y="1569601"/>
            <a:ext cx="11050419" cy="4069200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23" indent="0">
              <a:buNone/>
              <a:defRPr>
                <a:latin typeface="+mn-lt"/>
              </a:defRPr>
            </a:lvl2pPr>
            <a:lvl3pPr marL="914446" indent="0">
              <a:buNone/>
              <a:defRPr>
                <a:latin typeface="+mn-lt"/>
              </a:defRPr>
            </a:lvl3pPr>
            <a:lvl4pPr marL="1371669" indent="0">
              <a:buNone/>
              <a:defRPr>
                <a:latin typeface="+mn-lt"/>
              </a:defRPr>
            </a:lvl4pPr>
            <a:lvl5pPr marL="1828891" indent="0">
              <a:buNone/>
              <a:defRPr>
                <a:latin typeface="+mn-lt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BEE1039-A62C-42C0-ADE4-DB43D036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5544" y="6204478"/>
            <a:ext cx="66750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527A74-2D87-4307-9531-5A57D9647EEB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05088BA-D60E-489A-ACC8-782DA263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5" y="592589"/>
            <a:ext cx="11050419" cy="420237"/>
          </a:xfrm>
        </p:spPr>
        <p:txBody>
          <a:bodyPr lIns="0" tIns="0" rIns="0" bIns="0" anchor="t">
            <a:noAutofit/>
          </a:bodyPr>
          <a:lstStyle>
            <a:lvl1pPr>
              <a:defRPr sz="2933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nl-NL"/>
              <a:t>Titel</a:t>
            </a:r>
            <a:endParaRPr lang="en-US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6E916ED6-1D5C-4BD5-A13A-5B98D6CE638F}"/>
              </a:ext>
            </a:extLst>
          </p:cNvPr>
          <p:cNvCxnSpPr>
            <a:cxnSpLocks/>
          </p:cNvCxnSpPr>
          <p:nvPr userDrawn="1"/>
        </p:nvCxnSpPr>
        <p:spPr>
          <a:xfrm>
            <a:off x="693738" y="1099200"/>
            <a:ext cx="11039475" cy="0"/>
          </a:xfrm>
          <a:prstGeom prst="line">
            <a:avLst/>
          </a:prstGeom>
          <a:ln w="28575">
            <a:solidFill>
              <a:srgbClr val="44C8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">
            <a:extLst>
              <a:ext uri="{FF2B5EF4-FFF2-40B4-BE49-F238E27FC236}">
                <a16:creationId xmlns:a16="http://schemas.microsoft.com/office/drawing/2014/main" id="{88A2F8C1-53AF-4DEB-9965-55FC86D3788C}"/>
              </a:ext>
            </a:extLst>
          </p:cNvPr>
          <p:cNvSpPr txBox="1"/>
          <p:nvPr userDrawn="1"/>
        </p:nvSpPr>
        <p:spPr>
          <a:xfrm>
            <a:off x="8405793" y="-352283"/>
            <a:ext cx="377596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33" b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Tekst slide</a:t>
            </a:r>
            <a:endParaRPr lang="en-US" sz="1333" b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90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_SIDE_Sma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 userDrawn="1"/>
        </p:nvSpPr>
        <p:spPr>
          <a:xfrm flipH="1">
            <a:off x="11433677" y="4619624"/>
            <a:ext cx="764685" cy="223837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87" y="394425"/>
            <a:ext cx="11920537" cy="53022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/>
          <a:lstStyle>
            <a:lvl1pPr>
              <a:defRPr sz="3800" baseline="0">
                <a:solidFill>
                  <a:schemeClr val="accent1"/>
                </a:solidFill>
                <a:latin typeface="Lingua" panose="02000506020000020004" pitchFamily="50" charset="0"/>
              </a:defRPr>
            </a:lvl1pPr>
          </a:lstStyle>
          <a:p>
            <a:r>
              <a:rPr lang="en-US" dirty="0"/>
              <a:t>BIG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5412" y="76200"/>
            <a:ext cx="5970588" cy="2972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aseline="0">
                <a:solidFill>
                  <a:schemeClr val="tx2"/>
                </a:solidFill>
                <a:latin typeface="Lingua" panose="02000506020000020004" pitchFamily="50" charset="0"/>
              </a:defRPr>
            </a:lvl1pPr>
          </a:lstStyle>
          <a:p>
            <a:pPr lvl="0"/>
            <a:r>
              <a:rPr lang="en-US" dirty="0"/>
              <a:t>SMALL TITLE</a:t>
            </a:r>
          </a:p>
        </p:txBody>
      </p:sp>
      <p:sp>
        <p:nvSpPr>
          <p:cNvPr id="9" name="Right Triangle 8"/>
          <p:cNvSpPr/>
          <p:nvPr userDrawn="1"/>
        </p:nvSpPr>
        <p:spPr>
          <a:xfrm rot="10800000" flipH="1">
            <a:off x="0" y="-1"/>
            <a:ext cx="138422" cy="36682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04318" y="5933804"/>
            <a:ext cx="509894" cy="3101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accent1"/>
                </a:solidFill>
                <a:latin typeface="Rex Bold " panose="02000000000000000000" pitchFamily="50" charset="0"/>
              </a:rPr>
              <a:t>.</a:t>
            </a:r>
            <a:fld id="{15994C22-C243-4412-8BBA-B8265DDF9987}" type="slidenum">
              <a:rPr lang="en-US" sz="2000" smtClean="0">
                <a:solidFill>
                  <a:schemeClr val="accent1"/>
                </a:solidFill>
                <a:latin typeface="Rex Bold " panose="02000000000000000000" pitchFamily="50" charset="0"/>
              </a:rPr>
              <a:pPr algn="ctr"/>
              <a:t>‹#›</a:t>
            </a:fld>
            <a:endParaRPr lang="en-US" sz="2000" dirty="0">
              <a:solidFill>
                <a:schemeClr val="accent1"/>
              </a:solidFill>
              <a:latin typeface="Rex Bold " panose="02000000000000000000" pitchFamily="50" charset="0"/>
            </a:endParaRPr>
          </a:p>
        </p:txBody>
      </p:sp>
      <p:sp>
        <p:nvSpPr>
          <p:cNvPr id="25" name="Right Triangle 24"/>
          <p:cNvSpPr/>
          <p:nvPr userDrawn="1"/>
        </p:nvSpPr>
        <p:spPr>
          <a:xfrm flipH="1">
            <a:off x="10252062" y="1114423"/>
            <a:ext cx="1962150" cy="5743576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 userDrawn="1"/>
        </p:nvSpPr>
        <p:spPr>
          <a:xfrm>
            <a:off x="138000" y="6811925"/>
            <a:ext cx="45720" cy="457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157902" y="6713316"/>
            <a:ext cx="7906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solidFill>
                  <a:schemeClr val="accent1"/>
                </a:solidFill>
                <a:latin typeface="Lingua" panose="02000506020000020004" pitchFamily="50" charset="0"/>
              </a:rPr>
              <a:t>Game Tech</a:t>
            </a:r>
          </a:p>
        </p:txBody>
      </p:sp>
      <p:sp>
        <p:nvSpPr>
          <p:cNvPr id="40" name="Isosceles Triangle 39"/>
          <p:cNvSpPr/>
          <p:nvPr userDrawn="1"/>
        </p:nvSpPr>
        <p:spPr>
          <a:xfrm>
            <a:off x="687650" y="6811925"/>
            <a:ext cx="45720" cy="457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718902" y="6713316"/>
            <a:ext cx="127854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solidFill>
                  <a:schemeClr val="tx1"/>
                </a:solidFill>
                <a:latin typeface="Lingua" panose="02000506020000020004" pitchFamily="50" charset="0"/>
              </a:rPr>
              <a:t>DIGITAL ARTS AND ENTERTAINMENT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541860" y="6510123"/>
            <a:ext cx="561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D0F11"/>
                </a:solidFill>
                <a:latin typeface="Bebas Neue" panose="020B0606020202050201" pitchFamily="34" charset="0"/>
              </a:rPr>
              <a:t>3D.1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7900" y="928266"/>
            <a:ext cx="6803617" cy="55818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z="2000" dirty="0">
                <a:solidFill>
                  <a:schemeClr val="accent4"/>
                </a:solidFill>
                <a:latin typeface="+mn-lt"/>
              </a:rPr>
              <a:t>DIN 20</a:t>
            </a:r>
          </a:p>
          <a:p>
            <a:r>
              <a:rPr lang="en-US" sz="2000" dirty="0">
                <a:solidFill>
                  <a:schemeClr val="accent4"/>
                </a:solidFill>
                <a:latin typeface="+mn-lt"/>
              </a:rPr>
              <a:t>DIN 20</a:t>
            </a:r>
          </a:p>
          <a:p>
            <a:r>
              <a:rPr lang="en-US" sz="2000" dirty="0">
                <a:solidFill>
                  <a:schemeClr val="accent4"/>
                </a:solidFill>
                <a:latin typeface="+mn-lt"/>
              </a:rPr>
              <a:t>DIN 20</a:t>
            </a:r>
          </a:p>
          <a:p>
            <a:r>
              <a:rPr lang="en-US" sz="2000" dirty="0">
                <a:solidFill>
                  <a:schemeClr val="accent4"/>
                </a:solidFill>
                <a:latin typeface="+mn-lt"/>
              </a:rPr>
              <a:t>DIN 20</a:t>
            </a:r>
          </a:p>
          <a:p>
            <a:r>
              <a:rPr lang="en-US" sz="2000" dirty="0">
                <a:solidFill>
                  <a:schemeClr val="accent4"/>
                </a:solidFill>
                <a:latin typeface="+mn-lt"/>
              </a:rPr>
              <a:t>DIN 20</a:t>
            </a:r>
          </a:p>
          <a:p>
            <a:r>
              <a:rPr lang="en-US" sz="2000" dirty="0">
                <a:solidFill>
                  <a:schemeClr val="accent4"/>
                </a:solidFill>
                <a:latin typeface="+mn-lt"/>
              </a:rPr>
              <a:t>DIN 20</a:t>
            </a:r>
          </a:p>
          <a:p>
            <a:r>
              <a:rPr lang="en-US" sz="2000" dirty="0">
                <a:solidFill>
                  <a:schemeClr val="accent4"/>
                </a:solidFill>
                <a:latin typeface="+mn-lt"/>
              </a:rPr>
              <a:t>DIN 20</a:t>
            </a:r>
          </a:p>
          <a:p>
            <a:r>
              <a:rPr lang="en-US" sz="2000" dirty="0">
                <a:solidFill>
                  <a:schemeClr val="accent4"/>
                </a:solidFill>
                <a:latin typeface="+mn-lt"/>
              </a:rPr>
              <a:t>DIN 20</a:t>
            </a:r>
          </a:p>
          <a:p>
            <a:r>
              <a:rPr lang="en-US" sz="2000" dirty="0">
                <a:solidFill>
                  <a:schemeClr val="accent4"/>
                </a:solidFill>
                <a:latin typeface="+mn-lt"/>
              </a:rPr>
              <a:t>DIN 20</a:t>
            </a:r>
          </a:p>
          <a:p>
            <a:r>
              <a:rPr lang="en-US" sz="2000" dirty="0">
                <a:solidFill>
                  <a:schemeClr val="accent4"/>
                </a:solidFill>
                <a:latin typeface="+mn-lt"/>
              </a:rPr>
              <a:t>DIN 20</a:t>
            </a:r>
          </a:p>
          <a:p>
            <a:r>
              <a:rPr lang="en-US" sz="2000" dirty="0">
                <a:solidFill>
                  <a:schemeClr val="accent4"/>
                </a:solidFill>
                <a:latin typeface="+mn-lt"/>
              </a:rPr>
              <a:t>DIN 20</a:t>
            </a:r>
          </a:p>
          <a:p>
            <a:r>
              <a:rPr lang="en-US" sz="2000" dirty="0">
                <a:solidFill>
                  <a:schemeClr val="accent4"/>
                </a:solidFill>
                <a:latin typeface="+mn-lt"/>
              </a:rPr>
              <a:t>DIN 20</a:t>
            </a:r>
          </a:p>
          <a:p>
            <a:r>
              <a:rPr lang="en-US" sz="2000" dirty="0">
                <a:solidFill>
                  <a:schemeClr val="accent4"/>
                </a:solidFill>
                <a:latin typeface="+mn-lt"/>
              </a:rPr>
              <a:t>DIN 20</a:t>
            </a:r>
          </a:p>
          <a:p>
            <a:r>
              <a:rPr lang="en-US" sz="2000" dirty="0">
                <a:solidFill>
                  <a:schemeClr val="accent4"/>
                </a:solidFill>
                <a:latin typeface="+mn-lt"/>
              </a:rPr>
              <a:t>DIN 20</a:t>
            </a:r>
          </a:p>
          <a:p>
            <a:r>
              <a:rPr lang="en-US" sz="2000" dirty="0">
                <a:solidFill>
                  <a:schemeClr val="accent4"/>
                </a:solidFill>
                <a:latin typeface="+mn-lt"/>
              </a:rPr>
              <a:t>DIN 20</a:t>
            </a:r>
          </a:p>
          <a:p>
            <a:r>
              <a:rPr lang="en-US" sz="2000" dirty="0">
                <a:solidFill>
                  <a:schemeClr val="accent4"/>
                </a:solidFill>
                <a:latin typeface="+mn-lt"/>
              </a:rPr>
              <a:t>DIN 20</a:t>
            </a:r>
          </a:p>
          <a:p>
            <a:r>
              <a:rPr lang="en-US" sz="2000" dirty="0">
                <a:solidFill>
                  <a:schemeClr val="accent4"/>
                </a:solidFill>
                <a:latin typeface="+mn-lt"/>
              </a:rPr>
              <a:t>DIN 20</a:t>
            </a:r>
          </a:p>
          <a:p>
            <a:r>
              <a:rPr lang="en-US" sz="2000" dirty="0">
                <a:solidFill>
                  <a:schemeClr val="accent4"/>
                </a:solidFill>
                <a:latin typeface="+mn-lt"/>
              </a:rPr>
              <a:t>DIN 20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H="1" flipV="1">
            <a:off x="11633200" y="6243931"/>
            <a:ext cx="565152" cy="61407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560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0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0E1D-7C20-07EB-66BE-4AE0DF29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FF637-5DE7-9351-3A04-FD8F41981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6805-19BC-627E-4008-98279960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8AD95-1202-A52C-BA85-97EA4D5F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214FED59-A556-44CF-A98F-FEA16C862628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785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CB9D-55B3-9E7B-7F2A-7BE79361D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58DBC-086F-D0DA-2A4D-0E385C3C8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399B7-27F7-F7FD-A339-FA6FDCC30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56DA-E1A1-43A9-9EC4-4AD238E45C93}" type="datetime1">
              <a:rPr lang="nl-BE" smtClean="0"/>
              <a:t>24/04/2025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860B6-9DD8-2C13-F764-D77B35691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3EE2-96C2-6036-4D8C-B89FEF9F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926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94658-F12B-6E90-378D-66F2E831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EA4B6-E424-FCD7-0557-E95B41565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A4126-D2A3-E06D-418B-13AEF88AE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37973-775C-944D-72D6-9A7AB9C3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6EB0-C4EC-4C83-833B-676FE80CAD4C}" type="datetime1">
              <a:rPr lang="nl-BE" smtClean="0"/>
              <a:t>24/04/2025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9E9A5-C1BB-C8DF-051F-1B1020D95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C6CFD-9FAB-EA39-B1E6-4ED6D4E8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20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FB3C4-7839-C45F-4D24-AB11A16E0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DE728-E55D-89A7-370E-7FAA9B37F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B0491-F193-AEB7-A09A-FE7EC5A69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32ED0-477C-6D0D-DA80-2FAA8724E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D4942E-642F-252B-758B-8C04DC85E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3EBC92-C7A5-260A-C669-E762178C8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40D2-CECC-42CD-8F05-AF163C89CE2C}" type="datetime1">
              <a:rPr lang="nl-BE" smtClean="0"/>
              <a:t>24/04/2025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BB6FDC-72ED-E7E4-0635-6B93DA34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06EAC5-EC5C-C1B7-278E-EAA8A34F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654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B8554-8CD5-990C-0C90-A08ABF279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5C14F-25B8-7F6C-2F9E-9573B2D8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9B7D-710A-4371-9D73-21B3DBCC5E33}" type="datetime1">
              <a:rPr lang="nl-BE" smtClean="0"/>
              <a:t>24/04/2025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B1219-8BA4-E578-F2D3-EF9D7661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3E120A-1E51-496D-3511-D4C6899B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26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38EBEA-0F3C-FD41-B885-C05B51D7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AF12-9836-4953-83E7-F6546CE084C4}" type="datetime1">
              <a:rPr lang="nl-BE" smtClean="0"/>
              <a:t>24/04/2025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A237B-514F-C657-7AE9-75377798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2972B-8BEF-4933-D1AB-2D2B0AD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53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F4B2-7DE2-1F37-C3E2-B510DEF1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FB87B-CB25-D8F0-6B06-82296A809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BF792-1AAE-AB58-045F-47873E5B1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2AE55-6CF9-077B-49D7-7E81A1ED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88AF-4593-4BBE-A9CE-F1D99E1C5AED}" type="datetime1">
              <a:rPr lang="nl-BE" smtClean="0"/>
              <a:t>24/04/2025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F8A98-10E1-73FF-8854-43EEDD8B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1B30F-1F74-58FB-C541-A41E40EA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024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53D8-C170-41F5-5BEA-C1F14621C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33957D-C005-2F40-E16D-5819FC091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3FDB5-AEF9-7C5D-2303-555688367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A4ECE-E069-7A1B-F0DA-9E27DF6A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E059-600B-43DB-B434-EAA1FDA612FE}" type="datetime1">
              <a:rPr lang="nl-BE" smtClean="0"/>
              <a:t>24/04/2025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ED370-847C-20E0-B7EE-8F5A2544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8224F-BE2A-CA25-7A3A-53140416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15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1FB63-D589-0363-60B9-907A85509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A6E1A-EC9F-2109-7368-3019996F1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2E151-DD45-1691-C92C-AE4F725B0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B3560C-3326-407D-9878-7DB3A927A43E}" type="datetime1">
              <a:rPr lang="nl-BE" smtClean="0"/>
              <a:t>24/04/2025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C501-6D3E-C563-D343-11FE83C08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87786-5A0B-CCCB-702F-D9BA6226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4FED59-A556-44CF-A98F-FEA16C86262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708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weigi.github.io/assembler-simulato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artsandentertainment.be/" TargetMode="External"/><Relationship Id="rId2" Type="http://schemas.openxmlformats.org/officeDocument/2006/relationships/hyperlink" Target="https://www.howest.be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linkedin.com/in/tom-tesch/" TargetMode="External"/><Relationship Id="rId4" Type="http://schemas.openxmlformats.org/officeDocument/2006/relationships/hyperlink" Target="mailto:tom.tesch@howest.b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odbolt.org/z/MKbadKde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odbolt.org/z/4vobzbvY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odbolt.org/z/WadGrWPK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quick-bench.com/q/dso6fz4WN2NzBZvv3p_CRxk_iR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Y2Flayoml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odbolt.org/z/Mzdd6n1fW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isocpp.github.io/CppCoreGuidelines/CppCoreGuidelines#es71-prefer-a-range-for-statement-to-a-for-statement-when-there-is-a-choic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quick-bench.com/q/4Igc8EFV-7bBkZoORTS1hXWM8Vo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odbolt.org/z/WarhrqGva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odbolt.org/z/YYKdYTGP6" TargetMode="External"/><Relationship Id="rId2" Type="http://schemas.openxmlformats.org/officeDocument/2006/relationships/hyperlink" Target="https://godbolt.org/z/WE7Kz4Y4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dbolt.org/z/fqY7Y1Wof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odbolt.org/z/b4x3147xz" TargetMode="Externa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godbolt.org/z/YYKdYTGP6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godbolt.org/z/7Tvb9xfbe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87ACA7-F21A-869D-18D7-144731BAB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485" y="1122363"/>
            <a:ext cx="10585315" cy="2387600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Compile-Time Emulation of an 8080-Inspired System in C++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 </a:t>
            </a:r>
            <a:endParaRPr lang="nl-BE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8AB4C12-6C3A-D23A-F787-7A25283A2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724275"/>
            <a:ext cx="9144000" cy="1655762"/>
          </a:xfrm>
        </p:spPr>
        <p:txBody>
          <a:bodyPr/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Prepared and presented by Tom Tesch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1ADA1-D871-D296-3B0E-DCE81410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1</a:t>
            </a:fld>
            <a:endParaRPr lang="nl-BE" dirty="0"/>
          </a:p>
        </p:txBody>
      </p:sp>
      <p:pic>
        <p:nvPicPr>
          <p:cNvPr id="1026" name="Picture 2" descr="Belgian C++ UG">
            <a:extLst>
              <a:ext uri="{FF2B5EF4-FFF2-40B4-BE49-F238E27FC236}">
                <a16:creationId xmlns:a16="http://schemas.microsoft.com/office/drawing/2014/main" id="{B517F066-37E3-A697-A842-F3F7D2411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268288"/>
            <a:ext cx="26860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44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FC8C-19D2-6E07-6D5E-5C3B6B67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>
                <a:hlinkClick r:id="rId3"/>
              </a:rPr>
              <a:t>https://schweigi.github.io/assembler-simulator/</a:t>
            </a:r>
            <a:r>
              <a:rPr lang="nl-BE" dirty="0"/>
              <a:t> </a:t>
            </a:r>
            <a:br>
              <a:rPr lang="nl-BE" dirty="0"/>
            </a:br>
            <a:endParaRPr lang="nl-B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5B2770-99B2-154C-C930-315B37427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44480" y="1825625"/>
            <a:ext cx="5503039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86824-858C-085F-39BA-0ED32139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096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70324-C3FF-27BF-A66D-A5C547BE5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A63CB-1391-4E29-DE9C-0E50BEF1F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428" y="538524"/>
            <a:ext cx="5657143" cy="5780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95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“Hardware”</a:t>
            </a:r>
            <a:endParaRPr lang="en-BE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Eight-bit controller</a:t>
            </a:r>
          </a:p>
          <a:p>
            <a:r>
              <a:rPr lang="en-US" sz="3600" dirty="0"/>
              <a:t>256 bytes of RAM – 24 bytes used for character display</a:t>
            </a:r>
          </a:p>
          <a:p>
            <a:r>
              <a:rPr lang="en-US" sz="3600" dirty="0"/>
              <a:t>4 general purpose registers (</a:t>
            </a:r>
            <a:r>
              <a:rPr lang="en-US" sz="3600" b="1" dirty="0"/>
              <a:t>A</a:t>
            </a:r>
            <a:r>
              <a:rPr lang="en-US" sz="3600" dirty="0"/>
              <a:t>, </a:t>
            </a:r>
            <a:r>
              <a:rPr lang="en-US" sz="3600" b="1" dirty="0"/>
              <a:t>B</a:t>
            </a:r>
            <a:r>
              <a:rPr lang="en-US" sz="3600" dirty="0"/>
              <a:t>, </a:t>
            </a:r>
            <a:r>
              <a:rPr lang="en-US" sz="3600" b="1" dirty="0"/>
              <a:t>C</a:t>
            </a:r>
            <a:r>
              <a:rPr lang="en-US" sz="3600" dirty="0"/>
              <a:t> &amp; </a:t>
            </a:r>
            <a:r>
              <a:rPr lang="en-US" sz="3600" b="1" dirty="0"/>
              <a:t>D</a:t>
            </a:r>
            <a:r>
              <a:rPr lang="en-US" sz="3600" dirty="0"/>
              <a:t>)</a:t>
            </a:r>
          </a:p>
          <a:p>
            <a:r>
              <a:rPr lang="en-US" sz="3600" dirty="0"/>
              <a:t>Stack pointer (</a:t>
            </a:r>
            <a:r>
              <a:rPr lang="en-US" sz="3600" b="1" dirty="0"/>
              <a:t>SP</a:t>
            </a:r>
            <a:r>
              <a:rPr lang="en-US" sz="3600" dirty="0"/>
              <a:t>)</a:t>
            </a:r>
          </a:p>
          <a:p>
            <a:r>
              <a:rPr lang="en-US" sz="3600" dirty="0"/>
              <a:t>Instruction pointer (</a:t>
            </a:r>
            <a:r>
              <a:rPr lang="en-US" sz="3600" b="1" dirty="0"/>
              <a:t>IP</a:t>
            </a:r>
            <a:r>
              <a:rPr lang="en-US" sz="3600" dirty="0"/>
              <a:t>)</a:t>
            </a:r>
          </a:p>
          <a:p>
            <a:r>
              <a:rPr lang="en-US" sz="3600" dirty="0"/>
              <a:t>Three flags (</a:t>
            </a:r>
            <a:r>
              <a:rPr lang="en-US" sz="4000" b="1" dirty="0"/>
              <a:t>Z</a:t>
            </a:r>
            <a:r>
              <a:rPr lang="en-US" sz="4000" dirty="0"/>
              <a:t>ero, </a:t>
            </a:r>
            <a:r>
              <a:rPr lang="en-US" sz="4000" b="1" dirty="0"/>
              <a:t>C</a:t>
            </a:r>
            <a:r>
              <a:rPr lang="en-US" sz="4000" dirty="0"/>
              <a:t>arry and </a:t>
            </a:r>
            <a:r>
              <a:rPr lang="en-US" sz="4000" b="1" dirty="0"/>
              <a:t>F</a:t>
            </a:r>
            <a:r>
              <a:rPr lang="en-US" sz="4000" dirty="0"/>
              <a:t>ault)</a:t>
            </a:r>
          </a:p>
          <a:p>
            <a:r>
              <a:rPr lang="en-US" sz="3600" dirty="0"/>
              <a:t>Simulator runs up to a blazing 16Hz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8944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Operators (part 1)</a:t>
            </a:r>
            <a:endParaRPr lang="en-BE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Copying a value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MOV</a:t>
            </a:r>
            <a:r>
              <a:rPr lang="en-US" sz="3200" dirty="0"/>
              <a:t>	: move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Defining a variable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DB</a:t>
            </a:r>
            <a:r>
              <a:rPr lang="en-US" sz="3200" dirty="0"/>
              <a:t>	: define bytes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Mathematical operations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ADD</a:t>
            </a:r>
            <a:r>
              <a:rPr lang="en-US" sz="3200" dirty="0"/>
              <a:t>	: add or subtract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INC</a:t>
            </a:r>
            <a:r>
              <a:rPr lang="en-US" sz="3200" dirty="0"/>
              <a:t>	: Increment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DEC</a:t>
            </a:r>
            <a:r>
              <a:rPr lang="en-US" sz="3200" dirty="0"/>
              <a:t>	: Decrement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MUL</a:t>
            </a:r>
            <a:r>
              <a:rPr lang="en-US" sz="3200" dirty="0"/>
              <a:t>	: Multiply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DIV</a:t>
            </a:r>
            <a:r>
              <a:rPr lang="en-US" sz="3200" dirty="0"/>
              <a:t>	: Divide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Stack operations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PUSH	</a:t>
            </a:r>
            <a:r>
              <a:rPr lang="en-US" sz="3200" dirty="0"/>
              <a:t>: push on stack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POP</a:t>
            </a:r>
            <a:r>
              <a:rPr lang="en-US" sz="3200" dirty="0"/>
              <a:t>	: pop from stack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25268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Operators (part 2)</a:t>
            </a:r>
            <a:endParaRPr lang="en-BE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Logical Operations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AND</a:t>
            </a:r>
            <a:r>
              <a:rPr lang="en-US" sz="3200" dirty="0"/>
              <a:t>	: Binary and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OR</a:t>
            </a:r>
            <a:r>
              <a:rPr lang="en-US" sz="3200" dirty="0"/>
              <a:t>	: binary or	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XOR</a:t>
            </a:r>
            <a:r>
              <a:rPr lang="en-US" sz="3200" dirty="0"/>
              <a:t>	: binary </a:t>
            </a:r>
            <a:r>
              <a:rPr lang="en-US" sz="3200" dirty="0" err="1"/>
              <a:t>xor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NOT</a:t>
            </a:r>
            <a:r>
              <a:rPr lang="en-US" sz="3200" dirty="0"/>
              <a:t>	: binary not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Shift operations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SHL</a:t>
            </a:r>
            <a:r>
              <a:rPr lang="en-US" sz="3200" dirty="0"/>
              <a:t>	: shift left</a:t>
            </a:r>
          </a:p>
          <a:p>
            <a:pPr marL="0" indent="0">
              <a:buNone/>
            </a:pPr>
            <a:r>
              <a:rPr lang="en-US" sz="3200" b="1" dirty="0"/>
              <a:t>	SHR</a:t>
            </a:r>
            <a:r>
              <a:rPr lang="en-US" sz="3200" dirty="0"/>
              <a:t>	: shift right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Function calling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CALL</a:t>
            </a:r>
            <a:r>
              <a:rPr lang="en-US" sz="3200" dirty="0"/>
              <a:t> : function call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RET</a:t>
            </a:r>
            <a:r>
              <a:rPr lang="en-US" sz="3200" dirty="0"/>
              <a:t>	: return from function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Halting the processor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HLT</a:t>
            </a:r>
            <a:r>
              <a:rPr lang="en-US" sz="3200" dirty="0"/>
              <a:t>	: stop program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605686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Operators (part 3)</a:t>
            </a:r>
            <a:endParaRPr lang="en-BE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Unconditional jump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/>
              <a:t>JMP</a:t>
            </a:r>
            <a:r>
              <a:rPr lang="en-US" sz="2800" dirty="0"/>
              <a:t> 	: jump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Compare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/>
              <a:t>CMP</a:t>
            </a:r>
            <a:r>
              <a:rPr lang="en-US" sz="2800" dirty="0"/>
              <a:t>	: compare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Conditional jump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/>
              <a:t>JC</a:t>
            </a:r>
            <a:r>
              <a:rPr lang="en-US" sz="2800" dirty="0"/>
              <a:t>	: jump if carry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/>
              <a:t>JNC</a:t>
            </a:r>
            <a:r>
              <a:rPr lang="en-US" sz="2800" dirty="0"/>
              <a:t>	: jump if no carry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/>
              <a:t>JZ</a:t>
            </a:r>
            <a:r>
              <a:rPr lang="en-US" sz="2800" dirty="0"/>
              <a:t>	: jump if zero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/>
              <a:t>JNZ</a:t>
            </a:r>
            <a:r>
              <a:rPr lang="en-US" sz="2800" dirty="0"/>
              <a:t>	: jump if not zero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/>
              <a:t>JE</a:t>
            </a:r>
            <a:r>
              <a:rPr lang="en-US" sz="2800" dirty="0"/>
              <a:t>	: jump if equal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JNE</a:t>
            </a:r>
            <a:r>
              <a:rPr lang="en-US" sz="2800" dirty="0"/>
              <a:t>	: jump if not equal</a:t>
            </a:r>
          </a:p>
          <a:p>
            <a:pPr marL="0" indent="0">
              <a:buNone/>
            </a:pPr>
            <a:r>
              <a:rPr lang="en-US" sz="2800" b="1" dirty="0"/>
              <a:t>JA</a:t>
            </a:r>
            <a:r>
              <a:rPr lang="en-US" sz="2800" dirty="0"/>
              <a:t>	: jump if above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(&lt;)</a:t>
            </a:r>
          </a:p>
          <a:p>
            <a:pPr marL="0" indent="0">
              <a:buNone/>
            </a:pPr>
            <a:r>
              <a:rPr lang="en-US" sz="2800" b="1" dirty="0"/>
              <a:t>JNA</a:t>
            </a:r>
            <a:r>
              <a:rPr lang="en-US" sz="2800" dirty="0"/>
              <a:t>	: jump if not above</a:t>
            </a:r>
          </a:p>
          <a:p>
            <a:pPr marL="0" indent="0">
              <a:buNone/>
            </a:pPr>
            <a:r>
              <a:rPr lang="en-US" sz="2800" b="1" dirty="0"/>
              <a:t>JAE</a:t>
            </a:r>
            <a:r>
              <a:rPr lang="en-US" sz="2800" dirty="0"/>
              <a:t>	: jump if above or equal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800" dirty="0"/>
              <a:t>=) </a:t>
            </a:r>
          </a:p>
          <a:p>
            <a:pPr marL="0" indent="0">
              <a:buNone/>
            </a:pPr>
            <a:r>
              <a:rPr lang="en-US" sz="2800" b="1" dirty="0"/>
              <a:t>JB</a:t>
            </a:r>
            <a:r>
              <a:rPr lang="en-US" sz="2800" dirty="0"/>
              <a:t>	: jump if below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b="1" dirty="0"/>
              <a:t>JNB</a:t>
            </a:r>
            <a:r>
              <a:rPr lang="en-US" sz="2800" dirty="0"/>
              <a:t>	: jump if not below</a:t>
            </a:r>
          </a:p>
          <a:p>
            <a:pPr marL="0" indent="0">
              <a:buNone/>
            </a:pPr>
            <a:r>
              <a:rPr lang="en-US" sz="2800" b="1" dirty="0"/>
              <a:t>JNBE</a:t>
            </a:r>
            <a:r>
              <a:rPr lang="en-US" sz="2800" dirty="0"/>
              <a:t> 	: jump if not below or equal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800" dirty="0"/>
              <a:t>=)</a:t>
            </a:r>
          </a:p>
          <a:p>
            <a:pPr marL="0" indent="0">
              <a:buNone/>
            </a:pPr>
            <a:endParaRPr lang="en-US" sz="2800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1529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math (ADD, SUB, INC, DEC)</a:t>
            </a:r>
            <a:endParaRPr lang="en-BE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/>
              <a:t>ADD</a:t>
            </a:r>
            <a:r>
              <a:rPr lang="en-US" sz="3600" dirty="0"/>
              <a:t> reg, reg</a:t>
            </a:r>
          </a:p>
          <a:p>
            <a:pPr marL="0" indent="0">
              <a:buNone/>
            </a:pPr>
            <a:r>
              <a:rPr lang="en-US" sz="3600" b="1" dirty="0"/>
              <a:t>ADD</a:t>
            </a:r>
            <a:r>
              <a:rPr lang="en-US" sz="3600" dirty="0"/>
              <a:t> </a:t>
            </a:r>
            <a:r>
              <a:rPr lang="en-US" sz="3600" dirty="0" err="1"/>
              <a:t>reg</a:t>
            </a:r>
            <a:r>
              <a:rPr lang="en-US" sz="3600" dirty="0"/>
              <a:t>, address</a:t>
            </a:r>
          </a:p>
          <a:p>
            <a:pPr marL="0" indent="0">
              <a:buNone/>
            </a:pPr>
            <a:r>
              <a:rPr lang="en-US" sz="3600" b="1" dirty="0"/>
              <a:t>ADD</a:t>
            </a:r>
            <a:r>
              <a:rPr lang="en-US" sz="3600" dirty="0"/>
              <a:t> </a:t>
            </a:r>
            <a:r>
              <a:rPr lang="en-US" sz="3600" dirty="0" err="1"/>
              <a:t>reg</a:t>
            </a:r>
            <a:r>
              <a:rPr lang="en-US" sz="3600" dirty="0"/>
              <a:t>, constant</a:t>
            </a:r>
          </a:p>
          <a:p>
            <a:pPr marL="0" indent="0">
              <a:buNone/>
            </a:pPr>
            <a:r>
              <a:rPr lang="en-US" sz="3600" strike="sngStrike" dirty="0"/>
              <a:t>ADD address, </a:t>
            </a:r>
            <a:r>
              <a:rPr lang="en-US" sz="3600" strike="sngStrike" dirty="0" err="1"/>
              <a:t>reg</a:t>
            </a:r>
            <a:endParaRPr lang="en-US" sz="3600" strike="sngStrike" dirty="0"/>
          </a:p>
          <a:p>
            <a:pPr marL="0" indent="0">
              <a:buNone/>
            </a:pPr>
            <a:r>
              <a:rPr lang="en-US" sz="3600" strike="sngStrike" dirty="0"/>
              <a:t>ADD address, constant</a:t>
            </a:r>
          </a:p>
          <a:p>
            <a:pPr marL="0" indent="0">
              <a:buNone/>
            </a:pPr>
            <a:r>
              <a:rPr lang="en-US" sz="3600" b="1" dirty="0"/>
              <a:t>INC</a:t>
            </a:r>
            <a:r>
              <a:rPr lang="en-US" sz="3600" dirty="0"/>
              <a:t> </a:t>
            </a:r>
            <a:r>
              <a:rPr lang="en-US" sz="3600" dirty="0" err="1"/>
              <a:t>reg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DEC</a:t>
            </a:r>
            <a:r>
              <a:rPr lang="en-US" sz="3600" dirty="0"/>
              <a:t> </a:t>
            </a:r>
            <a:r>
              <a:rPr lang="en-US" sz="3600" dirty="0" err="1"/>
              <a:t>reg</a:t>
            </a:r>
            <a:endParaRPr lang="en-BE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Target operand always a register!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/>
              <a:t>SUB</a:t>
            </a:r>
            <a:r>
              <a:rPr lang="en-US" sz="3600" dirty="0"/>
              <a:t> </a:t>
            </a:r>
            <a:r>
              <a:rPr lang="en-US" sz="3600" dirty="0" err="1"/>
              <a:t>reg</a:t>
            </a:r>
            <a:r>
              <a:rPr lang="en-US" sz="3600" dirty="0"/>
              <a:t>, </a:t>
            </a:r>
            <a:r>
              <a:rPr lang="en-US" sz="3600" dirty="0" err="1"/>
              <a:t>reg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SUB</a:t>
            </a:r>
            <a:r>
              <a:rPr lang="en-US" sz="3600" dirty="0"/>
              <a:t> </a:t>
            </a:r>
            <a:r>
              <a:rPr lang="en-US" sz="3600" dirty="0" err="1"/>
              <a:t>reg</a:t>
            </a:r>
            <a:r>
              <a:rPr lang="en-US" sz="3600" dirty="0"/>
              <a:t>, address</a:t>
            </a:r>
          </a:p>
          <a:p>
            <a:pPr marL="0" indent="0">
              <a:buNone/>
            </a:pPr>
            <a:r>
              <a:rPr lang="en-US" sz="3600" b="1" dirty="0"/>
              <a:t>SUB</a:t>
            </a:r>
            <a:r>
              <a:rPr lang="en-US" sz="3600" dirty="0"/>
              <a:t> </a:t>
            </a:r>
            <a:r>
              <a:rPr lang="en-US" sz="3600" dirty="0" err="1"/>
              <a:t>reg</a:t>
            </a:r>
            <a:r>
              <a:rPr lang="en-US" sz="3600" dirty="0"/>
              <a:t>, constant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57825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out for math instructions MUL and DIV!</a:t>
            </a:r>
            <a:endParaRPr lang="en-BE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000" b="1" dirty="0"/>
              <a:t>MUL</a:t>
            </a:r>
            <a:r>
              <a:rPr lang="en-US" sz="4000" dirty="0"/>
              <a:t> </a:t>
            </a:r>
            <a:r>
              <a:rPr lang="en-US" sz="4000" dirty="0" err="1"/>
              <a:t>reg</a:t>
            </a:r>
            <a:r>
              <a:rPr lang="en-US" sz="4000" dirty="0"/>
              <a:t>					</a:t>
            </a:r>
            <a:r>
              <a:rPr lang="en-US" sz="4000" b="1" dirty="0"/>
              <a:t>DIV </a:t>
            </a:r>
            <a:r>
              <a:rPr lang="en-US" sz="4000" dirty="0" err="1"/>
              <a:t>reg</a:t>
            </a:r>
            <a:r>
              <a:rPr lang="en-US" sz="4000" b="1" dirty="0"/>
              <a:t> </a:t>
            </a: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MUL</a:t>
            </a:r>
            <a:r>
              <a:rPr lang="en-US" sz="4000" dirty="0"/>
              <a:t> address				</a:t>
            </a:r>
            <a:r>
              <a:rPr lang="en-US" sz="4000" b="1" dirty="0"/>
              <a:t>DIV</a:t>
            </a:r>
            <a:r>
              <a:rPr lang="en-US" sz="4000" dirty="0"/>
              <a:t> address</a:t>
            </a:r>
          </a:p>
          <a:p>
            <a:pPr marL="0" indent="0">
              <a:buNone/>
            </a:pPr>
            <a:r>
              <a:rPr lang="en-US" sz="4000" b="1" dirty="0"/>
              <a:t>MUL</a:t>
            </a:r>
            <a:r>
              <a:rPr lang="en-US" sz="4000" dirty="0"/>
              <a:t> constant				</a:t>
            </a:r>
            <a:r>
              <a:rPr lang="en-US" sz="4000" b="1" dirty="0"/>
              <a:t>DIV </a:t>
            </a:r>
            <a:r>
              <a:rPr lang="en-US" sz="4000" dirty="0"/>
              <a:t>constant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Target of MUL and DIV is always the A register!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Why?</a:t>
            </a:r>
            <a:endParaRPr lang="en-BE" sz="4000" b="1" dirty="0">
              <a:solidFill>
                <a:srgbClr val="FF0000"/>
              </a:solidFill>
            </a:endParaRP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16111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operands for MOV</a:t>
            </a:r>
            <a:endParaRPr lang="en-BE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/>
              <a:t>MOV</a:t>
            </a:r>
            <a:r>
              <a:rPr lang="en-US" sz="5400" dirty="0"/>
              <a:t> reg, reg</a:t>
            </a:r>
          </a:p>
          <a:p>
            <a:pPr marL="0" indent="0">
              <a:buNone/>
            </a:pPr>
            <a:r>
              <a:rPr lang="en-US" sz="5400" b="1" dirty="0"/>
              <a:t>MOV</a:t>
            </a:r>
            <a:r>
              <a:rPr lang="en-US" sz="5400" dirty="0"/>
              <a:t> </a:t>
            </a:r>
            <a:r>
              <a:rPr lang="en-US" sz="5400" dirty="0" err="1"/>
              <a:t>reg</a:t>
            </a:r>
            <a:r>
              <a:rPr lang="en-US" sz="5400" dirty="0"/>
              <a:t>, address</a:t>
            </a:r>
          </a:p>
          <a:p>
            <a:pPr marL="0" indent="0">
              <a:buNone/>
            </a:pPr>
            <a:r>
              <a:rPr lang="en-US" sz="5400" b="1" dirty="0"/>
              <a:t>MOV</a:t>
            </a:r>
            <a:r>
              <a:rPr lang="en-US" sz="5400" dirty="0"/>
              <a:t> </a:t>
            </a:r>
            <a:r>
              <a:rPr lang="en-US" sz="5400" dirty="0" err="1"/>
              <a:t>reg</a:t>
            </a:r>
            <a:r>
              <a:rPr lang="en-US" sz="5400" dirty="0"/>
              <a:t>, constant</a:t>
            </a:r>
          </a:p>
          <a:p>
            <a:pPr marL="0" indent="0">
              <a:buNone/>
            </a:pPr>
            <a:r>
              <a:rPr lang="en-US" sz="5400" b="1" dirty="0"/>
              <a:t>MOV</a:t>
            </a:r>
            <a:r>
              <a:rPr lang="en-US" sz="5400" dirty="0"/>
              <a:t> address, </a:t>
            </a:r>
            <a:r>
              <a:rPr lang="en-US" sz="5400" dirty="0" err="1"/>
              <a:t>reg</a:t>
            </a:r>
            <a:endParaRPr lang="en-US" sz="5400" dirty="0"/>
          </a:p>
          <a:p>
            <a:pPr marL="0" indent="0">
              <a:buNone/>
            </a:pPr>
            <a:r>
              <a:rPr lang="en-US" sz="5400" b="1" dirty="0"/>
              <a:t>MOV</a:t>
            </a:r>
            <a:r>
              <a:rPr lang="en-US" sz="5400" dirty="0"/>
              <a:t> address, constant</a:t>
            </a:r>
            <a:endParaRPr lang="en-BE" sz="5400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69700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operands for MOV - aside</a:t>
            </a:r>
            <a:endParaRPr lang="en-BE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r>
              <a:rPr lang="en-US" sz="3600" b="1" dirty="0"/>
              <a:t>MOV</a:t>
            </a:r>
            <a:r>
              <a:rPr lang="en-US" sz="3600" dirty="0"/>
              <a:t> A, 128	</a:t>
            </a:r>
          </a:p>
          <a:p>
            <a:pPr marL="0" indent="0">
              <a:buNone/>
            </a:pPr>
            <a:r>
              <a:rPr lang="en-US" sz="3600" b="1" dirty="0"/>
              <a:t>MOV </a:t>
            </a:r>
            <a:r>
              <a:rPr lang="en-US" sz="3600" dirty="0"/>
              <a:t>A, B 		</a:t>
            </a:r>
          </a:p>
          <a:p>
            <a:pPr marL="0" indent="0">
              <a:buNone/>
            </a:pPr>
            <a:r>
              <a:rPr lang="en-US" sz="3600" b="1" dirty="0"/>
              <a:t>MOV</a:t>
            </a:r>
            <a:r>
              <a:rPr lang="en-US" sz="3600" dirty="0"/>
              <a:t> [A], 128		</a:t>
            </a:r>
          </a:p>
          <a:p>
            <a:pPr marL="0" indent="0">
              <a:buNone/>
            </a:pPr>
            <a:r>
              <a:rPr lang="en-US" sz="3600" b="1" dirty="0"/>
              <a:t>MOV </a:t>
            </a:r>
            <a:r>
              <a:rPr lang="en-US" sz="3600" dirty="0"/>
              <a:t>A, [128]		</a:t>
            </a:r>
          </a:p>
          <a:p>
            <a:pPr marL="0" indent="0">
              <a:buNone/>
            </a:pPr>
            <a:r>
              <a:rPr lang="en-US" sz="3600" b="1" dirty="0"/>
              <a:t>MOV</a:t>
            </a:r>
            <a:r>
              <a:rPr lang="en-US" sz="3600" dirty="0"/>
              <a:t> [A], [128]		</a:t>
            </a:r>
          </a:p>
          <a:p>
            <a:pPr marL="0" indent="0">
              <a:buNone/>
            </a:pPr>
            <a:r>
              <a:rPr lang="en-US" sz="3600" b="1" dirty="0"/>
              <a:t>MOV</a:t>
            </a:r>
            <a:r>
              <a:rPr lang="en-US" sz="3600" dirty="0"/>
              <a:t> 128, A			</a:t>
            </a:r>
          </a:p>
          <a:p>
            <a:pPr marL="0" indent="0">
              <a:buNone/>
            </a:pPr>
            <a:r>
              <a:rPr lang="en-US" sz="3600" b="1" dirty="0"/>
              <a:t>MOV</a:t>
            </a:r>
            <a:r>
              <a:rPr lang="en-US" sz="3600" dirty="0"/>
              <a:t> 128, [A]			</a:t>
            </a:r>
          </a:p>
          <a:p>
            <a:pPr marL="0" indent="0">
              <a:buNone/>
            </a:pPr>
            <a:r>
              <a:rPr lang="en-US" sz="3600" b="1" dirty="0"/>
              <a:t>MOV </a:t>
            </a:r>
            <a:r>
              <a:rPr lang="en-US" sz="3600" dirty="0"/>
              <a:t>[128], A			</a:t>
            </a:r>
          </a:p>
          <a:p>
            <a:pPr marL="0" indent="0">
              <a:buNone/>
            </a:pPr>
            <a:r>
              <a:rPr lang="en-US" sz="3600" b="1" dirty="0"/>
              <a:t>MOV</a:t>
            </a:r>
            <a:r>
              <a:rPr lang="en-US" sz="3600" dirty="0"/>
              <a:t>  [128], [A]		</a:t>
            </a:r>
          </a:p>
          <a:p>
            <a:endParaRPr lang="en-US" sz="4000" dirty="0"/>
          </a:p>
          <a:p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195504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EC7C-06A9-6303-A02A-F989F25B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A1DF-27F6-3FF1-DC56-021A25C01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1492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Teacher @ Howest University of Applied Sciences within  “Digital Arts and Entertainment” bachelor Game Development major</a:t>
            </a:r>
          </a:p>
          <a:p>
            <a:pPr lvl="1"/>
            <a:r>
              <a:rPr lang="en-US" sz="2000" dirty="0"/>
              <a:t>C++ Programming</a:t>
            </a:r>
          </a:p>
          <a:p>
            <a:pPr lvl="1"/>
            <a:r>
              <a:rPr lang="en-US" sz="2000" dirty="0"/>
              <a:t>Algorithms</a:t>
            </a:r>
          </a:p>
          <a:p>
            <a:pPr lvl="1"/>
            <a:r>
              <a:rPr lang="en-US" sz="2000" dirty="0"/>
              <a:t>Computational System Fundamentals</a:t>
            </a:r>
          </a:p>
          <a:p>
            <a:pPr lvl="1"/>
            <a:r>
              <a:rPr lang="en-US" sz="2000" b="1" dirty="0"/>
              <a:t>*new* </a:t>
            </a:r>
            <a:r>
              <a:rPr lang="en-US" sz="2000" dirty="0"/>
              <a:t>Retro Console Programming</a:t>
            </a:r>
          </a:p>
          <a:p>
            <a:endParaRPr lang="en-US" sz="2000" dirty="0"/>
          </a:p>
          <a:p>
            <a:r>
              <a:rPr lang="en-US" sz="2000" dirty="0">
                <a:hlinkClick r:id="rId2"/>
              </a:rPr>
              <a:t>https://www.howest.be/en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https://www.digitalartsandentertainment.be/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hlinkClick r:id="rId4"/>
              </a:rPr>
              <a:t>tom.tesch@howest.be</a:t>
            </a:r>
            <a:endParaRPr lang="en-US" sz="2000" dirty="0"/>
          </a:p>
          <a:p>
            <a:r>
              <a:rPr lang="nl-BE" sz="2000" dirty="0">
                <a:hlinkClick r:id="rId5"/>
              </a:rPr>
              <a:t>https://www.linkedin.com/in/tom-tesch/</a:t>
            </a:r>
            <a:endParaRPr lang="nl-BE" sz="2000" dirty="0"/>
          </a:p>
          <a:p>
            <a:endParaRPr lang="nl-BE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6B81A5-0E10-B3D9-0609-51FDBA391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t="16647" r="17225" b="5891"/>
          <a:stretch/>
        </p:blipFill>
        <p:spPr bwMode="auto">
          <a:xfrm>
            <a:off x="7020700" y="0"/>
            <a:ext cx="51713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DC058-E267-3524-5E6F-29C0A3D8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53806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operands for MOV - aside - opcodes</a:t>
            </a:r>
            <a:endParaRPr lang="en-BE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r>
              <a:rPr lang="en-US" sz="3600" b="1" dirty="0"/>
              <a:t>MOV</a:t>
            </a:r>
            <a:r>
              <a:rPr lang="en-US" sz="3600" dirty="0"/>
              <a:t> A, 128</a:t>
            </a:r>
          </a:p>
          <a:p>
            <a:pPr marL="0" indent="0">
              <a:buNone/>
            </a:pPr>
            <a:r>
              <a:rPr lang="en-US" sz="3600" b="1" dirty="0"/>
              <a:t>MOV </a:t>
            </a:r>
            <a:r>
              <a:rPr lang="en-US" sz="3600" dirty="0"/>
              <a:t>A, B 			</a:t>
            </a:r>
          </a:p>
          <a:p>
            <a:pPr marL="0" indent="0">
              <a:buNone/>
            </a:pPr>
            <a:r>
              <a:rPr lang="en-US" sz="3600" b="1" dirty="0"/>
              <a:t>MOV</a:t>
            </a:r>
            <a:r>
              <a:rPr lang="en-US" sz="3600" dirty="0"/>
              <a:t> [A], 128		</a:t>
            </a:r>
          </a:p>
          <a:p>
            <a:pPr marL="0" indent="0">
              <a:buNone/>
            </a:pPr>
            <a:r>
              <a:rPr lang="en-US" sz="3600" b="1" dirty="0"/>
              <a:t>MOV </a:t>
            </a:r>
            <a:r>
              <a:rPr lang="en-US" sz="3600" dirty="0"/>
              <a:t>A, [128]		</a:t>
            </a:r>
          </a:p>
          <a:p>
            <a:pPr marL="0" indent="0">
              <a:buNone/>
            </a:pPr>
            <a:r>
              <a:rPr lang="en-US" sz="3600" b="1" dirty="0"/>
              <a:t>MOV</a:t>
            </a:r>
            <a:r>
              <a:rPr lang="en-US" sz="3600" dirty="0"/>
              <a:t> [A], [128]		</a:t>
            </a:r>
          </a:p>
          <a:p>
            <a:pPr marL="0" indent="0">
              <a:buNone/>
            </a:pPr>
            <a:r>
              <a:rPr lang="en-US" sz="3600" b="1" strike="sngStrike" dirty="0"/>
              <a:t>MOV</a:t>
            </a:r>
            <a:r>
              <a:rPr lang="en-US" sz="3600" strike="sngStrike" dirty="0"/>
              <a:t> 128, A</a:t>
            </a:r>
            <a:r>
              <a:rPr lang="en-US" sz="3600" dirty="0"/>
              <a:t>			Makes no sense!</a:t>
            </a:r>
          </a:p>
          <a:p>
            <a:pPr marL="0" indent="0">
              <a:buNone/>
            </a:pPr>
            <a:r>
              <a:rPr lang="en-US" sz="3600" b="1" strike="sngStrike" dirty="0"/>
              <a:t>MOV</a:t>
            </a:r>
            <a:r>
              <a:rPr lang="en-US" sz="3600" strike="sngStrike" dirty="0"/>
              <a:t> 128, [A]</a:t>
            </a:r>
            <a:r>
              <a:rPr lang="en-US" sz="3600" dirty="0"/>
              <a:t>		Makes no sense!</a:t>
            </a:r>
          </a:p>
          <a:p>
            <a:pPr marL="0" indent="0">
              <a:buNone/>
            </a:pPr>
            <a:r>
              <a:rPr lang="en-US" sz="3600" b="1" dirty="0"/>
              <a:t>MOV </a:t>
            </a:r>
            <a:r>
              <a:rPr lang="en-US" sz="3600" dirty="0"/>
              <a:t>[128], A			</a:t>
            </a:r>
          </a:p>
          <a:p>
            <a:pPr marL="0" indent="0">
              <a:buNone/>
            </a:pPr>
            <a:r>
              <a:rPr lang="en-US" sz="3600" b="1" dirty="0"/>
              <a:t>MOV</a:t>
            </a:r>
            <a:r>
              <a:rPr lang="en-US" sz="3600" dirty="0"/>
              <a:t>  [128], [A]		</a:t>
            </a:r>
          </a:p>
          <a:p>
            <a:endParaRPr lang="en-US" sz="4000" dirty="0"/>
          </a:p>
          <a:p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839210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operands for MOV – aside -</a:t>
            </a:r>
            <a:endParaRPr lang="en-BE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dirty="0"/>
              <a:t>MOV</a:t>
            </a:r>
            <a:r>
              <a:rPr lang="en-US" sz="3600" dirty="0"/>
              <a:t> A, 128		</a:t>
            </a:r>
          </a:p>
          <a:p>
            <a:pPr marL="0" indent="0">
              <a:buNone/>
            </a:pPr>
            <a:r>
              <a:rPr lang="en-US" sz="3600" b="1" dirty="0"/>
              <a:t>MOV </a:t>
            </a:r>
            <a:r>
              <a:rPr lang="en-US" sz="3600" dirty="0"/>
              <a:t>A, B		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MOV</a:t>
            </a:r>
            <a:r>
              <a:rPr lang="en-US" sz="3600" dirty="0"/>
              <a:t> [A], 128		</a:t>
            </a:r>
          </a:p>
          <a:p>
            <a:pPr marL="0" indent="0">
              <a:buNone/>
            </a:pPr>
            <a:r>
              <a:rPr lang="en-US" sz="3600" b="1" dirty="0"/>
              <a:t>MOV </a:t>
            </a:r>
            <a:r>
              <a:rPr lang="en-US" sz="3600" dirty="0"/>
              <a:t>A, [128]		</a:t>
            </a:r>
          </a:p>
          <a:p>
            <a:pPr marL="0" indent="0">
              <a:buNone/>
            </a:pPr>
            <a:r>
              <a:rPr lang="en-US" sz="3600" b="1" strike="sngStrike" dirty="0"/>
              <a:t>MOV</a:t>
            </a:r>
            <a:r>
              <a:rPr lang="en-US" sz="3600" strike="sngStrike" dirty="0"/>
              <a:t> [A], [128]</a:t>
            </a:r>
            <a:r>
              <a:rPr lang="en-US" sz="3600" dirty="0"/>
              <a:t>	</a:t>
            </a:r>
            <a:r>
              <a:rPr lang="en-US" sz="2800" dirty="0"/>
              <a:t>Moving from address to address not supported!</a:t>
            </a:r>
            <a:endParaRPr lang="en-US" sz="4400" dirty="0"/>
          </a:p>
          <a:p>
            <a:pPr marL="0" indent="0">
              <a:buNone/>
            </a:pPr>
            <a:r>
              <a:rPr lang="en-US" sz="3600" b="1" strike="sngStrike" dirty="0"/>
              <a:t>MOV</a:t>
            </a:r>
            <a:r>
              <a:rPr lang="en-US" sz="3600" strike="sngStrike" dirty="0"/>
              <a:t> 128, A</a:t>
            </a:r>
            <a:r>
              <a:rPr lang="en-US" sz="3600" dirty="0"/>
              <a:t>		Makes no sense!</a:t>
            </a:r>
          </a:p>
          <a:p>
            <a:pPr marL="0" indent="0">
              <a:buNone/>
            </a:pPr>
            <a:r>
              <a:rPr lang="en-US" sz="3600" b="1" strike="sngStrike" dirty="0"/>
              <a:t>MOV</a:t>
            </a:r>
            <a:r>
              <a:rPr lang="en-US" sz="3600" strike="sngStrike" dirty="0"/>
              <a:t> 128, [A]</a:t>
            </a:r>
            <a:r>
              <a:rPr lang="en-US" sz="3600" dirty="0"/>
              <a:t>		Makes no sense!</a:t>
            </a:r>
          </a:p>
          <a:p>
            <a:pPr marL="0" indent="0">
              <a:buNone/>
            </a:pPr>
            <a:r>
              <a:rPr lang="en-US" sz="3600" b="1" dirty="0"/>
              <a:t>MOV </a:t>
            </a:r>
            <a:r>
              <a:rPr lang="en-US" sz="3600" dirty="0"/>
              <a:t>[128], A		</a:t>
            </a:r>
          </a:p>
          <a:p>
            <a:pPr marL="0" indent="0">
              <a:buNone/>
            </a:pPr>
            <a:r>
              <a:rPr lang="en-US" sz="3600" b="1" strike="sngStrike" dirty="0"/>
              <a:t>MOV</a:t>
            </a:r>
            <a:r>
              <a:rPr lang="en-US" sz="3600" strike="sngStrike" dirty="0"/>
              <a:t>  [128], [A]</a:t>
            </a:r>
            <a:r>
              <a:rPr lang="en-US" sz="3600" dirty="0"/>
              <a:t>	</a:t>
            </a:r>
            <a:r>
              <a:rPr lang="en-US" sz="2800" dirty="0"/>
              <a:t>Moving from address to address not supported!</a:t>
            </a:r>
            <a:endParaRPr lang="en-US" sz="6600" dirty="0"/>
          </a:p>
          <a:p>
            <a:endParaRPr lang="en-US" sz="4000" dirty="0"/>
          </a:p>
          <a:p>
            <a:endParaRPr lang="en-US" sz="4000" dirty="0"/>
          </a:p>
          <a:p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335917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operands for MOV – aside - opcodes</a:t>
            </a:r>
            <a:endParaRPr lang="en-BE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dirty="0"/>
              <a:t>MOV</a:t>
            </a:r>
            <a:r>
              <a:rPr lang="en-US" sz="3600" dirty="0"/>
              <a:t> A, 128		</a:t>
            </a:r>
            <a:r>
              <a:rPr lang="en-US" sz="3600" b="1" dirty="0"/>
              <a:t>0x06 0x00 0x80</a:t>
            </a:r>
          </a:p>
          <a:p>
            <a:pPr marL="0" indent="0">
              <a:buNone/>
            </a:pPr>
            <a:r>
              <a:rPr lang="en-US" sz="3600" b="1" dirty="0"/>
              <a:t>MOV </a:t>
            </a:r>
            <a:r>
              <a:rPr lang="en-US" sz="3600" dirty="0"/>
              <a:t>A, B			</a:t>
            </a:r>
            <a:r>
              <a:rPr lang="en-US" sz="3600" b="1" dirty="0"/>
              <a:t>0x01 0x00 0x01</a:t>
            </a:r>
          </a:p>
          <a:p>
            <a:pPr marL="0" indent="0">
              <a:buNone/>
            </a:pPr>
            <a:r>
              <a:rPr lang="en-US" sz="3600" b="1" dirty="0"/>
              <a:t>MOV</a:t>
            </a:r>
            <a:r>
              <a:rPr lang="en-US" sz="3600" dirty="0"/>
              <a:t> [A], 128		</a:t>
            </a:r>
            <a:r>
              <a:rPr lang="en-US" sz="3600" b="1" dirty="0"/>
              <a:t>0x08 0x00 0x80</a:t>
            </a:r>
          </a:p>
          <a:p>
            <a:pPr marL="0" indent="0">
              <a:buNone/>
            </a:pPr>
            <a:r>
              <a:rPr lang="en-US" sz="3600" b="1" dirty="0"/>
              <a:t>MOV </a:t>
            </a:r>
            <a:r>
              <a:rPr lang="en-US" sz="3600" dirty="0"/>
              <a:t>A, [128]		</a:t>
            </a:r>
            <a:r>
              <a:rPr lang="en-US" sz="3600" b="1" dirty="0"/>
              <a:t>0x02 0x00 0x80</a:t>
            </a:r>
          </a:p>
          <a:p>
            <a:pPr marL="0" indent="0">
              <a:buNone/>
            </a:pPr>
            <a:r>
              <a:rPr lang="en-US" sz="3600" b="1" strike="sngStrike" dirty="0"/>
              <a:t>MOV</a:t>
            </a:r>
            <a:r>
              <a:rPr lang="en-US" sz="3600" strike="sngStrike" dirty="0"/>
              <a:t> [A], [128]</a:t>
            </a:r>
            <a:r>
              <a:rPr lang="en-US" sz="3600" dirty="0"/>
              <a:t>	</a:t>
            </a:r>
            <a:r>
              <a:rPr lang="en-US" sz="2800" dirty="0"/>
              <a:t>Moving from address to address not supported!</a:t>
            </a:r>
            <a:endParaRPr lang="en-US" sz="4400" dirty="0"/>
          </a:p>
          <a:p>
            <a:pPr marL="0" indent="0">
              <a:buNone/>
            </a:pPr>
            <a:r>
              <a:rPr lang="en-US" sz="3600" b="1" strike="sngStrike" dirty="0"/>
              <a:t>MOV</a:t>
            </a:r>
            <a:r>
              <a:rPr lang="en-US" sz="3600" strike="sngStrike" dirty="0"/>
              <a:t> 128, A</a:t>
            </a:r>
            <a:r>
              <a:rPr lang="en-US" sz="3600" dirty="0"/>
              <a:t>		Makes no sense!</a:t>
            </a:r>
          </a:p>
          <a:p>
            <a:pPr marL="0" indent="0">
              <a:buNone/>
            </a:pPr>
            <a:r>
              <a:rPr lang="en-US" sz="3600" b="1" strike="sngStrike" dirty="0"/>
              <a:t>MOV</a:t>
            </a:r>
            <a:r>
              <a:rPr lang="en-US" sz="3600" strike="sngStrike" dirty="0"/>
              <a:t> 128, [A]</a:t>
            </a:r>
            <a:r>
              <a:rPr lang="en-US" sz="3600" dirty="0"/>
              <a:t>		Makes no sense!</a:t>
            </a:r>
          </a:p>
          <a:p>
            <a:pPr marL="0" indent="0">
              <a:buNone/>
            </a:pPr>
            <a:r>
              <a:rPr lang="en-US" sz="3600" b="1" dirty="0"/>
              <a:t>MOV </a:t>
            </a:r>
            <a:r>
              <a:rPr lang="en-US" sz="3600" dirty="0"/>
              <a:t>[128], A		</a:t>
            </a:r>
            <a:r>
              <a:rPr lang="en-US" sz="3600" b="1" dirty="0"/>
              <a:t>0x04 0x80 0x00</a:t>
            </a:r>
          </a:p>
          <a:p>
            <a:pPr marL="0" indent="0">
              <a:buNone/>
            </a:pPr>
            <a:r>
              <a:rPr lang="en-US" sz="3600" b="1" strike="sngStrike" dirty="0"/>
              <a:t>MOV</a:t>
            </a:r>
            <a:r>
              <a:rPr lang="en-US" sz="3600" strike="sngStrike" dirty="0"/>
              <a:t>  [128], [A]</a:t>
            </a:r>
            <a:r>
              <a:rPr lang="en-US" sz="3600" dirty="0"/>
              <a:t>	</a:t>
            </a:r>
            <a:r>
              <a:rPr lang="en-US" sz="2800" dirty="0"/>
              <a:t>Moving from address to address not supported!</a:t>
            </a:r>
            <a:endParaRPr lang="en-US" sz="6600" dirty="0"/>
          </a:p>
          <a:p>
            <a:endParaRPr lang="en-US" sz="4000" dirty="0"/>
          </a:p>
          <a:p>
            <a:endParaRPr lang="en-US" sz="4000" dirty="0"/>
          </a:p>
          <a:p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2382256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362C-C3CE-84FF-C19E-4A2307D1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REGEX 101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5255A-A16A-E513-31E8-67D3421B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23</a:t>
            </a:fld>
            <a:endParaRPr lang="nl-B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5248A1-4586-DA16-6098-8C6EEAE03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6944" y="1408936"/>
            <a:ext cx="9133685" cy="494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3196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6CD4-435F-0E49-DDEA-F8587ADE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REGEX 101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E5498-F308-8409-2874-4EF43DC4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24</a:t>
            </a:fld>
            <a:endParaRPr lang="nl-B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A8BB3C-B843-9572-01F1-A57F3A1C7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9623" y="1397360"/>
            <a:ext cx="9155056" cy="4958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291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660E-7A60-0E23-8681-38A74E3B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hlinkClick r:id="rId3"/>
              </a:rPr>
              <a:t>https://godbolt.org/z/MKbadKde6</a:t>
            </a:r>
            <a:r>
              <a:rPr lang="nl-BE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3C6F00-C931-26C4-313B-A20200782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601392"/>
            <a:ext cx="10564607" cy="1755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14783-AB71-A92D-2E58-26793693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25</a:t>
            </a:fld>
            <a:endParaRPr lang="nl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A70745-ACD2-23EF-A37F-C45A66828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500" y="2822082"/>
            <a:ext cx="3277057" cy="3534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8843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E2661-6ABB-E9BB-6DFC-E275C1A1B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naïve implementation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87987-E26E-3FA0-E57A-B5399D68A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3"/>
              </a:rPr>
              <a:t>https://godbolt.org/z/4vobzbvYT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84DDC-3FB3-6AD1-83FA-3D8426CF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26</a:t>
            </a:fld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991C4-3F58-03A9-4674-F031DA3E7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938" y="2709109"/>
            <a:ext cx="9508124" cy="2978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1514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erson sitting at a computer&#10;&#10;Description automatically generated">
            <a:extLst>
              <a:ext uri="{FF2B5EF4-FFF2-40B4-BE49-F238E27FC236}">
                <a16:creationId xmlns:a16="http://schemas.microsoft.com/office/drawing/2014/main" id="{A8EF7B45-E086-A0DF-42B1-D033C4CA4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42" y="374445"/>
            <a:ext cx="8691716" cy="57944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1EF2D-F37E-D054-C2D2-E4077736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27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3381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54A96E-3183-1345-A6C4-25186FAA2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24" y="604879"/>
            <a:ext cx="9960751" cy="564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C733F-A924-D4C1-CB32-A63DB5BB2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28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0235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54A96E-3183-1345-A6C4-25186FAA2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24" y="681823"/>
            <a:ext cx="9960751" cy="564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C733F-A924-D4C1-CB32-A63DB5BB2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29</a:t>
            </a:fld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5C7552-D110-E7BA-F222-DF36813567A0}"/>
              </a:ext>
            </a:extLst>
          </p:cNvPr>
          <p:cNvSpPr txBox="1"/>
          <p:nvPr/>
        </p:nvSpPr>
        <p:spPr>
          <a:xfrm>
            <a:off x="717755" y="220158"/>
            <a:ext cx="5732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Write every time!</a:t>
            </a:r>
            <a:endParaRPr lang="nl-BE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30881-3D50-E39A-0858-EB7D792CE521}"/>
              </a:ext>
            </a:extLst>
          </p:cNvPr>
          <p:cNvSpPr txBox="1"/>
          <p:nvPr/>
        </p:nvSpPr>
        <p:spPr>
          <a:xfrm>
            <a:off x="6300187" y="942829"/>
            <a:ext cx="5732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We Enjoy Typing!</a:t>
            </a:r>
            <a:endParaRPr lang="nl-BE" sz="5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8F6A9-9F2D-19FD-B8F3-D806A6030007}"/>
              </a:ext>
            </a:extLst>
          </p:cNvPr>
          <p:cNvSpPr txBox="1"/>
          <p:nvPr/>
        </p:nvSpPr>
        <p:spPr>
          <a:xfrm>
            <a:off x="2495019" y="5453506"/>
            <a:ext cx="7201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Waste </a:t>
            </a:r>
            <a:r>
              <a:rPr lang="en-US" sz="5400" b="1" dirty="0" err="1">
                <a:solidFill>
                  <a:srgbClr val="FF0000"/>
                </a:solidFill>
              </a:rPr>
              <a:t>Everyones</a:t>
            </a:r>
            <a:r>
              <a:rPr lang="en-US" sz="5400" b="1" dirty="0">
                <a:solidFill>
                  <a:srgbClr val="FF0000"/>
                </a:solidFill>
              </a:rPr>
              <a:t> Time</a:t>
            </a:r>
            <a:endParaRPr lang="nl-B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1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B2A6E-5460-D295-4910-8B9D8D3C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BDE94-3B0C-D50E-A892-ACB71804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3</a:t>
            </a:fld>
            <a:endParaRPr lang="nl-B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FA833A-DB0A-A57A-E195-894E45A7D7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1" b="12637"/>
          <a:stretch/>
        </p:blipFill>
        <p:spPr bwMode="auto">
          <a:xfrm>
            <a:off x="825410" y="287303"/>
            <a:ext cx="10528389" cy="589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7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273A6-3527-565D-051C-B403AB01E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 and exceptions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2679F-40BB-2AA2-6009-61E16B9F8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https://godbolt.org/z/WadGrWPKx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9C689-7562-0ACB-82FD-133578E6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30</a:t>
            </a:fld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5A3D60-E56E-71A3-C662-6EF9B61DD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197" y="2337910"/>
            <a:ext cx="7689606" cy="401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5947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D3D5-BE06-2443-FE35-D577A547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>
                <a:hlinkClick r:id="rId3"/>
              </a:rPr>
              <a:t>https://quick-bench.com/q/dso6fz4WN2NzBZvv3p_CRxk_iRY</a:t>
            </a:r>
            <a:r>
              <a:rPr lang="nl-BE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95B9DB-FEF6-1E8F-CBA9-EA9FD0EB9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47230" y="2076975"/>
            <a:ext cx="8697539" cy="38486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5265-ED67-2B2D-1976-3FD6AA58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31</a:t>
            </a:fld>
            <a:endParaRPr lang="nl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E09317-6FD5-9C24-3DE3-AF5DBA297CCE}"/>
              </a:ext>
            </a:extLst>
          </p:cNvPr>
          <p:cNvSpPr txBox="1"/>
          <p:nvPr/>
        </p:nvSpPr>
        <p:spPr>
          <a:xfrm>
            <a:off x="534212" y="617168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https://www.youtube.com/watch?v=bY2FlayomlE</a:t>
            </a:r>
          </a:p>
        </p:txBody>
      </p:sp>
    </p:spTree>
    <p:extLst>
      <p:ext uri="{BB962C8B-B14F-4D97-AF65-F5344CB8AC3E}">
        <p14:creationId xmlns:p14="http://schemas.microsoft.com/office/powerpoint/2010/main" val="3770529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4D715-12C6-9D8A-8F70-022BEACB7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A41091-5094-355D-0776-410CC55A4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8660" y="1119570"/>
            <a:ext cx="9314680" cy="523678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4DB4D1-F39A-CFCC-6A6B-B6C595AE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>
                <a:hlinkClick r:id="rId4"/>
              </a:rPr>
              <a:t>https://www.youtube.com/watch?v=bY2FlayomlE</a:t>
            </a:r>
            <a:br>
              <a:rPr lang="nl-BE" dirty="0"/>
            </a:b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74CFF-BE19-EF5C-883F-B6A3810D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32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3477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EB00-3238-0CCD-4F69-E1B0CDE3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class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5FD85-171A-7F7A-1FE2-B74BB9C81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Hurray for Godbolt supporting </a:t>
            </a:r>
            <a:r>
              <a:rPr lang="en-US" dirty="0" err="1"/>
              <a:t>cmake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This allows for multifile projects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https://godbolt.org/z/Mzdd6n1fW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C1344-09CE-5800-020E-85AF9182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33</a:t>
            </a:fld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FB5FD-7376-9367-DBEF-A7596D762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321" y="3261906"/>
            <a:ext cx="5382376" cy="291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70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172C-47FD-1F58-0AF1-45B2AF69D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avoiding naked for statements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5F8A1-4E94-9122-E98B-1B1752E0F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https://isocpp.github.io/CppCoreGuidelines/CppCoreGuidelines#es71-prefer-a-range-for-statement-to-a-for-statement-when-there-is-a-choice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20DC2-7646-7D90-5DED-C794ADCB5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34</a:t>
            </a:fld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B908DA-A06F-0819-0A41-90C6B3508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23432"/>
            <a:ext cx="10601325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474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72A47-EE2C-EE38-1EC8-6912FBC7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avoiding naked for statements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FCD6A-36B1-E9D7-54C8-62008B3F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35</a:t>
            </a:fld>
            <a:endParaRPr lang="nl-B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EDB81C-84D8-4F0A-85DE-110CAA623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6467" y="2395123"/>
            <a:ext cx="10899065" cy="2067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544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9F813-567A-42D7-42F9-76D77B0B1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E26C-63C1-C769-B494-333D86DD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avoiding naked for statements (C++23)</a:t>
            </a:r>
            <a:endParaRPr lang="nl-B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08BC67-18EB-7355-9B6F-F55C9B4BD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844" y="2354537"/>
            <a:ext cx="11254311" cy="2148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9205D-EB2A-3E51-B5FF-F2F6BB66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36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1967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E5CE-A5A9-A109-12FF-2C9B435A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https://quick-bench.com/q/4Igc8EFV-7bBkZoORTS1hXWM8Vo</a:t>
            </a:r>
            <a:r>
              <a:rPr lang="nl-BE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FBDB28-E541-5717-CBC6-A8EA4114A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3415" y="2096028"/>
            <a:ext cx="8745170" cy="3810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9457D-A0E0-E26E-DECD-9334C329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37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71836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4889-200A-29F8-7F64-A7E2C5B3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strikes</a:t>
            </a:r>
            <a:endParaRPr lang="nl-B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341DB2-B58B-75A9-65B2-864EC4F54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607" y="2803562"/>
            <a:ext cx="10131425" cy="2377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EF86C5-5734-9F6C-DE9E-28C13259D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07" y="1676493"/>
            <a:ext cx="272415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021384-DA3C-EA1A-A7C2-F43AD4A9B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582" y="5437131"/>
            <a:ext cx="2076450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507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artoon of a robot and a robot&#10;&#10;AI-generated content may be incorrect.">
            <a:extLst>
              <a:ext uri="{FF2B5EF4-FFF2-40B4-BE49-F238E27FC236}">
                <a16:creationId xmlns:a16="http://schemas.microsoft.com/office/drawing/2014/main" id="{4C8D0515-AC84-DADB-C463-368CD82F2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73ED3-B1D1-7AB9-1CF8-C872D71D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14FED59-A556-44CF-A98F-FEA16C862628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39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05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D741-6778-5B4E-2F7A-C1F4E55D5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FDF0-89CE-7525-3946-949237BE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2E617-A684-2D84-9F46-EB34740F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4</a:t>
            </a:fld>
            <a:endParaRPr lang="nl-B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013B21-A49A-0738-6A1B-A19AD5A856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1" b="12637"/>
          <a:stretch/>
        </p:blipFill>
        <p:spPr bwMode="auto">
          <a:xfrm>
            <a:off x="825410" y="287303"/>
            <a:ext cx="10528389" cy="589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8F363B-60A3-8CD2-D512-90101DE1F885}"/>
              </a:ext>
            </a:extLst>
          </p:cNvPr>
          <p:cNvSpPr txBox="1"/>
          <p:nvPr/>
        </p:nvSpPr>
        <p:spPr>
          <a:xfrm>
            <a:off x="1440000" y="671209"/>
            <a:ext cx="7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>
                <a:solidFill>
                  <a:schemeClr val="bg1"/>
                </a:solidFill>
              </a:rPr>
              <a:t>https://www.youtube.com/watch?v=4lliFwe5_yg</a:t>
            </a:r>
          </a:p>
        </p:txBody>
      </p:sp>
    </p:spTree>
    <p:extLst>
      <p:ext uri="{BB962C8B-B14F-4D97-AF65-F5344CB8AC3E}">
        <p14:creationId xmlns:p14="http://schemas.microsoft.com/office/powerpoint/2010/main" val="667560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A8D8-41D1-4AE0-BB1B-F58967DDF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benchmark.h</a:t>
            </a:r>
            <a:r>
              <a:rPr lang="en-US" dirty="0"/>
              <a:t> to the rescue</a:t>
            </a:r>
            <a:endParaRPr lang="nl-BE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5E7BD82-2479-7474-6DF5-3C3B73FF90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1426" y="2299877"/>
            <a:ext cx="6330250" cy="3590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A86C3-5C9D-B4E6-E89A-317678CD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40</a:t>
            </a:fld>
            <a:endParaRPr lang="nl-BE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525583C1-0475-E1E7-B2B3-A448535B3D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6923" y="1581130"/>
            <a:ext cx="5181600" cy="430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2FBA01-271B-ED76-96BD-65F17DE1D50F}"/>
              </a:ext>
            </a:extLst>
          </p:cNvPr>
          <p:cNvSpPr txBox="1"/>
          <p:nvPr/>
        </p:nvSpPr>
        <p:spPr>
          <a:xfrm>
            <a:off x="5631426" y="1546219"/>
            <a:ext cx="633025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l-BE" sz="3400" dirty="0">
                <a:hlinkClick r:id="rId4"/>
              </a:rPr>
              <a:t>https://godbolt.org/z/WarhrqGva</a:t>
            </a:r>
            <a:r>
              <a:rPr lang="nl-BE" sz="3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7116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CB98F-25F7-9548-7E5B-926BF5346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7E8E-EE01-0B92-3B54-FE469B63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 Time Analysis…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584CF-469C-04D4-8054-2C0A66B10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Function pointers are </a:t>
            </a:r>
            <a:r>
              <a:rPr lang="en-US" dirty="0" err="1"/>
              <a:t>constexpr</a:t>
            </a:r>
            <a:r>
              <a:rPr lang="en-US" dirty="0"/>
              <a:t>! </a:t>
            </a:r>
            <a:r>
              <a:rPr lang="en-US" dirty="0">
                <a:hlinkClick r:id="rId2"/>
              </a:rPr>
              <a:t>https://godbolt.org/z/WE7Kz4Y4v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>
              <a:hlinkClick r:id="rId3"/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8A172-EDF9-6D15-8A1D-0F7871D1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41</a:t>
            </a:fld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BD6C1-4912-DE96-5CD1-4DDA5B856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044" y="2645635"/>
            <a:ext cx="6847912" cy="353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1669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D147-A856-804E-B65D-515196CC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const</a:t>
            </a:r>
            <a:r>
              <a:rPr lang="nl-BE" dirty="0"/>
              <a:t>, </a:t>
            </a:r>
            <a:r>
              <a:rPr lang="nl-BE" dirty="0" err="1"/>
              <a:t>constexpr</a:t>
            </a:r>
            <a:r>
              <a:rPr lang="nl-BE" dirty="0"/>
              <a:t>, </a:t>
            </a:r>
            <a:r>
              <a:rPr lang="nl-BE" dirty="0" err="1"/>
              <a:t>consteval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constinit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8CC26-6844-B657-5BA1-B9CEA851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42</a:t>
            </a:fld>
            <a:endParaRPr lang="nl-BE" dirty="0"/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F1F7321E-7F20-D6B1-AED3-91AA1E290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8269" y="1802723"/>
            <a:ext cx="10635461" cy="3252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35B116-2F5C-F4FC-80CD-0A155299B9AE}"/>
              </a:ext>
            </a:extLst>
          </p:cNvPr>
          <p:cNvSpPr txBox="1"/>
          <p:nvPr/>
        </p:nvSpPr>
        <p:spPr>
          <a:xfrm>
            <a:off x="2755020" y="5382648"/>
            <a:ext cx="6681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>
                <a:hlinkClick r:id="rId4"/>
              </a:rPr>
              <a:t>https://godbolt.org/z/fqY7Y1Wof</a:t>
            </a:r>
            <a:r>
              <a:rPr lang="nl-BE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80148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8A233-08D2-5636-92CA-5C2FE209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Can a Function Pointer Be </a:t>
            </a:r>
            <a:r>
              <a:rPr lang="en-US" dirty="0" err="1"/>
              <a:t>constexpr</a:t>
            </a:r>
            <a:r>
              <a:rPr lang="en-US" dirty="0"/>
              <a:t>?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9E34B-F9FE-7BF3-8058-68A050668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Function identity is known at compile time</a:t>
            </a:r>
          </a:p>
          <a:p>
            <a:pPr marL="457200" lvl="1" indent="0">
              <a:buNone/>
            </a:pPr>
            <a:r>
              <a:rPr lang="en-US" dirty="0"/>
              <a:t>Even if the address isn't, the compiler knows which function is being referenced.</a:t>
            </a:r>
          </a:p>
          <a:p>
            <a:r>
              <a:rPr lang="en-US" dirty="0" err="1"/>
              <a:t>constexpr</a:t>
            </a:r>
            <a:r>
              <a:rPr lang="en-US" dirty="0"/>
              <a:t> means fixed target, not fixed address</a:t>
            </a:r>
          </a:p>
          <a:p>
            <a:pPr marL="457200" lvl="1" indent="0">
              <a:buNone/>
            </a:pPr>
            <a:r>
              <a:rPr lang="en-US" dirty="0"/>
              <a:t>The function being pointed to is constant — not its memory location.</a:t>
            </a:r>
          </a:p>
          <a:p>
            <a:r>
              <a:rPr lang="en-US" dirty="0"/>
              <a:t>Linker fills in addresses later</a:t>
            </a:r>
          </a:p>
          <a:p>
            <a:pPr marL="457200" lvl="1" indent="0">
              <a:buNone/>
            </a:pPr>
            <a:r>
              <a:rPr lang="en-US" dirty="0"/>
              <a:t>The compiler emits relocation info; actual addresses are assigned at link/load time.</a:t>
            </a:r>
          </a:p>
          <a:p>
            <a:r>
              <a:rPr lang="en-US" dirty="0"/>
              <a:t>Analogy: Reserved seat</a:t>
            </a:r>
          </a:p>
          <a:p>
            <a:pPr marL="457200" lvl="1" indent="0">
              <a:buNone/>
            </a:pPr>
            <a:r>
              <a:rPr lang="en-US" dirty="0"/>
              <a:t>You know you're in seat A3 — even if you don’t know where that seat ends up in the venue.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61CEE-6B1F-9274-743B-A79B6523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43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6101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592E-87E2-DBC0-7EB6-9F8A137B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Asside</a:t>
            </a:r>
            <a:r>
              <a:rPr lang="en-US" dirty="0"/>
              <a:t> #embed – a Quine</a:t>
            </a:r>
            <a:endParaRPr lang="nl-B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17C77B5-8458-27B0-05E1-E9541A3F85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91472" y="2239702"/>
            <a:ext cx="5721374" cy="312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14E93-EB1B-38AA-BE12-735F5040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44</a:t>
            </a:fld>
            <a:endParaRPr lang="nl-BE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CE047B9-97A6-BCC6-8497-790E1812C6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10953" y="2045990"/>
            <a:ext cx="5511778" cy="293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2BA058-2AAC-0A04-F809-97948472957E}"/>
              </a:ext>
            </a:extLst>
          </p:cNvPr>
          <p:cNvSpPr txBox="1"/>
          <p:nvPr/>
        </p:nvSpPr>
        <p:spPr>
          <a:xfrm>
            <a:off x="838200" y="5727125"/>
            <a:ext cx="10526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This means: We can load a file at compile time!</a:t>
            </a:r>
            <a:endParaRPr lang="nl-BE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98F56C-C5B3-9001-CFEA-276764EC6322}"/>
              </a:ext>
            </a:extLst>
          </p:cNvPr>
          <p:cNvSpPr txBox="1"/>
          <p:nvPr/>
        </p:nvSpPr>
        <p:spPr>
          <a:xfrm>
            <a:off x="5902312" y="1461215"/>
            <a:ext cx="5899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200" dirty="0">
                <a:hlinkClick r:id="rId5"/>
              </a:rPr>
              <a:t>https://godbolt.org/z/b4x3147xz</a:t>
            </a:r>
            <a:r>
              <a:rPr lang="nl-BE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12111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4F031-8564-3188-D701-7E14CD8B3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20A1-52F2-B48E-FE39-F158DA85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 Time Analysis </a:t>
            </a:r>
            <a:r>
              <a:rPr lang="en-US" b="1" u="sng" dirty="0"/>
              <a:t>to a map</a:t>
            </a:r>
            <a:endParaRPr lang="nl-BE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994C-3606-1C75-A1EC-A06B12FEF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BE" dirty="0"/>
          </a:p>
          <a:p>
            <a:pPr marL="0" indent="0">
              <a:buNone/>
            </a:pPr>
            <a:r>
              <a:rPr lang="nl-BE" b="1" u="sng" dirty="0"/>
              <a:t>Goal:</a:t>
            </a:r>
            <a:r>
              <a:rPr lang="nl-BE" b="1" dirty="0"/>
              <a:t> </a:t>
            </a:r>
            <a:r>
              <a:rPr lang="nl-BE" dirty="0"/>
              <a:t>make a map </a:t>
            </a:r>
            <a:r>
              <a:rPr lang="nl-BE" dirty="0" err="1"/>
              <a:t>containing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location</a:t>
            </a:r>
            <a:r>
              <a:rPr lang="nl-BE" dirty="0"/>
              <a:t> in memory, a pointer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function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execute</a:t>
            </a:r>
            <a:r>
              <a:rPr lang="nl-BE" dirty="0"/>
              <a:t>,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parameters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function</a:t>
            </a:r>
            <a:endParaRPr lang="nl-BE" dirty="0"/>
          </a:p>
          <a:p>
            <a:pPr marL="0" indent="0">
              <a:buNone/>
            </a:pPr>
            <a:endParaRPr lang="nl-BE" dirty="0">
              <a:hlinkClick r:id="rId2"/>
            </a:endParaRPr>
          </a:p>
          <a:p>
            <a:pPr marL="0" indent="0" algn="ctr">
              <a:buNone/>
            </a:pPr>
            <a:endParaRPr lang="nl-BE" dirty="0">
              <a:hlinkClick r:id="rId2"/>
            </a:endParaRPr>
          </a:p>
          <a:p>
            <a:pPr marL="0" indent="0" algn="ctr">
              <a:buNone/>
            </a:pPr>
            <a:r>
              <a:rPr lang="nl-BE" dirty="0">
                <a:hlinkClick r:id="rId2"/>
              </a:rPr>
              <a:t>https://godbolt.org/z/YYKdYTGP6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F19AE-5FCB-23F8-9AA1-07D204FAA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45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42466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0A65-C821-605B-8CA8-C7985EA1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53" y="396979"/>
            <a:ext cx="10515600" cy="1325563"/>
          </a:xfrm>
        </p:spPr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to map</a:t>
            </a:r>
            <a:endParaRPr lang="nl-B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30260C-5102-7E78-3891-77337A039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855" y="1722542"/>
            <a:ext cx="8242025" cy="4851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84CBB-9116-E08A-05DE-75C3F46D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46</a:t>
            </a:fld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870DE-E382-FE34-E859-CE82C4DE0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284" y="645399"/>
            <a:ext cx="8190363" cy="82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467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3BAA-D440-D10E-2FC4-1CF65C66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the number of instructions at compile time</a:t>
            </a:r>
            <a:endParaRPr lang="nl-B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9C95A5-BFF0-9709-71D2-B2A68F1B4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830" y="1847870"/>
            <a:ext cx="10662339" cy="4351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0A183-4CB9-D2B7-BFCC-E30EED6F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47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1925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C7FF-CA17-CC66-E936-21AD6384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48793A-04B3-239C-1246-2E97BBDBF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272" y="214107"/>
            <a:ext cx="8259328" cy="1476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E99CB-DC2E-00B7-9DA8-822693187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48</a:t>
            </a:fld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000D9-A5E6-CB61-C5A4-0C1F9B99C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980" y="1245719"/>
            <a:ext cx="6214672" cy="5475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5571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40AA-97DC-4860-B28B-70EDE470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initialization</a:t>
            </a:r>
            <a:endParaRPr lang="nl-B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14893C-ED1E-91D7-4E7C-BAAE2B896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263" y="1690688"/>
            <a:ext cx="10981474" cy="461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BD15F-6AE8-0062-8543-27D29F40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49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741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56AA-EA52-6D84-3E15-9900C93A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Building the World’s Fastest </a:t>
            </a:r>
            <a:r>
              <a:rPr lang="en-US" sz="4400" dirty="0" err="1"/>
              <a:t>GameBoy</a:t>
            </a:r>
            <a:r>
              <a:rPr lang="en-US" sz="4400" dirty="0"/>
              <a:t> Emulator in Modern C++</a:t>
            </a:r>
            <a:endParaRPr lang="nl-BE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BA340-1775-E11D-AAD2-2B0D70C8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5</a:t>
            </a:fld>
            <a:endParaRPr lang="nl-BE" dirty="0"/>
          </a:p>
        </p:txBody>
      </p:sp>
      <p:pic>
        <p:nvPicPr>
          <p:cNvPr id="9" name="Content Placeholder 8" descr="A cartoon cat with a bird's head&#10;&#10;Description automatically generated">
            <a:extLst>
              <a:ext uri="{FF2B5EF4-FFF2-40B4-BE49-F238E27FC236}">
                <a16:creationId xmlns:a16="http://schemas.microsoft.com/office/drawing/2014/main" id="{2400BBB7-2F93-7BCE-4F9F-3007DB44F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273343"/>
            <a:ext cx="4743450" cy="3838575"/>
          </a:xfrm>
        </p:spPr>
      </p:pic>
    </p:spTree>
    <p:extLst>
      <p:ext uri="{BB962C8B-B14F-4D97-AF65-F5344CB8AC3E}">
        <p14:creationId xmlns:p14="http://schemas.microsoft.com/office/powerpoint/2010/main" val="39204109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1192-97A3-724F-3690-45A91657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39977-33C9-D1F1-024B-1C41F2AF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50</a:t>
            </a:fld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A50AE6-DD16-32AC-4652-46548ED0A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15" y="2013996"/>
            <a:ext cx="11633153" cy="4228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F4C6FB-FCA3-F54F-A590-A104B4F6B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BBDC2F-653A-6483-58C2-BA88E14ED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15" y="136525"/>
            <a:ext cx="10533826" cy="176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687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1192-97A3-724F-3690-45A91657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3B8B4C-9D65-B878-DE96-947F55643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97" y="1555681"/>
            <a:ext cx="7497221" cy="1124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39977-33C9-D1F1-024B-1C41F2AF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51</a:t>
            </a:fld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A50AE6-DD16-32AC-4652-46548ED0A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218" y="2755397"/>
            <a:ext cx="9907383" cy="3600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F99792-5A04-C0AD-916D-170B7829C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086" y="108281"/>
            <a:ext cx="8002117" cy="1371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2288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8F9F-8DF2-96CA-1E3D-8D5EB7F4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 Time Analysis to an array</a:t>
            </a:r>
            <a:endParaRPr lang="nl-B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AF4A5C-3474-964D-6611-F142E192B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328" y="2947599"/>
            <a:ext cx="11504771" cy="312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F8EBC-1BA3-A48E-E4DB-D7DE4E05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52</a:t>
            </a:fld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70F8E-B733-8860-C643-1A1A2F7AA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28" y="1484486"/>
            <a:ext cx="11533045" cy="1183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9757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8250-FCBD-2FE1-28C2-3E4B3460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is simple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23D3-B3FC-9BAB-7055-2A6C76197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A3B3B-B0F0-D153-2250-A598A5EF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53</a:t>
            </a:fld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FD710-5A9D-B1C3-E94E-210134764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48" y="1690688"/>
            <a:ext cx="11699103" cy="4351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1339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09EC1-C202-EA2B-B58F-14D81F09F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CTAD for std::array size (since C++20)</a:t>
            </a:r>
            <a:endParaRPr lang="nl-B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1360AF-C1A2-6071-0712-6FC197BA9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324" y="1815132"/>
            <a:ext cx="11486053" cy="170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6655A-07DE-B8D5-39DD-ECD78C38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54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2579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9689E-C8D6-F99E-3A32-43A6064ED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94B8-4405-927C-718C-A966442D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CTAD for std::array size (since C++20)</a:t>
            </a:r>
            <a:endParaRPr lang="nl-B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21C417-5AA8-6A76-96C7-8CFE787C7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324" y="1815132"/>
            <a:ext cx="11486053" cy="170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336FC-B6D1-332E-0683-90E23FB0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55</a:t>
            </a:fld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E02F0-579B-4EAE-8C3B-F0D2D3DB3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24" y="4171976"/>
            <a:ext cx="11433049" cy="153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866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D90A1-C0AD-D89D-E65C-FB79BABCF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Measurement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8B363-9F95-9C89-1326-3362C39AB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experiment was a failure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Or wasn’t it?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1A3E1-C572-3BDC-B5E3-94B83C80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56</a:t>
            </a:fld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1A13C-7361-155B-C037-DE42E49C8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136" y="1441970"/>
            <a:ext cx="5420481" cy="3362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354286-BF7C-03D5-5047-469D5F527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62" y="4984151"/>
            <a:ext cx="8154538" cy="1276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81326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B5F9A-C981-998D-CCA9-D9AA0B9B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version we discussed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31985-61EC-77F9-E440-1532F735E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hlinkClick r:id="rId2"/>
            </a:endParaRPr>
          </a:p>
          <a:p>
            <a:pPr marL="0" indent="0">
              <a:buNone/>
            </a:pPr>
            <a:endParaRPr lang="nl-BE" dirty="0">
              <a:hlinkClick r:id="rId2"/>
            </a:endParaRPr>
          </a:p>
          <a:p>
            <a:pPr marL="0" indent="0">
              <a:buNone/>
            </a:pPr>
            <a:r>
              <a:rPr lang="nl-BE" dirty="0">
                <a:hlinkClick r:id="rId2"/>
              </a:rPr>
              <a:t>https://godbolt.org/z/7Tvb9xfbe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EE805-A5B8-742F-994C-D883A321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57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54108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A7DF-51A3-E0DF-2EB3-F0FF3403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nested loops for long execution</a:t>
            </a:r>
            <a:endParaRPr lang="nl-B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A7B596-3404-8B92-AC02-F5A927F5B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087691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87922-5417-9855-CADA-CB9752D8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58</a:t>
            </a:fld>
            <a:endParaRPr lang="nl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8AF52-9377-036F-74CB-5AD4926C83F2}"/>
              </a:ext>
            </a:extLst>
          </p:cNvPr>
          <p:cNvSpPr txBox="1"/>
          <p:nvPr/>
        </p:nvSpPr>
        <p:spPr>
          <a:xfrm>
            <a:off x="8052313" y="2736502"/>
            <a:ext cx="40157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On my 3.2 GHz machine:</a:t>
            </a:r>
          </a:p>
          <a:p>
            <a:r>
              <a:rPr lang="en-US" sz="2800" dirty="0"/>
              <a:t>50529029 in 200ms</a:t>
            </a:r>
          </a:p>
          <a:p>
            <a:r>
              <a:rPr lang="en-US" sz="2800" dirty="0"/>
              <a:t>-&gt; 250MIPS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41457664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4AFBB7-6204-1E93-59A4-75844C064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1FED1F-365B-CFA1-21DD-D8035FD98013}"/>
              </a:ext>
            </a:extLst>
          </p:cNvPr>
          <p:cNvSpPr/>
          <p:nvPr/>
        </p:nvSpPr>
        <p:spPr>
          <a:xfrm>
            <a:off x="9278621" y="2296160"/>
            <a:ext cx="1170939" cy="233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BA81F2-0365-B2E3-BB8A-1BD898D57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14169" b="1523"/>
          <a:stretch/>
        </p:blipFill>
        <p:spPr bwMode="auto">
          <a:xfrm>
            <a:off x="4790440" y="2296160"/>
            <a:ext cx="4940301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0276C5-04F5-1909-CD41-A955D10C9339}"/>
              </a:ext>
            </a:extLst>
          </p:cNvPr>
          <p:cNvSpPr/>
          <p:nvPr/>
        </p:nvSpPr>
        <p:spPr>
          <a:xfrm>
            <a:off x="4349734" y="2296160"/>
            <a:ext cx="1170939" cy="233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441A3F-2B94-70AD-48EE-07F57BD04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8041" y="6189579"/>
            <a:ext cx="2743200" cy="365125"/>
          </a:xfrm>
        </p:spPr>
        <p:txBody>
          <a:bodyPr/>
          <a:lstStyle/>
          <a:p>
            <a:fld id="{214FED59-A556-44CF-A98F-FEA16C862628}" type="slidenum">
              <a:rPr lang="nl-BE" smtClean="0"/>
              <a:t>59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929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2" descr="r/Gameboy - Scarlett Johansson and Chris Evans playing Gameboy.">
            <a:extLst>
              <a:ext uri="{FF2B5EF4-FFF2-40B4-BE49-F238E27FC236}">
                <a16:creationId xmlns:a16="http://schemas.microsoft.com/office/drawing/2014/main" id="{0788131E-94CE-C1B5-E47C-52C4A46126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AAB99-E79B-D484-C09B-52D85C4C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14FED59-A556-44CF-A98F-FEA16C862628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6A6BC-2ACC-0D7D-0D5B-875612EC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TEGLON?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62435-8EB9-8112-8407-10DC518CD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T</a:t>
            </a:r>
            <a:r>
              <a:rPr lang="en-US" dirty="0"/>
              <a:t>etris for </a:t>
            </a:r>
          </a:p>
          <a:p>
            <a:r>
              <a:rPr lang="en-US" b="1" dirty="0">
                <a:highlight>
                  <a:srgbClr val="FFFF00"/>
                </a:highlight>
              </a:rPr>
              <a:t>G</a:t>
            </a:r>
            <a:r>
              <a:rPr lang="en-US" dirty="0"/>
              <a:t>ameboy </a:t>
            </a:r>
          </a:p>
          <a:p>
            <a:r>
              <a:rPr lang="en-US" b="1" dirty="0" err="1">
                <a:highlight>
                  <a:srgbClr val="FFFF00"/>
                </a:highlight>
              </a:rPr>
              <a:t>LO</a:t>
            </a:r>
            <a:r>
              <a:rPr lang="en-US" dirty="0" err="1"/>
              <a:t>gic</a:t>
            </a:r>
            <a:r>
              <a:rPr lang="en-US" dirty="0"/>
              <a:t> </a:t>
            </a:r>
          </a:p>
          <a:p>
            <a:r>
              <a:rPr lang="en-US" dirty="0" err="1"/>
              <a:t>i</a:t>
            </a:r>
            <a:r>
              <a:rPr lang="en-US" b="1" dirty="0" err="1">
                <a:highlight>
                  <a:srgbClr val="FFFF00"/>
                </a:highlight>
              </a:rPr>
              <a:t>N</a:t>
            </a:r>
            <a:r>
              <a:rPr lang="en-US" dirty="0" err="1"/>
              <a:t>nversion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nl-BE" dirty="0" err="1"/>
              <a:t>Where</a:t>
            </a:r>
            <a:r>
              <a:rPr lang="nl-BE" dirty="0"/>
              <a:t> does </a:t>
            </a:r>
            <a:r>
              <a:rPr lang="nl-BE" dirty="0" err="1"/>
              <a:t>the</a:t>
            </a:r>
            <a:r>
              <a:rPr lang="nl-BE" dirty="0"/>
              <a:t> term</a:t>
            </a:r>
          </a:p>
          <a:p>
            <a:pPr marL="0" indent="0">
              <a:buNone/>
            </a:pPr>
            <a:r>
              <a:rPr lang="nl-BE" dirty="0" err="1"/>
              <a:t>originate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C1506-086A-5013-38CA-4BE4DABA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D59-A556-44CF-A98F-FEA16C862628}" type="slidenum">
              <a:rPr lang="nl-BE" smtClean="0"/>
              <a:pPr/>
              <a:t>7</a:t>
            </a:fld>
            <a:endParaRPr lang="nl-BE" dirty="0"/>
          </a:p>
        </p:txBody>
      </p:sp>
      <p:pic>
        <p:nvPicPr>
          <p:cNvPr id="7" name="Picture 2" descr="Tetris [Game Boy]">
            <a:extLst>
              <a:ext uri="{FF2B5EF4-FFF2-40B4-BE49-F238E27FC236}">
                <a16:creationId xmlns:a16="http://schemas.microsoft.com/office/drawing/2014/main" id="{77BA9BF5-26AB-2D08-0FC7-77C153CD1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53" y="1690688"/>
            <a:ext cx="6583682" cy="411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03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0C3C0B-C879-694E-F6AF-570B5FF1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</a:rPr>
              <a:t>No MBC needed!</a:t>
            </a:r>
            <a:endParaRPr lang="nl-BE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1DC29-3517-DD9C-ABD2-CB2D231D0C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5" t="559"/>
          <a:stretch/>
        </p:blipFill>
        <p:spPr>
          <a:xfrm>
            <a:off x="7176282" y="449699"/>
            <a:ext cx="4579648" cy="5958601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213A80C-E83C-5690-21EF-D91737320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500" y="1582715"/>
            <a:ext cx="3237318" cy="369256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F58CF7-5B73-6D76-1C21-B9D6BD5C5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834" y="1965959"/>
            <a:ext cx="3456432" cy="292608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A886AA7-D215-C398-DE29-7AE5799CBD80}"/>
              </a:ext>
            </a:extLst>
          </p:cNvPr>
          <p:cNvSpPr/>
          <p:nvPr/>
        </p:nvSpPr>
        <p:spPr>
          <a:xfrm>
            <a:off x="3727048" y="2393004"/>
            <a:ext cx="1243786" cy="10359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F55838-D50F-CC88-3BBE-EB2AB939ADC2}"/>
              </a:ext>
            </a:extLst>
          </p:cNvPr>
          <p:cNvSpPr/>
          <p:nvPr/>
        </p:nvSpPr>
        <p:spPr>
          <a:xfrm>
            <a:off x="8133404" y="2584314"/>
            <a:ext cx="1596495" cy="12386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F5DC661F-82D7-CF25-26EA-F00AE3F5B6ED}"/>
              </a:ext>
            </a:extLst>
          </p:cNvPr>
          <p:cNvCxnSpPr>
            <a:cxnSpLocks/>
            <a:stCxn id="15" idx="2"/>
            <a:endCxn id="14" idx="6"/>
          </p:cNvCxnSpPr>
          <p:nvPr/>
        </p:nvCxnSpPr>
        <p:spPr>
          <a:xfrm rot="10800000">
            <a:off x="4970834" y="2911002"/>
            <a:ext cx="3162570" cy="292640"/>
          </a:xfrm>
          <a:prstGeom prst="curvedConnector3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07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C9C5-1DE0-F41A-B7CA-153220AB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/>
              <a:t>Still too much to fully implement in 1 hour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165D6C2-CE77-1EAC-D40B-0B0A9F161B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5031" y="2642616"/>
            <a:ext cx="3924434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540CC34-B090-96D3-B0A0-CAD398DD934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7703" y="2642616"/>
            <a:ext cx="4048002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E3CCC-8194-CC74-2DD8-2632243B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14FED59-A556-44CF-A98F-FEA16C862628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3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7092</TotalTime>
  <Words>2073</Words>
  <Application>Microsoft Office PowerPoint</Application>
  <PresentationFormat>Widescreen</PresentationFormat>
  <Paragraphs>355</Paragraphs>
  <Slides>59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Aptos</vt:lpstr>
      <vt:lpstr>Aptos Display</vt:lpstr>
      <vt:lpstr>Arial</vt:lpstr>
      <vt:lpstr>Arial Rounded MT Bold</vt:lpstr>
      <vt:lpstr>Bebas Neue</vt:lpstr>
      <vt:lpstr>Lingua</vt:lpstr>
      <vt:lpstr>Rex Bold </vt:lpstr>
      <vt:lpstr>Wingdings</vt:lpstr>
      <vt:lpstr>Office Theme</vt:lpstr>
      <vt:lpstr>Compile-Time Emulation of an 8080-Inspired System in C++ </vt:lpstr>
      <vt:lpstr>About me</vt:lpstr>
      <vt:lpstr>PowerPoint Presentation</vt:lpstr>
      <vt:lpstr>PowerPoint Presentation</vt:lpstr>
      <vt:lpstr>Building the World’s Fastest GameBoy Emulator in Modern C++</vt:lpstr>
      <vt:lpstr>PowerPoint Presentation</vt:lpstr>
      <vt:lpstr>TEGLON?</vt:lpstr>
      <vt:lpstr>No MBC needed!</vt:lpstr>
      <vt:lpstr>Still too much to fully implement in 1 hour</vt:lpstr>
      <vt:lpstr>https://schweigi.github.io/assembler-simulator/  </vt:lpstr>
      <vt:lpstr>PowerPoint Presentation</vt:lpstr>
      <vt:lpstr>“Hardware”</vt:lpstr>
      <vt:lpstr>Operators (part 1)</vt:lpstr>
      <vt:lpstr>Operators (part 2)</vt:lpstr>
      <vt:lpstr>Operators (part 3)</vt:lpstr>
      <vt:lpstr>For math (ADD, SUB, INC, DEC)</vt:lpstr>
      <vt:lpstr>Watch out for math instructions MUL and DIV!</vt:lpstr>
      <vt:lpstr>Types of operands for MOV</vt:lpstr>
      <vt:lpstr>Types of operands for MOV - aside</vt:lpstr>
      <vt:lpstr>Types of operands for MOV - aside - opcodes</vt:lpstr>
      <vt:lpstr>Types of operands for MOV – aside -</vt:lpstr>
      <vt:lpstr>Types of operands for MOV – aside - opcodes</vt:lpstr>
      <vt:lpstr>REGEX 101</vt:lpstr>
      <vt:lpstr>REGEX 101</vt:lpstr>
      <vt:lpstr>https://godbolt.org/z/MKbadKde6 </vt:lpstr>
      <vt:lpstr>A first naïve implementation</vt:lpstr>
      <vt:lpstr>PowerPoint Presentation</vt:lpstr>
      <vt:lpstr>PowerPoint Presentation</vt:lpstr>
      <vt:lpstr>PowerPoint Presentation</vt:lpstr>
      <vt:lpstr>DRY and exceptions</vt:lpstr>
      <vt:lpstr>https://quick-bench.com/q/dso6fz4WN2NzBZvv3p_CRxk_iRY </vt:lpstr>
      <vt:lpstr>https://www.youtube.com/watch?v=bY2FlayomlE </vt:lpstr>
      <vt:lpstr>Making a class</vt:lpstr>
      <vt:lpstr>Aside: avoiding naked for statements</vt:lpstr>
      <vt:lpstr>Aside: avoiding naked for statements</vt:lpstr>
      <vt:lpstr>Aside: avoiding naked for statements (C++23)</vt:lpstr>
      <vt:lpstr>https://quick-bench.com/q/4Igc8EFV-7bBkZoORTS1hXWM8Vo </vt:lpstr>
      <vt:lpstr>Disaster strikes</vt:lpstr>
      <vt:lpstr>PowerPoint Presentation</vt:lpstr>
      <vt:lpstr>benchmark.h to the rescue</vt:lpstr>
      <vt:lpstr>Compile Time Analysis…</vt:lpstr>
      <vt:lpstr>const, constexpr, consteval and constinit</vt:lpstr>
      <vt:lpstr>Why Can a Function Pointer Be constexpr?</vt:lpstr>
      <vt:lpstr>Asside #embed – a Quine</vt:lpstr>
      <vt:lpstr>Compile Time Analysis to a map</vt:lpstr>
      <vt:lpstr>Analyse to map</vt:lpstr>
      <vt:lpstr>Need the number of instructions at compile time</vt:lpstr>
      <vt:lpstr>PowerPoint Presentation</vt:lpstr>
      <vt:lpstr>Runtime initialization</vt:lpstr>
      <vt:lpstr>PowerPoint Presentation</vt:lpstr>
      <vt:lpstr>PowerPoint Presentation</vt:lpstr>
      <vt:lpstr>Compile Time Analysis to an array</vt:lpstr>
      <vt:lpstr>Execution is simple</vt:lpstr>
      <vt:lpstr>Aside: CTAD for std::array size (since C++20)</vt:lpstr>
      <vt:lpstr>Aside: CTAD for std::array size (since C++20)</vt:lpstr>
      <vt:lpstr>Performance Measurement</vt:lpstr>
      <vt:lpstr>Last version we discussed</vt:lpstr>
      <vt:lpstr>Three nested loops for long execution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Tesch Tom</dc:creator>
  <cp:lastModifiedBy>Tom TESCH</cp:lastModifiedBy>
  <cp:revision>11</cp:revision>
  <dcterms:created xsi:type="dcterms:W3CDTF">2024-09-18T20:48:22Z</dcterms:created>
  <dcterms:modified xsi:type="dcterms:W3CDTF">2025-04-24T08:33:30Z</dcterms:modified>
</cp:coreProperties>
</file>