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148"/>
  </p:notesMasterIdLst>
  <p:handoutMasterIdLst>
    <p:handoutMasterId r:id="rId149"/>
  </p:handoutMasterIdLst>
  <p:sldIdLst>
    <p:sldId id="256" r:id="rId5"/>
    <p:sldId id="367" r:id="rId6"/>
    <p:sldId id="366" r:id="rId7"/>
    <p:sldId id="363" r:id="rId8"/>
    <p:sldId id="365" r:id="rId9"/>
    <p:sldId id="364" r:id="rId10"/>
    <p:sldId id="257" r:id="rId11"/>
    <p:sldId id="258" r:id="rId12"/>
    <p:sldId id="259" r:id="rId13"/>
    <p:sldId id="345" r:id="rId14"/>
    <p:sldId id="397" r:id="rId15"/>
    <p:sldId id="260" r:id="rId16"/>
    <p:sldId id="262" r:id="rId17"/>
    <p:sldId id="346" r:id="rId18"/>
    <p:sldId id="347" r:id="rId19"/>
    <p:sldId id="349" r:id="rId20"/>
    <p:sldId id="342" r:id="rId21"/>
    <p:sldId id="343" r:id="rId22"/>
    <p:sldId id="344" r:id="rId23"/>
    <p:sldId id="350" r:id="rId24"/>
    <p:sldId id="263" r:id="rId25"/>
    <p:sldId id="264" r:id="rId26"/>
    <p:sldId id="398" r:id="rId27"/>
    <p:sldId id="399" r:id="rId28"/>
    <p:sldId id="400" r:id="rId29"/>
    <p:sldId id="401" r:id="rId30"/>
    <p:sldId id="402" r:id="rId31"/>
    <p:sldId id="403" r:id="rId32"/>
    <p:sldId id="266" r:id="rId33"/>
    <p:sldId id="267" r:id="rId34"/>
    <p:sldId id="268" r:id="rId35"/>
    <p:sldId id="269" r:id="rId36"/>
    <p:sldId id="270" r:id="rId37"/>
    <p:sldId id="271" r:id="rId38"/>
    <p:sldId id="272" r:id="rId39"/>
    <p:sldId id="273" r:id="rId40"/>
    <p:sldId id="274" r:id="rId41"/>
    <p:sldId id="351" r:id="rId42"/>
    <p:sldId id="404" r:id="rId43"/>
    <p:sldId id="276" r:id="rId44"/>
    <p:sldId id="277" r:id="rId45"/>
    <p:sldId id="278" r:id="rId46"/>
    <p:sldId id="279" r:id="rId47"/>
    <p:sldId id="280" r:id="rId48"/>
    <p:sldId id="352" r:id="rId49"/>
    <p:sldId id="348" r:id="rId50"/>
    <p:sldId id="283" r:id="rId51"/>
    <p:sldId id="353" r:id="rId52"/>
    <p:sldId id="284" r:id="rId53"/>
    <p:sldId id="286" r:id="rId54"/>
    <p:sldId id="370" r:id="rId55"/>
    <p:sldId id="287" r:id="rId56"/>
    <p:sldId id="288" r:id="rId57"/>
    <p:sldId id="289" r:id="rId58"/>
    <p:sldId id="371" r:id="rId59"/>
    <p:sldId id="372" r:id="rId60"/>
    <p:sldId id="373" r:id="rId61"/>
    <p:sldId id="374" r:id="rId62"/>
    <p:sldId id="375" r:id="rId63"/>
    <p:sldId id="376" r:id="rId64"/>
    <p:sldId id="377" r:id="rId65"/>
    <p:sldId id="378" r:id="rId66"/>
    <p:sldId id="379" r:id="rId67"/>
    <p:sldId id="380" r:id="rId68"/>
    <p:sldId id="381" r:id="rId69"/>
    <p:sldId id="382" r:id="rId70"/>
    <p:sldId id="383" r:id="rId71"/>
    <p:sldId id="385" r:id="rId72"/>
    <p:sldId id="384" r:id="rId73"/>
    <p:sldId id="386" r:id="rId74"/>
    <p:sldId id="387" r:id="rId75"/>
    <p:sldId id="388" r:id="rId76"/>
    <p:sldId id="389" r:id="rId77"/>
    <p:sldId id="390" r:id="rId78"/>
    <p:sldId id="391" r:id="rId79"/>
    <p:sldId id="392" r:id="rId80"/>
    <p:sldId id="393" r:id="rId81"/>
    <p:sldId id="405" r:id="rId82"/>
    <p:sldId id="394" r:id="rId83"/>
    <p:sldId id="395" r:id="rId84"/>
    <p:sldId id="406" r:id="rId85"/>
    <p:sldId id="354" r:id="rId86"/>
    <p:sldId id="290" r:id="rId87"/>
    <p:sldId id="291" r:id="rId88"/>
    <p:sldId id="292" r:id="rId89"/>
    <p:sldId id="293" r:id="rId90"/>
    <p:sldId id="294" r:id="rId91"/>
    <p:sldId id="295" r:id="rId92"/>
    <p:sldId id="297" r:id="rId93"/>
    <p:sldId id="296" r:id="rId94"/>
    <p:sldId id="298" r:id="rId95"/>
    <p:sldId id="355" r:id="rId96"/>
    <p:sldId id="299" r:id="rId97"/>
    <p:sldId id="300" r:id="rId98"/>
    <p:sldId id="301" r:id="rId99"/>
    <p:sldId id="304" r:id="rId100"/>
    <p:sldId id="302" r:id="rId101"/>
    <p:sldId id="303" r:id="rId102"/>
    <p:sldId id="305" r:id="rId103"/>
    <p:sldId id="341" r:id="rId104"/>
    <p:sldId id="356" r:id="rId105"/>
    <p:sldId id="307" r:id="rId106"/>
    <p:sldId id="308" r:id="rId107"/>
    <p:sldId id="314" r:id="rId108"/>
    <p:sldId id="316" r:id="rId109"/>
    <p:sldId id="309" r:id="rId110"/>
    <p:sldId id="310" r:id="rId111"/>
    <p:sldId id="311" r:id="rId112"/>
    <p:sldId id="312" r:id="rId113"/>
    <p:sldId id="313" r:id="rId114"/>
    <p:sldId id="315" r:id="rId115"/>
    <p:sldId id="340" r:id="rId116"/>
    <p:sldId id="357" r:id="rId117"/>
    <p:sldId id="318" r:id="rId118"/>
    <p:sldId id="317" r:id="rId119"/>
    <p:sldId id="319" r:id="rId120"/>
    <p:sldId id="359" r:id="rId121"/>
    <p:sldId id="358" r:id="rId122"/>
    <p:sldId id="321" r:id="rId123"/>
    <p:sldId id="322" r:id="rId124"/>
    <p:sldId id="323" r:id="rId125"/>
    <p:sldId id="324" r:id="rId126"/>
    <p:sldId id="328" r:id="rId127"/>
    <p:sldId id="325" r:id="rId128"/>
    <p:sldId id="326" r:id="rId129"/>
    <p:sldId id="327" r:id="rId130"/>
    <p:sldId id="329" r:id="rId131"/>
    <p:sldId id="330" r:id="rId132"/>
    <p:sldId id="331" r:id="rId133"/>
    <p:sldId id="360" r:id="rId134"/>
    <p:sldId id="332" r:id="rId135"/>
    <p:sldId id="333" r:id="rId136"/>
    <p:sldId id="334" r:id="rId137"/>
    <p:sldId id="335" r:id="rId138"/>
    <p:sldId id="336" r:id="rId139"/>
    <p:sldId id="337" r:id="rId140"/>
    <p:sldId id="338" r:id="rId141"/>
    <p:sldId id="362" r:id="rId142"/>
    <p:sldId id="339" r:id="rId143"/>
    <p:sldId id="369" r:id="rId144"/>
    <p:sldId id="407" r:id="rId145"/>
    <p:sldId id="396" r:id="rId146"/>
    <p:sldId id="361" r:id="rId147"/>
  </p:sldIdLst>
  <p:sldSz cx="12192000" cy="6858000"/>
  <p:notesSz cx="9144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F7102"/>
    <a:srgbClr val="E97132"/>
    <a:srgbClr val="E66E03"/>
    <a:srgbClr val="622C0F"/>
    <a:srgbClr val="E76E03"/>
    <a:srgbClr val="F6C6AD"/>
    <a:srgbClr val="FBE3D6"/>
    <a:srgbClr val="80350E"/>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958" autoAdjust="0"/>
    <p:restoredTop sz="50506" autoAdjust="0"/>
  </p:normalViewPr>
  <p:slideViewPr>
    <p:cSldViewPr snapToGrid="0">
      <p:cViewPr varScale="1">
        <p:scale>
          <a:sx n="80" d="100"/>
          <a:sy n="80" d="100"/>
        </p:scale>
        <p:origin x="5532" y="90"/>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63" Type="http://schemas.openxmlformats.org/officeDocument/2006/relationships/slide" Target="slides/slide59.xml"/><Relationship Id="rId84" Type="http://schemas.openxmlformats.org/officeDocument/2006/relationships/slide" Target="slides/slide80.xml"/><Relationship Id="rId138" Type="http://schemas.openxmlformats.org/officeDocument/2006/relationships/slide" Target="slides/slide134.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53" Type="http://schemas.openxmlformats.org/officeDocument/2006/relationships/slide" Target="slides/slide49.xml"/><Relationship Id="rId74" Type="http://schemas.openxmlformats.org/officeDocument/2006/relationships/slide" Target="slides/slide70.xml"/><Relationship Id="rId128" Type="http://schemas.openxmlformats.org/officeDocument/2006/relationships/slide" Target="slides/slide124.xml"/><Relationship Id="rId149" Type="http://schemas.openxmlformats.org/officeDocument/2006/relationships/handoutMaster" Target="handoutMasters/handoutMaster1.xml"/><Relationship Id="rId5" Type="http://schemas.openxmlformats.org/officeDocument/2006/relationships/slide" Target="slides/slide1.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slide" Target="slides/slide114.xml"/><Relationship Id="rId134" Type="http://schemas.openxmlformats.org/officeDocument/2006/relationships/slide" Target="slides/slide130.xml"/><Relationship Id="rId139" Type="http://schemas.openxmlformats.org/officeDocument/2006/relationships/slide" Target="slides/slide135.xml"/><Relationship Id="rId80" Type="http://schemas.openxmlformats.org/officeDocument/2006/relationships/slide" Target="slides/slide76.xml"/><Relationship Id="rId85" Type="http://schemas.openxmlformats.org/officeDocument/2006/relationships/slide" Target="slides/slide81.xml"/><Relationship Id="rId150" Type="http://schemas.openxmlformats.org/officeDocument/2006/relationships/presProps" Target="presProps.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124" Type="http://schemas.openxmlformats.org/officeDocument/2006/relationships/slide" Target="slides/slide120.xml"/><Relationship Id="rId129" Type="http://schemas.openxmlformats.org/officeDocument/2006/relationships/slide" Target="slides/slide125.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40" Type="http://schemas.openxmlformats.org/officeDocument/2006/relationships/slide" Target="slides/slide136.xml"/><Relationship Id="rId145" Type="http://schemas.openxmlformats.org/officeDocument/2006/relationships/slide" Target="slides/slide141.xml"/><Relationship Id="rId1" Type="http://schemas.openxmlformats.org/officeDocument/2006/relationships/customXml" Target="../customXml/item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119" Type="http://schemas.openxmlformats.org/officeDocument/2006/relationships/slide" Target="slides/slide115.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130" Type="http://schemas.openxmlformats.org/officeDocument/2006/relationships/slide" Target="slides/slide126.xml"/><Relationship Id="rId135" Type="http://schemas.openxmlformats.org/officeDocument/2006/relationships/slide" Target="slides/slide131.xml"/><Relationship Id="rId151" Type="http://schemas.openxmlformats.org/officeDocument/2006/relationships/viewProps" Target="viewProps.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slide" Target="slides/slide121.xml"/><Relationship Id="rId141" Type="http://schemas.openxmlformats.org/officeDocument/2006/relationships/slide" Target="slides/slide137.xml"/><Relationship Id="rId146" Type="http://schemas.openxmlformats.org/officeDocument/2006/relationships/slide" Target="slides/slide142.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slide" Target="slides/slide127.xml"/><Relationship Id="rId136" Type="http://schemas.openxmlformats.org/officeDocument/2006/relationships/slide" Target="slides/slide132.xml"/><Relationship Id="rId61" Type="http://schemas.openxmlformats.org/officeDocument/2006/relationships/slide" Target="slides/slide57.xml"/><Relationship Id="rId82" Type="http://schemas.openxmlformats.org/officeDocument/2006/relationships/slide" Target="slides/slide78.xml"/><Relationship Id="rId152" Type="http://schemas.openxmlformats.org/officeDocument/2006/relationships/theme" Target="theme/theme1.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 Id="rId147" Type="http://schemas.openxmlformats.org/officeDocument/2006/relationships/slide" Target="slides/slide14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slide" Target="slides/slide138.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137" Type="http://schemas.openxmlformats.org/officeDocument/2006/relationships/slide" Target="slides/slide133.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slide" Target="slides/slide128.xml"/><Relationship Id="rId153" Type="http://schemas.openxmlformats.org/officeDocument/2006/relationships/tableStyles" Target="tableStyles.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43" Type="http://schemas.openxmlformats.org/officeDocument/2006/relationships/slide" Target="slides/slide139.xml"/><Relationship Id="rId148"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26" Type="http://schemas.openxmlformats.org/officeDocument/2006/relationships/slide" Target="slides/slide22.xml"/><Relationship Id="rId47" Type="http://schemas.openxmlformats.org/officeDocument/2006/relationships/slide" Target="slides/slide43.xml"/><Relationship Id="rId68" Type="http://schemas.openxmlformats.org/officeDocument/2006/relationships/slide" Target="slides/slide64.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6" Type="http://schemas.openxmlformats.org/officeDocument/2006/relationships/slide" Target="slides/slide12.xml"/><Relationship Id="rId37" Type="http://schemas.openxmlformats.org/officeDocument/2006/relationships/slide" Target="slides/slide33.xml"/><Relationship Id="rId58" Type="http://schemas.openxmlformats.org/officeDocument/2006/relationships/slide" Target="slides/slide54.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44" Type="http://schemas.openxmlformats.org/officeDocument/2006/relationships/slide" Target="slides/slide140.xml"/><Relationship Id="rId90" Type="http://schemas.openxmlformats.org/officeDocument/2006/relationships/slide" Target="slides/slide86.xml"/></Relationships>
</file>

<file path=ppt/diagrams/_rels/data1.xml.rels><?xml version="1.0" encoding="UTF-8" standalone="yes"?>
<Relationships xmlns="http://schemas.openxmlformats.org/package/2006/relationships"><Relationship Id="rId8" Type="http://schemas.openxmlformats.org/officeDocument/2006/relationships/image" Target="../media/image44.sv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image" Target="../media/image38.svg"/><Relationship Id="rId1" Type="http://schemas.openxmlformats.org/officeDocument/2006/relationships/image" Target="../media/image37.png"/><Relationship Id="rId6" Type="http://schemas.openxmlformats.org/officeDocument/2006/relationships/image" Target="../media/image42.svg"/><Relationship Id="rId5" Type="http://schemas.openxmlformats.org/officeDocument/2006/relationships/image" Target="../media/image41.png"/><Relationship Id="rId10" Type="http://schemas.openxmlformats.org/officeDocument/2006/relationships/image" Target="../media/image46.svg"/><Relationship Id="rId4" Type="http://schemas.openxmlformats.org/officeDocument/2006/relationships/image" Target="../media/image40.svg"/><Relationship Id="rId9" Type="http://schemas.openxmlformats.org/officeDocument/2006/relationships/image" Target="../media/image45.png"/></Relationships>
</file>

<file path=ppt/diagrams/_rels/drawing1.xml.rels><?xml version="1.0" encoding="UTF-8" standalone="yes"?>
<Relationships xmlns="http://schemas.openxmlformats.org/package/2006/relationships"><Relationship Id="rId8" Type="http://schemas.openxmlformats.org/officeDocument/2006/relationships/image" Target="../media/image44.sv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image" Target="../media/image38.svg"/><Relationship Id="rId1" Type="http://schemas.openxmlformats.org/officeDocument/2006/relationships/image" Target="../media/image37.png"/><Relationship Id="rId6" Type="http://schemas.openxmlformats.org/officeDocument/2006/relationships/image" Target="../media/image42.svg"/><Relationship Id="rId5" Type="http://schemas.openxmlformats.org/officeDocument/2006/relationships/image" Target="../media/image41.png"/><Relationship Id="rId10" Type="http://schemas.openxmlformats.org/officeDocument/2006/relationships/image" Target="../media/image46.svg"/><Relationship Id="rId4" Type="http://schemas.openxmlformats.org/officeDocument/2006/relationships/image" Target="../media/image40.svg"/><Relationship Id="rId9" Type="http://schemas.openxmlformats.org/officeDocument/2006/relationships/image" Target="../media/image45.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A2570AA-95C6-4ADF-AE2C-F33B19AA2A4F}"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ECA13559-5FA7-4D82-A3AB-91D786850540}">
      <dgm:prSet/>
      <dgm:spPr/>
      <dgm:t>
        <a:bodyPr/>
        <a:lstStyle/>
        <a:p>
          <a:pPr>
            <a:lnSpc>
              <a:spcPct val="100000"/>
            </a:lnSpc>
          </a:pPr>
          <a:r>
            <a:rPr lang="en-US"/>
            <a:t>Application logic</a:t>
          </a:r>
        </a:p>
      </dgm:t>
    </dgm:pt>
    <dgm:pt modelId="{978B01FC-ECE4-4CCF-8A5A-9B008E8FC0B5}" type="parTrans" cxnId="{15CBCB47-18C0-448C-B9BD-EA4D69F1C52B}">
      <dgm:prSet/>
      <dgm:spPr/>
      <dgm:t>
        <a:bodyPr/>
        <a:lstStyle/>
        <a:p>
          <a:endParaRPr lang="en-US"/>
        </a:p>
      </dgm:t>
    </dgm:pt>
    <dgm:pt modelId="{389EA13C-C73F-4470-B753-02FC19971C6C}" type="sibTrans" cxnId="{15CBCB47-18C0-448C-B9BD-EA4D69F1C52B}">
      <dgm:prSet/>
      <dgm:spPr/>
      <dgm:t>
        <a:bodyPr/>
        <a:lstStyle/>
        <a:p>
          <a:endParaRPr lang="en-US"/>
        </a:p>
      </dgm:t>
    </dgm:pt>
    <dgm:pt modelId="{5BE33466-55EA-446E-A8E2-CDB834855CB7}">
      <dgm:prSet/>
      <dgm:spPr/>
      <dgm:t>
        <a:bodyPr/>
        <a:lstStyle/>
        <a:p>
          <a:pPr>
            <a:lnSpc>
              <a:spcPct val="100000"/>
            </a:lnSpc>
          </a:pPr>
          <a:r>
            <a:rPr lang="en-US" dirty="0"/>
            <a:t>Physics steps</a:t>
          </a:r>
        </a:p>
      </dgm:t>
    </dgm:pt>
    <dgm:pt modelId="{9EF7E0BB-82FA-43D3-81AD-D508C379F8C7}" type="parTrans" cxnId="{C4D825BE-A07E-4766-AFD8-72DC76AC5713}">
      <dgm:prSet/>
      <dgm:spPr/>
      <dgm:t>
        <a:bodyPr/>
        <a:lstStyle/>
        <a:p>
          <a:endParaRPr lang="en-US"/>
        </a:p>
      </dgm:t>
    </dgm:pt>
    <dgm:pt modelId="{BBF5C2CE-A3AB-426B-A487-A4D638DAE87B}" type="sibTrans" cxnId="{C4D825BE-A07E-4766-AFD8-72DC76AC5713}">
      <dgm:prSet/>
      <dgm:spPr/>
      <dgm:t>
        <a:bodyPr/>
        <a:lstStyle/>
        <a:p>
          <a:endParaRPr lang="en-US"/>
        </a:p>
      </dgm:t>
    </dgm:pt>
    <dgm:pt modelId="{3F6C1CF4-DA3B-4561-B430-AD09DD617083}">
      <dgm:prSet/>
      <dgm:spPr/>
      <dgm:t>
        <a:bodyPr/>
        <a:lstStyle/>
        <a:p>
          <a:pPr>
            <a:lnSpc>
              <a:spcPct val="100000"/>
            </a:lnSpc>
          </a:pPr>
          <a:r>
            <a:rPr lang="en-US"/>
            <a:t>Math equations</a:t>
          </a:r>
        </a:p>
      </dgm:t>
    </dgm:pt>
    <dgm:pt modelId="{87C456D7-7417-4D62-A5D6-2B7C1D1D2AC4}" type="parTrans" cxnId="{D3882AF0-1904-4802-AC71-730EB29E3AA1}">
      <dgm:prSet/>
      <dgm:spPr/>
      <dgm:t>
        <a:bodyPr/>
        <a:lstStyle/>
        <a:p>
          <a:endParaRPr lang="en-US"/>
        </a:p>
      </dgm:t>
    </dgm:pt>
    <dgm:pt modelId="{AF0BA6B0-802C-497A-BD30-3D0E3A7686FE}" type="sibTrans" cxnId="{D3882AF0-1904-4802-AC71-730EB29E3AA1}">
      <dgm:prSet/>
      <dgm:spPr/>
      <dgm:t>
        <a:bodyPr/>
        <a:lstStyle/>
        <a:p>
          <a:endParaRPr lang="en-US"/>
        </a:p>
      </dgm:t>
    </dgm:pt>
    <dgm:pt modelId="{7FF6E8BF-AC8D-4996-9CA8-8088BBF41DF9}">
      <dgm:prSet/>
      <dgm:spPr/>
      <dgm:t>
        <a:bodyPr/>
        <a:lstStyle/>
        <a:p>
          <a:pPr>
            <a:lnSpc>
              <a:spcPct val="100000"/>
            </a:lnSpc>
          </a:pPr>
          <a:r>
            <a:rPr lang="en-US" dirty="0"/>
            <a:t>Command buffer generation</a:t>
          </a:r>
        </a:p>
      </dgm:t>
    </dgm:pt>
    <dgm:pt modelId="{6E8A876B-AA58-4442-9487-1389F0A8660A}" type="parTrans" cxnId="{43EC9380-6797-4F16-904A-538543CDAEDB}">
      <dgm:prSet/>
      <dgm:spPr/>
      <dgm:t>
        <a:bodyPr/>
        <a:lstStyle/>
        <a:p>
          <a:endParaRPr lang="en-US"/>
        </a:p>
      </dgm:t>
    </dgm:pt>
    <dgm:pt modelId="{771A2E14-F2D2-4417-906E-45B89E12AFF2}" type="sibTrans" cxnId="{43EC9380-6797-4F16-904A-538543CDAEDB}">
      <dgm:prSet/>
      <dgm:spPr/>
      <dgm:t>
        <a:bodyPr/>
        <a:lstStyle/>
        <a:p>
          <a:endParaRPr lang="en-US"/>
        </a:p>
      </dgm:t>
    </dgm:pt>
    <dgm:pt modelId="{503C65BC-1D7F-46A1-A7AB-35AB255EF69D}">
      <dgm:prSet/>
      <dgm:spPr/>
      <dgm:t>
        <a:bodyPr/>
        <a:lstStyle/>
        <a:p>
          <a:pPr>
            <a:lnSpc>
              <a:spcPct val="100000"/>
            </a:lnSpc>
          </a:pPr>
          <a:r>
            <a:rPr lang="en-US" dirty="0"/>
            <a:t>Data processing</a:t>
          </a:r>
        </a:p>
      </dgm:t>
    </dgm:pt>
    <dgm:pt modelId="{6F277215-2DE2-4F8C-93F7-AD4800840D55}" type="parTrans" cxnId="{63DB16FB-FB30-4D0A-81B3-ABBCE25ECBD4}">
      <dgm:prSet/>
      <dgm:spPr/>
      <dgm:t>
        <a:bodyPr/>
        <a:lstStyle/>
        <a:p>
          <a:endParaRPr lang="en-US"/>
        </a:p>
      </dgm:t>
    </dgm:pt>
    <dgm:pt modelId="{3BD48F0E-E1CB-4AE6-BBC7-CC38E3F31809}" type="sibTrans" cxnId="{63DB16FB-FB30-4D0A-81B3-ABBCE25ECBD4}">
      <dgm:prSet/>
      <dgm:spPr/>
      <dgm:t>
        <a:bodyPr/>
        <a:lstStyle/>
        <a:p>
          <a:endParaRPr lang="en-US"/>
        </a:p>
      </dgm:t>
    </dgm:pt>
    <dgm:pt modelId="{B01A0D38-1F54-4C63-B566-32EA8A057E70}" type="pres">
      <dgm:prSet presAssocID="{AA2570AA-95C6-4ADF-AE2C-F33B19AA2A4F}" presName="root" presStyleCnt="0">
        <dgm:presLayoutVars>
          <dgm:dir/>
          <dgm:resizeHandles val="exact"/>
        </dgm:presLayoutVars>
      </dgm:prSet>
      <dgm:spPr/>
    </dgm:pt>
    <dgm:pt modelId="{870DE242-7E7B-43B5-8FE9-88E4217AA04D}" type="pres">
      <dgm:prSet presAssocID="{ECA13559-5FA7-4D82-A3AB-91D786850540}" presName="compNode" presStyleCnt="0"/>
      <dgm:spPr/>
    </dgm:pt>
    <dgm:pt modelId="{9FC03A81-564F-4B8F-8F93-BF21DBFE0BD7}" type="pres">
      <dgm:prSet presAssocID="{ECA13559-5FA7-4D82-A3AB-91D786850540}" presName="bgRect" presStyleLbl="bgShp" presStyleIdx="0" presStyleCnt="5">
        <dgm:style>
          <a:lnRef idx="2">
            <a:schemeClr val="accent2"/>
          </a:lnRef>
          <a:fillRef idx="1">
            <a:schemeClr val="lt1"/>
          </a:fillRef>
          <a:effectRef idx="0">
            <a:schemeClr val="accent2"/>
          </a:effectRef>
          <a:fontRef idx="minor">
            <a:schemeClr val="dk1"/>
          </a:fontRef>
        </dgm:style>
      </dgm:prSet>
      <dgm:spPr/>
    </dgm:pt>
    <dgm:pt modelId="{A7603591-3FA5-4E50-859A-063C263E212F}" type="pres">
      <dgm:prSet presAssocID="{ECA13559-5FA7-4D82-A3AB-91D786850540}"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Database"/>
        </a:ext>
      </dgm:extLst>
    </dgm:pt>
    <dgm:pt modelId="{1F0F757D-D9BF-45EF-9518-5946F4F63101}" type="pres">
      <dgm:prSet presAssocID="{ECA13559-5FA7-4D82-A3AB-91D786850540}" presName="spaceRect" presStyleCnt="0"/>
      <dgm:spPr/>
    </dgm:pt>
    <dgm:pt modelId="{256F0024-288F-4BF2-95BD-2714658A2812}" type="pres">
      <dgm:prSet presAssocID="{ECA13559-5FA7-4D82-A3AB-91D786850540}" presName="parTx" presStyleLbl="revTx" presStyleIdx="0" presStyleCnt="5">
        <dgm:presLayoutVars>
          <dgm:chMax val="0"/>
          <dgm:chPref val="0"/>
        </dgm:presLayoutVars>
      </dgm:prSet>
      <dgm:spPr/>
    </dgm:pt>
    <dgm:pt modelId="{E3C5AB1C-8508-4D92-8930-CD3B8935B810}" type="pres">
      <dgm:prSet presAssocID="{389EA13C-C73F-4470-B753-02FC19971C6C}" presName="sibTrans" presStyleCnt="0"/>
      <dgm:spPr/>
    </dgm:pt>
    <dgm:pt modelId="{A8DC605F-51E7-418F-82B9-F72DD105AF26}" type="pres">
      <dgm:prSet presAssocID="{5BE33466-55EA-446E-A8E2-CDB834855CB7}" presName="compNode" presStyleCnt="0"/>
      <dgm:spPr/>
    </dgm:pt>
    <dgm:pt modelId="{6E92448A-67EF-49D4-8F88-CFBAFE70F7B9}" type="pres">
      <dgm:prSet presAssocID="{5BE33466-55EA-446E-A8E2-CDB834855CB7}" presName="bgRect" presStyleLbl="bgShp" presStyleIdx="1" presStyleCnt="5">
        <dgm:style>
          <a:lnRef idx="2">
            <a:schemeClr val="accent2"/>
          </a:lnRef>
          <a:fillRef idx="1">
            <a:schemeClr val="lt1"/>
          </a:fillRef>
          <a:effectRef idx="0">
            <a:schemeClr val="accent2"/>
          </a:effectRef>
          <a:fontRef idx="minor">
            <a:schemeClr val="dk1"/>
          </a:fontRef>
        </dgm:style>
      </dgm:prSet>
      <dgm:spPr/>
    </dgm:pt>
    <dgm:pt modelId="{C6585B63-D767-4C97-8D6C-EA987D03DD10}" type="pres">
      <dgm:prSet presAssocID="{5BE33466-55EA-446E-A8E2-CDB834855CB7}"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Atom"/>
        </a:ext>
      </dgm:extLst>
    </dgm:pt>
    <dgm:pt modelId="{9483EECD-0E99-434A-96A9-0B09345A2B89}" type="pres">
      <dgm:prSet presAssocID="{5BE33466-55EA-446E-A8E2-CDB834855CB7}" presName="spaceRect" presStyleCnt="0"/>
      <dgm:spPr/>
    </dgm:pt>
    <dgm:pt modelId="{120479DE-38F4-49B0-BF61-5E7ECF77B064}" type="pres">
      <dgm:prSet presAssocID="{5BE33466-55EA-446E-A8E2-CDB834855CB7}" presName="parTx" presStyleLbl="revTx" presStyleIdx="1" presStyleCnt="5">
        <dgm:presLayoutVars>
          <dgm:chMax val="0"/>
          <dgm:chPref val="0"/>
        </dgm:presLayoutVars>
      </dgm:prSet>
      <dgm:spPr/>
    </dgm:pt>
    <dgm:pt modelId="{357A4BC0-3E78-4394-90EB-E89E88B84DBB}" type="pres">
      <dgm:prSet presAssocID="{BBF5C2CE-A3AB-426B-A487-A4D638DAE87B}" presName="sibTrans" presStyleCnt="0"/>
      <dgm:spPr/>
    </dgm:pt>
    <dgm:pt modelId="{C16B57E3-FCFE-4794-A5A6-83A84EB1D524}" type="pres">
      <dgm:prSet presAssocID="{3F6C1CF4-DA3B-4561-B430-AD09DD617083}" presName="compNode" presStyleCnt="0"/>
      <dgm:spPr/>
    </dgm:pt>
    <dgm:pt modelId="{228BA980-7D2A-4052-8DD7-F974D198C4F4}" type="pres">
      <dgm:prSet presAssocID="{3F6C1CF4-DA3B-4561-B430-AD09DD617083}" presName="bgRect" presStyleLbl="bgShp" presStyleIdx="2" presStyleCnt="5">
        <dgm:style>
          <a:lnRef idx="2">
            <a:schemeClr val="accent2"/>
          </a:lnRef>
          <a:fillRef idx="1">
            <a:schemeClr val="lt1"/>
          </a:fillRef>
          <a:effectRef idx="0">
            <a:schemeClr val="accent2"/>
          </a:effectRef>
          <a:fontRef idx="minor">
            <a:schemeClr val="dk1"/>
          </a:fontRef>
        </dgm:style>
      </dgm:prSet>
      <dgm:spPr/>
    </dgm:pt>
    <dgm:pt modelId="{48711732-9974-49D9-B3C9-BF58D6805183}" type="pres">
      <dgm:prSet presAssocID="{3F6C1CF4-DA3B-4561-B430-AD09DD617083}"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Pencil"/>
        </a:ext>
      </dgm:extLst>
    </dgm:pt>
    <dgm:pt modelId="{74D44B2A-468B-4127-BE85-3C708177F05E}" type="pres">
      <dgm:prSet presAssocID="{3F6C1CF4-DA3B-4561-B430-AD09DD617083}" presName="spaceRect" presStyleCnt="0"/>
      <dgm:spPr/>
    </dgm:pt>
    <dgm:pt modelId="{3856D888-E0E3-48A6-8F15-387B0C38DD58}" type="pres">
      <dgm:prSet presAssocID="{3F6C1CF4-DA3B-4561-B430-AD09DD617083}" presName="parTx" presStyleLbl="revTx" presStyleIdx="2" presStyleCnt="5">
        <dgm:presLayoutVars>
          <dgm:chMax val="0"/>
          <dgm:chPref val="0"/>
        </dgm:presLayoutVars>
      </dgm:prSet>
      <dgm:spPr/>
    </dgm:pt>
    <dgm:pt modelId="{1F158D22-CEFB-4874-9AEB-D1F16B4C3C49}" type="pres">
      <dgm:prSet presAssocID="{AF0BA6B0-802C-497A-BD30-3D0E3A7686FE}" presName="sibTrans" presStyleCnt="0"/>
      <dgm:spPr/>
    </dgm:pt>
    <dgm:pt modelId="{B5974994-BFD6-4547-998F-3E540D0FFDFC}" type="pres">
      <dgm:prSet presAssocID="{7FF6E8BF-AC8D-4996-9CA8-8088BBF41DF9}" presName="compNode" presStyleCnt="0"/>
      <dgm:spPr/>
    </dgm:pt>
    <dgm:pt modelId="{151432A0-7B9C-479F-AD23-AC1D0DFE67B8}" type="pres">
      <dgm:prSet presAssocID="{7FF6E8BF-AC8D-4996-9CA8-8088BBF41DF9}" presName="bgRect" presStyleLbl="bgShp" presStyleIdx="3" presStyleCnt="5">
        <dgm:style>
          <a:lnRef idx="2">
            <a:schemeClr val="accent2"/>
          </a:lnRef>
          <a:fillRef idx="1">
            <a:schemeClr val="lt1"/>
          </a:fillRef>
          <a:effectRef idx="0">
            <a:schemeClr val="accent2"/>
          </a:effectRef>
          <a:fontRef idx="minor">
            <a:schemeClr val="dk1"/>
          </a:fontRef>
        </dgm:style>
      </dgm:prSet>
      <dgm:spPr/>
    </dgm:pt>
    <dgm:pt modelId="{B2118013-4575-45D5-9249-8021990B6F14}" type="pres">
      <dgm:prSet presAssocID="{7FF6E8BF-AC8D-4996-9CA8-8088BBF41DF9}"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Computer"/>
        </a:ext>
      </dgm:extLst>
    </dgm:pt>
    <dgm:pt modelId="{D9492B9C-8FA7-4860-BF63-A30A13AE4744}" type="pres">
      <dgm:prSet presAssocID="{7FF6E8BF-AC8D-4996-9CA8-8088BBF41DF9}" presName="spaceRect" presStyleCnt="0"/>
      <dgm:spPr/>
    </dgm:pt>
    <dgm:pt modelId="{24C78E03-568B-4830-908E-BFEC80F7AAF4}" type="pres">
      <dgm:prSet presAssocID="{7FF6E8BF-AC8D-4996-9CA8-8088BBF41DF9}" presName="parTx" presStyleLbl="revTx" presStyleIdx="3" presStyleCnt="5">
        <dgm:presLayoutVars>
          <dgm:chMax val="0"/>
          <dgm:chPref val="0"/>
        </dgm:presLayoutVars>
      </dgm:prSet>
      <dgm:spPr/>
    </dgm:pt>
    <dgm:pt modelId="{327CBE46-F003-4476-9446-8DF90E159FCC}" type="pres">
      <dgm:prSet presAssocID="{771A2E14-F2D2-4417-906E-45B89E12AFF2}" presName="sibTrans" presStyleCnt="0"/>
      <dgm:spPr/>
    </dgm:pt>
    <dgm:pt modelId="{746880DF-D362-4A83-9E04-B59437CAFDBE}" type="pres">
      <dgm:prSet presAssocID="{503C65BC-1D7F-46A1-A7AB-35AB255EF69D}" presName="compNode" presStyleCnt="0"/>
      <dgm:spPr/>
    </dgm:pt>
    <dgm:pt modelId="{D3FBAE11-8E3B-4515-AC0E-30CA5D65856E}" type="pres">
      <dgm:prSet presAssocID="{503C65BC-1D7F-46A1-A7AB-35AB255EF69D}" presName="bgRect" presStyleLbl="bgShp" presStyleIdx="4" presStyleCnt="5">
        <dgm:style>
          <a:lnRef idx="2">
            <a:schemeClr val="accent2"/>
          </a:lnRef>
          <a:fillRef idx="1">
            <a:schemeClr val="lt1"/>
          </a:fillRef>
          <a:effectRef idx="0">
            <a:schemeClr val="accent2"/>
          </a:effectRef>
          <a:fontRef idx="minor">
            <a:schemeClr val="dk1"/>
          </a:fontRef>
        </dgm:style>
      </dgm:prSet>
      <dgm:spPr/>
    </dgm:pt>
    <dgm:pt modelId="{BADFCCB6-F1A6-40AB-8F9B-E3B09BE0AFA4}" type="pres">
      <dgm:prSet presAssocID="{503C65BC-1D7F-46A1-A7AB-35AB255EF69D}"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dgm:spPr>
      <dgm:extLst>
        <a:ext uri="{E40237B7-FDA0-4F09-8148-C483321AD2D9}">
          <dgm14:cNvPr xmlns:dgm14="http://schemas.microsoft.com/office/drawing/2010/diagram" id="0" name="" descr="Gears"/>
        </a:ext>
      </dgm:extLst>
    </dgm:pt>
    <dgm:pt modelId="{A8BD44F6-FDB5-49DF-95A1-AE2E7DF51672}" type="pres">
      <dgm:prSet presAssocID="{503C65BC-1D7F-46A1-A7AB-35AB255EF69D}" presName="spaceRect" presStyleCnt="0"/>
      <dgm:spPr/>
    </dgm:pt>
    <dgm:pt modelId="{3A6C3901-6C06-4585-80D3-A937903CB4D5}" type="pres">
      <dgm:prSet presAssocID="{503C65BC-1D7F-46A1-A7AB-35AB255EF69D}" presName="parTx" presStyleLbl="revTx" presStyleIdx="4" presStyleCnt="5">
        <dgm:presLayoutVars>
          <dgm:chMax val="0"/>
          <dgm:chPref val="0"/>
        </dgm:presLayoutVars>
      </dgm:prSet>
      <dgm:spPr/>
    </dgm:pt>
  </dgm:ptLst>
  <dgm:cxnLst>
    <dgm:cxn modelId="{E70C2604-6035-4950-80BA-C41C519D16F4}" type="presOf" srcId="{5BE33466-55EA-446E-A8E2-CDB834855CB7}" destId="{120479DE-38F4-49B0-BF61-5E7ECF77B064}" srcOrd="0" destOrd="0" presId="urn:microsoft.com/office/officeart/2018/2/layout/IconVerticalSolidList"/>
    <dgm:cxn modelId="{D8EA4863-764E-4ED8-BD0B-9703556544D1}" type="presOf" srcId="{503C65BC-1D7F-46A1-A7AB-35AB255EF69D}" destId="{3A6C3901-6C06-4585-80D3-A937903CB4D5}" srcOrd="0" destOrd="0" presId="urn:microsoft.com/office/officeart/2018/2/layout/IconVerticalSolidList"/>
    <dgm:cxn modelId="{15CBCB47-18C0-448C-B9BD-EA4D69F1C52B}" srcId="{AA2570AA-95C6-4ADF-AE2C-F33B19AA2A4F}" destId="{ECA13559-5FA7-4D82-A3AB-91D786850540}" srcOrd="0" destOrd="0" parTransId="{978B01FC-ECE4-4CCF-8A5A-9B008E8FC0B5}" sibTransId="{389EA13C-C73F-4470-B753-02FC19971C6C}"/>
    <dgm:cxn modelId="{43EC9380-6797-4F16-904A-538543CDAEDB}" srcId="{AA2570AA-95C6-4ADF-AE2C-F33B19AA2A4F}" destId="{7FF6E8BF-AC8D-4996-9CA8-8088BBF41DF9}" srcOrd="3" destOrd="0" parTransId="{6E8A876B-AA58-4442-9487-1389F0A8660A}" sibTransId="{771A2E14-F2D2-4417-906E-45B89E12AFF2}"/>
    <dgm:cxn modelId="{383203AE-6C3D-413A-A9E2-91D06C0686F7}" type="presOf" srcId="{7FF6E8BF-AC8D-4996-9CA8-8088BBF41DF9}" destId="{24C78E03-568B-4830-908E-BFEC80F7AAF4}" srcOrd="0" destOrd="0" presId="urn:microsoft.com/office/officeart/2018/2/layout/IconVerticalSolidList"/>
    <dgm:cxn modelId="{C4D825BE-A07E-4766-AFD8-72DC76AC5713}" srcId="{AA2570AA-95C6-4ADF-AE2C-F33B19AA2A4F}" destId="{5BE33466-55EA-446E-A8E2-CDB834855CB7}" srcOrd="1" destOrd="0" parTransId="{9EF7E0BB-82FA-43D3-81AD-D508C379F8C7}" sibTransId="{BBF5C2CE-A3AB-426B-A487-A4D638DAE87B}"/>
    <dgm:cxn modelId="{883971E6-53C6-4CA0-A248-C24EDA0A9513}" type="presOf" srcId="{ECA13559-5FA7-4D82-A3AB-91D786850540}" destId="{256F0024-288F-4BF2-95BD-2714658A2812}" srcOrd="0" destOrd="0" presId="urn:microsoft.com/office/officeart/2018/2/layout/IconVerticalSolidList"/>
    <dgm:cxn modelId="{D3882AF0-1904-4802-AC71-730EB29E3AA1}" srcId="{AA2570AA-95C6-4ADF-AE2C-F33B19AA2A4F}" destId="{3F6C1CF4-DA3B-4561-B430-AD09DD617083}" srcOrd="2" destOrd="0" parTransId="{87C456D7-7417-4D62-A5D6-2B7C1D1D2AC4}" sibTransId="{AF0BA6B0-802C-497A-BD30-3D0E3A7686FE}"/>
    <dgm:cxn modelId="{239D91F8-6A1F-4E85-A46F-1C1D68232161}" type="presOf" srcId="{3F6C1CF4-DA3B-4561-B430-AD09DD617083}" destId="{3856D888-E0E3-48A6-8F15-387B0C38DD58}" srcOrd="0" destOrd="0" presId="urn:microsoft.com/office/officeart/2018/2/layout/IconVerticalSolidList"/>
    <dgm:cxn modelId="{63DB16FB-FB30-4D0A-81B3-ABBCE25ECBD4}" srcId="{AA2570AA-95C6-4ADF-AE2C-F33B19AA2A4F}" destId="{503C65BC-1D7F-46A1-A7AB-35AB255EF69D}" srcOrd="4" destOrd="0" parTransId="{6F277215-2DE2-4F8C-93F7-AD4800840D55}" sibTransId="{3BD48F0E-E1CB-4AE6-BBC7-CC38E3F31809}"/>
    <dgm:cxn modelId="{54A952FF-D098-42F1-BF25-2A54124F6AD8}" type="presOf" srcId="{AA2570AA-95C6-4ADF-AE2C-F33B19AA2A4F}" destId="{B01A0D38-1F54-4C63-B566-32EA8A057E70}" srcOrd="0" destOrd="0" presId="urn:microsoft.com/office/officeart/2018/2/layout/IconVerticalSolidList"/>
    <dgm:cxn modelId="{F0F1AB3D-AB39-463B-85FA-3D2D73A4B1C3}" type="presParOf" srcId="{B01A0D38-1F54-4C63-B566-32EA8A057E70}" destId="{870DE242-7E7B-43B5-8FE9-88E4217AA04D}" srcOrd="0" destOrd="0" presId="urn:microsoft.com/office/officeart/2018/2/layout/IconVerticalSolidList"/>
    <dgm:cxn modelId="{0C9B8483-A19E-4BDC-A56A-D39E5299F53F}" type="presParOf" srcId="{870DE242-7E7B-43B5-8FE9-88E4217AA04D}" destId="{9FC03A81-564F-4B8F-8F93-BF21DBFE0BD7}" srcOrd="0" destOrd="0" presId="urn:microsoft.com/office/officeart/2018/2/layout/IconVerticalSolidList"/>
    <dgm:cxn modelId="{846C8C2F-4994-47DC-9DE5-359EDCCF0943}" type="presParOf" srcId="{870DE242-7E7B-43B5-8FE9-88E4217AA04D}" destId="{A7603591-3FA5-4E50-859A-063C263E212F}" srcOrd="1" destOrd="0" presId="urn:microsoft.com/office/officeart/2018/2/layout/IconVerticalSolidList"/>
    <dgm:cxn modelId="{26488744-7056-4CAB-B5A0-49FAC5AD4D7A}" type="presParOf" srcId="{870DE242-7E7B-43B5-8FE9-88E4217AA04D}" destId="{1F0F757D-D9BF-45EF-9518-5946F4F63101}" srcOrd="2" destOrd="0" presId="urn:microsoft.com/office/officeart/2018/2/layout/IconVerticalSolidList"/>
    <dgm:cxn modelId="{7F1630E9-C56D-4510-9444-170DCD7BBAE4}" type="presParOf" srcId="{870DE242-7E7B-43B5-8FE9-88E4217AA04D}" destId="{256F0024-288F-4BF2-95BD-2714658A2812}" srcOrd="3" destOrd="0" presId="urn:microsoft.com/office/officeart/2018/2/layout/IconVerticalSolidList"/>
    <dgm:cxn modelId="{DA380101-ED94-4CCD-9A2B-CDF2BA8ED009}" type="presParOf" srcId="{B01A0D38-1F54-4C63-B566-32EA8A057E70}" destId="{E3C5AB1C-8508-4D92-8930-CD3B8935B810}" srcOrd="1" destOrd="0" presId="urn:microsoft.com/office/officeart/2018/2/layout/IconVerticalSolidList"/>
    <dgm:cxn modelId="{BECE54A1-B5E9-4CE0-8F7D-F080AC02309A}" type="presParOf" srcId="{B01A0D38-1F54-4C63-B566-32EA8A057E70}" destId="{A8DC605F-51E7-418F-82B9-F72DD105AF26}" srcOrd="2" destOrd="0" presId="urn:microsoft.com/office/officeart/2018/2/layout/IconVerticalSolidList"/>
    <dgm:cxn modelId="{26894B38-F34D-4A39-832C-4B91111EEFCB}" type="presParOf" srcId="{A8DC605F-51E7-418F-82B9-F72DD105AF26}" destId="{6E92448A-67EF-49D4-8F88-CFBAFE70F7B9}" srcOrd="0" destOrd="0" presId="urn:microsoft.com/office/officeart/2018/2/layout/IconVerticalSolidList"/>
    <dgm:cxn modelId="{599534FC-AB8E-463C-BD65-9AAC9CB501AD}" type="presParOf" srcId="{A8DC605F-51E7-418F-82B9-F72DD105AF26}" destId="{C6585B63-D767-4C97-8D6C-EA987D03DD10}" srcOrd="1" destOrd="0" presId="urn:microsoft.com/office/officeart/2018/2/layout/IconVerticalSolidList"/>
    <dgm:cxn modelId="{48A7B4A1-69E6-45FF-A2BB-370660A14380}" type="presParOf" srcId="{A8DC605F-51E7-418F-82B9-F72DD105AF26}" destId="{9483EECD-0E99-434A-96A9-0B09345A2B89}" srcOrd="2" destOrd="0" presId="urn:microsoft.com/office/officeart/2018/2/layout/IconVerticalSolidList"/>
    <dgm:cxn modelId="{9B9724F5-350F-47B8-91B2-D888836F6E78}" type="presParOf" srcId="{A8DC605F-51E7-418F-82B9-F72DD105AF26}" destId="{120479DE-38F4-49B0-BF61-5E7ECF77B064}" srcOrd="3" destOrd="0" presId="urn:microsoft.com/office/officeart/2018/2/layout/IconVerticalSolidList"/>
    <dgm:cxn modelId="{3B78ECA7-C435-4F61-9C4D-97C8F44439BA}" type="presParOf" srcId="{B01A0D38-1F54-4C63-B566-32EA8A057E70}" destId="{357A4BC0-3E78-4394-90EB-E89E88B84DBB}" srcOrd="3" destOrd="0" presId="urn:microsoft.com/office/officeart/2018/2/layout/IconVerticalSolidList"/>
    <dgm:cxn modelId="{0AA9F447-791B-44A7-93DF-E9A4B793EA7B}" type="presParOf" srcId="{B01A0D38-1F54-4C63-B566-32EA8A057E70}" destId="{C16B57E3-FCFE-4794-A5A6-83A84EB1D524}" srcOrd="4" destOrd="0" presId="urn:microsoft.com/office/officeart/2018/2/layout/IconVerticalSolidList"/>
    <dgm:cxn modelId="{A46DD432-A0DB-4990-A357-0882AB10CB25}" type="presParOf" srcId="{C16B57E3-FCFE-4794-A5A6-83A84EB1D524}" destId="{228BA980-7D2A-4052-8DD7-F974D198C4F4}" srcOrd="0" destOrd="0" presId="urn:microsoft.com/office/officeart/2018/2/layout/IconVerticalSolidList"/>
    <dgm:cxn modelId="{D20AA3E1-8B0B-4E58-906C-10D3B2D6D6EC}" type="presParOf" srcId="{C16B57E3-FCFE-4794-A5A6-83A84EB1D524}" destId="{48711732-9974-49D9-B3C9-BF58D6805183}" srcOrd="1" destOrd="0" presId="urn:microsoft.com/office/officeart/2018/2/layout/IconVerticalSolidList"/>
    <dgm:cxn modelId="{8433CC22-4C30-47E2-8AE3-8201FC926528}" type="presParOf" srcId="{C16B57E3-FCFE-4794-A5A6-83A84EB1D524}" destId="{74D44B2A-468B-4127-BE85-3C708177F05E}" srcOrd="2" destOrd="0" presId="urn:microsoft.com/office/officeart/2018/2/layout/IconVerticalSolidList"/>
    <dgm:cxn modelId="{F58036EF-FC09-4983-9481-DAE859DF4E74}" type="presParOf" srcId="{C16B57E3-FCFE-4794-A5A6-83A84EB1D524}" destId="{3856D888-E0E3-48A6-8F15-387B0C38DD58}" srcOrd="3" destOrd="0" presId="urn:microsoft.com/office/officeart/2018/2/layout/IconVerticalSolidList"/>
    <dgm:cxn modelId="{FC752A26-C4D3-49F4-91CF-3CDE97F43ACB}" type="presParOf" srcId="{B01A0D38-1F54-4C63-B566-32EA8A057E70}" destId="{1F158D22-CEFB-4874-9AEB-D1F16B4C3C49}" srcOrd="5" destOrd="0" presId="urn:microsoft.com/office/officeart/2018/2/layout/IconVerticalSolidList"/>
    <dgm:cxn modelId="{E6D45F0A-D5F0-4FD5-9A72-3A8C9ED57A63}" type="presParOf" srcId="{B01A0D38-1F54-4C63-B566-32EA8A057E70}" destId="{B5974994-BFD6-4547-998F-3E540D0FFDFC}" srcOrd="6" destOrd="0" presId="urn:microsoft.com/office/officeart/2018/2/layout/IconVerticalSolidList"/>
    <dgm:cxn modelId="{13F8DC43-02FE-4303-8577-13978323C032}" type="presParOf" srcId="{B5974994-BFD6-4547-998F-3E540D0FFDFC}" destId="{151432A0-7B9C-479F-AD23-AC1D0DFE67B8}" srcOrd="0" destOrd="0" presId="urn:microsoft.com/office/officeart/2018/2/layout/IconVerticalSolidList"/>
    <dgm:cxn modelId="{B335A16B-664B-443D-B836-A6819B50AAC7}" type="presParOf" srcId="{B5974994-BFD6-4547-998F-3E540D0FFDFC}" destId="{B2118013-4575-45D5-9249-8021990B6F14}" srcOrd="1" destOrd="0" presId="urn:microsoft.com/office/officeart/2018/2/layout/IconVerticalSolidList"/>
    <dgm:cxn modelId="{7AF6ED5B-FBE8-4CBD-80F1-1E2316FCE616}" type="presParOf" srcId="{B5974994-BFD6-4547-998F-3E540D0FFDFC}" destId="{D9492B9C-8FA7-4860-BF63-A30A13AE4744}" srcOrd="2" destOrd="0" presId="urn:microsoft.com/office/officeart/2018/2/layout/IconVerticalSolidList"/>
    <dgm:cxn modelId="{E16D3F20-4DF7-47D4-8A95-EB485CE4D5F4}" type="presParOf" srcId="{B5974994-BFD6-4547-998F-3E540D0FFDFC}" destId="{24C78E03-568B-4830-908E-BFEC80F7AAF4}" srcOrd="3" destOrd="0" presId="urn:microsoft.com/office/officeart/2018/2/layout/IconVerticalSolidList"/>
    <dgm:cxn modelId="{121E93B8-B6B9-4161-84F1-2B3B31999D60}" type="presParOf" srcId="{B01A0D38-1F54-4C63-B566-32EA8A057E70}" destId="{327CBE46-F003-4476-9446-8DF90E159FCC}" srcOrd="7" destOrd="0" presId="urn:microsoft.com/office/officeart/2018/2/layout/IconVerticalSolidList"/>
    <dgm:cxn modelId="{52D503D4-803A-431E-82B6-615784434208}" type="presParOf" srcId="{B01A0D38-1F54-4C63-B566-32EA8A057E70}" destId="{746880DF-D362-4A83-9E04-B59437CAFDBE}" srcOrd="8" destOrd="0" presId="urn:microsoft.com/office/officeart/2018/2/layout/IconVerticalSolidList"/>
    <dgm:cxn modelId="{7508FBC4-3B06-4BF8-969F-DC151EACB1A8}" type="presParOf" srcId="{746880DF-D362-4A83-9E04-B59437CAFDBE}" destId="{D3FBAE11-8E3B-4515-AC0E-30CA5D65856E}" srcOrd="0" destOrd="0" presId="urn:microsoft.com/office/officeart/2018/2/layout/IconVerticalSolidList"/>
    <dgm:cxn modelId="{670658C6-2674-4228-949A-63153B37D554}" type="presParOf" srcId="{746880DF-D362-4A83-9E04-B59437CAFDBE}" destId="{BADFCCB6-F1A6-40AB-8F9B-E3B09BE0AFA4}" srcOrd="1" destOrd="0" presId="urn:microsoft.com/office/officeart/2018/2/layout/IconVerticalSolidList"/>
    <dgm:cxn modelId="{C48A675B-6344-459B-945E-688B5AA19DBC}" type="presParOf" srcId="{746880DF-D362-4A83-9E04-B59437CAFDBE}" destId="{A8BD44F6-FDB5-49DF-95A1-AE2E7DF51672}" srcOrd="2" destOrd="0" presId="urn:microsoft.com/office/officeart/2018/2/layout/IconVerticalSolidList"/>
    <dgm:cxn modelId="{85888136-13D7-4108-AD7E-A341E1450BB7}" type="presParOf" srcId="{746880DF-D362-4A83-9E04-B59437CAFDBE}" destId="{3A6C3901-6C06-4585-80D3-A937903CB4D5}"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FC03A81-564F-4B8F-8F93-BF21DBFE0BD7}">
      <dsp:nvSpPr>
        <dsp:cNvPr id="0" name=""/>
        <dsp:cNvSpPr/>
      </dsp:nvSpPr>
      <dsp:spPr>
        <a:xfrm>
          <a:off x="0" y="2771"/>
          <a:ext cx="4818888" cy="590388"/>
        </a:xfrm>
        <a:prstGeom prst="roundRect">
          <a:avLst>
            <a:gd name="adj" fmla="val 10000"/>
          </a:avLst>
        </a:prstGeom>
        <a:solidFill>
          <a:schemeClr val="lt1"/>
        </a:solidFill>
        <a:ln w="19050" cap="flat" cmpd="sng" algn="ctr">
          <a:solidFill>
            <a:schemeClr val="accent2"/>
          </a:solidFill>
          <a:prstDash val="solid"/>
          <a:miter lim="800000"/>
        </a:ln>
        <a:effectLst/>
      </dsp:spPr>
      <dsp:style>
        <a:lnRef idx="2">
          <a:schemeClr val="accent2"/>
        </a:lnRef>
        <a:fillRef idx="1">
          <a:schemeClr val="lt1"/>
        </a:fillRef>
        <a:effectRef idx="0">
          <a:schemeClr val="accent2"/>
        </a:effectRef>
        <a:fontRef idx="minor">
          <a:schemeClr val="dk1"/>
        </a:fontRef>
      </dsp:style>
    </dsp:sp>
    <dsp:sp modelId="{A7603591-3FA5-4E50-859A-063C263E212F}">
      <dsp:nvSpPr>
        <dsp:cNvPr id="0" name=""/>
        <dsp:cNvSpPr/>
      </dsp:nvSpPr>
      <dsp:spPr>
        <a:xfrm>
          <a:off x="178592" y="135609"/>
          <a:ext cx="324713" cy="32471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56F0024-288F-4BF2-95BD-2714658A2812}">
      <dsp:nvSpPr>
        <dsp:cNvPr id="0" name=""/>
        <dsp:cNvSpPr/>
      </dsp:nvSpPr>
      <dsp:spPr>
        <a:xfrm>
          <a:off x="681898" y="2771"/>
          <a:ext cx="4136989" cy="5903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2483" tIns="62483" rIns="62483" bIns="62483" numCol="1" spcCol="1270" anchor="ctr" anchorCtr="0">
          <a:noAutofit/>
        </a:bodyPr>
        <a:lstStyle/>
        <a:p>
          <a:pPr marL="0" lvl="0" indent="0" algn="l" defTabSz="844550">
            <a:lnSpc>
              <a:spcPct val="100000"/>
            </a:lnSpc>
            <a:spcBef>
              <a:spcPct val="0"/>
            </a:spcBef>
            <a:spcAft>
              <a:spcPct val="35000"/>
            </a:spcAft>
            <a:buNone/>
          </a:pPr>
          <a:r>
            <a:rPr lang="en-US" sz="1900" kern="1200"/>
            <a:t>Application logic</a:t>
          </a:r>
        </a:p>
      </dsp:txBody>
      <dsp:txXfrm>
        <a:off x="681898" y="2771"/>
        <a:ext cx="4136989" cy="590388"/>
      </dsp:txXfrm>
    </dsp:sp>
    <dsp:sp modelId="{6E92448A-67EF-49D4-8F88-CFBAFE70F7B9}">
      <dsp:nvSpPr>
        <dsp:cNvPr id="0" name=""/>
        <dsp:cNvSpPr/>
      </dsp:nvSpPr>
      <dsp:spPr>
        <a:xfrm>
          <a:off x="0" y="740756"/>
          <a:ext cx="4818888" cy="590388"/>
        </a:xfrm>
        <a:prstGeom prst="roundRect">
          <a:avLst>
            <a:gd name="adj" fmla="val 10000"/>
          </a:avLst>
        </a:prstGeom>
        <a:solidFill>
          <a:schemeClr val="lt1"/>
        </a:solidFill>
        <a:ln w="19050" cap="flat" cmpd="sng" algn="ctr">
          <a:solidFill>
            <a:schemeClr val="accent2"/>
          </a:solidFill>
          <a:prstDash val="solid"/>
          <a:miter lim="800000"/>
        </a:ln>
        <a:effectLst/>
      </dsp:spPr>
      <dsp:style>
        <a:lnRef idx="2">
          <a:schemeClr val="accent2"/>
        </a:lnRef>
        <a:fillRef idx="1">
          <a:schemeClr val="lt1"/>
        </a:fillRef>
        <a:effectRef idx="0">
          <a:schemeClr val="accent2"/>
        </a:effectRef>
        <a:fontRef idx="minor">
          <a:schemeClr val="dk1"/>
        </a:fontRef>
      </dsp:style>
    </dsp:sp>
    <dsp:sp modelId="{C6585B63-D767-4C97-8D6C-EA987D03DD10}">
      <dsp:nvSpPr>
        <dsp:cNvPr id="0" name=""/>
        <dsp:cNvSpPr/>
      </dsp:nvSpPr>
      <dsp:spPr>
        <a:xfrm>
          <a:off x="178592" y="873594"/>
          <a:ext cx="324713" cy="32471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20479DE-38F4-49B0-BF61-5E7ECF77B064}">
      <dsp:nvSpPr>
        <dsp:cNvPr id="0" name=""/>
        <dsp:cNvSpPr/>
      </dsp:nvSpPr>
      <dsp:spPr>
        <a:xfrm>
          <a:off x="681898" y="740756"/>
          <a:ext cx="4136989" cy="5903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2483" tIns="62483" rIns="62483" bIns="62483" numCol="1" spcCol="1270" anchor="ctr" anchorCtr="0">
          <a:noAutofit/>
        </a:bodyPr>
        <a:lstStyle/>
        <a:p>
          <a:pPr marL="0" lvl="0" indent="0" algn="l" defTabSz="844550">
            <a:lnSpc>
              <a:spcPct val="100000"/>
            </a:lnSpc>
            <a:spcBef>
              <a:spcPct val="0"/>
            </a:spcBef>
            <a:spcAft>
              <a:spcPct val="35000"/>
            </a:spcAft>
            <a:buNone/>
          </a:pPr>
          <a:r>
            <a:rPr lang="en-US" sz="1900" kern="1200" dirty="0"/>
            <a:t>Physics steps</a:t>
          </a:r>
        </a:p>
      </dsp:txBody>
      <dsp:txXfrm>
        <a:off x="681898" y="740756"/>
        <a:ext cx="4136989" cy="590388"/>
      </dsp:txXfrm>
    </dsp:sp>
    <dsp:sp modelId="{228BA980-7D2A-4052-8DD7-F974D198C4F4}">
      <dsp:nvSpPr>
        <dsp:cNvPr id="0" name=""/>
        <dsp:cNvSpPr/>
      </dsp:nvSpPr>
      <dsp:spPr>
        <a:xfrm>
          <a:off x="0" y="1478741"/>
          <a:ext cx="4818888" cy="590388"/>
        </a:xfrm>
        <a:prstGeom prst="roundRect">
          <a:avLst>
            <a:gd name="adj" fmla="val 10000"/>
          </a:avLst>
        </a:prstGeom>
        <a:solidFill>
          <a:schemeClr val="lt1"/>
        </a:solidFill>
        <a:ln w="19050" cap="flat" cmpd="sng" algn="ctr">
          <a:solidFill>
            <a:schemeClr val="accent2"/>
          </a:solidFill>
          <a:prstDash val="solid"/>
          <a:miter lim="800000"/>
        </a:ln>
        <a:effectLst/>
      </dsp:spPr>
      <dsp:style>
        <a:lnRef idx="2">
          <a:schemeClr val="accent2"/>
        </a:lnRef>
        <a:fillRef idx="1">
          <a:schemeClr val="lt1"/>
        </a:fillRef>
        <a:effectRef idx="0">
          <a:schemeClr val="accent2"/>
        </a:effectRef>
        <a:fontRef idx="minor">
          <a:schemeClr val="dk1"/>
        </a:fontRef>
      </dsp:style>
    </dsp:sp>
    <dsp:sp modelId="{48711732-9974-49D9-B3C9-BF58D6805183}">
      <dsp:nvSpPr>
        <dsp:cNvPr id="0" name=""/>
        <dsp:cNvSpPr/>
      </dsp:nvSpPr>
      <dsp:spPr>
        <a:xfrm>
          <a:off x="178592" y="1611579"/>
          <a:ext cx="324713" cy="324713"/>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856D888-E0E3-48A6-8F15-387B0C38DD58}">
      <dsp:nvSpPr>
        <dsp:cNvPr id="0" name=""/>
        <dsp:cNvSpPr/>
      </dsp:nvSpPr>
      <dsp:spPr>
        <a:xfrm>
          <a:off x="681898" y="1478741"/>
          <a:ext cx="4136989" cy="5903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2483" tIns="62483" rIns="62483" bIns="62483" numCol="1" spcCol="1270" anchor="ctr" anchorCtr="0">
          <a:noAutofit/>
        </a:bodyPr>
        <a:lstStyle/>
        <a:p>
          <a:pPr marL="0" lvl="0" indent="0" algn="l" defTabSz="844550">
            <a:lnSpc>
              <a:spcPct val="100000"/>
            </a:lnSpc>
            <a:spcBef>
              <a:spcPct val="0"/>
            </a:spcBef>
            <a:spcAft>
              <a:spcPct val="35000"/>
            </a:spcAft>
            <a:buNone/>
          </a:pPr>
          <a:r>
            <a:rPr lang="en-US" sz="1900" kern="1200"/>
            <a:t>Math equations</a:t>
          </a:r>
        </a:p>
      </dsp:txBody>
      <dsp:txXfrm>
        <a:off x="681898" y="1478741"/>
        <a:ext cx="4136989" cy="590388"/>
      </dsp:txXfrm>
    </dsp:sp>
    <dsp:sp modelId="{151432A0-7B9C-479F-AD23-AC1D0DFE67B8}">
      <dsp:nvSpPr>
        <dsp:cNvPr id="0" name=""/>
        <dsp:cNvSpPr/>
      </dsp:nvSpPr>
      <dsp:spPr>
        <a:xfrm>
          <a:off x="0" y="2216727"/>
          <a:ext cx="4818888" cy="590388"/>
        </a:xfrm>
        <a:prstGeom prst="roundRect">
          <a:avLst>
            <a:gd name="adj" fmla="val 10000"/>
          </a:avLst>
        </a:prstGeom>
        <a:solidFill>
          <a:schemeClr val="lt1"/>
        </a:solidFill>
        <a:ln w="19050" cap="flat" cmpd="sng" algn="ctr">
          <a:solidFill>
            <a:schemeClr val="accent2"/>
          </a:solidFill>
          <a:prstDash val="solid"/>
          <a:miter lim="800000"/>
        </a:ln>
        <a:effectLst/>
      </dsp:spPr>
      <dsp:style>
        <a:lnRef idx="2">
          <a:schemeClr val="accent2"/>
        </a:lnRef>
        <a:fillRef idx="1">
          <a:schemeClr val="lt1"/>
        </a:fillRef>
        <a:effectRef idx="0">
          <a:schemeClr val="accent2"/>
        </a:effectRef>
        <a:fontRef idx="minor">
          <a:schemeClr val="dk1"/>
        </a:fontRef>
      </dsp:style>
    </dsp:sp>
    <dsp:sp modelId="{B2118013-4575-45D5-9249-8021990B6F14}">
      <dsp:nvSpPr>
        <dsp:cNvPr id="0" name=""/>
        <dsp:cNvSpPr/>
      </dsp:nvSpPr>
      <dsp:spPr>
        <a:xfrm>
          <a:off x="178592" y="2349564"/>
          <a:ext cx="324713" cy="324713"/>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4C78E03-568B-4830-908E-BFEC80F7AAF4}">
      <dsp:nvSpPr>
        <dsp:cNvPr id="0" name=""/>
        <dsp:cNvSpPr/>
      </dsp:nvSpPr>
      <dsp:spPr>
        <a:xfrm>
          <a:off x="681898" y="2216727"/>
          <a:ext cx="4136989" cy="5903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2483" tIns="62483" rIns="62483" bIns="62483" numCol="1" spcCol="1270" anchor="ctr" anchorCtr="0">
          <a:noAutofit/>
        </a:bodyPr>
        <a:lstStyle/>
        <a:p>
          <a:pPr marL="0" lvl="0" indent="0" algn="l" defTabSz="844550">
            <a:lnSpc>
              <a:spcPct val="100000"/>
            </a:lnSpc>
            <a:spcBef>
              <a:spcPct val="0"/>
            </a:spcBef>
            <a:spcAft>
              <a:spcPct val="35000"/>
            </a:spcAft>
            <a:buNone/>
          </a:pPr>
          <a:r>
            <a:rPr lang="en-US" sz="1900" kern="1200" dirty="0"/>
            <a:t>Command buffer generation</a:t>
          </a:r>
        </a:p>
      </dsp:txBody>
      <dsp:txXfrm>
        <a:off x="681898" y="2216727"/>
        <a:ext cx="4136989" cy="590388"/>
      </dsp:txXfrm>
    </dsp:sp>
    <dsp:sp modelId="{D3FBAE11-8E3B-4515-AC0E-30CA5D65856E}">
      <dsp:nvSpPr>
        <dsp:cNvPr id="0" name=""/>
        <dsp:cNvSpPr/>
      </dsp:nvSpPr>
      <dsp:spPr>
        <a:xfrm>
          <a:off x="0" y="2954712"/>
          <a:ext cx="4818888" cy="590388"/>
        </a:xfrm>
        <a:prstGeom prst="roundRect">
          <a:avLst>
            <a:gd name="adj" fmla="val 10000"/>
          </a:avLst>
        </a:prstGeom>
        <a:solidFill>
          <a:schemeClr val="lt1"/>
        </a:solidFill>
        <a:ln w="19050" cap="flat" cmpd="sng" algn="ctr">
          <a:solidFill>
            <a:schemeClr val="accent2"/>
          </a:solidFill>
          <a:prstDash val="solid"/>
          <a:miter lim="800000"/>
        </a:ln>
        <a:effectLst/>
      </dsp:spPr>
      <dsp:style>
        <a:lnRef idx="2">
          <a:schemeClr val="accent2"/>
        </a:lnRef>
        <a:fillRef idx="1">
          <a:schemeClr val="lt1"/>
        </a:fillRef>
        <a:effectRef idx="0">
          <a:schemeClr val="accent2"/>
        </a:effectRef>
        <a:fontRef idx="minor">
          <a:schemeClr val="dk1"/>
        </a:fontRef>
      </dsp:style>
    </dsp:sp>
    <dsp:sp modelId="{BADFCCB6-F1A6-40AB-8F9B-E3B09BE0AFA4}">
      <dsp:nvSpPr>
        <dsp:cNvPr id="0" name=""/>
        <dsp:cNvSpPr/>
      </dsp:nvSpPr>
      <dsp:spPr>
        <a:xfrm>
          <a:off x="178592" y="3087549"/>
          <a:ext cx="324713" cy="324713"/>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A6C3901-6C06-4585-80D3-A937903CB4D5}">
      <dsp:nvSpPr>
        <dsp:cNvPr id="0" name=""/>
        <dsp:cNvSpPr/>
      </dsp:nvSpPr>
      <dsp:spPr>
        <a:xfrm>
          <a:off x="681898" y="2954712"/>
          <a:ext cx="4136989" cy="5903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2483" tIns="62483" rIns="62483" bIns="62483" numCol="1" spcCol="1270" anchor="ctr" anchorCtr="0">
          <a:noAutofit/>
        </a:bodyPr>
        <a:lstStyle/>
        <a:p>
          <a:pPr marL="0" lvl="0" indent="0" algn="l" defTabSz="844550">
            <a:lnSpc>
              <a:spcPct val="100000"/>
            </a:lnSpc>
            <a:spcBef>
              <a:spcPct val="0"/>
            </a:spcBef>
            <a:spcAft>
              <a:spcPct val="35000"/>
            </a:spcAft>
            <a:buNone/>
          </a:pPr>
          <a:r>
            <a:rPr lang="en-US" sz="1900" kern="1200" dirty="0"/>
            <a:t>Data processing</a:t>
          </a:r>
        </a:p>
      </dsp:txBody>
      <dsp:txXfrm>
        <a:off x="681898" y="2954712"/>
        <a:ext cx="4136989" cy="590388"/>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7C7A091-0F32-AC01-8CF9-DA61BFFF0563}"/>
              </a:ext>
            </a:extLst>
          </p:cNvPr>
          <p:cNvSpPr>
            <a:spLocks noGrp="1"/>
          </p:cNvSpPr>
          <p:nvPr>
            <p:ph type="hdr" sz="quarter"/>
          </p:nvPr>
        </p:nvSpPr>
        <p:spPr>
          <a:xfrm>
            <a:off x="0" y="0"/>
            <a:ext cx="3962400" cy="3444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A2CC06DC-36A6-6B0D-28A6-785BB606A8C4}"/>
              </a:ext>
            </a:extLst>
          </p:cNvPr>
          <p:cNvSpPr>
            <a:spLocks noGrp="1"/>
          </p:cNvSpPr>
          <p:nvPr>
            <p:ph type="dt" sz="quarter" idx="1"/>
          </p:nvPr>
        </p:nvSpPr>
        <p:spPr>
          <a:xfrm>
            <a:off x="5180013" y="0"/>
            <a:ext cx="3962400" cy="344488"/>
          </a:xfrm>
          <a:prstGeom prst="rect">
            <a:avLst/>
          </a:prstGeom>
        </p:spPr>
        <p:txBody>
          <a:bodyPr vert="horz" lIns="91440" tIns="45720" rIns="91440" bIns="45720" rtlCol="0"/>
          <a:lstStyle>
            <a:lvl1pPr algn="r">
              <a:defRPr sz="1200"/>
            </a:lvl1pPr>
          </a:lstStyle>
          <a:p>
            <a:fld id="{9446537E-4BB9-488F-96C2-959A003D0164}" type="datetimeFigureOut">
              <a:rPr lang="en-US" smtClean="0"/>
              <a:t>10/7/2024</a:t>
            </a:fld>
            <a:endParaRPr lang="en-US"/>
          </a:p>
        </p:txBody>
      </p:sp>
      <p:sp>
        <p:nvSpPr>
          <p:cNvPr id="4" name="Footer Placeholder 3">
            <a:extLst>
              <a:ext uri="{FF2B5EF4-FFF2-40B4-BE49-F238E27FC236}">
                <a16:creationId xmlns:a16="http://schemas.microsoft.com/office/drawing/2014/main" id="{86B71DE0-89B6-98B1-ECDA-4008F75731F9}"/>
              </a:ext>
            </a:extLst>
          </p:cNvPr>
          <p:cNvSpPr>
            <a:spLocks noGrp="1"/>
          </p:cNvSpPr>
          <p:nvPr>
            <p:ph type="ftr" sz="quarter" idx="2"/>
          </p:nvPr>
        </p:nvSpPr>
        <p:spPr>
          <a:xfrm>
            <a:off x="0" y="6513513"/>
            <a:ext cx="3962400" cy="3444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EE75EEEC-A8B2-835A-4C79-1D277064F1DB}"/>
              </a:ext>
            </a:extLst>
          </p:cNvPr>
          <p:cNvSpPr>
            <a:spLocks noGrp="1"/>
          </p:cNvSpPr>
          <p:nvPr>
            <p:ph type="sldNum" sz="quarter" idx="3"/>
          </p:nvPr>
        </p:nvSpPr>
        <p:spPr>
          <a:xfrm>
            <a:off x="5180013" y="6513513"/>
            <a:ext cx="3962400" cy="344487"/>
          </a:xfrm>
          <a:prstGeom prst="rect">
            <a:avLst/>
          </a:prstGeom>
        </p:spPr>
        <p:txBody>
          <a:bodyPr vert="horz" lIns="91440" tIns="45720" rIns="91440" bIns="45720" rtlCol="0" anchor="b"/>
          <a:lstStyle>
            <a:lvl1pPr algn="r">
              <a:defRPr sz="1200"/>
            </a:lvl1pPr>
          </a:lstStyle>
          <a:p>
            <a:fld id="{BC604BF2-1E5E-4107-94CA-EF8F597CBB80}" type="slidenum">
              <a:rPr lang="en-US" smtClean="0"/>
              <a:t>‹#›</a:t>
            </a:fld>
            <a:endParaRPr lang="en-US"/>
          </a:p>
        </p:txBody>
      </p:sp>
    </p:spTree>
    <p:extLst>
      <p:ext uri="{BB962C8B-B14F-4D97-AF65-F5344CB8AC3E}">
        <p14:creationId xmlns:p14="http://schemas.microsoft.com/office/powerpoint/2010/main" val="2799332909"/>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79484" y="0"/>
            <a:ext cx="3962400" cy="344091"/>
          </a:xfrm>
          <a:prstGeom prst="rect">
            <a:avLst/>
          </a:prstGeom>
        </p:spPr>
        <p:txBody>
          <a:bodyPr vert="horz" lIns="91440" tIns="45720" rIns="91440" bIns="45720" rtlCol="0"/>
          <a:lstStyle>
            <a:lvl1pPr algn="r">
              <a:defRPr sz="1200"/>
            </a:lvl1pPr>
          </a:lstStyle>
          <a:p>
            <a:fld id="{D6E57FF4-91F1-4A7F-9D94-2375FE548FB8}" type="datetimeFigureOut">
              <a:rPr lang="en-US" smtClean="0"/>
              <a:t>10/7/2024</a:t>
            </a:fld>
            <a:endParaRPr lang="en-US"/>
          </a:p>
        </p:txBody>
      </p:sp>
      <p:sp>
        <p:nvSpPr>
          <p:cNvPr id="4" name="Slide Image Placeholder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300412"/>
            <a:ext cx="7315200" cy="2700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910"/>
            <a:ext cx="3962400" cy="34409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79484" y="6513910"/>
            <a:ext cx="3962400" cy="344090"/>
          </a:xfrm>
          <a:prstGeom prst="rect">
            <a:avLst/>
          </a:prstGeom>
        </p:spPr>
        <p:txBody>
          <a:bodyPr vert="horz" lIns="91440" tIns="45720" rIns="91440" bIns="45720" rtlCol="0" anchor="b"/>
          <a:lstStyle>
            <a:lvl1pPr algn="r">
              <a:defRPr sz="1200"/>
            </a:lvl1pPr>
          </a:lstStyle>
          <a:p>
            <a:fld id="{7A8748B3-F501-40A8-89DE-A85B873E9A0E}" type="slidenum">
              <a:rPr lang="en-US" smtClean="0"/>
              <a:t>‹#›</a:t>
            </a:fld>
            <a:endParaRPr lang="en-US"/>
          </a:p>
        </p:txBody>
      </p:sp>
    </p:spTree>
    <p:extLst>
      <p:ext uri="{BB962C8B-B14F-4D97-AF65-F5344CB8AC3E}">
        <p14:creationId xmlns:p14="http://schemas.microsoft.com/office/powerpoint/2010/main" val="3603295931"/>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Introduce yourself …</a:t>
            </a:r>
            <a:br>
              <a:rPr lang="en-US" dirty="0"/>
            </a:br>
            <a:br>
              <a:rPr lang="en-US" dirty="0"/>
            </a:br>
            <a:endParaRPr lang="en-US" dirty="0"/>
          </a:p>
        </p:txBody>
      </p:sp>
    </p:spTree>
    <p:extLst>
      <p:ext uri="{BB962C8B-B14F-4D97-AF65-F5344CB8AC3E}">
        <p14:creationId xmlns:p14="http://schemas.microsoft.com/office/powerpoint/2010/main" val="5837730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Tree>
    <p:extLst>
      <p:ext uri="{BB962C8B-B14F-4D97-AF65-F5344CB8AC3E}">
        <p14:creationId xmlns:p14="http://schemas.microsoft.com/office/powerpoint/2010/main" val="1035626414"/>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Tagged heap on the left</a:t>
            </a:r>
          </a:p>
          <a:p>
            <a:endParaRPr lang="en-US" dirty="0"/>
          </a:p>
          <a:p>
            <a:r>
              <a:rPr lang="en-US" dirty="0"/>
              <a:t>Allocator with a 2MB block of memory</a:t>
            </a:r>
          </a:p>
          <a:p>
            <a:endParaRPr lang="en-US" dirty="0"/>
          </a:p>
          <a:p>
            <a:endParaRPr lang="en-US" dirty="0"/>
          </a:p>
        </p:txBody>
      </p:sp>
    </p:spTree>
    <p:extLst>
      <p:ext uri="{BB962C8B-B14F-4D97-AF65-F5344CB8AC3E}">
        <p14:creationId xmlns:p14="http://schemas.microsoft.com/office/powerpoint/2010/main" val="3459170297"/>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memory requests are coming in the allocator will use it’s local block to store these requests</a:t>
            </a:r>
          </a:p>
        </p:txBody>
      </p:sp>
    </p:spTree>
    <p:extLst>
      <p:ext uri="{BB962C8B-B14F-4D97-AF65-F5344CB8AC3E}">
        <p14:creationId xmlns:p14="http://schemas.microsoft.com/office/powerpoint/2010/main" val="3803544615"/>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it runs out</a:t>
            </a:r>
          </a:p>
        </p:txBody>
      </p:sp>
    </p:spTree>
    <p:extLst>
      <p:ext uri="{BB962C8B-B14F-4D97-AF65-F5344CB8AC3E}">
        <p14:creationId xmlns:p14="http://schemas.microsoft.com/office/powerpoint/2010/main" val="969499805"/>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will go back to the backend and ask for another 2 MB block and put it under the tag APP</a:t>
            </a:r>
          </a:p>
        </p:txBody>
      </p:sp>
    </p:spTree>
    <p:extLst>
      <p:ext uri="{BB962C8B-B14F-4D97-AF65-F5344CB8AC3E}">
        <p14:creationId xmlns:p14="http://schemas.microsoft.com/office/powerpoint/2010/main" val="3200042912"/>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will go back to the backend and ask for another 2 MB block and put it under the tag APP</a:t>
            </a:r>
          </a:p>
        </p:txBody>
      </p:sp>
    </p:spTree>
    <p:extLst>
      <p:ext uri="{BB962C8B-B14F-4D97-AF65-F5344CB8AC3E}">
        <p14:creationId xmlns:p14="http://schemas.microsoft.com/office/powerpoint/2010/main" val="939302438"/>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returns it and everybody is happy again</a:t>
            </a:r>
          </a:p>
        </p:txBody>
      </p:sp>
    </p:spTree>
    <p:extLst>
      <p:ext uri="{BB962C8B-B14F-4D97-AF65-F5344CB8AC3E}">
        <p14:creationId xmlns:p14="http://schemas.microsoft.com/office/powerpoint/2010/main" val="2039868243"/>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will go back to the backend and ask for another 2 MB block and put it under the tag APP</a:t>
            </a:r>
          </a:p>
        </p:txBody>
      </p:sp>
    </p:spTree>
    <p:extLst>
      <p:ext uri="{BB962C8B-B14F-4D97-AF65-F5344CB8AC3E}">
        <p14:creationId xmlns:p14="http://schemas.microsoft.com/office/powerpoint/2010/main" val="1215938816"/>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will go back to the backend and ask for another 2 MB block and put it under the tag APP</a:t>
            </a:r>
          </a:p>
        </p:txBody>
      </p:sp>
    </p:spTree>
    <p:extLst>
      <p:ext uri="{BB962C8B-B14F-4D97-AF65-F5344CB8AC3E}">
        <p14:creationId xmlns:p14="http://schemas.microsoft.com/office/powerpoint/2010/main" val="1912189422"/>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will go back to the backend and ask for another 2 MB block and put it under the tag APP</a:t>
            </a:r>
          </a:p>
        </p:txBody>
      </p:sp>
    </p:spTree>
    <p:extLst>
      <p:ext uri="{BB962C8B-B14F-4D97-AF65-F5344CB8AC3E}">
        <p14:creationId xmlns:p14="http://schemas.microsoft.com/office/powerpoint/2010/main" val="2151072130"/>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Almost all allocations are less than 2MiB</a:t>
            </a:r>
          </a:p>
          <a:p>
            <a:pPr lvl="1"/>
            <a:r>
              <a:rPr lang="en-US" dirty="0"/>
              <a:t>Larger than 2MiB allocations get consecutive 2MiB blocks</a:t>
            </a:r>
          </a:p>
          <a:p>
            <a:r>
              <a:rPr lang="en-US" dirty="0"/>
              <a:t>Very unlikely that every single allocator would spike to the largest amount</a:t>
            </a:r>
          </a:p>
          <a:p>
            <a:r>
              <a:rPr lang="en-US" dirty="0"/>
              <a:t>You need enough blocks to cover the most reasonable amount of spike as a whole</a:t>
            </a:r>
          </a:p>
          <a:p>
            <a:endParaRPr lang="en-US" dirty="0"/>
          </a:p>
        </p:txBody>
      </p:sp>
    </p:spTree>
    <p:extLst>
      <p:ext uri="{BB962C8B-B14F-4D97-AF65-F5344CB8AC3E}">
        <p14:creationId xmlns:p14="http://schemas.microsoft.com/office/powerpoint/2010/main" val="2007393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2"/>
            <a:r>
              <a:rPr lang="en-US" dirty="0"/>
              <a:t>Acts like a functions</a:t>
            </a:r>
          </a:p>
          <a:p>
            <a:pPr lvl="2"/>
            <a:r>
              <a:rPr lang="en-US" dirty="0"/>
              <a:t>There is no such thing as a fiber interrupting another fiber</a:t>
            </a:r>
          </a:p>
          <a:p>
            <a:endParaRPr lang="en-US" dirty="0"/>
          </a:p>
          <a:p>
            <a:pPr lvl="2"/>
            <a:r>
              <a:rPr lang="en-US" dirty="0"/>
              <a:t>You as a user need to manually switch</a:t>
            </a:r>
          </a:p>
          <a:p>
            <a:pPr lvl="2"/>
            <a:r>
              <a:rPr lang="en-US" dirty="0"/>
              <a:t>Switching fibers is switching stack pointers</a:t>
            </a:r>
          </a:p>
          <a:p>
            <a:endParaRPr lang="en-US" dirty="0"/>
          </a:p>
        </p:txBody>
      </p:sp>
    </p:spTree>
    <p:extLst>
      <p:ext uri="{BB962C8B-B14F-4D97-AF65-F5344CB8AC3E}">
        <p14:creationId xmlns:p14="http://schemas.microsoft.com/office/powerpoint/2010/main" val="87489060"/>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214927495"/>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79369608"/>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Oke, so how is this applied to fibers</a:t>
            </a:r>
          </a:p>
          <a:p>
            <a:endParaRPr lang="en-US" dirty="0"/>
          </a:p>
          <a:p>
            <a:r>
              <a:rPr lang="en-US" dirty="0"/>
              <a:t>3 worker threads</a:t>
            </a:r>
          </a:p>
          <a:p>
            <a:r>
              <a:rPr lang="en-US" dirty="0"/>
              <a:t>2 fibers running on the worker threads </a:t>
            </a:r>
          </a:p>
          <a:p>
            <a:r>
              <a:rPr lang="en-US" dirty="0"/>
              <a:t>They request memory</a:t>
            </a:r>
          </a:p>
        </p:txBody>
      </p:sp>
    </p:spTree>
    <p:extLst>
      <p:ext uri="{BB962C8B-B14F-4D97-AF65-F5344CB8AC3E}">
        <p14:creationId xmlns:p14="http://schemas.microsoft.com/office/powerpoint/2010/main" val="3944765410"/>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fibers contain memory of the same block and because we use this tagged heap when a frame ( so something has passed through all stages ) we can clear the memory with that specific tag</a:t>
            </a:r>
          </a:p>
          <a:p>
            <a:r>
              <a:rPr lang="en-US" dirty="0"/>
              <a:t>But every time we request memory from a block we need to lock …</a:t>
            </a:r>
          </a:p>
          <a:p>
            <a:r>
              <a:rPr lang="en-US" dirty="0"/>
              <a:t>That is not really ideal</a:t>
            </a:r>
          </a:p>
        </p:txBody>
      </p:sp>
    </p:spTree>
    <p:extLst>
      <p:ext uri="{BB962C8B-B14F-4D97-AF65-F5344CB8AC3E}">
        <p14:creationId xmlns:p14="http://schemas.microsoft.com/office/powerpoint/2010/main" val="1174053713"/>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we could do … </a:t>
            </a:r>
          </a:p>
        </p:txBody>
      </p:sp>
    </p:spTree>
    <p:extLst>
      <p:ext uri="{BB962C8B-B14F-4D97-AF65-F5344CB8AC3E}">
        <p14:creationId xmlns:p14="http://schemas.microsoft.com/office/powerpoint/2010/main" val="2875102596"/>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demonstrate”:</a:t>
            </a:r>
          </a:p>
          <a:p>
            <a:endParaRPr lang="en-US" dirty="0"/>
          </a:p>
          <a:p>
            <a:r>
              <a:rPr lang="en-US" dirty="0"/>
              <a:t>We have 2 fibers running on the first and the last worker thread and they allocated pieces of a 2MB block</a:t>
            </a:r>
          </a:p>
          <a:p>
            <a:endParaRPr lang="en-US" dirty="0"/>
          </a:p>
        </p:txBody>
      </p:sp>
    </p:spTree>
    <p:extLst>
      <p:ext uri="{BB962C8B-B14F-4D97-AF65-F5344CB8AC3E}">
        <p14:creationId xmlns:p14="http://schemas.microsoft.com/office/powerpoint/2010/main" val="1006459637"/>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Fibers could go to sleep and wake up somewhere else that is still fine and if they do …</a:t>
            </a:r>
          </a:p>
          <a:p>
            <a:endParaRPr lang="en-US" dirty="0"/>
          </a:p>
        </p:txBody>
      </p:sp>
    </p:spTree>
    <p:extLst>
      <p:ext uri="{BB962C8B-B14F-4D97-AF65-F5344CB8AC3E}">
        <p14:creationId xmlns:p14="http://schemas.microsoft.com/office/powerpoint/2010/main" val="3040387479"/>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They can allocate memory from that specific worker threads block</a:t>
            </a:r>
          </a:p>
          <a:p>
            <a:r>
              <a:rPr lang="en-US" dirty="0"/>
              <a:t>Because of the tagging when we complete a frame and all memory with a specific tag is cleared and we can be sure no stale pointers would be left behind</a:t>
            </a:r>
          </a:p>
        </p:txBody>
      </p:sp>
    </p:spTree>
    <p:extLst>
      <p:ext uri="{BB962C8B-B14F-4D97-AF65-F5344CB8AC3E}">
        <p14:creationId xmlns:p14="http://schemas.microsoft.com/office/powerpoint/2010/main" val="3745136074"/>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code</a:t>
            </a:r>
            <a:endParaRPr lang="en-US" dirty="0"/>
          </a:p>
        </p:txBody>
      </p:sp>
    </p:spTree>
    <p:extLst>
      <p:ext uri="{BB962C8B-B14F-4D97-AF65-F5344CB8AC3E}">
        <p14:creationId xmlns:p14="http://schemas.microsoft.com/office/powerpoint/2010/main" val="3229490225"/>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993790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dirty="0"/>
              <a:t>No context switch</a:t>
            </a:r>
          </a:p>
          <a:p>
            <a:pPr lvl="1"/>
            <a:r>
              <a:rPr lang="en-US" dirty="0"/>
              <a:t>Only save/restore registers</a:t>
            </a:r>
          </a:p>
          <a:p>
            <a:pPr lvl="2"/>
            <a:r>
              <a:rPr lang="en-US" dirty="0"/>
              <a:t>Swapping stack pointers etc.</a:t>
            </a:r>
          </a:p>
          <a:p>
            <a:pPr lvl="1"/>
            <a:r>
              <a:rPr lang="en-US" dirty="0"/>
              <a:t>OS does not even know you did it</a:t>
            </a:r>
          </a:p>
          <a:p>
            <a:endParaRPr lang="en-US" dirty="0"/>
          </a:p>
        </p:txBody>
      </p:sp>
    </p:spTree>
    <p:extLst>
      <p:ext uri="{BB962C8B-B14F-4D97-AF65-F5344CB8AC3E}">
        <p14:creationId xmlns:p14="http://schemas.microsoft.com/office/powerpoint/2010/main" val="1816747491"/>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8294820"/>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070364594"/>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96871739"/>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making this demo framework possible, as my own framework is quite complex, and I wasn’t able to extract everything in a demonstration format.</a:t>
            </a:r>
          </a:p>
        </p:txBody>
      </p:sp>
    </p:spTree>
    <p:extLst>
      <p:ext uri="{BB962C8B-B14F-4D97-AF65-F5344CB8AC3E}">
        <p14:creationId xmlns:p14="http://schemas.microsoft.com/office/powerpoint/2010/main" val="2011604377"/>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108211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800297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Ok but this sounds a lot like a coroutine, so let’s make something clear here</a:t>
            </a:r>
          </a:p>
        </p:txBody>
      </p:sp>
    </p:spTree>
    <p:extLst>
      <p:ext uri="{BB962C8B-B14F-4D97-AF65-F5344CB8AC3E}">
        <p14:creationId xmlns:p14="http://schemas.microsoft.com/office/powerpoint/2010/main" val="8718338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asked chat-</a:t>
            </a:r>
            <a:r>
              <a:rPr lang="en-US" dirty="0" err="1"/>
              <a:t>gpt</a:t>
            </a:r>
            <a:r>
              <a:rPr lang="en-US" dirty="0"/>
              <a:t> the same question, you can make whatever you want from this … I’ll stick to my definition</a:t>
            </a:r>
          </a:p>
        </p:txBody>
      </p:sp>
    </p:spTree>
    <p:extLst>
      <p:ext uri="{BB962C8B-B14F-4D97-AF65-F5344CB8AC3E}">
        <p14:creationId xmlns:p14="http://schemas.microsoft.com/office/powerpoint/2010/main" val="39436407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9406006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E8E8E8"/>
                </a:solidFill>
                <a:effectLst/>
                <a:highlight>
                  <a:srgbClr val="1F1F1F"/>
                </a:highlight>
                <a:latin typeface="Google Sans"/>
              </a:rPr>
              <a:t>Execution unit ( or threads ): are the vehicle in which the jobs actually executes</a:t>
            </a:r>
          </a:p>
          <a:p>
            <a:endParaRPr lang="en-US" b="0" i="0" dirty="0">
              <a:solidFill>
                <a:srgbClr val="E8E8E8"/>
              </a:solidFill>
              <a:effectLst/>
              <a:highlight>
                <a:srgbClr val="1F1F1F"/>
              </a:highlight>
              <a:latin typeface="Google Sans"/>
            </a:endParaRPr>
          </a:p>
          <a:p>
            <a:r>
              <a:rPr lang="en-US" b="0" i="0" dirty="0">
                <a:solidFill>
                  <a:srgbClr val="E8E8E8"/>
                </a:solidFill>
                <a:effectLst/>
                <a:highlight>
                  <a:srgbClr val="1F1F1F"/>
                </a:highlight>
                <a:latin typeface="Google Sans"/>
              </a:rPr>
              <a:t>Thread affinity in computer science refers to </a:t>
            </a:r>
            <a:r>
              <a:rPr lang="en-US" b="0" i="0" dirty="0">
                <a:solidFill>
                  <a:srgbClr val="FFFFFF"/>
                </a:solidFill>
                <a:effectLst/>
                <a:latin typeface="Google Sans"/>
              </a:rPr>
              <a:t>the strategy of assigning threads to specific processor cores in order to enhance memory access performance</a:t>
            </a:r>
            <a:r>
              <a:rPr lang="en-US" b="0" i="0" dirty="0">
                <a:solidFill>
                  <a:srgbClr val="E8E8E8"/>
                </a:solidFill>
                <a:effectLst/>
                <a:highlight>
                  <a:srgbClr val="1F1F1F"/>
                </a:highlight>
                <a:latin typeface="Google Sans"/>
              </a:rPr>
              <a:t>.</a:t>
            </a:r>
            <a:endParaRPr lang="en-US" dirty="0"/>
          </a:p>
        </p:txBody>
      </p:sp>
    </p:spTree>
    <p:extLst>
      <p:ext uri="{BB962C8B-B14F-4D97-AF65-F5344CB8AC3E}">
        <p14:creationId xmlns:p14="http://schemas.microsoft.com/office/powerpoint/2010/main" val="15289537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E8E8E8"/>
                </a:solidFill>
                <a:effectLst/>
                <a:highlight>
                  <a:srgbClr val="1F1F1F"/>
                </a:highlight>
                <a:latin typeface="Google Sans"/>
              </a:rPr>
              <a:t>Execution unit ( or threads ): are the vehicle in which the jobs actually executes</a:t>
            </a:r>
          </a:p>
          <a:p>
            <a:endParaRPr lang="en-US" b="0" i="0" dirty="0">
              <a:solidFill>
                <a:srgbClr val="E8E8E8"/>
              </a:solidFill>
              <a:effectLst/>
              <a:highlight>
                <a:srgbClr val="1F1F1F"/>
              </a:highlight>
              <a:latin typeface="Google Sans"/>
            </a:endParaRPr>
          </a:p>
          <a:p>
            <a:r>
              <a:rPr lang="en-US" b="0" i="0" dirty="0">
                <a:solidFill>
                  <a:srgbClr val="E8E8E8"/>
                </a:solidFill>
                <a:effectLst/>
                <a:highlight>
                  <a:srgbClr val="1F1F1F"/>
                </a:highlight>
                <a:latin typeface="Google Sans"/>
              </a:rPr>
              <a:t>Thread affinity in computer science refers to </a:t>
            </a:r>
            <a:r>
              <a:rPr lang="en-US" b="0" i="0" dirty="0">
                <a:solidFill>
                  <a:srgbClr val="FFFFFF"/>
                </a:solidFill>
                <a:effectLst/>
                <a:latin typeface="Google Sans"/>
              </a:rPr>
              <a:t>the strategy of assigning threads to specific processor cores in order to enhance memory access performance</a:t>
            </a:r>
            <a:r>
              <a:rPr lang="en-US" b="0" i="0" dirty="0">
                <a:solidFill>
                  <a:srgbClr val="E8E8E8"/>
                </a:solidFill>
                <a:effectLst/>
                <a:highlight>
                  <a:srgbClr val="1F1F1F"/>
                </a:highlight>
                <a:latin typeface="Google Sans"/>
              </a:rPr>
              <a:t>.</a:t>
            </a:r>
            <a:endParaRPr lang="en-US" dirty="0"/>
          </a:p>
        </p:txBody>
      </p:sp>
    </p:spTree>
    <p:extLst>
      <p:ext uri="{BB962C8B-B14F-4D97-AF65-F5344CB8AC3E}">
        <p14:creationId xmlns:p14="http://schemas.microsoft.com/office/powerpoint/2010/main" val="40078982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E8E8E8"/>
                </a:solidFill>
                <a:effectLst/>
                <a:highlight>
                  <a:srgbClr val="1F1F1F"/>
                </a:highlight>
                <a:latin typeface="Google Sans"/>
              </a:rPr>
              <a:t>Execution unit ( or threads ): are the vehicle in which the jobs actually executes</a:t>
            </a:r>
          </a:p>
          <a:p>
            <a:endParaRPr lang="en-US" b="0" i="0" dirty="0">
              <a:solidFill>
                <a:srgbClr val="E8E8E8"/>
              </a:solidFill>
              <a:effectLst/>
              <a:highlight>
                <a:srgbClr val="1F1F1F"/>
              </a:highlight>
              <a:latin typeface="Google Sans"/>
            </a:endParaRPr>
          </a:p>
          <a:p>
            <a:r>
              <a:rPr lang="en-US" b="0" i="0" dirty="0">
                <a:solidFill>
                  <a:srgbClr val="E8E8E8"/>
                </a:solidFill>
                <a:effectLst/>
                <a:highlight>
                  <a:srgbClr val="1F1F1F"/>
                </a:highlight>
                <a:latin typeface="Google Sans"/>
              </a:rPr>
              <a:t>Thread affinity in computer science refers to </a:t>
            </a:r>
            <a:r>
              <a:rPr lang="en-US" b="0" i="0" dirty="0">
                <a:solidFill>
                  <a:srgbClr val="FFFFFF"/>
                </a:solidFill>
                <a:effectLst/>
                <a:latin typeface="Google Sans"/>
              </a:rPr>
              <a:t>the strategy of assigning threads to specific processor cores in order to enhance memory access performance</a:t>
            </a:r>
            <a:r>
              <a:rPr lang="en-US" b="0" i="0" dirty="0">
                <a:solidFill>
                  <a:srgbClr val="E8E8E8"/>
                </a:solidFill>
                <a:effectLst/>
                <a:highlight>
                  <a:srgbClr val="1F1F1F"/>
                </a:highlight>
                <a:latin typeface="Google Sans"/>
              </a:rPr>
              <a:t>.</a:t>
            </a:r>
            <a:endParaRPr lang="en-US" dirty="0"/>
          </a:p>
        </p:txBody>
      </p:sp>
    </p:spTree>
    <p:extLst>
      <p:ext uri="{BB962C8B-B14F-4D97-AF65-F5344CB8AC3E}">
        <p14:creationId xmlns:p14="http://schemas.microsoft.com/office/powerpoint/2010/main" val="23191457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make sure I myself can see how much content I still have to talk about I added a progress bar</a:t>
            </a:r>
          </a:p>
        </p:txBody>
      </p:sp>
    </p:spTree>
    <p:extLst>
      <p:ext uri="{BB962C8B-B14F-4D97-AF65-F5344CB8AC3E}">
        <p14:creationId xmlns:p14="http://schemas.microsoft.com/office/powerpoint/2010/main" val="9699049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E8E8E8"/>
                </a:solidFill>
                <a:effectLst/>
                <a:highlight>
                  <a:srgbClr val="1F1F1F"/>
                </a:highlight>
                <a:latin typeface="Google Sans"/>
              </a:rPr>
              <a:t>Thread affinity in computer science refers to </a:t>
            </a:r>
            <a:r>
              <a:rPr lang="en-US" b="0" i="0" dirty="0">
                <a:solidFill>
                  <a:srgbClr val="FFFFFF"/>
                </a:solidFill>
                <a:effectLst/>
                <a:latin typeface="Google Sans"/>
              </a:rPr>
              <a:t>the strategy of assigning threads to specific processor cores in order to enhance memory access performance</a:t>
            </a:r>
            <a:r>
              <a:rPr lang="en-US" b="0" i="0" dirty="0">
                <a:solidFill>
                  <a:srgbClr val="E8E8E8"/>
                </a:solidFill>
                <a:effectLst/>
                <a:highlight>
                  <a:srgbClr val="1F1F1F"/>
                </a:highlight>
                <a:latin typeface="Google Sans"/>
              </a:rPr>
              <a:t>.</a:t>
            </a:r>
            <a:endParaRPr lang="en-US" dirty="0"/>
          </a:p>
        </p:txBody>
      </p:sp>
    </p:spTree>
    <p:extLst>
      <p:ext uri="{BB962C8B-B14F-4D97-AF65-F5344CB8AC3E}">
        <p14:creationId xmlns:p14="http://schemas.microsoft.com/office/powerpoint/2010/main" val="42281152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dirty="0"/>
              <a:t>Job == Function Pointer</a:t>
            </a:r>
          </a:p>
          <a:p>
            <a:pPr lvl="1"/>
            <a:r>
              <a:rPr lang="en-US" dirty="0"/>
              <a:t>Fiber calls the function pointer</a:t>
            </a:r>
          </a:p>
        </p:txBody>
      </p:sp>
    </p:spTree>
    <p:extLst>
      <p:ext uri="{BB962C8B-B14F-4D97-AF65-F5344CB8AC3E}">
        <p14:creationId xmlns:p14="http://schemas.microsoft.com/office/powerpoint/2010/main" val="215850076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E8E8E8"/>
                </a:solidFill>
                <a:effectLst/>
                <a:highlight>
                  <a:srgbClr val="1F1F1F"/>
                </a:highlight>
                <a:latin typeface="Google Sans"/>
              </a:rPr>
              <a:t>When there is a dependency that we have to wait for</a:t>
            </a:r>
            <a:endParaRPr lang="en-US" dirty="0"/>
          </a:p>
        </p:txBody>
      </p:sp>
    </p:spTree>
    <p:extLst>
      <p:ext uri="{BB962C8B-B14F-4D97-AF65-F5344CB8AC3E}">
        <p14:creationId xmlns:p14="http://schemas.microsoft.com/office/powerpoint/2010/main" val="266445274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E8E8E8"/>
                </a:solidFill>
                <a:effectLst/>
                <a:highlight>
                  <a:srgbClr val="1F1F1F"/>
                </a:highlight>
                <a:latin typeface="Google Sans"/>
              </a:rPr>
              <a:t>Execution unit ( or threads ): are the vehicle in which the jobs actually executes</a:t>
            </a:r>
          </a:p>
          <a:p>
            <a:endParaRPr lang="en-US" b="0" i="0" dirty="0">
              <a:solidFill>
                <a:srgbClr val="E8E8E8"/>
              </a:solidFill>
              <a:effectLst/>
              <a:highlight>
                <a:srgbClr val="1F1F1F"/>
              </a:highlight>
              <a:latin typeface="Google Sans"/>
            </a:endParaRPr>
          </a:p>
          <a:p>
            <a:r>
              <a:rPr lang="en-US" b="0" i="0" dirty="0">
                <a:solidFill>
                  <a:srgbClr val="E8E8E8"/>
                </a:solidFill>
                <a:effectLst/>
                <a:highlight>
                  <a:srgbClr val="1F1F1F"/>
                </a:highlight>
                <a:latin typeface="Google Sans"/>
              </a:rPr>
              <a:t>Thread affinity in computer science refers to </a:t>
            </a:r>
            <a:r>
              <a:rPr lang="en-US" b="0" i="0" dirty="0">
                <a:solidFill>
                  <a:srgbClr val="FFFFFF"/>
                </a:solidFill>
                <a:effectLst/>
                <a:latin typeface="Google Sans"/>
              </a:rPr>
              <a:t>the strategy of assigning threads to specific processor cores in order to enhance memory access performance</a:t>
            </a:r>
            <a:r>
              <a:rPr lang="en-US" b="0" i="0" dirty="0">
                <a:solidFill>
                  <a:srgbClr val="E8E8E8"/>
                </a:solidFill>
                <a:effectLst/>
                <a:highlight>
                  <a:srgbClr val="1F1F1F"/>
                </a:highlight>
                <a:latin typeface="Google Sans"/>
              </a:rPr>
              <a:t>.</a:t>
            </a:r>
            <a:endParaRPr lang="en-US" dirty="0"/>
          </a:p>
        </p:txBody>
      </p:sp>
    </p:spTree>
    <p:extLst>
      <p:ext uri="{BB962C8B-B14F-4D97-AF65-F5344CB8AC3E}">
        <p14:creationId xmlns:p14="http://schemas.microsoft.com/office/powerpoint/2010/main" val="36764724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dirty="0"/>
              <a:t>If any thread pushed a high priority job, that should be the next job</a:t>
            </a:r>
          </a:p>
          <a:p>
            <a:pPr lvl="1"/>
            <a:r>
              <a:rPr lang="en-US" dirty="0"/>
              <a:t>Throughput should not be the defining factor, controlled execution should</a:t>
            </a:r>
          </a:p>
          <a:p>
            <a:endParaRPr lang="en-US" dirty="0"/>
          </a:p>
        </p:txBody>
      </p:sp>
    </p:spTree>
    <p:extLst>
      <p:ext uri="{BB962C8B-B14F-4D97-AF65-F5344CB8AC3E}">
        <p14:creationId xmlns:p14="http://schemas.microsoft.com/office/powerpoint/2010/main" val="107540638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6875581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09601033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6980341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a:t>
            </a:r>
            <a:r>
              <a:rPr lang="en-US" b="0" i="0" dirty="0">
                <a:solidFill>
                  <a:srgbClr val="E6E6E6"/>
                </a:solidFill>
                <a:effectLst/>
                <a:latin typeface="Segoe UI" panose="020B0502040204020203" pitchFamily="34" charset="0"/>
              </a:rPr>
              <a:t>fibers do not provide advantages over a well-designed multithreaded application. However, using fibers can make it easier to port applications that were designed to schedule their own threads.</a:t>
            </a:r>
          </a:p>
          <a:p>
            <a:r>
              <a:rPr lang="en-US" b="0" i="0" dirty="0">
                <a:solidFill>
                  <a:srgbClr val="E6E6E6"/>
                </a:solidFill>
                <a:effectLst/>
                <a:latin typeface="Segoe UI" panose="020B0502040204020203" pitchFamily="34" charset="0"/>
              </a:rPr>
              <a:t>Second: well if you are using fibers ( next slide ) </a:t>
            </a:r>
            <a:endParaRPr lang="en-US" dirty="0"/>
          </a:p>
        </p:txBody>
      </p:sp>
    </p:spTree>
    <p:extLst>
      <p:ext uri="{BB962C8B-B14F-4D97-AF65-F5344CB8AC3E}">
        <p14:creationId xmlns:p14="http://schemas.microsoft.com/office/powerpoint/2010/main" val="278756188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dirty="0"/>
              <a:t>Avoid context switches and unwanted core switching</a:t>
            </a:r>
          </a:p>
          <a:p>
            <a:pPr lvl="1"/>
            <a:r>
              <a:rPr lang="en-US" dirty="0"/>
              <a:t>Kernel threads could cause ripple effects</a:t>
            </a:r>
          </a:p>
          <a:p>
            <a:endParaRPr lang="en-US" dirty="0"/>
          </a:p>
        </p:txBody>
      </p:sp>
    </p:spTree>
    <p:extLst>
      <p:ext uri="{BB962C8B-B14F-4D97-AF65-F5344CB8AC3E}">
        <p14:creationId xmlns:p14="http://schemas.microsoft.com/office/powerpoint/2010/main" val="13895189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in my previous company I was building out a volume renderer which was quite nice.</a:t>
            </a:r>
          </a:p>
          <a:p>
            <a:r>
              <a:rPr lang="en-US" dirty="0"/>
              <a:t>I’ve built this from the ground up and even though I have no idea if they still use it, I thought I could experiment with it on my own.</a:t>
            </a:r>
          </a:p>
          <a:p>
            <a:r>
              <a:rPr lang="en-US" dirty="0"/>
              <a:t>Whatever was present at the company now or back then is a totally different beast to what I currently have. </a:t>
            </a:r>
          </a:p>
          <a:p>
            <a:endParaRPr lang="en-US" dirty="0"/>
          </a:p>
          <a:p>
            <a:r>
              <a:rPr lang="en-US" dirty="0"/>
              <a:t>But hey not important right now.</a:t>
            </a:r>
          </a:p>
        </p:txBody>
      </p:sp>
    </p:spTree>
    <p:extLst>
      <p:ext uri="{BB962C8B-B14F-4D97-AF65-F5344CB8AC3E}">
        <p14:creationId xmlns:p14="http://schemas.microsoft.com/office/powerpoint/2010/main" val="252303513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 cores allocated and used for computation</a:t>
            </a:r>
          </a:p>
          <a:p>
            <a:endParaRPr lang="en-US" dirty="0"/>
          </a:p>
          <a:p>
            <a:r>
              <a:rPr lang="en-US" dirty="0"/>
              <a:t>They run for a very long time …</a:t>
            </a:r>
          </a:p>
        </p:txBody>
      </p:sp>
    </p:spTree>
    <p:extLst>
      <p:ext uri="{BB962C8B-B14F-4D97-AF65-F5344CB8AC3E}">
        <p14:creationId xmlns:p14="http://schemas.microsoft.com/office/powerpoint/2010/main" val="307065091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the kernel thread evicts us ( which happens all the time )</a:t>
            </a:r>
          </a:p>
        </p:txBody>
      </p:sp>
    </p:spTree>
    <p:extLst>
      <p:ext uri="{BB962C8B-B14F-4D97-AF65-F5344CB8AC3E}">
        <p14:creationId xmlns:p14="http://schemas.microsoft.com/office/powerpoint/2010/main" val="144797925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thread says: I’ve been evicted but I need to run somewhere else … </a:t>
            </a:r>
          </a:p>
          <a:p>
            <a:endParaRPr lang="en-US" dirty="0"/>
          </a:p>
          <a:p>
            <a:r>
              <a:rPr lang="en-US" dirty="0"/>
              <a:t>What is evicting:</a:t>
            </a:r>
          </a:p>
          <a:p>
            <a:r>
              <a:rPr lang="en-US" dirty="0"/>
              <a:t>In a multithreading environment, the operating system or thread scheduler may </a:t>
            </a:r>
            <a:r>
              <a:rPr lang="en-US" b="1" dirty="0"/>
              <a:t>evict</a:t>
            </a:r>
            <a:r>
              <a:rPr lang="en-US" dirty="0"/>
              <a:t> a thread from the CPU when it has used up its time slice or when the scheduler determines that another thread has a higher priority. This is common in </a:t>
            </a:r>
            <a:r>
              <a:rPr lang="en-US" b="1" dirty="0"/>
              <a:t>preemptive multitasking</a:t>
            </a:r>
            <a:r>
              <a:rPr lang="en-US" dirty="0"/>
              <a:t>, where a running thread is forcibly removed (or evicted) from the CPU, allowing another thread to run.</a:t>
            </a:r>
          </a:p>
        </p:txBody>
      </p:sp>
    </p:spTree>
    <p:extLst>
      <p:ext uri="{BB962C8B-B14F-4D97-AF65-F5344CB8AC3E}">
        <p14:creationId xmlns:p14="http://schemas.microsoft.com/office/powerpoint/2010/main" val="260472964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Well, I’ve been running for a long time why don’t you take my spot.</a:t>
            </a:r>
          </a:p>
          <a:p>
            <a:r>
              <a:rPr lang="en-US" dirty="0"/>
              <a:t>And this happens for every running thread.</a:t>
            </a:r>
          </a:p>
        </p:txBody>
      </p:sp>
    </p:spTree>
    <p:extLst>
      <p:ext uri="{BB962C8B-B14F-4D97-AF65-F5344CB8AC3E}">
        <p14:creationId xmlns:p14="http://schemas.microsoft.com/office/powerpoint/2010/main" val="328047424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you end up with ( well in this case ) 3 context switches ( at a minimum) instead of 1 from the kernel thread … </a:t>
            </a:r>
          </a:p>
        </p:txBody>
      </p:sp>
    </p:spTree>
    <p:extLst>
      <p:ext uri="{BB962C8B-B14F-4D97-AF65-F5344CB8AC3E}">
        <p14:creationId xmlns:p14="http://schemas.microsoft.com/office/powerpoint/2010/main" val="256136592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39101940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70657909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dirty="0"/>
              <a:t>After first bullet point</a:t>
            </a:r>
            <a:br>
              <a:rPr lang="en-US" dirty="0"/>
            </a:br>
            <a:br>
              <a:rPr lang="en-US" dirty="0"/>
            </a:br>
            <a:r>
              <a:rPr lang="en-US" dirty="0"/>
              <a:t>These are system threads</a:t>
            </a:r>
          </a:p>
          <a:p>
            <a:pPr lvl="1"/>
            <a:r>
              <a:rPr lang="en-US" dirty="0"/>
              <a:t>Implemented like interrupt handlers ( read data, post job )</a:t>
            </a:r>
          </a:p>
          <a:p>
            <a:pPr lvl="1"/>
            <a:r>
              <a:rPr lang="en-US" dirty="0"/>
              <a:t>Always wait, </a:t>
            </a:r>
            <a:r>
              <a:rPr lang="en-US" b="1" dirty="0"/>
              <a:t>never </a:t>
            </a:r>
            <a:r>
              <a:rPr lang="en-US" dirty="0"/>
              <a:t>do expensive processing of data</a:t>
            </a:r>
            <a:endParaRPr lang="en-US" b="1" dirty="0"/>
          </a:p>
        </p:txBody>
      </p:sp>
    </p:spTree>
    <p:extLst>
      <p:ext uri="{BB962C8B-B14F-4D97-AF65-F5344CB8AC3E}">
        <p14:creationId xmlns:p14="http://schemas.microsoft.com/office/powerpoint/2010/main" val="336233101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83159181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to </a:t>
            </a:r>
            <a:r>
              <a:rPr lang="en-US" dirty="0" err="1"/>
              <a:t>jobify</a:t>
            </a:r>
            <a:r>
              <a:rPr lang="en-US" dirty="0"/>
              <a:t> …</a:t>
            </a:r>
          </a:p>
        </p:txBody>
      </p:sp>
    </p:spTree>
    <p:extLst>
      <p:ext uri="{BB962C8B-B14F-4D97-AF65-F5344CB8AC3E}">
        <p14:creationId xmlns:p14="http://schemas.microsoft.com/office/powerpoint/2010/main" val="17987408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dirty="0"/>
              <a:t>Some work for x logic was offloaded.</a:t>
            </a:r>
          </a:p>
          <a:p>
            <a:pPr lvl="1"/>
            <a:endParaRPr lang="en-US" dirty="0"/>
          </a:p>
          <a:p>
            <a:pPr lvl="1"/>
            <a:r>
              <a:rPr lang="en-US" dirty="0"/>
              <a:t>Application logic </a:t>
            </a:r>
          </a:p>
          <a:p>
            <a:pPr lvl="1"/>
            <a:r>
              <a:rPr lang="en-US" dirty="0"/>
              <a:t>Physics steps </a:t>
            </a:r>
          </a:p>
          <a:p>
            <a:pPr lvl="1"/>
            <a:r>
              <a:rPr lang="en-US" dirty="0"/>
              <a:t>Render</a:t>
            </a:r>
          </a:p>
        </p:txBody>
      </p:sp>
    </p:spTree>
    <p:extLst>
      <p:ext uri="{BB962C8B-B14F-4D97-AF65-F5344CB8AC3E}">
        <p14:creationId xmlns:p14="http://schemas.microsoft.com/office/powerpoint/2010/main" val="204861626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248598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Easy to use macro, so other programmers cannot mess up the API</a:t>
            </a:r>
          </a:p>
        </p:txBody>
      </p:sp>
    </p:spTree>
    <p:extLst>
      <p:ext uri="{BB962C8B-B14F-4D97-AF65-F5344CB8AC3E}">
        <p14:creationId xmlns:p14="http://schemas.microsoft.com/office/powerpoint/2010/main" val="56052567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Main entry point of the example</a:t>
            </a:r>
          </a:p>
        </p:txBody>
      </p:sp>
    </p:spTree>
    <p:extLst>
      <p:ext uri="{BB962C8B-B14F-4D97-AF65-F5344CB8AC3E}">
        <p14:creationId xmlns:p14="http://schemas.microsoft.com/office/powerpoint/2010/main" val="164535094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first </a:t>
            </a:r>
            <a:r>
              <a:rPr lang="en-US" dirty="0" err="1"/>
              <a:t>decl</a:t>
            </a:r>
            <a:r>
              <a:rPr lang="en-US" dirty="0"/>
              <a:t> a job that will start all jobs</a:t>
            </a:r>
          </a:p>
        </p:txBody>
      </p:sp>
    </p:spTree>
    <p:extLst>
      <p:ext uri="{BB962C8B-B14F-4D97-AF65-F5344CB8AC3E}">
        <p14:creationId xmlns:p14="http://schemas.microsoft.com/office/powerpoint/2010/main" val="340763503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Nothing more than a wrapper around a function pointer and a pointer to some data</a:t>
            </a:r>
          </a:p>
        </p:txBody>
      </p:sp>
    </p:spTree>
    <p:extLst>
      <p:ext uri="{BB962C8B-B14F-4D97-AF65-F5344CB8AC3E}">
        <p14:creationId xmlns:p14="http://schemas.microsoft.com/office/powerpoint/2010/main" val="279070476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Then we specify a counter that we will wait for</a:t>
            </a:r>
          </a:p>
        </p:txBody>
      </p:sp>
    </p:spTree>
    <p:extLst>
      <p:ext uri="{BB962C8B-B14F-4D97-AF65-F5344CB8AC3E}">
        <p14:creationId xmlns:p14="http://schemas.microsoft.com/office/powerpoint/2010/main" val="378284672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Wrapper around an atomic integer</a:t>
            </a:r>
          </a:p>
        </p:txBody>
      </p:sp>
    </p:spTree>
    <p:extLst>
      <p:ext uri="{BB962C8B-B14F-4D97-AF65-F5344CB8AC3E}">
        <p14:creationId xmlns:p14="http://schemas.microsoft.com/office/powerpoint/2010/main" val="164946367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we call run jobs bit of a miss name because it won’t actually run anything, it will add jobs to the queue but details I would say</a:t>
            </a:r>
          </a:p>
        </p:txBody>
      </p:sp>
    </p:spTree>
    <p:extLst>
      <p:ext uri="{BB962C8B-B14F-4D97-AF65-F5344CB8AC3E}">
        <p14:creationId xmlns:p14="http://schemas.microsoft.com/office/powerpoint/2010/main" val="313034980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Addition of jobs could look like this</a:t>
            </a:r>
          </a:p>
          <a:p>
            <a:endParaRPr lang="en-US" dirty="0"/>
          </a:p>
          <a:p>
            <a:r>
              <a:rPr lang="en-US" dirty="0"/>
              <a:t>We lock our critical section ( yes I use mutexes in this example, but this is only an example )</a:t>
            </a:r>
          </a:p>
          <a:p>
            <a:endParaRPr lang="en-US" dirty="0"/>
          </a:p>
          <a:p>
            <a:r>
              <a:rPr lang="en-US" dirty="0"/>
              <a:t>Check if the counter already has jobs present</a:t>
            </a:r>
          </a:p>
          <a:p>
            <a:endParaRPr lang="en-US" dirty="0"/>
          </a:p>
          <a:p>
            <a:r>
              <a:rPr lang="en-US" dirty="0"/>
              <a:t>If not we create them </a:t>
            </a:r>
          </a:p>
          <a:p>
            <a:endParaRPr lang="en-US" dirty="0"/>
          </a:p>
          <a:p>
            <a:r>
              <a:rPr lang="en-US" dirty="0"/>
              <a:t>And add those to the queue “ to run “ </a:t>
            </a:r>
          </a:p>
        </p:txBody>
      </p:sp>
    </p:spTree>
    <p:extLst>
      <p:ext uri="{BB962C8B-B14F-4D97-AF65-F5344CB8AC3E}">
        <p14:creationId xmlns:p14="http://schemas.microsoft.com/office/powerpoint/2010/main" val="186529482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solidFill>
                  <a:srgbClr val="6272A4"/>
                </a:solidFill>
                <a:effectLst/>
                <a:latin typeface="Consolas" panose="020B0609020204030204" pitchFamily="49" charset="0"/>
              </a:rPr>
              <a:t>  start the job systems, from this point on, we don't have a main thread anymore</a:t>
            </a:r>
            <a:endParaRPr lang="en-US" b="0" dirty="0">
              <a:solidFill>
                <a:srgbClr val="F8F8F2"/>
              </a:solidFill>
              <a:effectLst/>
              <a:latin typeface="Consolas" panose="020B0609020204030204" pitchFamily="49" charset="0"/>
            </a:endParaRPr>
          </a:p>
          <a:p>
            <a:r>
              <a:rPr lang="en-US" b="0" dirty="0">
                <a:solidFill>
                  <a:srgbClr val="6272A4"/>
                </a:solidFill>
                <a:effectLst/>
                <a:latin typeface="Consolas" panose="020B0609020204030204" pitchFamily="49" charset="0"/>
              </a:rPr>
              <a:t>  and everything will be handled by the job system.</a:t>
            </a:r>
            <a:endParaRPr lang="en-US" b="0" dirty="0">
              <a:solidFill>
                <a:srgbClr val="F8F8F2"/>
              </a:solidFill>
              <a:effectLst/>
              <a:latin typeface="Consolas" panose="020B0609020204030204" pitchFamily="49" charset="0"/>
            </a:endParaRPr>
          </a:p>
          <a:p>
            <a:endParaRPr lang="en-US" dirty="0"/>
          </a:p>
        </p:txBody>
      </p:sp>
    </p:spTree>
    <p:extLst>
      <p:ext uri="{BB962C8B-B14F-4D97-AF65-F5344CB8AC3E}">
        <p14:creationId xmlns:p14="http://schemas.microsoft.com/office/powerpoint/2010/main" val="36218468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1" indent="0" algn="l" defTabSz="914400" rtl="0" eaLnBrk="1" fontAlgn="auto" latinLnBrk="0" hangingPunct="1">
              <a:lnSpc>
                <a:spcPct val="100000"/>
              </a:lnSpc>
              <a:spcBef>
                <a:spcPts val="0"/>
              </a:spcBef>
              <a:spcAft>
                <a:spcPts val="0"/>
              </a:spcAft>
              <a:buClrTx/>
              <a:buSzTx/>
              <a:buFont typeface="+mj-lt"/>
              <a:buNone/>
              <a:tabLst/>
              <a:defRPr/>
            </a:pPr>
            <a:r>
              <a:rPr lang="en-US" dirty="0"/>
              <a:t>I thought a C </a:t>
            </a:r>
            <a:r>
              <a:rPr lang="en-US" dirty="0" err="1"/>
              <a:t>api</a:t>
            </a:r>
            <a:r>
              <a:rPr lang="en-US" dirty="0"/>
              <a:t> would work better for a small demo, it didn’t</a:t>
            </a:r>
          </a:p>
          <a:p>
            <a:pPr marL="457200" marR="0" lvl="1" indent="0" algn="l" defTabSz="914400" rtl="0" eaLnBrk="1" fontAlgn="auto" latinLnBrk="0" hangingPunct="1">
              <a:lnSpc>
                <a:spcPct val="100000"/>
              </a:lnSpc>
              <a:spcBef>
                <a:spcPts val="0"/>
              </a:spcBef>
              <a:spcAft>
                <a:spcPts val="0"/>
              </a:spcAft>
              <a:buClrTx/>
              <a:buSzTx/>
              <a:buFont typeface="+mj-lt"/>
              <a:buNone/>
              <a:tabLst/>
              <a:defRPr/>
            </a:pPr>
            <a:endParaRPr lang="en-US" dirty="0"/>
          </a:p>
          <a:p>
            <a:pPr marL="457200" marR="0" lvl="1" indent="0" algn="l" defTabSz="914400" rtl="0" eaLnBrk="1" fontAlgn="auto" latinLnBrk="0" hangingPunct="1">
              <a:lnSpc>
                <a:spcPct val="100000"/>
              </a:lnSpc>
              <a:spcBef>
                <a:spcPts val="0"/>
              </a:spcBef>
              <a:spcAft>
                <a:spcPts val="0"/>
              </a:spcAft>
              <a:buClrTx/>
              <a:buSzTx/>
              <a:buFont typeface="+mj-lt"/>
              <a:buNone/>
              <a:tabLst/>
              <a:defRPr/>
            </a:pPr>
            <a:r>
              <a:rPr lang="en-US" dirty="0"/>
              <a:t>30 fps on average was the max I could reach</a:t>
            </a:r>
          </a:p>
          <a:p>
            <a:pPr marL="457200" lvl="1" indent="0" algn="l">
              <a:buFont typeface="+mj-lt"/>
              <a:buNone/>
            </a:pPr>
            <a:endParaRPr lang="en-US" dirty="0"/>
          </a:p>
          <a:p>
            <a:pPr marL="457200" lvl="1" indent="0" algn="l">
              <a:buFont typeface="+mj-lt"/>
              <a:buNone/>
            </a:pPr>
            <a:r>
              <a:rPr lang="en-US" dirty="0"/>
              <a:t>Threading did not even work on all supported platforms</a:t>
            </a:r>
          </a:p>
          <a:p>
            <a:pPr marL="457200" marR="0" lvl="1" indent="0" algn="l" defTabSz="914400" rtl="0" eaLnBrk="1" fontAlgn="auto" latinLnBrk="0" hangingPunct="1">
              <a:lnSpc>
                <a:spcPct val="100000"/>
              </a:lnSpc>
              <a:spcBef>
                <a:spcPts val="0"/>
              </a:spcBef>
              <a:spcAft>
                <a:spcPts val="0"/>
              </a:spcAft>
              <a:buClrTx/>
              <a:buSzTx/>
              <a:buFont typeface="+mj-lt"/>
              <a:buNone/>
              <a:tabLst/>
              <a:defRPr/>
            </a:pPr>
            <a:r>
              <a:rPr lang="en-US" dirty="0"/>
              <a:t>Lot of manual management in what was supposed to be a job system</a:t>
            </a:r>
          </a:p>
          <a:p>
            <a:pPr marL="457200" lvl="1" indent="0" algn="l">
              <a:buFont typeface="+mj-lt"/>
              <a:buNone/>
            </a:pPr>
            <a:r>
              <a:rPr lang="en-US" dirty="0"/>
              <a:t>	State of the job was confusing</a:t>
            </a:r>
          </a:p>
          <a:p>
            <a:pPr marL="914400" lvl="2" indent="0" algn="l">
              <a:buFont typeface="+mj-lt"/>
              <a:buNone/>
            </a:pPr>
            <a:r>
              <a:rPr lang="en-US" dirty="0"/>
              <a:t>	Ran immediately</a:t>
            </a:r>
          </a:p>
          <a:p>
            <a:pPr marL="914400" lvl="2" indent="0" algn="l">
              <a:buFont typeface="+mj-lt"/>
              <a:buNone/>
            </a:pPr>
            <a:r>
              <a:rPr lang="en-US" dirty="0"/>
              <a:t>	Deferred to a later stage</a:t>
            </a:r>
          </a:p>
          <a:p>
            <a:endParaRPr lang="en-US" dirty="0"/>
          </a:p>
        </p:txBody>
      </p:sp>
    </p:spTree>
    <p:extLst>
      <p:ext uri="{BB962C8B-B14F-4D97-AF65-F5344CB8AC3E}">
        <p14:creationId xmlns:p14="http://schemas.microsoft.com/office/powerpoint/2010/main" val="321043533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94718216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Creation of a worker thread could look like this (next slide )</a:t>
            </a:r>
          </a:p>
        </p:txBody>
      </p:sp>
    </p:spTree>
    <p:extLst>
      <p:ext uri="{BB962C8B-B14F-4D97-AF65-F5344CB8AC3E}">
        <p14:creationId xmlns:p14="http://schemas.microsoft.com/office/powerpoint/2010/main" val="178106669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important part I would say, which call the </a:t>
            </a:r>
            <a:r>
              <a:rPr lang="en-US" dirty="0" err="1"/>
              <a:t>ctor</a:t>
            </a:r>
            <a:r>
              <a:rPr lang="en-US" dirty="0"/>
              <a:t> of </a:t>
            </a:r>
            <a:r>
              <a:rPr lang="en-US" dirty="0" err="1"/>
              <a:t>JobThread</a:t>
            </a:r>
            <a:endParaRPr lang="en-US" dirty="0"/>
          </a:p>
        </p:txBody>
      </p:sp>
    </p:spTree>
    <p:extLst>
      <p:ext uri="{BB962C8B-B14F-4D97-AF65-F5344CB8AC3E}">
        <p14:creationId xmlns:p14="http://schemas.microsoft.com/office/powerpoint/2010/main" val="7317063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Which will boot up the </a:t>
            </a:r>
            <a:r>
              <a:rPr lang="en-US" dirty="0" err="1"/>
              <a:t>JobThread</a:t>
            </a:r>
            <a:r>
              <a:rPr lang="en-US" dirty="0"/>
              <a:t> (next slide)</a:t>
            </a:r>
          </a:p>
        </p:txBody>
      </p:sp>
    </p:spTree>
    <p:extLst>
      <p:ext uri="{BB962C8B-B14F-4D97-AF65-F5344CB8AC3E}">
        <p14:creationId xmlns:p14="http://schemas.microsoft.com/office/powerpoint/2010/main" val="30467022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Right here</a:t>
            </a:r>
          </a:p>
          <a:p>
            <a:r>
              <a:rPr lang="en-US" dirty="0"/>
              <a:t>This will call ( next slide )</a:t>
            </a:r>
          </a:p>
        </p:txBody>
      </p:sp>
    </p:spTree>
    <p:extLst>
      <p:ext uri="{BB962C8B-B14F-4D97-AF65-F5344CB8AC3E}">
        <p14:creationId xmlns:p14="http://schemas.microsoft.com/office/powerpoint/2010/main" val="305588398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Basically, the entry point of the thread ( next slide )</a:t>
            </a:r>
          </a:p>
        </p:txBody>
      </p:sp>
    </p:spTree>
    <p:extLst>
      <p:ext uri="{BB962C8B-B14F-4D97-AF65-F5344CB8AC3E}">
        <p14:creationId xmlns:p14="http://schemas.microsoft.com/office/powerpoint/2010/main" val="121452256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 and any other spawned thread ) is the only location where we spawn a fiber not from the pool, as we are not able to switch to a fiber ( with a job ) from a thread only from fiber to fiber</a:t>
            </a:r>
          </a:p>
        </p:txBody>
      </p:sp>
    </p:spTree>
    <p:extLst>
      <p:ext uri="{BB962C8B-B14F-4D97-AF65-F5344CB8AC3E}">
        <p14:creationId xmlns:p14="http://schemas.microsoft.com/office/powerpoint/2010/main" val="147297268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callback will eventually run the thread and do the scheduling.</a:t>
            </a:r>
          </a:p>
        </p:txBody>
      </p:sp>
    </p:spTree>
    <p:extLst>
      <p:ext uri="{BB962C8B-B14F-4D97-AF65-F5344CB8AC3E}">
        <p14:creationId xmlns:p14="http://schemas.microsoft.com/office/powerpoint/2010/main" val="361694271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Which is when this scheme comes back into play</a:t>
            </a:r>
          </a:p>
        </p:txBody>
      </p:sp>
    </p:spTree>
    <p:extLst>
      <p:ext uri="{BB962C8B-B14F-4D97-AF65-F5344CB8AC3E}">
        <p14:creationId xmlns:p14="http://schemas.microsoft.com/office/powerpoint/2010/main" val="80635323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code could look something like this.</a:t>
            </a:r>
          </a:p>
          <a:p>
            <a:r>
              <a:rPr lang="en-US" dirty="0"/>
              <a:t>I won’t go into detail here due to time constraints but after I share the slides you’ll get the repo as well</a:t>
            </a:r>
          </a:p>
        </p:txBody>
      </p:sp>
    </p:spTree>
    <p:extLst>
      <p:ext uri="{BB962C8B-B14F-4D97-AF65-F5344CB8AC3E}">
        <p14:creationId xmlns:p14="http://schemas.microsoft.com/office/powerpoint/2010/main" val="5203910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2446759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code could look something like this.</a:t>
            </a:r>
          </a:p>
          <a:p>
            <a:r>
              <a:rPr lang="en-US" dirty="0"/>
              <a:t>I won’t go into detail here due to time constraints but after I share the slides you’ll get the repo as well</a:t>
            </a:r>
          </a:p>
          <a:p>
            <a:r>
              <a:rPr lang="en-US" dirty="0"/>
              <a:t>I do want to make a small jump into the “</a:t>
            </a:r>
            <a:r>
              <a:rPr lang="en-US" dirty="0" err="1"/>
              <a:t>run_job_on_fiber</a:t>
            </a:r>
            <a:r>
              <a:rPr lang="en-US" dirty="0"/>
              <a:t>” function to showcase what it does</a:t>
            </a:r>
          </a:p>
        </p:txBody>
      </p:sp>
    </p:spTree>
    <p:extLst>
      <p:ext uri="{BB962C8B-B14F-4D97-AF65-F5344CB8AC3E}">
        <p14:creationId xmlns:p14="http://schemas.microsoft.com/office/powerpoint/2010/main" val="144653530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Start job on fiber </a:t>
            </a:r>
          </a:p>
          <a:p>
            <a:endParaRPr lang="en-US" dirty="0"/>
          </a:p>
          <a:p>
            <a:r>
              <a:rPr lang="en-US" dirty="0"/>
              <a:t>Will set the current fiber on the </a:t>
            </a:r>
            <a:r>
              <a:rPr lang="en-US" dirty="0" err="1"/>
              <a:t>JobThread</a:t>
            </a:r>
            <a:r>
              <a:rPr lang="en-US" dirty="0"/>
              <a:t> and resume execution of the fiber itself.</a:t>
            </a:r>
          </a:p>
          <a:p>
            <a:endParaRPr lang="en-US" dirty="0"/>
          </a:p>
          <a:p>
            <a:r>
              <a:rPr lang="en-US" dirty="0"/>
              <a:t>By calling the following API call</a:t>
            </a:r>
          </a:p>
        </p:txBody>
      </p:sp>
    </p:spTree>
    <p:extLst>
      <p:ext uri="{BB962C8B-B14F-4D97-AF65-F5344CB8AC3E}">
        <p14:creationId xmlns:p14="http://schemas.microsoft.com/office/powerpoint/2010/main" val="261747594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SwitchToFiber</a:t>
            </a:r>
            <a:endParaRPr lang="en-US" dirty="0"/>
          </a:p>
          <a:p>
            <a:endParaRPr lang="en-US" dirty="0"/>
          </a:p>
          <a:p>
            <a:r>
              <a:rPr lang="en-US" dirty="0"/>
              <a:t>Which will continue the execution of the fiber</a:t>
            </a:r>
          </a:p>
        </p:txBody>
      </p:sp>
    </p:spTree>
    <p:extLst>
      <p:ext uri="{BB962C8B-B14F-4D97-AF65-F5344CB8AC3E}">
        <p14:creationId xmlns:p14="http://schemas.microsoft.com/office/powerpoint/2010/main" val="377542768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461886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Easy to Sync: </a:t>
            </a:r>
            <a:r>
              <a:rPr lang="en-US" dirty="0"/>
              <a:t>One single function call </a:t>
            </a:r>
            <a:r>
              <a:rPr lang="en-US" b="0" dirty="0" err="1">
                <a:latin typeface="Courier New" panose="02070309020205020404" pitchFamily="49" charset="0"/>
                <a:cs typeface="Courier New" panose="02070309020205020404" pitchFamily="49" charset="0"/>
              </a:rPr>
              <a:t>wait_for_counter</a:t>
            </a:r>
            <a:endParaRPr lang="en-US" b="0" dirty="0">
              <a:latin typeface="Courier New" panose="02070309020205020404" pitchFamily="49" charset="0"/>
              <a:cs typeface="Courier New" panose="02070309020205020404" pitchFamily="49"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Aptos (Body)"/>
                <a:cs typeface="Courier New" panose="02070309020205020404" pitchFamily="49" charset="0"/>
              </a:rPr>
              <a:t>Lightweight: </a:t>
            </a:r>
            <a:r>
              <a:rPr lang="en-US" dirty="0">
                <a:latin typeface="Aptos (Body)"/>
                <a:cs typeface="Courier New" panose="02070309020205020404" pitchFamily="49" charset="0"/>
              </a:rPr>
              <a:t>Pointer switch ( when switching fibers )</a:t>
            </a:r>
          </a:p>
          <a:p>
            <a:endParaRPr lang="en-US" dirty="0"/>
          </a:p>
        </p:txBody>
      </p:sp>
    </p:spTree>
    <p:extLst>
      <p:ext uri="{BB962C8B-B14F-4D97-AF65-F5344CB8AC3E}">
        <p14:creationId xmlns:p14="http://schemas.microsoft.com/office/powerpoint/2010/main" val="267294293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ptos (Body)"/>
                <a:cs typeface="Courier New" panose="02070309020205020404" pitchFamily="49" charset="0"/>
              </a:rPr>
              <a:t>Cons</a:t>
            </a:r>
          </a:p>
          <a:p>
            <a:pPr lvl="1"/>
            <a:r>
              <a:rPr lang="en-US" dirty="0">
                <a:latin typeface="Aptos (Body)"/>
                <a:cs typeface="Courier New" panose="02070309020205020404" pitchFamily="49" charset="0"/>
              </a:rPr>
              <a:t>No usage of sync primitives</a:t>
            </a:r>
          </a:p>
          <a:p>
            <a:pPr lvl="2"/>
            <a:r>
              <a:rPr lang="en-US" dirty="0">
                <a:latin typeface="Aptos (Body)"/>
                <a:cs typeface="Courier New" panose="02070309020205020404" pitchFamily="49" charset="0"/>
              </a:rPr>
              <a:t>No mutex, no condition variables</a:t>
            </a:r>
          </a:p>
          <a:p>
            <a:pPr lvl="3"/>
            <a:r>
              <a:rPr lang="en-US" dirty="0">
                <a:latin typeface="Aptos (Body)"/>
                <a:cs typeface="Courier New" panose="02070309020205020404" pitchFamily="49" charset="0"/>
              </a:rPr>
              <a:t>They are tied to a thread</a:t>
            </a:r>
          </a:p>
          <a:p>
            <a:pPr lvl="1"/>
            <a:r>
              <a:rPr lang="en-US" dirty="0">
                <a:latin typeface="Aptos (Body)"/>
                <a:cs typeface="Courier New" panose="02070309020205020404" pitchFamily="49" charset="0"/>
              </a:rPr>
              <a:t>Fibers can migrate between threads</a:t>
            </a:r>
          </a:p>
          <a:p>
            <a:pPr lvl="2"/>
            <a:r>
              <a:rPr lang="en-US" dirty="0">
                <a:latin typeface="Aptos (Body)"/>
                <a:cs typeface="Courier New" panose="02070309020205020404" pitchFamily="49" charset="0"/>
              </a:rPr>
              <a:t>They can go to sleep on thread 1 and continue on thread 2</a:t>
            </a:r>
          </a:p>
          <a:p>
            <a:endParaRPr lang="en-US" dirty="0"/>
          </a:p>
        </p:txBody>
      </p:sp>
    </p:spTree>
    <p:extLst>
      <p:ext uri="{BB962C8B-B14F-4D97-AF65-F5344CB8AC3E}">
        <p14:creationId xmlns:p14="http://schemas.microsoft.com/office/powerpoint/2010/main" val="262243775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go from example here let’s say we try and wait for a certain timer …</a:t>
            </a:r>
          </a:p>
          <a:p>
            <a:r>
              <a:rPr lang="en-US" dirty="0"/>
              <a:t>When a mutex is locked by a thread, it remains locked until </a:t>
            </a:r>
            <a:r>
              <a:rPr lang="en-US" b="1" dirty="0"/>
              <a:t>that same thread</a:t>
            </a:r>
            <a:r>
              <a:rPr lang="en-US" dirty="0"/>
              <a:t> unlocks it.</a:t>
            </a:r>
          </a:p>
        </p:txBody>
      </p:sp>
    </p:spTree>
    <p:extLst>
      <p:ext uri="{BB962C8B-B14F-4D97-AF65-F5344CB8AC3E}">
        <p14:creationId xmlns:p14="http://schemas.microsoft.com/office/powerpoint/2010/main" val="271180366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we said well if a fiber does not do any work it moves to a waitlist when the dependency is done we can continue it’s work</a:t>
            </a:r>
            <a:br>
              <a:rPr lang="en-US" dirty="0"/>
            </a:br>
            <a:r>
              <a:rPr lang="en-US" dirty="0"/>
              <a:t>But fibers can "wait and continue their work on another thread." This means that a fiber could lock a mutex, yield execution, and resume on a different thread</a:t>
            </a:r>
          </a:p>
          <a:p>
            <a:endParaRPr lang="en-US" dirty="0"/>
          </a:p>
          <a:p>
            <a:r>
              <a:rPr lang="en-US" dirty="0"/>
              <a:t>since mutexes are typically thread-bound, if a fiber locks a mutex on Thread A but then continues its execution on Thread B, the following problem will occur:</a:t>
            </a:r>
          </a:p>
          <a:p>
            <a:r>
              <a:rPr lang="en-US" dirty="0"/>
              <a:t>The mutex tied to the original thread (Thread A), cannot be unlocked by Thread B.</a:t>
            </a:r>
          </a:p>
          <a:p>
            <a:pPr>
              <a:buFont typeface="+mj-lt"/>
              <a:buNone/>
            </a:pPr>
            <a:r>
              <a:rPr lang="en-US" dirty="0"/>
              <a:t>So, If the fiber doesn't resume on the original thread that holds the lock, the mutex remains locked indefinitely, causing a deadlock.</a:t>
            </a:r>
          </a:p>
          <a:p>
            <a:endParaRPr lang="en-US" dirty="0"/>
          </a:p>
        </p:txBody>
      </p:sp>
    </p:spTree>
    <p:extLst>
      <p:ext uri="{BB962C8B-B14F-4D97-AF65-F5344CB8AC3E}">
        <p14:creationId xmlns:p14="http://schemas.microsoft.com/office/powerpoint/2010/main" val="301792398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10929782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solidFill>
                  <a:srgbClr val="6272A4"/>
                </a:solidFill>
                <a:effectLst/>
                <a:latin typeface="Consolas" panose="020B0609020204030204" pitchFamily="49" charset="0"/>
              </a:rPr>
              <a:t>For instance, these are the mutexes within Unreal</a:t>
            </a:r>
          </a:p>
          <a:p>
            <a:endParaRPr lang="en-US" b="0" dirty="0">
              <a:solidFill>
                <a:srgbClr val="6272A4"/>
              </a:solidFill>
              <a:effectLst/>
              <a:latin typeface="Consolas" panose="020B0609020204030204" pitchFamily="49" charset="0"/>
            </a:endParaRPr>
          </a:p>
          <a:p>
            <a:r>
              <a:rPr lang="en-US" b="0" dirty="0">
                <a:solidFill>
                  <a:srgbClr val="6272A4"/>
                </a:solidFill>
                <a:effectLst/>
                <a:latin typeface="Consolas" panose="020B0609020204030204" pitchFamily="49" charset="0"/>
              </a:rPr>
              <a:t>And for those who are wondering, ( next slide )</a:t>
            </a:r>
            <a:endParaRPr lang="en-US" b="0" dirty="0">
              <a:solidFill>
                <a:srgbClr val="F8F8F2"/>
              </a:solidFill>
              <a:effectLst/>
              <a:latin typeface="Consolas" panose="020B0609020204030204" pitchFamily="49" charset="0"/>
            </a:endParaRPr>
          </a:p>
          <a:p>
            <a:endParaRPr lang="en-US" dirty="0"/>
          </a:p>
        </p:txBody>
      </p:sp>
    </p:spTree>
    <p:extLst>
      <p:ext uri="{BB962C8B-B14F-4D97-AF65-F5344CB8AC3E}">
        <p14:creationId xmlns:p14="http://schemas.microsoft.com/office/powerpoint/2010/main" val="20552992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I saw this talk about fibers that was released quite some time ago ( which is also what this talk was based on ) but it’s still accurate ( aside from some hardware specifications )</a:t>
            </a:r>
          </a:p>
          <a:p>
            <a:r>
              <a:rPr lang="en-US" dirty="0"/>
              <a:t>And I tried replicating this into my own framework.</a:t>
            </a:r>
          </a:p>
          <a:p>
            <a:endParaRPr lang="en-US" dirty="0"/>
          </a:p>
          <a:p>
            <a:r>
              <a:rPr lang="en-US" dirty="0"/>
              <a:t>And where did I start well by using fibers</a:t>
            </a:r>
            <a:br>
              <a:rPr lang="en-US" dirty="0"/>
            </a:br>
            <a:r>
              <a:rPr lang="en-US" dirty="0"/>
              <a:t>name is borrowed from the real-world analogy of fibers as fine, lightweight strands that come together to form something larger (like a thread or fabric)</a:t>
            </a:r>
          </a:p>
          <a:p>
            <a:endParaRPr lang="en-US" dirty="0"/>
          </a:p>
          <a:p>
            <a:r>
              <a:rPr lang="en-US" dirty="0"/>
              <a:t>But what is a fiber within the context of computer </a:t>
            </a:r>
            <a:r>
              <a:rPr lang="en-US" dirty="0" err="1"/>
              <a:t>sciene</a:t>
            </a:r>
            <a:r>
              <a:rPr lang="en-US" dirty="0"/>
              <a:t>?</a:t>
            </a:r>
          </a:p>
        </p:txBody>
      </p:sp>
    </p:spTree>
    <p:extLst>
      <p:ext uri="{BB962C8B-B14F-4D97-AF65-F5344CB8AC3E}">
        <p14:creationId xmlns:p14="http://schemas.microsoft.com/office/powerpoint/2010/main" val="184734172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solidFill>
                  <a:srgbClr val="6272A4"/>
                </a:solidFill>
                <a:effectLst/>
                <a:latin typeface="Consolas" panose="020B0609020204030204" pitchFamily="49" charset="0"/>
              </a:rPr>
              <a:t>If you are wondering what a </a:t>
            </a:r>
            <a:r>
              <a:rPr lang="en-US" b="0" dirty="0" err="1">
                <a:solidFill>
                  <a:srgbClr val="6272A4"/>
                </a:solidFill>
                <a:effectLst/>
                <a:latin typeface="Consolas" panose="020B0609020204030204" pitchFamily="49" charset="0"/>
              </a:rPr>
              <a:t>Parkinglot</a:t>
            </a:r>
            <a:r>
              <a:rPr lang="en-US" b="0" dirty="0">
                <a:solidFill>
                  <a:srgbClr val="6272A4"/>
                </a:solidFill>
                <a:effectLst/>
                <a:latin typeface="Consolas" panose="020B0609020204030204" pitchFamily="49" charset="0"/>
              </a:rPr>
              <a:t> is, like I did.</a:t>
            </a:r>
          </a:p>
          <a:p>
            <a:endParaRPr lang="en-US" b="0" dirty="0">
              <a:solidFill>
                <a:srgbClr val="6272A4"/>
              </a:solidFill>
              <a:effectLst/>
              <a:latin typeface="Consolas" panose="020B0609020204030204" pitchFamily="49" charset="0"/>
            </a:endParaRPr>
          </a:p>
          <a:p>
            <a:r>
              <a:rPr lang="en-US" b="0" dirty="0">
                <a:solidFill>
                  <a:srgbClr val="6272A4"/>
                </a:solidFill>
                <a:effectLst/>
                <a:latin typeface="Consolas" panose="020B0609020204030204" pitchFamily="49" charset="0"/>
              </a:rPr>
              <a:t>Well a </a:t>
            </a:r>
            <a:r>
              <a:rPr lang="en-US" b="0" dirty="0" err="1">
                <a:solidFill>
                  <a:srgbClr val="6272A4"/>
                </a:solidFill>
                <a:effectLst/>
                <a:latin typeface="Consolas" panose="020B0609020204030204" pitchFamily="49" charset="0"/>
              </a:rPr>
              <a:t>ParkingLot</a:t>
            </a:r>
            <a:r>
              <a:rPr lang="en-US" b="0" dirty="0">
                <a:solidFill>
                  <a:srgbClr val="6272A4"/>
                </a:solidFill>
                <a:effectLst/>
                <a:latin typeface="Consolas" panose="020B0609020204030204" pitchFamily="49" charset="0"/>
              </a:rPr>
              <a:t> is a global table of queues of waiting threads keyed by memory address.</a:t>
            </a:r>
          </a:p>
          <a:p>
            <a:endParaRPr lang="en-US" b="0" dirty="0">
              <a:solidFill>
                <a:srgbClr val="6272A4"/>
              </a:solidFill>
              <a:effectLst/>
              <a:latin typeface="Consolas" panose="020B0609020204030204" pitchFamily="49" charset="0"/>
            </a:endParaRPr>
          </a:p>
          <a:p>
            <a:r>
              <a:rPr lang="en-US" b="0" dirty="0">
                <a:solidFill>
                  <a:srgbClr val="6272A4"/>
                </a:solidFill>
                <a:effectLst/>
                <a:latin typeface="Consolas" panose="020B0609020204030204" pitchFamily="49" charset="0"/>
              </a:rPr>
              <a:t>The more you know … </a:t>
            </a:r>
            <a:endParaRPr lang="en-US" b="0" dirty="0">
              <a:solidFill>
                <a:srgbClr val="F8F8F2"/>
              </a:solidFill>
              <a:effectLst/>
              <a:latin typeface="Consolas" panose="020B0609020204030204" pitchFamily="49" charset="0"/>
            </a:endParaRPr>
          </a:p>
          <a:p>
            <a:endParaRPr lang="en-US" b="0" dirty="0">
              <a:solidFill>
                <a:srgbClr val="F8F8F2"/>
              </a:solidFill>
              <a:effectLst/>
              <a:latin typeface="Consolas" panose="020B0609020204030204" pitchFamily="49" charset="0"/>
            </a:endParaRPr>
          </a:p>
          <a:p>
            <a:endParaRPr lang="en-US" dirty="0"/>
          </a:p>
        </p:txBody>
      </p:sp>
    </p:spTree>
    <p:extLst>
      <p:ext uri="{BB962C8B-B14F-4D97-AF65-F5344CB8AC3E}">
        <p14:creationId xmlns:p14="http://schemas.microsoft.com/office/powerpoint/2010/main" val="57494340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0340541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how do we sync?</a:t>
            </a:r>
          </a:p>
          <a:p>
            <a:r>
              <a:rPr lang="en-US" dirty="0"/>
              <a:t>We sync on the hardware level</a:t>
            </a:r>
          </a:p>
          <a:p>
            <a:endParaRPr lang="en-US" dirty="0"/>
          </a:p>
          <a:p>
            <a:r>
              <a:rPr lang="en-US" dirty="0"/>
              <a:t>ensures that operations like locking and unlocking are </a:t>
            </a:r>
            <a:r>
              <a:rPr lang="en-US" b="1" dirty="0"/>
              <a:t>fast and reliable</a:t>
            </a:r>
            <a:r>
              <a:rPr lang="en-US" dirty="0"/>
              <a:t> across multiple cores or processors.</a:t>
            </a:r>
          </a:p>
          <a:p>
            <a:endParaRPr lang="en-US" dirty="0"/>
          </a:p>
          <a:p>
            <a:pPr marL="171450" indent="-171450">
              <a:buFontTx/>
              <a:buChar char="-"/>
            </a:pPr>
            <a:r>
              <a:rPr lang="en-US" b="1" dirty="0"/>
              <a:t>Spin locks</a:t>
            </a:r>
            <a:r>
              <a:rPr lang="en-US" dirty="0"/>
              <a:t> allow a fiber (or thread) to </a:t>
            </a:r>
            <a:r>
              <a:rPr lang="en-US" b="1" dirty="0"/>
              <a:t>keep checking</a:t>
            </a:r>
            <a:r>
              <a:rPr lang="en-US" dirty="0"/>
              <a:t> (spinning) if a resource (mutex) is available without putting the fiber to sleep.</a:t>
            </a:r>
          </a:p>
          <a:p>
            <a:pPr marL="171450" indent="-171450">
              <a:buFontTx/>
              <a:buChar char="-"/>
            </a:pPr>
            <a:r>
              <a:rPr lang="en-US" b="1" dirty="0"/>
              <a:t>Special job mutex </a:t>
            </a:r>
            <a:r>
              <a:rPr lang="en-US" dirty="0"/>
              <a:t>Instead of locking a resource and spinning, it </a:t>
            </a:r>
            <a:r>
              <a:rPr lang="en-US" b="1" dirty="0"/>
              <a:t>puts the current fiber to sleep</a:t>
            </a:r>
            <a:r>
              <a:rPr lang="en-US" dirty="0"/>
              <a:t> while waiting for a resource, freeing up the CPU to work on other tasks.</a:t>
            </a:r>
          </a:p>
          <a:p>
            <a:pPr marL="171450" indent="-171450">
              <a:buFontTx/>
              <a:buChar char="-"/>
            </a:pPr>
            <a:endParaRPr lang="en-US" dirty="0"/>
          </a:p>
        </p:txBody>
      </p:sp>
    </p:spTree>
    <p:extLst>
      <p:ext uri="{BB962C8B-B14F-4D97-AF65-F5344CB8AC3E}">
        <p14:creationId xmlns:p14="http://schemas.microsoft.com/office/powerpoint/2010/main" val="390609840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6053247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ptos (Body)"/>
                <a:cs typeface="Courier New" panose="02070309020205020404" pitchFamily="49" charset="0"/>
              </a:rPr>
              <a:t>Fibers and their call stack can be viewed in debuggers</a:t>
            </a:r>
          </a:p>
          <a:p>
            <a:pPr lvl="1"/>
            <a:r>
              <a:rPr lang="en-US" dirty="0">
                <a:latin typeface="Aptos (Body)"/>
                <a:cs typeface="Courier New" panose="02070309020205020404" pitchFamily="49" charset="0"/>
              </a:rPr>
              <a:t>Shows up in the thread view</a:t>
            </a:r>
          </a:p>
          <a:p>
            <a:pPr lvl="1"/>
            <a:r>
              <a:rPr lang="en-US" dirty="0">
                <a:latin typeface="Aptos (Body)"/>
                <a:cs typeface="Courier New" panose="02070309020205020404" pitchFamily="49" charset="0"/>
              </a:rPr>
              <a:t>View the call stack</a:t>
            </a:r>
          </a:p>
          <a:p>
            <a:pPr lvl="1"/>
            <a:r>
              <a:rPr lang="en-US" dirty="0">
                <a:latin typeface="Aptos (Body)"/>
                <a:cs typeface="Courier New" panose="02070309020205020404" pitchFamily="49" charset="0"/>
              </a:rPr>
              <a:t>What’s it’s doing</a:t>
            </a:r>
          </a:p>
          <a:p>
            <a:pPr lvl="1"/>
            <a:r>
              <a:rPr lang="en-US" dirty="0">
                <a:latin typeface="Aptos (Body)"/>
                <a:cs typeface="Courier New" panose="02070309020205020404" pitchFamily="49" charset="0"/>
              </a:rPr>
              <a:t>What it’s waiting for</a:t>
            </a:r>
          </a:p>
          <a:p>
            <a:r>
              <a:rPr lang="en-US" dirty="0">
                <a:latin typeface="Aptos (Body)"/>
                <a:cs typeface="Courier New" panose="02070309020205020404" pitchFamily="49" charset="0"/>
              </a:rPr>
              <a:t>You can name fibers</a:t>
            </a:r>
          </a:p>
          <a:p>
            <a:pPr lvl="1"/>
            <a:r>
              <a:rPr lang="en-US" dirty="0" err="1">
                <a:latin typeface="Aptos (Body)"/>
                <a:cs typeface="Courier New" panose="02070309020205020404" pitchFamily="49" charset="0"/>
              </a:rPr>
              <a:t>eg</a:t>
            </a:r>
            <a:r>
              <a:rPr lang="en-US" dirty="0">
                <a:latin typeface="Aptos (Body)"/>
                <a:cs typeface="Courier New" panose="02070309020205020404" pitchFamily="49" charset="0"/>
              </a:rPr>
              <a:t>: name it to the job that it’s currently running</a:t>
            </a:r>
          </a:p>
          <a:p>
            <a:r>
              <a:rPr lang="en-US" dirty="0">
                <a:latin typeface="Aptos (Body)"/>
                <a:cs typeface="Courier New" panose="02070309020205020404" pitchFamily="49" charset="0"/>
              </a:rPr>
              <a:t>Crash handling </a:t>
            </a:r>
          </a:p>
          <a:p>
            <a:pPr lvl="1"/>
            <a:r>
              <a:rPr lang="en-US" dirty="0">
                <a:latin typeface="Aptos (Body)"/>
                <a:cs typeface="Courier New" panose="02070309020205020404" pitchFamily="49" charset="0"/>
              </a:rPr>
              <a:t>A fiber call stack is saved in core dumps</a:t>
            </a:r>
          </a:p>
          <a:p>
            <a:endParaRPr lang="en-US" dirty="0">
              <a:latin typeface="Aptos (Body)"/>
              <a:cs typeface="Courier New" panose="02070309020205020404" pitchFamily="49" charset="0"/>
            </a:endParaRPr>
          </a:p>
          <a:p>
            <a:pPr marL="171450" indent="-171450">
              <a:buFontTx/>
              <a:buChar char="-"/>
            </a:pPr>
            <a:endParaRPr lang="en-US" dirty="0"/>
          </a:p>
        </p:txBody>
      </p:sp>
    </p:spTree>
    <p:extLst>
      <p:ext uri="{BB962C8B-B14F-4D97-AF65-F5344CB8AC3E}">
        <p14:creationId xmlns:p14="http://schemas.microsoft.com/office/powerpoint/2010/main" val="256249451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dirty="0">
                <a:latin typeface="Aptos (Body)"/>
                <a:cs typeface="Courier New" panose="02070309020205020404" pitchFamily="49" charset="0"/>
              </a:rPr>
              <a:t>Compilers optimize access to TLS by caching the TLS pointer in a register or reusing the address in repeated accesses within the same function or scope.</a:t>
            </a:r>
          </a:p>
          <a:p>
            <a:pPr lvl="1"/>
            <a:r>
              <a:rPr lang="en-US" dirty="0">
                <a:latin typeface="Aptos (Body)"/>
                <a:cs typeface="Courier New" panose="02070309020205020404" pitchFamily="49" charset="0"/>
              </a:rPr>
              <a:t>They may also inline functions that access TLS variables. This means instead of making a call to get the TLS variable each time, the compiler can optimize it to avoid the lookup, assuming the TLS value will remain the same for the entire function.</a:t>
            </a:r>
          </a:p>
          <a:p>
            <a:pPr marL="171450" indent="-171450">
              <a:buFontTx/>
              <a:buChar char="-"/>
            </a:pPr>
            <a:endParaRPr lang="en-US" dirty="0"/>
          </a:p>
          <a:p>
            <a:pPr marL="171450" indent="-171450">
              <a:buFontTx/>
              <a:buChar char="-"/>
            </a:pPr>
            <a:r>
              <a:rPr lang="en-US" b="1" dirty="0"/>
              <a:t>This is a problem </a:t>
            </a:r>
            <a:r>
              <a:rPr lang="en-US" dirty="0"/>
              <a:t>because Fibers can wake up on a different thread and if the TLS was cached you might end up with the wrong TLS address</a:t>
            </a:r>
          </a:p>
        </p:txBody>
      </p:sp>
    </p:spTree>
    <p:extLst>
      <p:ext uri="{BB962C8B-B14F-4D97-AF65-F5344CB8AC3E}">
        <p14:creationId xmlns:p14="http://schemas.microsoft.com/office/powerpoint/2010/main" val="325900239"/>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Tree>
    <p:extLst>
      <p:ext uri="{BB962C8B-B14F-4D97-AF65-F5344CB8AC3E}">
        <p14:creationId xmlns:p14="http://schemas.microsoft.com/office/powerpoint/2010/main" val="1821427461"/>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b="0" dirty="0">
                <a:latin typeface="Aptos (Body)"/>
                <a:cs typeface="Courier New" panose="02070309020205020404" pitchFamily="49" charset="0"/>
              </a:rPr>
              <a:t>I know I said don’t use mutexes but this is one you will need in the job system</a:t>
            </a:r>
          </a:p>
          <a:p>
            <a:pPr lvl="1"/>
            <a:br>
              <a:rPr lang="en-US" b="1" dirty="0">
                <a:latin typeface="Aptos (Body)"/>
                <a:cs typeface="Courier New" panose="02070309020205020404" pitchFamily="49" charset="0"/>
              </a:rPr>
            </a:br>
            <a:r>
              <a:rPr lang="en-US" b="1" dirty="0">
                <a:latin typeface="Aptos (Body)"/>
                <a:cs typeface="Courier New" panose="02070309020205020404" pitchFamily="49" charset="0"/>
              </a:rPr>
              <a:t>preempt:</a:t>
            </a:r>
            <a:r>
              <a:rPr lang="en-US" dirty="0">
                <a:latin typeface="Aptos (Body)"/>
                <a:cs typeface="Courier New" panose="02070309020205020404" pitchFamily="49" charset="0"/>
              </a:rPr>
              <a:t> temporarily interrupt a thread to run another thread</a:t>
            </a:r>
          </a:p>
          <a:p>
            <a:pPr lvl="1"/>
            <a:r>
              <a:rPr lang="en-US" b="1" dirty="0">
                <a:latin typeface="Aptos (Body)"/>
                <a:cs typeface="Courier New" panose="02070309020205020404" pitchFamily="49" charset="0"/>
              </a:rPr>
              <a:t>spin lock: </a:t>
            </a:r>
            <a:r>
              <a:rPr lang="en-US" dirty="0">
                <a:latin typeface="Aptos (Body)"/>
                <a:cs typeface="Courier New" panose="02070309020205020404" pitchFamily="49" charset="0"/>
              </a:rPr>
              <a:t>a lock where a thread repeatedly checks for a resource</a:t>
            </a:r>
          </a:p>
          <a:p>
            <a:pPr lvl="1"/>
            <a:r>
              <a:rPr lang="en-US" b="1" dirty="0">
                <a:latin typeface="Aptos (Body)"/>
                <a:cs typeface="Courier New" panose="02070309020205020404" pitchFamily="49" charset="0"/>
              </a:rPr>
              <a:t>atomic variable: </a:t>
            </a:r>
            <a:r>
              <a:rPr lang="en-US" dirty="0">
                <a:latin typeface="Aptos (Body)"/>
                <a:cs typeface="Courier New" panose="02070309020205020404" pitchFamily="49" charset="0"/>
              </a:rPr>
              <a:t>special variable that ensures certain operations happen without interruption</a:t>
            </a:r>
            <a:endParaRPr lang="en-US" b="1" dirty="0">
              <a:latin typeface="Aptos (Body)"/>
              <a:cs typeface="Courier New" panose="02070309020205020404" pitchFamily="49" charset="0"/>
            </a:endParaRPr>
          </a:p>
          <a:p>
            <a:pPr marL="171450" indent="-171450">
              <a:buFontTx/>
              <a:buChar char="-"/>
            </a:pPr>
            <a:endParaRPr lang="en-US" dirty="0"/>
          </a:p>
          <a:p>
            <a:pPr marL="171450" indent="-171450">
              <a:buFontTx/>
              <a:buChar char="-"/>
            </a:pPr>
            <a:endParaRPr lang="en-US" dirty="0"/>
          </a:p>
          <a:p>
            <a:pPr marL="171450" indent="-171450">
              <a:buFontTx/>
              <a:buChar char="-"/>
            </a:pPr>
            <a:r>
              <a:rPr lang="en-US" dirty="0"/>
              <a:t>When a thread is </a:t>
            </a:r>
            <a:r>
              <a:rPr lang="en-US" b="1" dirty="0"/>
              <a:t>holding a spin lock</a:t>
            </a:r>
            <a:r>
              <a:rPr lang="en-US" dirty="0"/>
              <a:t> and </a:t>
            </a:r>
            <a:r>
              <a:rPr lang="en-US" b="1" dirty="0"/>
              <a:t>spinning</a:t>
            </a:r>
            <a:r>
              <a:rPr lang="en-US" dirty="0"/>
              <a:t> (checking over and over to see if an atomic variable is free), it is actively using the CPU to do that.</a:t>
            </a:r>
          </a:p>
          <a:p>
            <a:pPr marL="171450" indent="-171450">
              <a:buFontTx/>
              <a:buChar char="-"/>
            </a:pPr>
            <a:r>
              <a:rPr lang="en-US" b="1" dirty="0"/>
              <a:t>Preempting a spin lock</a:t>
            </a:r>
            <a:r>
              <a:rPr lang="en-US" dirty="0"/>
              <a:t> means the operating system </a:t>
            </a:r>
            <a:r>
              <a:rPr lang="en-US" b="1" dirty="0"/>
              <a:t>interrupts</a:t>
            </a:r>
            <a:r>
              <a:rPr lang="en-US" dirty="0"/>
              <a:t> that thread while it’s still spinning, stopping it temporarily to allow other threads to run.</a:t>
            </a:r>
          </a:p>
          <a:p>
            <a:pPr marL="171450" indent="-171450">
              <a:buFontTx/>
              <a:buChar char="-"/>
            </a:pPr>
            <a:endParaRPr lang="en-US" dirty="0"/>
          </a:p>
          <a:p>
            <a:pPr marL="171450" indent="-171450">
              <a:buFontTx/>
              <a:buChar char="-"/>
            </a:pPr>
            <a:r>
              <a:rPr lang="en-US" dirty="0"/>
              <a:t>the </a:t>
            </a:r>
            <a:r>
              <a:rPr lang="en-US" b="1" dirty="0"/>
              <a:t>thread holding the spin lock</a:t>
            </a:r>
            <a:r>
              <a:rPr lang="en-US" dirty="0"/>
              <a:t> is locked to a specific CPU core and is likely not being scheduled to run on that core. If the core is busy or if the system isn't giving time to that thread (for instance, if it is a low-priority thread), it will </a:t>
            </a:r>
            <a:r>
              <a:rPr lang="en-US" b="1" dirty="0"/>
              <a:t>never get a chance to release the spin </a:t>
            </a:r>
            <a:r>
              <a:rPr lang="en-US" b="1" dirty="0" err="1"/>
              <a:t>lock</a:t>
            </a:r>
            <a:r>
              <a:rPr lang="en-US" dirty="0" err="1"/>
              <a:t>.As</a:t>
            </a:r>
            <a:r>
              <a:rPr lang="en-US" dirty="0"/>
              <a:t> a result, the high-priority thread will keep </a:t>
            </a:r>
            <a:r>
              <a:rPr lang="en-US" b="1" dirty="0"/>
              <a:t>spinning indefinitely</a:t>
            </a:r>
            <a:r>
              <a:rPr lang="en-US" dirty="0"/>
              <a:t>, waiting for the lock to be released. But since the thread holding the lock can't run (because it's locked to a core that isn't currently running it), the situation creates a </a:t>
            </a:r>
            <a:r>
              <a:rPr lang="en-US" b="1" dirty="0"/>
              <a:t>deadlock-like condition</a:t>
            </a:r>
            <a:r>
              <a:rPr lang="en-US" dirty="0"/>
              <a:t> where the problem will "never resolve."</a:t>
            </a:r>
          </a:p>
        </p:txBody>
      </p:sp>
    </p:spTree>
    <p:extLst>
      <p:ext uri="{BB962C8B-B14F-4D97-AF65-F5344CB8AC3E}">
        <p14:creationId xmlns:p14="http://schemas.microsoft.com/office/powerpoint/2010/main" val="233744934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Tree>
    <p:extLst>
      <p:ext uri="{BB962C8B-B14F-4D97-AF65-F5344CB8AC3E}">
        <p14:creationId xmlns:p14="http://schemas.microsoft.com/office/powerpoint/2010/main" val="3273346926"/>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Priority inversion is a situation in which a system where a lower-priority task holds a resource (like a lock or a semaphore) that a higher-priority task needs to proceed. This causes the higher-priority task to be blocked by the lower-priority task, even though the higher-priority task should normally take be running.</a:t>
            </a:r>
          </a:p>
        </p:txBody>
      </p:sp>
    </p:spTree>
    <p:extLst>
      <p:ext uri="{BB962C8B-B14F-4D97-AF65-F5344CB8AC3E}">
        <p14:creationId xmlns:p14="http://schemas.microsoft.com/office/powerpoint/2010/main" val="37869222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think of a thread … </a:t>
            </a:r>
          </a:p>
          <a:p>
            <a:r>
              <a:rPr lang="en-US" dirty="0"/>
              <a:t>Thread</a:t>
            </a:r>
          </a:p>
          <a:p>
            <a:pPr lvl="1"/>
            <a:r>
              <a:rPr lang="en-US" dirty="0"/>
              <a:t>Stack space for execution of your code</a:t>
            </a:r>
          </a:p>
          <a:p>
            <a:pPr lvl="1"/>
            <a:r>
              <a:rPr lang="en-US" dirty="0"/>
              <a:t>Space to save registers once the thread goes to sleep</a:t>
            </a:r>
          </a:p>
          <a:p>
            <a:pPr lvl="1"/>
            <a:r>
              <a:rPr lang="en-US" dirty="0"/>
              <a:t>System Requirements: For scheduling, priorities, etc.</a:t>
            </a:r>
          </a:p>
          <a:p>
            <a:pPr lvl="1"/>
            <a:endParaRPr lang="en-US" dirty="0"/>
          </a:p>
          <a:p>
            <a:r>
              <a:rPr lang="en-US" dirty="0"/>
              <a:t>Like a partial thread</a:t>
            </a:r>
          </a:p>
          <a:p>
            <a:pPr lvl="1"/>
            <a:r>
              <a:rPr lang="en-US" dirty="0"/>
              <a:t>user provided stack space</a:t>
            </a:r>
          </a:p>
          <a:p>
            <a:pPr lvl="1"/>
            <a:r>
              <a:rPr lang="en-US" dirty="0"/>
              <a:t>space to save register</a:t>
            </a:r>
          </a:p>
          <a:p>
            <a:pPr lvl="1"/>
            <a:endParaRPr lang="en-US" dirty="0"/>
          </a:p>
          <a:p>
            <a:r>
              <a:rPr lang="en-US" dirty="0"/>
              <a:t>OS has no idea how to schedule a fiber</a:t>
            </a:r>
          </a:p>
          <a:p>
            <a:pPr lvl="1"/>
            <a:r>
              <a:rPr lang="en-US" dirty="0"/>
              <a:t>Unlike threads</a:t>
            </a:r>
          </a:p>
          <a:p>
            <a:r>
              <a:rPr lang="en-US" dirty="0"/>
              <a:t>They are always executed by a thread</a:t>
            </a:r>
          </a:p>
          <a:p>
            <a:pPr lvl="1"/>
            <a:endParaRPr lang="en-US" dirty="0"/>
          </a:p>
          <a:p>
            <a:r>
              <a:rPr lang="en-US" dirty="0"/>
              <a:t>Cooperative multithreading</a:t>
            </a:r>
          </a:p>
          <a:p>
            <a:pPr lvl="1"/>
            <a:r>
              <a:rPr lang="en-US" dirty="0"/>
              <a:t>Can never be preempted</a:t>
            </a:r>
          </a:p>
          <a:p>
            <a:pPr lvl="2"/>
            <a:r>
              <a:rPr lang="en-US" dirty="0"/>
              <a:t>Acts like a functions</a:t>
            </a:r>
          </a:p>
          <a:p>
            <a:pPr lvl="2"/>
            <a:r>
              <a:rPr lang="en-US" dirty="0"/>
              <a:t>There is no such thing as a fiber interrupting another fiber</a:t>
            </a:r>
          </a:p>
          <a:p>
            <a:pPr lvl="1"/>
            <a:r>
              <a:rPr lang="en-US" dirty="0"/>
              <a:t>Switching between fibers is explicit </a:t>
            </a:r>
          </a:p>
          <a:p>
            <a:pPr lvl="2"/>
            <a:r>
              <a:rPr lang="en-US" dirty="0"/>
              <a:t>You as a user need to manually switch</a:t>
            </a:r>
          </a:p>
          <a:p>
            <a:pPr lvl="2"/>
            <a:r>
              <a:rPr lang="en-US" dirty="0"/>
              <a:t>Switching fibers is switching stack pointers</a:t>
            </a:r>
          </a:p>
          <a:p>
            <a:pPr lvl="1"/>
            <a:endParaRPr lang="en-US" dirty="0"/>
          </a:p>
          <a:p>
            <a:r>
              <a:rPr lang="en-US" dirty="0"/>
              <a:t>Minimal overhead</a:t>
            </a:r>
          </a:p>
          <a:p>
            <a:pPr lvl="1"/>
            <a:r>
              <a:rPr lang="en-US" dirty="0"/>
              <a:t>No context switch</a:t>
            </a:r>
          </a:p>
          <a:p>
            <a:pPr lvl="1"/>
            <a:r>
              <a:rPr lang="en-US" dirty="0"/>
              <a:t>Only save/restore registers</a:t>
            </a:r>
          </a:p>
          <a:p>
            <a:pPr lvl="2"/>
            <a:r>
              <a:rPr lang="en-US" dirty="0"/>
              <a:t>Swapping stack pointers etc.</a:t>
            </a:r>
          </a:p>
          <a:p>
            <a:pPr lvl="1"/>
            <a:r>
              <a:rPr lang="en-US" dirty="0"/>
              <a:t>OS does not even know you did it</a:t>
            </a:r>
          </a:p>
          <a:p>
            <a:pPr lvl="1"/>
            <a:endParaRPr lang="en-US" dirty="0"/>
          </a:p>
          <a:p>
            <a:endParaRPr lang="en-US" dirty="0"/>
          </a:p>
        </p:txBody>
      </p:sp>
    </p:spTree>
    <p:extLst>
      <p:ext uri="{BB962C8B-B14F-4D97-AF65-F5344CB8AC3E}">
        <p14:creationId xmlns:p14="http://schemas.microsoft.com/office/powerpoint/2010/main" val="777404373"/>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Thus, the system behaves as though Task C has a higher priority than Task A, even though Task A has the highest priority in the system. This situation is called </a:t>
            </a:r>
            <a:r>
              <a:rPr lang="en-US" i="1" dirty="0"/>
              <a:t>priority inversion</a:t>
            </a:r>
            <a:r>
              <a:rPr lang="en-US" dirty="0"/>
              <a:t> because it inverts the expected priority order.</a:t>
            </a:r>
          </a:p>
        </p:txBody>
      </p:sp>
    </p:spTree>
    <p:extLst>
      <p:ext uri="{BB962C8B-B14F-4D97-AF65-F5344CB8AC3E}">
        <p14:creationId xmlns:p14="http://schemas.microsoft.com/office/powerpoint/2010/main" val="2074366365"/>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dirty="0"/>
          </a:p>
        </p:txBody>
      </p:sp>
    </p:spTree>
    <p:extLst>
      <p:ext uri="{BB962C8B-B14F-4D97-AF65-F5344CB8AC3E}">
        <p14:creationId xmlns:p14="http://schemas.microsoft.com/office/powerpoint/2010/main" val="3037592034"/>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dirty="0"/>
              <a:t>So oke, let’s zoom out a bit.</a:t>
            </a:r>
          </a:p>
          <a:p>
            <a:pPr marL="0" indent="0">
              <a:buFontTx/>
              <a:buNone/>
            </a:pPr>
            <a:br>
              <a:rPr lang="en-US" dirty="0"/>
            </a:br>
            <a:r>
              <a:rPr lang="en-US" dirty="0"/>
              <a:t>I come from a background of where I make </a:t>
            </a:r>
            <a:r>
              <a:rPr lang="en-US" dirty="0" err="1"/>
              <a:t>realtime</a:t>
            </a:r>
            <a:r>
              <a:rPr lang="en-US" dirty="0"/>
              <a:t> simulations ( games for instance ) </a:t>
            </a:r>
          </a:p>
          <a:p>
            <a:pPr marL="0" indent="0">
              <a:buFontTx/>
              <a:buNone/>
            </a:pPr>
            <a:r>
              <a:rPr lang="en-US" dirty="0"/>
              <a:t>And within these type of applications certain things happen. </a:t>
            </a:r>
          </a:p>
          <a:p>
            <a:pPr marL="0" indent="0">
              <a:buFontTx/>
              <a:buNone/>
            </a:pPr>
            <a:endParaRPr lang="en-US" dirty="0"/>
          </a:p>
          <a:p>
            <a:pPr marL="0" indent="0">
              <a:buFontTx/>
              <a:buNone/>
            </a:pPr>
            <a:r>
              <a:rPr lang="en-US" dirty="0"/>
              <a:t>(next slide)</a:t>
            </a:r>
          </a:p>
          <a:p>
            <a:endParaRPr lang="en-US" dirty="0"/>
          </a:p>
        </p:txBody>
      </p:sp>
    </p:spTree>
    <p:extLst>
      <p:ext uri="{BB962C8B-B14F-4D97-AF65-F5344CB8AC3E}">
        <p14:creationId xmlns:p14="http://schemas.microsoft.com/office/powerpoint/2010/main" val="1704267746"/>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dirty="0"/>
              <a:t>This could be a summary of those things if it was single threaded</a:t>
            </a:r>
          </a:p>
          <a:p>
            <a:pPr marL="0" indent="0">
              <a:buFontTx/>
              <a:buNone/>
            </a:pPr>
            <a:endParaRPr lang="en-US" dirty="0"/>
          </a:p>
          <a:p>
            <a:pPr marL="0" indent="0">
              <a:buFontTx/>
              <a:buNone/>
            </a:pPr>
            <a:r>
              <a:rPr lang="en-US" dirty="0"/>
              <a:t>Other stages could exist but for simplicity sake let’s talk about these 3</a:t>
            </a:r>
          </a:p>
        </p:txBody>
      </p:sp>
    </p:spTree>
    <p:extLst>
      <p:ext uri="{BB962C8B-B14F-4D97-AF65-F5344CB8AC3E}">
        <p14:creationId xmlns:p14="http://schemas.microsoft.com/office/powerpoint/2010/main" val="2958332975"/>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dirty="0"/>
              <a:t>They all have to wait on each other … </a:t>
            </a:r>
          </a:p>
          <a:p>
            <a:pPr marL="0" indent="0">
              <a:buFontTx/>
              <a:buNone/>
            </a:pPr>
            <a:r>
              <a:rPr lang="en-US" dirty="0"/>
              <a:t>That seems kind of tedious, so let’s not do that.</a:t>
            </a:r>
          </a:p>
        </p:txBody>
      </p:sp>
    </p:spTree>
    <p:extLst>
      <p:ext uri="{BB962C8B-B14F-4D97-AF65-F5344CB8AC3E}">
        <p14:creationId xmlns:p14="http://schemas.microsoft.com/office/powerpoint/2010/main" val="1149627567"/>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This could be a profile result</a:t>
            </a:r>
          </a:p>
          <a:p>
            <a:pPr marL="171450" indent="-171450">
              <a:buFontTx/>
              <a:buChar char="-"/>
            </a:pPr>
            <a:r>
              <a:rPr lang="en-US" dirty="0"/>
              <a:t>To give an overview about a frame</a:t>
            </a:r>
          </a:p>
        </p:txBody>
      </p:sp>
    </p:spTree>
    <p:extLst>
      <p:ext uri="{BB962C8B-B14F-4D97-AF65-F5344CB8AC3E}">
        <p14:creationId xmlns:p14="http://schemas.microsoft.com/office/powerpoint/2010/main" val="3286217014"/>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Lot of wasted cycles</a:t>
            </a:r>
          </a:p>
          <a:p>
            <a:pPr marL="171450" indent="-171450">
              <a:buFontTx/>
              <a:buChar char="-"/>
            </a:pPr>
            <a:r>
              <a:rPr lang="en-US" dirty="0"/>
              <a:t>I was not able to show real profile results as the visual studio profile result got corrupted … </a:t>
            </a:r>
          </a:p>
        </p:txBody>
      </p:sp>
    </p:spTree>
    <p:extLst>
      <p:ext uri="{BB962C8B-B14F-4D97-AF65-F5344CB8AC3E}">
        <p14:creationId xmlns:p14="http://schemas.microsoft.com/office/powerpoint/2010/main" val="3020123812"/>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dirty="0"/>
              <a:t>Instead, what we could do is the following: we sort of start in the same situation.</a:t>
            </a:r>
          </a:p>
          <a:p>
            <a:pPr marL="0" indent="0">
              <a:buFontTx/>
              <a:buNone/>
            </a:pPr>
            <a:r>
              <a:rPr lang="en-US" dirty="0"/>
              <a:t>Next slide</a:t>
            </a:r>
          </a:p>
        </p:txBody>
      </p:sp>
    </p:spTree>
    <p:extLst>
      <p:ext uri="{BB962C8B-B14F-4D97-AF65-F5344CB8AC3E}">
        <p14:creationId xmlns:p14="http://schemas.microsoft.com/office/powerpoint/2010/main" val="4204976418"/>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dirty="0"/>
              <a:t>But when frame n of the application logic is finished we move it to the next stage in the pipeline but also kick off frame n + 1 on the application logic</a:t>
            </a:r>
          </a:p>
        </p:txBody>
      </p:sp>
    </p:spTree>
    <p:extLst>
      <p:ext uri="{BB962C8B-B14F-4D97-AF65-F5344CB8AC3E}">
        <p14:creationId xmlns:p14="http://schemas.microsoft.com/office/powerpoint/2010/main" val="3365524734"/>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dirty="0"/>
              <a:t>And we continue doing this all the way until we render.</a:t>
            </a:r>
          </a:p>
        </p:txBody>
      </p:sp>
    </p:spTree>
    <p:extLst>
      <p:ext uri="{BB962C8B-B14F-4D97-AF65-F5344CB8AC3E}">
        <p14:creationId xmlns:p14="http://schemas.microsoft.com/office/powerpoint/2010/main" val="8059925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think of a thread … </a:t>
            </a:r>
          </a:p>
          <a:p>
            <a:r>
              <a:rPr lang="en-US" dirty="0"/>
              <a:t>Thread</a:t>
            </a:r>
          </a:p>
          <a:p>
            <a:pPr lvl="1"/>
            <a:r>
              <a:rPr lang="en-US" dirty="0"/>
              <a:t>Stack space for execution of your code</a:t>
            </a:r>
          </a:p>
          <a:p>
            <a:pPr lvl="1"/>
            <a:r>
              <a:rPr lang="en-US" dirty="0"/>
              <a:t>Space to save registers once the thread goes to sleep</a:t>
            </a:r>
          </a:p>
          <a:p>
            <a:pPr lvl="1"/>
            <a:r>
              <a:rPr lang="en-US" dirty="0"/>
              <a:t>System Requirements: For scheduling, priorities, etc.</a:t>
            </a:r>
          </a:p>
          <a:p>
            <a:endParaRPr lang="en-US" dirty="0"/>
          </a:p>
        </p:txBody>
      </p:sp>
    </p:spTree>
    <p:extLst>
      <p:ext uri="{BB962C8B-B14F-4D97-AF65-F5344CB8AC3E}">
        <p14:creationId xmlns:p14="http://schemas.microsoft.com/office/powerpoint/2010/main" val="494288513"/>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Tree>
    <p:extLst>
      <p:ext uri="{BB962C8B-B14F-4D97-AF65-F5344CB8AC3E}">
        <p14:creationId xmlns:p14="http://schemas.microsoft.com/office/powerpoint/2010/main" val="3659378689"/>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Priority inversion is a situation in which a system where a lower-priority task holds a resource (like a lock or a semaphore) that a higher-priority task needs to proceed. This causes the higher-priority task to be blocked by the lower-priority task, even though the higher-priority task should normally take be running.</a:t>
            </a:r>
          </a:p>
        </p:txBody>
      </p:sp>
    </p:spTree>
    <p:extLst>
      <p:ext uri="{BB962C8B-B14F-4D97-AF65-F5344CB8AC3E}">
        <p14:creationId xmlns:p14="http://schemas.microsoft.com/office/powerpoint/2010/main" val="1383063523"/>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Now if we look at it</a:t>
            </a:r>
          </a:p>
          <a:p>
            <a:pPr marL="171450" indent="-171450">
              <a:buFontTx/>
              <a:buChar char="-"/>
            </a:pPr>
            <a:r>
              <a:rPr lang="en-US" dirty="0"/>
              <a:t>So why am I telling you this … well it will tie into the following topic</a:t>
            </a:r>
          </a:p>
        </p:txBody>
      </p:sp>
    </p:spTree>
    <p:extLst>
      <p:ext uri="{BB962C8B-B14F-4D97-AF65-F5344CB8AC3E}">
        <p14:creationId xmlns:p14="http://schemas.microsoft.com/office/powerpoint/2010/main" val="1864443136"/>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Having control over how memory is handled is quite important in high performance applications. </a:t>
            </a:r>
          </a:p>
          <a:p>
            <a:r>
              <a:rPr lang="en-US" dirty="0"/>
              <a:t>Therefore, we override the global new operator ( or most of the allocations that happen within our framework ) and push them in a global pool of memory that we manage</a:t>
            </a:r>
          </a:p>
          <a:p>
            <a:r>
              <a:rPr lang="en-US" dirty="0"/>
              <a:t>There are barely any mallocs within our framework most of them are at initialization when the “stages” boot up</a:t>
            </a:r>
          </a:p>
          <a:p>
            <a:endParaRPr lang="en-US" dirty="0"/>
          </a:p>
          <a:p>
            <a:r>
              <a:rPr lang="en-US" dirty="0"/>
              <a:t>All data is allocated within this linear block of memory, data that done, move through stages, assets loaded in memory, etc.</a:t>
            </a:r>
          </a:p>
          <a:p>
            <a:r>
              <a:rPr lang="en-US" dirty="0"/>
              <a:t>When the frame is done we move back to 0 and we “get the memory back“</a:t>
            </a:r>
          </a:p>
        </p:txBody>
      </p:sp>
    </p:spTree>
    <p:extLst>
      <p:ext uri="{BB962C8B-B14F-4D97-AF65-F5344CB8AC3E}">
        <p14:creationId xmlns:p14="http://schemas.microsoft.com/office/powerpoint/2010/main" val="1793289947"/>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08635269"/>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Linear allocators</a:t>
            </a:r>
          </a:p>
          <a:p>
            <a:pPr lvl="1"/>
            <a:r>
              <a:rPr lang="en-US" dirty="0"/>
              <a:t>Contiguous block of memory + offsets in that block</a:t>
            </a:r>
          </a:p>
          <a:p>
            <a:pPr lvl="1"/>
            <a:r>
              <a:rPr lang="en-US" dirty="0"/>
              <a:t>Allocation is just moving the offset</a:t>
            </a:r>
          </a:p>
          <a:p>
            <a:pPr lvl="1"/>
            <a:r>
              <a:rPr lang="en-US" dirty="0"/>
              <a:t>Free all allocation by setting the offset back to 0</a:t>
            </a:r>
          </a:p>
          <a:p>
            <a:r>
              <a:rPr lang="en-US" dirty="0"/>
              <a:t>There is </a:t>
            </a:r>
            <a:r>
              <a:rPr lang="en-US" b="1" dirty="0"/>
              <a:t>no delete</a:t>
            </a:r>
            <a:r>
              <a:rPr lang="en-US" dirty="0"/>
              <a:t> anywhere</a:t>
            </a:r>
          </a:p>
          <a:p>
            <a:r>
              <a:rPr lang="en-US" dirty="0"/>
              <a:t>This worked great for the first approach … </a:t>
            </a:r>
          </a:p>
          <a:p>
            <a:endParaRPr lang="en-US" dirty="0"/>
          </a:p>
          <a:p>
            <a:r>
              <a:rPr lang="en-US" dirty="0"/>
              <a:t>Having control over how memory is handled is quite important in high performance applications. </a:t>
            </a:r>
          </a:p>
          <a:p>
            <a:r>
              <a:rPr lang="en-US" dirty="0"/>
              <a:t>Therefore, we override the global new operator ( or most of the allocations that happen within our framework ) and push them in a global pool of memory that we manage</a:t>
            </a:r>
          </a:p>
          <a:p>
            <a:r>
              <a:rPr lang="en-US" dirty="0"/>
              <a:t>There are barely any mallocs within our framework most of them are at initialization when the “stages” boot up</a:t>
            </a:r>
          </a:p>
          <a:p>
            <a:endParaRPr lang="en-US" dirty="0"/>
          </a:p>
          <a:p>
            <a:r>
              <a:rPr lang="en-US" dirty="0"/>
              <a:t>All data is allocated within this linear block of memory.</a:t>
            </a:r>
          </a:p>
          <a:p>
            <a:r>
              <a:rPr lang="en-US" dirty="0"/>
              <a:t>When the frame is done we move our offset back to 0 and we “get the memory back“</a:t>
            </a:r>
          </a:p>
        </p:txBody>
      </p:sp>
    </p:spTree>
    <p:extLst>
      <p:ext uri="{BB962C8B-B14F-4D97-AF65-F5344CB8AC3E}">
        <p14:creationId xmlns:p14="http://schemas.microsoft.com/office/powerpoint/2010/main" val="80875197"/>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Different allocators and different lifetimes</a:t>
            </a:r>
          </a:p>
          <a:p>
            <a:endParaRPr lang="en-US" dirty="0"/>
          </a:p>
          <a:p>
            <a:r>
              <a:rPr lang="en-US" dirty="0"/>
              <a:t>Allocation of memory that is consumed within a stage </a:t>
            </a:r>
          </a:p>
          <a:p>
            <a:pPr lvl="1"/>
            <a:r>
              <a:rPr lang="en-US" dirty="0"/>
              <a:t>scratch memory</a:t>
            </a:r>
          </a:p>
          <a:p>
            <a:r>
              <a:rPr lang="en-US" dirty="0"/>
              <a:t>Passed from one frame to the next frame in the same stage</a:t>
            </a:r>
          </a:p>
          <a:p>
            <a:pPr lvl="1"/>
            <a:r>
              <a:rPr lang="en-US" dirty="0"/>
              <a:t>low-</a:t>
            </a:r>
            <a:r>
              <a:rPr lang="en-US" dirty="0" err="1"/>
              <a:t>prio</a:t>
            </a:r>
            <a:r>
              <a:rPr lang="en-US" dirty="0"/>
              <a:t> physics calculations</a:t>
            </a:r>
          </a:p>
          <a:p>
            <a:r>
              <a:rPr lang="en-US" dirty="0"/>
              <a:t>Feed from one stage to another stage </a:t>
            </a:r>
          </a:p>
          <a:p>
            <a:pPr lvl="1"/>
            <a:r>
              <a:rPr lang="en-US" dirty="0"/>
              <a:t>draw geometry</a:t>
            </a:r>
          </a:p>
        </p:txBody>
      </p:sp>
    </p:spTree>
    <p:extLst>
      <p:ext uri="{BB962C8B-B14F-4D97-AF65-F5344CB8AC3E}">
        <p14:creationId xmlns:p14="http://schemas.microsoft.com/office/powerpoint/2010/main" val="1046286961"/>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Lot of different linear allocators</a:t>
            </a:r>
          </a:p>
          <a:p>
            <a:r>
              <a:rPr lang="en-US" dirty="0"/>
              <a:t>All of them allocated for worst case</a:t>
            </a:r>
          </a:p>
          <a:p>
            <a:pPr lvl="1"/>
            <a:r>
              <a:rPr lang="en-US" dirty="0"/>
              <a:t>You will never hit worst case for all allocators at the same time</a:t>
            </a:r>
          </a:p>
          <a:p>
            <a:pPr lvl="1"/>
            <a:r>
              <a:rPr lang="en-US" dirty="0"/>
              <a:t>Result is that you have wasted memory most of the time …</a:t>
            </a:r>
          </a:p>
          <a:p>
            <a:endParaRPr lang="en-US" dirty="0"/>
          </a:p>
        </p:txBody>
      </p:sp>
    </p:spTree>
    <p:extLst>
      <p:ext uri="{BB962C8B-B14F-4D97-AF65-F5344CB8AC3E}">
        <p14:creationId xmlns:p14="http://schemas.microsoft.com/office/powerpoint/2010/main" val="3161878970"/>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the people from Naughty Dog found a solution for this as well.</a:t>
            </a:r>
          </a:p>
        </p:txBody>
      </p:sp>
    </p:spTree>
    <p:extLst>
      <p:ext uri="{BB962C8B-B14F-4D97-AF65-F5344CB8AC3E}">
        <p14:creationId xmlns:p14="http://schemas.microsoft.com/office/powerpoint/2010/main" val="938636755"/>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914400" lvl="2" indent="0">
              <a:buFont typeface="Arial" panose="020B0604020202020204" pitchFamily="34" charset="0"/>
              <a:buNone/>
            </a:pPr>
            <a:r>
              <a:rPr lang="en-US" sz="1200" dirty="0"/>
              <a:t>2 MiB is usually a “Large Page” on Windows </a:t>
            </a:r>
          </a:p>
          <a:p>
            <a:pPr marL="914400" lvl="2" indent="0">
              <a:buFont typeface="Arial" panose="020B0604020202020204" pitchFamily="34" charset="0"/>
              <a:buNone/>
            </a:pPr>
            <a:r>
              <a:rPr lang="en-US" sz="1200" dirty="0"/>
              <a:t>TLB entry</a:t>
            </a:r>
          </a:p>
          <a:p>
            <a:endParaRPr lang="en-US" dirty="0"/>
          </a:p>
        </p:txBody>
      </p:sp>
    </p:spTree>
    <p:extLst>
      <p:ext uri="{BB962C8B-B14F-4D97-AF65-F5344CB8AC3E}">
        <p14:creationId xmlns:p14="http://schemas.microsoft.com/office/powerpoint/2010/main" val="35962290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4C2977-CA5C-B130-AA12-58A3CB07D33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7DE1FA7-8D11-E6BC-7D6B-E017B923340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4E58A77-ED96-6F2B-2F4A-7D27F2C59CD2}"/>
              </a:ext>
            </a:extLst>
          </p:cNvPr>
          <p:cNvSpPr>
            <a:spLocks noGrp="1"/>
          </p:cNvSpPr>
          <p:nvPr>
            <p:ph type="dt" sz="half" idx="10"/>
          </p:nvPr>
        </p:nvSpPr>
        <p:spPr/>
        <p:txBody>
          <a:bodyPr/>
          <a:lstStyle/>
          <a:p>
            <a:fld id="{D71BAE8F-166D-44B1-8501-BF669D9C8D43}" type="datetime1">
              <a:rPr lang="en-US" smtClean="0"/>
              <a:t>10/7/2024</a:t>
            </a:fld>
            <a:endParaRPr lang="en-US"/>
          </a:p>
        </p:txBody>
      </p:sp>
      <p:sp>
        <p:nvSpPr>
          <p:cNvPr id="5" name="Footer Placeholder 4">
            <a:extLst>
              <a:ext uri="{FF2B5EF4-FFF2-40B4-BE49-F238E27FC236}">
                <a16:creationId xmlns:a16="http://schemas.microsoft.com/office/drawing/2014/main" id="{624DC3CA-EEDE-C5CD-C694-09CECBB733D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FCCF596-7220-F53A-C070-59F5924D5186}"/>
              </a:ext>
            </a:extLst>
          </p:cNvPr>
          <p:cNvSpPr>
            <a:spLocks noGrp="1"/>
          </p:cNvSpPr>
          <p:nvPr>
            <p:ph type="sldNum" sz="quarter" idx="12"/>
          </p:nvPr>
        </p:nvSpPr>
        <p:spPr/>
        <p:txBody>
          <a:bodyPr/>
          <a:lstStyle/>
          <a:p>
            <a:fld id="{ECBDA332-A29F-445F-BA13-27C1B634CA90}" type="slidenum">
              <a:rPr lang="en-US" smtClean="0"/>
              <a:t>‹#›</a:t>
            </a:fld>
            <a:endParaRPr lang="en-US"/>
          </a:p>
        </p:txBody>
      </p:sp>
    </p:spTree>
    <p:extLst>
      <p:ext uri="{BB962C8B-B14F-4D97-AF65-F5344CB8AC3E}">
        <p14:creationId xmlns:p14="http://schemas.microsoft.com/office/powerpoint/2010/main" val="12771561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Full Code Slide">
    <p:bg>
      <p:bgPr>
        <a:solidFill>
          <a:srgbClr val="292A35"/>
        </a:solidFill>
        <a:effectLst/>
      </p:bgPr>
    </p:bg>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DC43E21F-BF63-82FD-8A7C-A033AF54B5D4}"/>
              </a:ext>
            </a:extLst>
          </p:cNvPr>
          <p:cNvSpPr>
            <a:spLocks noGrp="1"/>
          </p:cNvSpPr>
          <p:nvPr>
            <p:ph type="dt" sz="half" idx="10"/>
          </p:nvPr>
        </p:nvSpPr>
        <p:spPr/>
        <p:txBody>
          <a:bodyPr/>
          <a:lstStyle/>
          <a:p>
            <a:fld id="{CDFC6577-6A5B-468D-B4FA-D7FD5FD7E9CC}" type="datetime1">
              <a:rPr lang="en-US" smtClean="0"/>
              <a:t>10/7/2024</a:t>
            </a:fld>
            <a:endParaRPr lang="en-US"/>
          </a:p>
        </p:txBody>
      </p:sp>
      <p:sp>
        <p:nvSpPr>
          <p:cNvPr id="6" name="Footer Placeholder 5">
            <a:extLst>
              <a:ext uri="{FF2B5EF4-FFF2-40B4-BE49-F238E27FC236}">
                <a16:creationId xmlns:a16="http://schemas.microsoft.com/office/drawing/2014/main" id="{EE17C906-0C10-66A9-70A8-7696DE815BF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6C30491-3D09-F0DA-99AC-4E6A61798BD7}"/>
              </a:ext>
            </a:extLst>
          </p:cNvPr>
          <p:cNvSpPr>
            <a:spLocks noGrp="1"/>
          </p:cNvSpPr>
          <p:nvPr>
            <p:ph type="sldNum" sz="quarter" idx="12"/>
          </p:nvPr>
        </p:nvSpPr>
        <p:spPr/>
        <p:txBody>
          <a:bodyPr/>
          <a:lstStyle/>
          <a:p>
            <a:fld id="{ECBDA332-A29F-445F-BA13-27C1B634CA90}" type="slidenum">
              <a:rPr lang="en-US" smtClean="0"/>
              <a:t>‹#›</a:t>
            </a:fld>
            <a:endParaRPr lang="en-US"/>
          </a:p>
        </p:txBody>
      </p:sp>
    </p:spTree>
    <p:extLst>
      <p:ext uri="{BB962C8B-B14F-4D97-AF65-F5344CB8AC3E}">
        <p14:creationId xmlns:p14="http://schemas.microsoft.com/office/powerpoint/2010/main" val="34558987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21F4AA-A317-AA9A-77EC-E0BFEAF006A5}"/>
              </a:ext>
            </a:extLst>
          </p:cNvPr>
          <p:cNvSpPr>
            <a:spLocks noGrp="1"/>
          </p:cNvSpPr>
          <p:nvPr>
            <p:ph type="title"/>
          </p:nvPr>
        </p:nvSpPr>
        <p:spPr>
          <a:xfrm>
            <a:off x="1354346" y="136525"/>
            <a:ext cx="9437299" cy="1554164"/>
          </a:xfrm>
          <a:noFill/>
          <a:ln w="28575">
            <a:noFill/>
          </a:ln>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10E29384-1C96-4734-D3CA-A48DD6C4D8FD}"/>
              </a:ext>
            </a:extLst>
          </p:cNvPr>
          <p:cNvSpPr>
            <a:spLocks noGrp="1"/>
          </p:cNvSpPr>
          <p:nvPr>
            <p:ph idx="1"/>
          </p:nvPr>
        </p:nvSpPr>
        <p:spPr>
          <a:xfrm>
            <a:off x="1354346" y="2253673"/>
            <a:ext cx="9437299" cy="3768436"/>
          </a:xfrm>
        </p:spPr>
        <p:txBody>
          <a:bodyPr>
            <a:normAutofit/>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47349C8D-E2FE-9366-F383-8A67DB6E32BA}"/>
              </a:ext>
            </a:extLst>
          </p:cNvPr>
          <p:cNvSpPr>
            <a:spLocks noGrp="1"/>
          </p:cNvSpPr>
          <p:nvPr>
            <p:ph type="dt" sz="half" idx="10"/>
          </p:nvPr>
        </p:nvSpPr>
        <p:spPr/>
        <p:txBody>
          <a:bodyPr/>
          <a:lstStyle/>
          <a:p>
            <a:fld id="{37D08393-2189-4020-8845-9004F6D258C8}" type="datetime1">
              <a:rPr lang="en-US" smtClean="0"/>
              <a:t>10/7/2024</a:t>
            </a:fld>
            <a:endParaRPr lang="en-US"/>
          </a:p>
        </p:txBody>
      </p:sp>
      <p:sp>
        <p:nvSpPr>
          <p:cNvPr id="5" name="Footer Placeholder 4">
            <a:extLst>
              <a:ext uri="{FF2B5EF4-FFF2-40B4-BE49-F238E27FC236}">
                <a16:creationId xmlns:a16="http://schemas.microsoft.com/office/drawing/2014/main" id="{B251DD06-0DA0-DA97-C493-2F823E471B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00FC67E-0A07-08E2-E8D8-34054310D1CD}"/>
              </a:ext>
            </a:extLst>
          </p:cNvPr>
          <p:cNvSpPr>
            <a:spLocks noGrp="1"/>
          </p:cNvSpPr>
          <p:nvPr>
            <p:ph type="sldNum" sz="quarter" idx="12"/>
          </p:nvPr>
        </p:nvSpPr>
        <p:spPr/>
        <p:txBody>
          <a:bodyPr/>
          <a:lstStyle/>
          <a:p>
            <a:fld id="{ECBDA332-A29F-445F-BA13-27C1B634CA90}" type="slidenum">
              <a:rPr lang="en-US" smtClean="0"/>
              <a:t>‹#›</a:t>
            </a:fld>
            <a:endParaRPr lang="en-US"/>
          </a:p>
        </p:txBody>
      </p:sp>
      <p:sp>
        <p:nvSpPr>
          <p:cNvPr id="8" name="Rectangle 7">
            <a:extLst>
              <a:ext uri="{FF2B5EF4-FFF2-40B4-BE49-F238E27FC236}">
                <a16:creationId xmlns:a16="http://schemas.microsoft.com/office/drawing/2014/main" id="{598C66CB-5FA2-704D-5EAF-7899D685B213}"/>
              </a:ext>
            </a:extLst>
          </p:cNvPr>
          <p:cNvSpPr/>
          <p:nvPr/>
        </p:nvSpPr>
        <p:spPr>
          <a:xfrm>
            <a:off x="846825" y="-138023"/>
            <a:ext cx="10515600" cy="1840812"/>
          </a:xfrm>
          <a:prstGeom prst="rect">
            <a:avLst/>
          </a:prstGeom>
          <a:solidFill>
            <a:schemeClr val="tx1">
              <a:lumMod val="75000"/>
              <a:lumOff val="25000"/>
              <a:alpha val="20000"/>
            </a:schemeClr>
          </a:solidFill>
          <a:ln w="28575">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69A6FEC4-ED26-D4BD-E7F7-751C7C3F6999}"/>
              </a:ext>
            </a:extLst>
          </p:cNvPr>
          <p:cNvSpPr/>
          <p:nvPr/>
        </p:nvSpPr>
        <p:spPr>
          <a:xfrm>
            <a:off x="783566" y="534045"/>
            <a:ext cx="130834" cy="759124"/>
          </a:xfrm>
          <a:prstGeom prst="rect">
            <a:avLst/>
          </a:prstGeom>
          <a:solidFill>
            <a:srgbClr val="E76E0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117899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93F4DE-A151-5D9B-B42A-FD7E329633C4}"/>
              </a:ext>
            </a:extLst>
          </p:cNvPr>
          <p:cNvSpPr>
            <a:spLocks noGrp="1"/>
          </p:cNvSpPr>
          <p:nvPr>
            <p:ph type="title"/>
          </p:nvPr>
        </p:nvSpPr>
        <p:spPr>
          <a:xfrm>
            <a:off x="3581399" y="1709739"/>
            <a:ext cx="5029201" cy="2557462"/>
          </a:xfrm>
          <a:solidFill>
            <a:schemeClr val="tx1">
              <a:lumMod val="75000"/>
              <a:lumOff val="25000"/>
              <a:alpha val="20000"/>
            </a:schemeClr>
          </a:solidFill>
          <a:ln w="28575">
            <a:solidFill>
              <a:schemeClr val="tx1"/>
            </a:solidFill>
          </a:ln>
          <a:effectLst/>
        </p:spPr>
        <p:txBody>
          <a:bodyPr anchor="ctr"/>
          <a:lstStyle>
            <a:lvl1pPr algn="ctr">
              <a:defRPr sz="6000"/>
            </a:lvl1pPr>
          </a:lstStyle>
          <a:p>
            <a:r>
              <a:rPr lang="en-US"/>
              <a:t>Click to edit Master title style</a:t>
            </a:r>
            <a:endParaRPr lang="en-US" dirty="0"/>
          </a:p>
        </p:txBody>
      </p:sp>
      <p:sp>
        <p:nvSpPr>
          <p:cNvPr id="4" name="Date Placeholder 3">
            <a:extLst>
              <a:ext uri="{FF2B5EF4-FFF2-40B4-BE49-F238E27FC236}">
                <a16:creationId xmlns:a16="http://schemas.microsoft.com/office/drawing/2014/main" id="{77940F39-2353-C5FB-410F-98D351612034}"/>
              </a:ext>
            </a:extLst>
          </p:cNvPr>
          <p:cNvSpPr>
            <a:spLocks noGrp="1"/>
          </p:cNvSpPr>
          <p:nvPr>
            <p:ph type="dt" sz="half" idx="10"/>
          </p:nvPr>
        </p:nvSpPr>
        <p:spPr/>
        <p:txBody>
          <a:bodyPr/>
          <a:lstStyle/>
          <a:p>
            <a:fld id="{6B2AF97B-F15F-4D39-A6C7-0A5F31D21816}" type="datetime1">
              <a:rPr lang="en-US" smtClean="0"/>
              <a:t>10/7/2024</a:t>
            </a:fld>
            <a:endParaRPr lang="en-US"/>
          </a:p>
        </p:txBody>
      </p:sp>
      <p:sp>
        <p:nvSpPr>
          <p:cNvPr id="5" name="Footer Placeholder 4">
            <a:extLst>
              <a:ext uri="{FF2B5EF4-FFF2-40B4-BE49-F238E27FC236}">
                <a16:creationId xmlns:a16="http://schemas.microsoft.com/office/drawing/2014/main" id="{03277D34-F06C-452C-6CA4-E4EE06B6DB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64D749D-D80F-B690-3DC8-4004BC0BA3E6}"/>
              </a:ext>
            </a:extLst>
          </p:cNvPr>
          <p:cNvSpPr>
            <a:spLocks noGrp="1"/>
          </p:cNvSpPr>
          <p:nvPr>
            <p:ph type="sldNum" sz="quarter" idx="12"/>
          </p:nvPr>
        </p:nvSpPr>
        <p:spPr/>
        <p:txBody>
          <a:bodyPr/>
          <a:lstStyle/>
          <a:p>
            <a:fld id="{ECBDA332-A29F-445F-BA13-27C1B634CA90}" type="slidenum">
              <a:rPr lang="en-US" smtClean="0"/>
              <a:t>‹#›</a:t>
            </a:fld>
            <a:endParaRPr lang="en-US"/>
          </a:p>
        </p:txBody>
      </p:sp>
      <p:sp>
        <p:nvSpPr>
          <p:cNvPr id="12" name="Text Placeholder 11">
            <a:extLst>
              <a:ext uri="{FF2B5EF4-FFF2-40B4-BE49-F238E27FC236}">
                <a16:creationId xmlns:a16="http://schemas.microsoft.com/office/drawing/2014/main" id="{5B16942F-3A3C-F68B-123A-D2AD0D24EFDF}"/>
              </a:ext>
            </a:extLst>
          </p:cNvPr>
          <p:cNvSpPr>
            <a:spLocks noGrp="1"/>
          </p:cNvSpPr>
          <p:nvPr>
            <p:ph type="body" sz="quarter" idx="13"/>
          </p:nvPr>
        </p:nvSpPr>
        <p:spPr>
          <a:xfrm>
            <a:off x="4038600" y="3974307"/>
            <a:ext cx="4114800" cy="585787"/>
          </a:xfrm>
          <a:solidFill>
            <a:srgbClr val="E76E03"/>
          </a:solidFill>
        </p:spPr>
        <p:txBody>
          <a:bodyPr anchor="ctr"/>
          <a:lstStyle>
            <a:lvl1pPr marL="0" indent="0" algn="ctr">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Tree>
    <p:extLst>
      <p:ext uri="{BB962C8B-B14F-4D97-AF65-F5344CB8AC3E}">
        <p14:creationId xmlns:p14="http://schemas.microsoft.com/office/powerpoint/2010/main" val="19535682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25B51C-EA3F-6122-9BEF-0C48840B43E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1EEE1B7-F738-A395-5143-1112C7DD353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EBBEF83-A1FC-EDDF-22B6-6F36D8E2DE4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9E700F7-BEAD-A8BD-B086-BAB7F2A597AE}"/>
              </a:ext>
            </a:extLst>
          </p:cNvPr>
          <p:cNvSpPr>
            <a:spLocks noGrp="1"/>
          </p:cNvSpPr>
          <p:nvPr>
            <p:ph type="dt" sz="half" idx="10"/>
          </p:nvPr>
        </p:nvSpPr>
        <p:spPr/>
        <p:txBody>
          <a:bodyPr/>
          <a:lstStyle/>
          <a:p>
            <a:fld id="{508EF7E6-202E-43ED-BC04-9E33701247FB}" type="datetime1">
              <a:rPr lang="en-US" smtClean="0"/>
              <a:t>10/7/2024</a:t>
            </a:fld>
            <a:endParaRPr lang="en-US"/>
          </a:p>
        </p:txBody>
      </p:sp>
      <p:sp>
        <p:nvSpPr>
          <p:cNvPr id="6" name="Footer Placeholder 5">
            <a:extLst>
              <a:ext uri="{FF2B5EF4-FFF2-40B4-BE49-F238E27FC236}">
                <a16:creationId xmlns:a16="http://schemas.microsoft.com/office/drawing/2014/main" id="{A2A06775-F856-FADC-304D-F5AA20485DF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F45B752-4B14-EF3A-CFF0-4A6F4760A0DD}"/>
              </a:ext>
            </a:extLst>
          </p:cNvPr>
          <p:cNvSpPr>
            <a:spLocks noGrp="1"/>
          </p:cNvSpPr>
          <p:nvPr>
            <p:ph type="sldNum" sz="quarter" idx="12"/>
          </p:nvPr>
        </p:nvSpPr>
        <p:spPr/>
        <p:txBody>
          <a:bodyPr/>
          <a:lstStyle/>
          <a:p>
            <a:fld id="{ECBDA332-A29F-445F-BA13-27C1B634CA90}" type="slidenum">
              <a:rPr lang="en-US" smtClean="0"/>
              <a:t>‹#›</a:t>
            </a:fld>
            <a:endParaRPr lang="en-US"/>
          </a:p>
        </p:txBody>
      </p:sp>
    </p:spTree>
    <p:extLst>
      <p:ext uri="{BB962C8B-B14F-4D97-AF65-F5344CB8AC3E}">
        <p14:creationId xmlns:p14="http://schemas.microsoft.com/office/powerpoint/2010/main" val="18403034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12FFC28-8B6B-08A6-C9E7-B6694881494C}"/>
              </a:ext>
            </a:extLst>
          </p:cNvPr>
          <p:cNvSpPr>
            <a:spLocks noGrp="1"/>
          </p:cNvSpPr>
          <p:nvPr>
            <p:ph type="body" idx="1"/>
          </p:nvPr>
        </p:nvSpPr>
        <p:spPr>
          <a:xfrm>
            <a:off x="1354346" y="2142980"/>
            <a:ext cx="4643229" cy="823912"/>
          </a:xfrm>
        </p:spPr>
        <p:txBody>
          <a:bodyPr anchor="ctr"/>
          <a:lstStyle>
            <a:lvl1pPr marL="0" indent="0">
              <a:buNone/>
              <a:defRPr sz="2400" b="1" u="sng">
                <a:solidFill>
                  <a:srgbClr val="E76E0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64DC201-1CBB-E8BE-B783-23675001F768}"/>
              </a:ext>
            </a:extLst>
          </p:cNvPr>
          <p:cNvSpPr>
            <a:spLocks noGrp="1"/>
          </p:cNvSpPr>
          <p:nvPr>
            <p:ph sz="half" idx="2"/>
          </p:nvPr>
        </p:nvSpPr>
        <p:spPr>
          <a:xfrm>
            <a:off x="1354346" y="2966892"/>
            <a:ext cx="4643229" cy="30829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4DE90D9-8648-5D59-D49A-01624131429E}"/>
              </a:ext>
            </a:extLst>
          </p:cNvPr>
          <p:cNvSpPr>
            <a:spLocks noGrp="1"/>
          </p:cNvSpPr>
          <p:nvPr>
            <p:ph type="dt" sz="half" idx="10"/>
          </p:nvPr>
        </p:nvSpPr>
        <p:spPr/>
        <p:txBody>
          <a:bodyPr/>
          <a:lstStyle/>
          <a:p>
            <a:fld id="{ACCBB382-4570-4764-B807-DED11BF349B2}" type="datetime1">
              <a:rPr lang="en-US" smtClean="0"/>
              <a:t>10/7/2024</a:t>
            </a:fld>
            <a:endParaRPr lang="en-US"/>
          </a:p>
        </p:txBody>
      </p:sp>
      <p:sp>
        <p:nvSpPr>
          <p:cNvPr id="8" name="Footer Placeholder 7">
            <a:extLst>
              <a:ext uri="{FF2B5EF4-FFF2-40B4-BE49-F238E27FC236}">
                <a16:creationId xmlns:a16="http://schemas.microsoft.com/office/drawing/2014/main" id="{4939F1D2-AF8D-4CB6-EB9A-7AAD6BB9C14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1442CF1-2335-B210-0A7C-CF32416AFE97}"/>
              </a:ext>
            </a:extLst>
          </p:cNvPr>
          <p:cNvSpPr>
            <a:spLocks noGrp="1"/>
          </p:cNvSpPr>
          <p:nvPr>
            <p:ph type="sldNum" sz="quarter" idx="12"/>
          </p:nvPr>
        </p:nvSpPr>
        <p:spPr/>
        <p:txBody>
          <a:bodyPr/>
          <a:lstStyle/>
          <a:p>
            <a:fld id="{ECBDA332-A29F-445F-BA13-27C1B634CA90}" type="slidenum">
              <a:rPr lang="en-US" smtClean="0"/>
              <a:t>‹#›</a:t>
            </a:fld>
            <a:endParaRPr lang="en-US"/>
          </a:p>
        </p:txBody>
      </p:sp>
      <p:sp>
        <p:nvSpPr>
          <p:cNvPr id="11" name="Rectangle 10">
            <a:extLst>
              <a:ext uri="{FF2B5EF4-FFF2-40B4-BE49-F238E27FC236}">
                <a16:creationId xmlns:a16="http://schemas.microsoft.com/office/drawing/2014/main" id="{33FDCFBF-CF66-B883-81EC-5281A31281A7}"/>
              </a:ext>
            </a:extLst>
          </p:cNvPr>
          <p:cNvSpPr/>
          <p:nvPr/>
        </p:nvSpPr>
        <p:spPr>
          <a:xfrm>
            <a:off x="846825" y="-138023"/>
            <a:ext cx="10515600" cy="1840812"/>
          </a:xfrm>
          <a:prstGeom prst="rect">
            <a:avLst/>
          </a:prstGeom>
          <a:solidFill>
            <a:schemeClr val="tx1">
              <a:lumMod val="75000"/>
              <a:lumOff val="25000"/>
              <a:alpha val="20000"/>
            </a:schemeClr>
          </a:solidFill>
          <a:ln w="28575">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itle 1">
            <a:extLst>
              <a:ext uri="{FF2B5EF4-FFF2-40B4-BE49-F238E27FC236}">
                <a16:creationId xmlns:a16="http://schemas.microsoft.com/office/drawing/2014/main" id="{80EA52CD-2037-D2C4-7E96-ADB8E3D3C5C9}"/>
              </a:ext>
            </a:extLst>
          </p:cNvPr>
          <p:cNvSpPr>
            <a:spLocks noGrp="1"/>
          </p:cNvSpPr>
          <p:nvPr>
            <p:ph type="title"/>
          </p:nvPr>
        </p:nvSpPr>
        <p:spPr>
          <a:xfrm>
            <a:off x="1354346" y="136525"/>
            <a:ext cx="9387545" cy="1554164"/>
          </a:xfrm>
          <a:noFill/>
          <a:ln w="28575">
            <a:noFill/>
          </a:ln>
        </p:spPr>
        <p:txBody>
          <a:bodyPr/>
          <a:lstStyle/>
          <a:p>
            <a:r>
              <a:rPr lang="en-US"/>
              <a:t>Click to edit Master title style</a:t>
            </a:r>
            <a:endParaRPr lang="en-US" dirty="0"/>
          </a:p>
        </p:txBody>
      </p:sp>
      <p:sp>
        <p:nvSpPr>
          <p:cNvPr id="13" name="Text Placeholder 2">
            <a:extLst>
              <a:ext uri="{FF2B5EF4-FFF2-40B4-BE49-F238E27FC236}">
                <a16:creationId xmlns:a16="http://schemas.microsoft.com/office/drawing/2014/main" id="{AD3AE0FC-EF28-0027-585C-923A6EEF3EBD}"/>
              </a:ext>
            </a:extLst>
          </p:cNvPr>
          <p:cNvSpPr>
            <a:spLocks noGrp="1"/>
          </p:cNvSpPr>
          <p:nvPr>
            <p:ph type="body" idx="13"/>
          </p:nvPr>
        </p:nvSpPr>
        <p:spPr>
          <a:xfrm>
            <a:off x="6194425" y="2130880"/>
            <a:ext cx="4643229" cy="823912"/>
          </a:xfrm>
        </p:spPr>
        <p:txBody>
          <a:bodyPr anchor="ctr"/>
          <a:lstStyle>
            <a:lvl1pPr marL="0" indent="0">
              <a:buNone/>
              <a:defRPr sz="2400" b="1" u="sng">
                <a:solidFill>
                  <a:srgbClr val="E76E0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4" name="Content Placeholder 3">
            <a:extLst>
              <a:ext uri="{FF2B5EF4-FFF2-40B4-BE49-F238E27FC236}">
                <a16:creationId xmlns:a16="http://schemas.microsoft.com/office/drawing/2014/main" id="{366EA7DA-54F7-086C-5D55-A735A928EEB1}"/>
              </a:ext>
            </a:extLst>
          </p:cNvPr>
          <p:cNvSpPr>
            <a:spLocks noGrp="1"/>
          </p:cNvSpPr>
          <p:nvPr>
            <p:ph sz="half" idx="14"/>
          </p:nvPr>
        </p:nvSpPr>
        <p:spPr>
          <a:xfrm>
            <a:off x="6202218" y="2966892"/>
            <a:ext cx="4643229" cy="30829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76FBFF63-D4E8-1476-9D1F-4F60BC00903B}"/>
              </a:ext>
            </a:extLst>
          </p:cNvPr>
          <p:cNvSpPr/>
          <p:nvPr/>
        </p:nvSpPr>
        <p:spPr>
          <a:xfrm>
            <a:off x="783566" y="534045"/>
            <a:ext cx="130834" cy="759124"/>
          </a:xfrm>
          <a:prstGeom prst="rect">
            <a:avLst/>
          </a:prstGeom>
          <a:solidFill>
            <a:srgbClr val="E76E0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343685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DC0C92-BEF9-3C92-0D7C-BE34FF06E6B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FE51D3F-D5D5-00C8-63F0-9DC5D6CFB5D9}"/>
              </a:ext>
            </a:extLst>
          </p:cNvPr>
          <p:cNvSpPr>
            <a:spLocks noGrp="1"/>
          </p:cNvSpPr>
          <p:nvPr>
            <p:ph type="dt" sz="half" idx="10"/>
          </p:nvPr>
        </p:nvSpPr>
        <p:spPr/>
        <p:txBody>
          <a:bodyPr/>
          <a:lstStyle/>
          <a:p>
            <a:fld id="{764D86CF-3575-4905-AA51-559BD93EFF1C}" type="datetime1">
              <a:rPr lang="en-US" smtClean="0"/>
              <a:t>10/7/2024</a:t>
            </a:fld>
            <a:endParaRPr lang="en-US"/>
          </a:p>
        </p:txBody>
      </p:sp>
      <p:sp>
        <p:nvSpPr>
          <p:cNvPr id="4" name="Footer Placeholder 3">
            <a:extLst>
              <a:ext uri="{FF2B5EF4-FFF2-40B4-BE49-F238E27FC236}">
                <a16:creationId xmlns:a16="http://schemas.microsoft.com/office/drawing/2014/main" id="{75851123-3B52-D860-1222-8F1FDED67BD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64A1DE8-0BB3-78F6-C0E1-95F0601A3678}"/>
              </a:ext>
            </a:extLst>
          </p:cNvPr>
          <p:cNvSpPr>
            <a:spLocks noGrp="1"/>
          </p:cNvSpPr>
          <p:nvPr>
            <p:ph type="sldNum" sz="quarter" idx="12"/>
          </p:nvPr>
        </p:nvSpPr>
        <p:spPr/>
        <p:txBody>
          <a:bodyPr/>
          <a:lstStyle>
            <a:lvl1pPr>
              <a:defRPr b="1">
                <a:solidFill>
                  <a:schemeClr val="bg1"/>
                </a:solidFill>
              </a:defRPr>
            </a:lvl1pPr>
          </a:lstStyle>
          <a:p>
            <a:fld id="{ECBDA332-A29F-445F-BA13-27C1B634CA90}" type="slidenum">
              <a:rPr lang="en-US" smtClean="0"/>
              <a:pPr/>
              <a:t>‹#›</a:t>
            </a:fld>
            <a:endParaRPr lang="en-US" dirty="0"/>
          </a:p>
        </p:txBody>
      </p:sp>
    </p:spTree>
    <p:extLst>
      <p:ext uri="{BB962C8B-B14F-4D97-AF65-F5344CB8AC3E}">
        <p14:creationId xmlns:p14="http://schemas.microsoft.com/office/powerpoint/2010/main" val="26990872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C8DF877-BD09-32A2-C8A3-B9A443323EE9}"/>
              </a:ext>
            </a:extLst>
          </p:cNvPr>
          <p:cNvSpPr>
            <a:spLocks noGrp="1"/>
          </p:cNvSpPr>
          <p:nvPr>
            <p:ph type="dt" sz="half" idx="10"/>
          </p:nvPr>
        </p:nvSpPr>
        <p:spPr/>
        <p:txBody>
          <a:bodyPr/>
          <a:lstStyle/>
          <a:p>
            <a:fld id="{028D2CC1-D938-4BC2-915B-582227688AB1}" type="datetime1">
              <a:rPr lang="en-US" smtClean="0"/>
              <a:t>10/7/2024</a:t>
            </a:fld>
            <a:endParaRPr lang="en-US"/>
          </a:p>
        </p:txBody>
      </p:sp>
      <p:sp>
        <p:nvSpPr>
          <p:cNvPr id="3" name="Footer Placeholder 2">
            <a:extLst>
              <a:ext uri="{FF2B5EF4-FFF2-40B4-BE49-F238E27FC236}">
                <a16:creationId xmlns:a16="http://schemas.microsoft.com/office/drawing/2014/main" id="{9FF85005-09D5-C917-00A5-367339AD1E2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2240586-3580-5FB9-C141-4FBC36832957}"/>
              </a:ext>
            </a:extLst>
          </p:cNvPr>
          <p:cNvSpPr>
            <a:spLocks noGrp="1"/>
          </p:cNvSpPr>
          <p:nvPr>
            <p:ph type="sldNum" sz="quarter" idx="12"/>
          </p:nvPr>
        </p:nvSpPr>
        <p:spPr/>
        <p:txBody>
          <a:bodyPr/>
          <a:lstStyle>
            <a:lvl1pPr>
              <a:defRPr b="1">
                <a:solidFill>
                  <a:schemeClr val="bg1"/>
                </a:solidFill>
              </a:defRPr>
            </a:lvl1pPr>
          </a:lstStyle>
          <a:p>
            <a:fld id="{ECBDA332-A29F-445F-BA13-27C1B634CA90}" type="slidenum">
              <a:rPr lang="en-US" smtClean="0"/>
              <a:pPr/>
              <a:t>‹#›</a:t>
            </a:fld>
            <a:endParaRPr lang="en-US" dirty="0"/>
          </a:p>
        </p:txBody>
      </p:sp>
    </p:spTree>
    <p:extLst>
      <p:ext uri="{BB962C8B-B14F-4D97-AF65-F5344CB8AC3E}">
        <p14:creationId xmlns:p14="http://schemas.microsoft.com/office/powerpoint/2010/main" val="27012473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1_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E56AA-248F-717F-C398-4DA1D0F80D7C}"/>
              </a:ext>
            </a:extLst>
          </p:cNvPr>
          <p:cNvSpPr>
            <a:spLocks noGrp="1"/>
          </p:cNvSpPr>
          <p:nvPr>
            <p:ph type="title"/>
          </p:nvPr>
        </p:nvSpPr>
        <p:spPr>
          <a:xfrm>
            <a:off x="1089891" y="457200"/>
            <a:ext cx="3682134" cy="1600200"/>
          </a:xfrm>
        </p:spPr>
        <p:txBody>
          <a:bodyPr anchor="ctr">
            <a:normAutofit/>
          </a:bodyPr>
          <a:lstStyle>
            <a:lvl1pPr>
              <a:defRPr sz="4400"/>
            </a:lvl1p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E3C38EE3-E14D-398A-28A5-6FFC679C32ED}"/>
              </a:ext>
            </a:extLst>
          </p:cNvPr>
          <p:cNvSpPr>
            <a:spLocks noGrp="1"/>
          </p:cNvSpPr>
          <p:nvPr>
            <p:ph type="body" sz="half" idx="2"/>
          </p:nvPr>
        </p:nvSpPr>
        <p:spPr>
          <a:xfrm>
            <a:off x="1089891" y="2057400"/>
            <a:ext cx="3682134" cy="3811588"/>
          </a:xfrm>
        </p:spPr>
        <p:txBody>
          <a:bodyPr>
            <a:normAutofit/>
          </a:bodyPr>
          <a:lstStyle>
            <a:lvl1pPr marL="0" indent="0">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C43E21F-BF63-82FD-8A7C-A033AF54B5D4}"/>
              </a:ext>
            </a:extLst>
          </p:cNvPr>
          <p:cNvSpPr>
            <a:spLocks noGrp="1"/>
          </p:cNvSpPr>
          <p:nvPr>
            <p:ph type="dt" sz="half" idx="10"/>
          </p:nvPr>
        </p:nvSpPr>
        <p:spPr/>
        <p:txBody>
          <a:bodyPr/>
          <a:lstStyle/>
          <a:p>
            <a:fld id="{7109BDA3-9820-4E74-9072-11784D39D33F}" type="datetime1">
              <a:rPr lang="en-US" smtClean="0"/>
              <a:t>10/7/2024</a:t>
            </a:fld>
            <a:endParaRPr lang="en-US"/>
          </a:p>
        </p:txBody>
      </p:sp>
      <p:sp>
        <p:nvSpPr>
          <p:cNvPr id="6" name="Footer Placeholder 5">
            <a:extLst>
              <a:ext uri="{FF2B5EF4-FFF2-40B4-BE49-F238E27FC236}">
                <a16:creationId xmlns:a16="http://schemas.microsoft.com/office/drawing/2014/main" id="{EE17C906-0C10-66A9-70A8-7696DE815BF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6C30491-3D09-F0DA-99AC-4E6A61798BD7}"/>
              </a:ext>
            </a:extLst>
          </p:cNvPr>
          <p:cNvSpPr>
            <a:spLocks noGrp="1"/>
          </p:cNvSpPr>
          <p:nvPr>
            <p:ph type="sldNum" sz="quarter" idx="12"/>
          </p:nvPr>
        </p:nvSpPr>
        <p:spPr/>
        <p:txBody>
          <a:bodyPr/>
          <a:lstStyle/>
          <a:p>
            <a:fld id="{ECBDA332-A29F-445F-BA13-27C1B634CA90}" type="slidenum">
              <a:rPr lang="en-US" smtClean="0"/>
              <a:t>‹#›</a:t>
            </a:fld>
            <a:endParaRPr lang="en-US"/>
          </a:p>
        </p:txBody>
      </p:sp>
      <p:sp>
        <p:nvSpPr>
          <p:cNvPr id="8" name="Rectangle 7">
            <a:extLst>
              <a:ext uri="{FF2B5EF4-FFF2-40B4-BE49-F238E27FC236}">
                <a16:creationId xmlns:a16="http://schemas.microsoft.com/office/drawing/2014/main" id="{0C0B3681-E77B-CBFC-0EFE-C39F7DD5F1BA}"/>
              </a:ext>
            </a:extLst>
          </p:cNvPr>
          <p:cNvSpPr/>
          <p:nvPr/>
        </p:nvSpPr>
        <p:spPr>
          <a:xfrm>
            <a:off x="771195" y="877738"/>
            <a:ext cx="130834" cy="759124"/>
          </a:xfrm>
          <a:prstGeom prst="rect">
            <a:avLst/>
          </a:prstGeom>
          <a:solidFill>
            <a:srgbClr val="E76E0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2">
            <a:extLst>
              <a:ext uri="{FF2B5EF4-FFF2-40B4-BE49-F238E27FC236}">
                <a16:creationId xmlns:a16="http://schemas.microsoft.com/office/drawing/2014/main" id="{22C7A61B-ED6C-E698-28E2-BA8F79BAE667}"/>
              </a:ext>
            </a:extLst>
          </p:cNvPr>
          <p:cNvSpPr>
            <a:spLocks noGrp="1"/>
          </p:cNvSpPr>
          <p:nvPr>
            <p:ph idx="1"/>
          </p:nvPr>
        </p:nvSpPr>
        <p:spPr>
          <a:xfrm>
            <a:off x="5183188" y="457201"/>
            <a:ext cx="6172200" cy="54038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341457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rgbClr val="292A3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E56AA-248F-717F-C398-4DA1D0F80D7C}"/>
              </a:ext>
            </a:extLst>
          </p:cNvPr>
          <p:cNvSpPr>
            <a:spLocks noGrp="1"/>
          </p:cNvSpPr>
          <p:nvPr>
            <p:ph type="title"/>
          </p:nvPr>
        </p:nvSpPr>
        <p:spPr>
          <a:xfrm>
            <a:off x="1089891" y="457200"/>
            <a:ext cx="3682134" cy="1600200"/>
          </a:xfrm>
        </p:spPr>
        <p:txBody>
          <a:bodyPr anchor="ctr">
            <a:normAutofit/>
          </a:bodyPr>
          <a:lstStyle>
            <a:lvl1pPr>
              <a:defRPr sz="44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C233810E-8CAE-98E3-3314-94A6CFECCFDC}"/>
              </a:ext>
            </a:extLst>
          </p:cNvPr>
          <p:cNvSpPr>
            <a:spLocks noGrp="1"/>
          </p:cNvSpPr>
          <p:nvPr>
            <p:ph type="pic" idx="1"/>
          </p:nvPr>
        </p:nvSpPr>
        <p:spPr>
          <a:xfrm>
            <a:off x="5183188" y="457201"/>
            <a:ext cx="6172200"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E3C38EE3-E14D-398A-28A5-6FFC679C32ED}"/>
              </a:ext>
            </a:extLst>
          </p:cNvPr>
          <p:cNvSpPr>
            <a:spLocks noGrp="1"/>
          </p:cNvSpPr>
          <p:nvPr>
            <p:ph type="body" sz="half" idx="2"/>
          </p:nvPr>
        </p:nvSpPr>
        <p:spPr>
          <a:xfrm>
            <a:off x="1089891" y="2057400"/>
            <a:ext cx="3682134" cy="3811588"/>
          </a:xfrm>
        </p:spPr>
        <p:txBody>
          <a:bodyPr>
            <a:normAutofit/>
          </a:bodyPr>
          <a:lstStyle>
            <a:lvl1pPr marL="0" indent="0">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C43E21F-BF63-82FD-8A7C-A033AF54B5D4}"/>
              </a:ext>
            </a:extLst>
          </p:cNvPr>
          <p:cNvSpPr>
            <a:spLocks noGrp="1"/>
          </p:cNvSpPr>
          <p:nvPr>
            <p:ph type="dt" sz="half" idx="10"/>
          </p:nvPr>
        </p:nvSpPr>
        <p:spPr/>
        <p:txBody>
          <a:bodyPr/>
          <a:lstStyle/>
          <a:p>
            <a:fld id="{F0141704-8368-4B0B-B7AF-9EF46DAD497F}" type="datetime1">
              <a:rPr lang="en-US" smtClean="0"/>
              <a:t>10/7/2024</a:t>
            </a:fld>
            <a:endParaRPr lang="en-US"/>
          </a:p>
        </p:txBody>
      </p:sp>
      <p:sp>
        <p:nvSpPr>
          <p:cNvPr id="6" name="Footer Placeholder 5">
            <a:extLst>
              <a:ext uri="{FF2B5EF4-FFF2-40B4-BE49-F238E27FC236}">
                <a16:creationId xmlns:a16="http://schemas.microsoft.com/office/drawing/2014/main" id="{EE17C906-0C10-66A9-70A8-7696DE815BF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6C30491-3D09-F0DA-99AC-4E6A61798BD7}"/>
              </a:ext>
            </a:extLst>
          </p:cNvPr>
          <p:cNvSpPr>
            <a:spLocks noGrp="1"/>
          </p:cNvSpPr>
          <p:nvPr>
            <p:ph type="sldNum" sz="quarter" idx="12"/>
          </p:nvPr>
        </p:nvSpPr>
        <p:spPr/>
        <p:txBody>
          <a:bodyPr/>
          <a:lstStyle/>
          <a:p>
            <a:fld id="{ECBDA332-A29F-445F-BA13-27C1B634CA90}" type="slidenum">
              <a:rPr lang="en-US" smtClean="0"/>
              <a:t>‹#›</a:t>
            </a:fld>
            <a:endParaRPr lang="en-US"/>
          </a:p>
        </p:txBody>
      </p:sp>
      <p:sp>
        <p:nvSpPr>
          <p:cNvPr id="8" name="Rectangle 7">
            <a:extLst>
              <a:ext uri="{FF2B5EF4-FFF2-40B4-BE49-F238E27FC236}">
                <a16:creationId xmlns:a16="http://schemas.microsoft.com/office/drawing/2014/main" id="{0C0B3681-E77B-CBFC-0EFE-C39F7DD5F1BA}"/>
              </a:ext>
            </a:extLst>
          </p:cNvPr>
          <p:cNvSpPr/>
          <p:nvPr/>
        </p:nvSpPr>
        <p:spPr>
          <a:xfrm>
            <a:off x="771195" y="877738"/>
            <a:ext cx="130834" cy="759124"/>
          </a:xfrm>
          <a:prstGeom prst="rect">
            <a:avLst/>
          </a:prstGeom>
          <a:solidFill>
            <a:srgbClr val="E76E0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119546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CCF0CF0-1B1A-B55E-1A77-1F9F5F2F4CA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DB998698-C5A1-94A4-6474-7AB7D29C6D6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DE6485D1-C95B-7B04-6E98-67577396053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F68F9919-C487-44A7-A76B-8FBA3A69C947}" type="datetime1">
              <a:rPr lang="en-US" smtClean="0"/>
              <a:t>10/7/2024</a:t>
            </a:fld>
            <a:endParaRPr lang="en-US"/>
          </a:p>
        </p:txBody>
      </p:sp>
      <p:sp>
        <p:nvSpPr>
          <p:cNvPr id="5" name="Footer Placeholder 4">
            <a:extLst>
              <a:ext uri="{FF2B5EF4-FFF2-40B4-BE49-F238E27FC236}">
                <a16:creationId xmlns:a16="http://schemas.microsoft.com/office/drawing/2014/main" id="{65255EED-84DD-E7D1-9A33-1DF00087948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1335FE8A-AD3C-F852-11E5-89F6EA3BE2B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1">
                <a:solidFill>
                  <a:schemeClr val="bg1"/>
                </a:solidFill>
              </a:defRPr>
            </a:lvl1pPr>
          </a:lstStyle>
          <a:p>
            <a:fld id="{ECBDA332-A29F-445F-BA13-27C1B634CA90}" type="slidenum">
              <a:rPr lang="en-US" smtClean="0"/>
              <a:pPr/>
              <a:t>‹#›</a:t>
            </a:fld>
            <a:r>
              <a:rPr lang="en-US" dirty="0"/>
              <a:t> of 100</a:t>
            </a:r>
          </a:p>
        </p:txBody>
      </p:sp>
    </p:spTree>
    <p:extLst>
      <p:ext uri="{BB962C8B-B14F-4D97-AF65-F5344CB8AC3E}">
        <p14:creationId xmlns:p14="http://schemas.microsoft.com/office/powerpoint/2010/main" val="156367514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Lst>
  <p:hf sldNum="0" hdr="0" ftr="0" dt="0"/>
  <p:txStyles>
    <p:titleStyle>
      <a:lvl1pPr algn="l" defTabSz="914400" rtl="0" eaLnBrk="1" latinLnBrk="0" hangingPunct="1">
        <a:lnSpc>
          <a:spcPct val="90000"/>
        </a:lnSpc>
        <a:spcBef>
          <a:spcPct val="0"/>
        </a:spcBef>
        <a:buNone/>
        <a:defRPr sz="4400"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5.svg"/></Relationships>
</file>

<file path=ppt/slides/_rels/slide100.xml.rels><?xml version="1.0" encoding="UTF-8" standalone="yes"?>
<Relationships xmlns="http://schemas.openxmlformats.org/package/2006/relationships"><Relationship Id="rId3" Type="http://schemas.openxmlformats.org/officeDocument/2006/relationships/hyperlink" Target="https://learn.microsoft.com/en-us/windows/win32/procthread/fibers#fiber-local-storage" TargetMode="External"/><Relationship Id="rId2" Type="http://schemas.openxmlformats.org/officeDocument/2006/relationships/notesSlide" Target="../notesSlides/notesSlide81.xml"/><Relationship Id="rId1" Type="http://schemas.openxmlformats.org/officeDocument/2006/relationships/slideLayout" Target="../slideLayouts/slideLayout2.xml"/><Relationship Id="rId5" Type="http://schemas.openxmlformats.org/officeDocument/2006/relationships/image" Target="../media/image13.svg"/><Relationship Id="rId4" Type="http://schemas.openxmlformats.org/officeDocument/2006/relationships/image" Target="../media/image12.png"/></Relationships>
</file>

<file path=ppt/slides/_rels/slide10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82.xml"/><Relationship Id="rId1" Type="http://schemas.openxmlformats.org/officeDocument/2006/relationships/slideLayout" Target="../slideLayouts/slideLayout3.xml"/><Relationship Id="rId4" Type="http://schemas.openxmlformats.org/officeDocument/2006/relationships/image" Target="../media/image78.svg"/></Relationships>
</file>

<file path=ppt/slides/_rels/slide10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83.xml"/><Relationship Id="rId1" Type="http://schemas.openxmlformats.org/officeDocument/2006/relationships/slideLayout" Target="../slideLayouts/slideLayout2.xml"/><Relationship Id="rId4" Type="http://schemas.openxmlformats.org/officeDocument/2006/relationships/image" Target="../media/image78.svg"/></Relationships>
</file>

<file path=ppt/slides/_rels/slide10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84.xml"/><Relationship Id="rId1" Type="http://schemas.openxmlformats.org/officeDocument/2006/relationships/slideLayout" Target="../slideLayouts/slideLayout2.xml"/><Relationship Id="rId4" Type="http://schemas.openxmlformats.org/officeDocument/2006/relationships/image" Target="../media/image78.svg"/></Relationships>
</file>

<file path=ppt/slides/_rels/slide10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85.xml"/><Relationship Id="rId1" Type="http://schemas.openxmlformats.org/officeDocument/2006/relationships/slideLayout" Target="../slideLayouts/slideLayout2.xml"/><Relationship Id="rId4" Type="http://schemas.openxmlformats.org/officeDocument/2006/relationships/image" Target="../media/image78.svg"/></Relationships>
</file>

<file path=ppt/slides/_rels/slide10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86.xml"/><Relationship Id="rId1" Type="http://schemas.openxmlformats.org/officeDocument/2006/relationships/slideLayout" Target="../slideLayouts/slideLayout2.xml"/><Relationship Id="rId4" Type="http://schemas.openxmlformats.org/officeDocument/2006/relationships/image" Target="../media/image78.svg"/></Relationships>
</file>

<file path=ppt/slides/_rels/slide10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87.xml"/><Relationship Id="rId1" Type="http://schemas.openxmlformats.org/officeDocument/2006/relationships/slideLayout" Target="../slideLayouts/slideLayout2.xml"/><Relationship Id="rId4" Type="http://schemas.openxmlformats.org/officeDocument/2006/relationships/image" Target="../media/image78.svg"/></Relationships>
</file>

<file path=ppt/slides/_rels/slide10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88.xml"/><Relationship Id="rId1" Type="http://schemas.openxmlformats.org/officeDocument/2006/relationships/slideLayout" Target="../slideLayouts/slideLayout2.xml"/><Relationship Id="rId4" Type="http://schemas.openxmlformats.org/officeDocument/2006/relationships/image" Target="../media/image78.svg"/></Relationships>
</file>

<file path=ppt/slides/_rels/slide10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89.xml"/><Relationship Id="rId1" Type="http://schemas.openxmlformats.org/officeDocument/2006/relationships/slideLayout" Target="../slideLayouts/slideLayout2.xml"/><Relationship Id="rId4" Type="http://schemas.openxmlformats.org/officeDocument/2006/relationships/image" Target="../media/image78.svg"/></Relationships>
</file>

<file path=ppt/slides/_rels/slide10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90.xml"/><Relationship Id="rId1" Type="http://schemas.openxmlformats.org/officeDocument/2006/relationships/slideLayout" Target="../slideLayouts/slideLayout2.xml"/><Relationship Id="rId4" Type="http://schemas.openxmlformats.org/officeDocument/2006/relationships/image" Target="../media/image78.svg"/></Relationships>
</file>

<file path=ppt/slides/_rels/slide11.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4.png"/><Relationship Id="rId7" Type="http://schemas.openxmlformats.org/officeDocument/2006/relationships/image" Target="../media/image25.png"/><Relationship Id="rId12" Type="http://schemas.openxmlformats.org/officeDocument/2006/relationships/image" Target="../media/image30.sv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4.svg"/><Relationship Id="rId11" Type="http://schemas.openxmlformats.org/officeDocument/2006/relationships/image" Target="../media/image29.png"/><Relationship Id="rId5" Type="http://schemas.openxmlformats.org/officeDocument/2006/relationships/image" Target="../media/image23.png"/><Relationship Id="rId10" Type="http://schemas.openxmlformats.org/officeDocument/2006/relationships/image" Target="../media/image28.svg"/><Relationship Id="rId4" Type="http://schemas.openxmlformats.org/officeDocument/2006/relationships/image" Target="../media/image5.svg"/><Relationship Id="rId9" Type="http://schemas.openxmlformats.org/officeDocument/2006/relationships/image" Target="../media/image27.png"/></Relationships>
</file>

<file path=ppt/slides/_rels/slide11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91.xml"/><Relationship Id="rId1" Type="http://schemas.openxmlformats.org/officeDocument/2006/relationships/slideLayout" Target="../slideLayouts/slideLayout2.xml"/><Relationship Id="rId4" Type="http://schemas.openxmlformats.org/officeDocument/2006/relationships/image" Target="../media/image78.svg"/></Relationships>
</file>

<file path=ppt/slides/_rels/slide11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92.xml"/><Relationship Id="rId1" Type="http://schemas.openxmlformats.org/officeDocument/2006/relationships/slideLayout" Target="../slideLayouts/slideLayout2.xml"/><Relationship Id="rId4" Type="http://schemas.openxmlformats.org/officeDocument/2006/relationships/image" Target="../media/image78.svg"/></Relationships>
</file>

<file path=ppt/slides/_rels/slide11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93.xml"/><Relationship Id="rId1" Type="http://schemas.openxmlformats.org/officeDocument/2006/relationships/slideLayout" Target="../slideLayouts/slideLayout2.xml"/><Relationship Id="rId4" Type="http://schemas.openxmlformats.org/officeDocument/2006/relationships/image" Target="../media/image78.svg"/></Relationships>
</file>

<file path=ppt/slides/_rels/slide1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4.xml"/><Relationship Id="rId1" Type="http://schemas.openxmlformats.org/officeDocument/2006/relationships/slideLayout" Target="../slideLayouts/slideLayout3.xml"/><Relationship Id="rId4" Type="http://schemas.openxmlformats.org/officeDocument/2006/relationships/image" Target="../media/image15.svg"/></Relationships>
</file>

<file path=ppt/slides/_rels/slide1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5.xml"/><Relationship Id="rId1" Type="http://schemas.openxmlformats.org/officeDocument/2006/relationships/slideLayout" Target="../slideLayouts/slideLayout2.xml"/><Relationship Id="rId4" Type="http://schemas.openxmlformats.org/officeDocument/2006/relationships/image" Target="../media/image15.svg"/></Relationships>
</file>

<file path=ppt/slides/_rels/slide1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6.xml"/><Relationship Id="rId1" Type="http://schemas.openxmlformats.org/officeDocument/2006/relationships/slideLayout" Target="../slideLayouts/slideLayout2.xml"/><Relationship Id="rId4" Type="http://schemas.openxmlformats.org/officeDocument/2006/relationships/image" Target="../media/image15.svg"/></Relationships>
</file>

<file path=ppt/slides/_rels/slide1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7.xml"/><Relationship Id="rId1" Type="http://schemas.openxmlformats.org/officeDocument/2006/relationships/slideLayout" Target="../slideLayouts/slideLayout2.xml"/><Relationship Id="rId6" Type="http://schemas.openxmlformats.org/officeDocument/2006/relationships/image" Target="../media/image80.svg"/><Relationship Id="rId5" Type="http://schemas.openxmlformats.org/officeDocument/2006/relationships/image" Target="../media/image79.png"/><Relationship Id="rId4" Type="http://schemas.openxmlformats.org/officeDocument/2006/relationships/image" Target="../media/image15.svg"/></Relationships>
</file>

<file path=ppt/slides/_rels/slide11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98.xml"/><Relationship Id="rId1" Type="http://schemas.openxmlformats.org/officeDocument/2006/relationships/slideLayout" Target="../slideLayouts/slideLayout3.xml"/><Relationship Id="rId4" Type="http://schemas.openxmlformats.org/officeDocument/2006/relationships/image" Target="../media/image82.svg"/></Relationships>
</file>

<file path=ppt/slides/_rels/slide118.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99.xml"/><Relationship Id="rId1" Type="http://schemas.openxmlformats.org/officeDocument/2006/relationships/slideLayout" Target="../slideLayouts/slideLayout9.xml"/></Relationships>
</file>

<file path=ppt/slides/_rels/slide11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00.xml"/><Relationship Id="rId1" Type="http://schemas.openxmlformats.org/officeDocument/2006/relationships/slideLayout" Target="../slideLayouts/slideLayout2.xml"/><Relationship Id="rId4" Type="http://schemas.openxmlformats.org/officeDocument/2006/relationships/image" Target="../media/image82.sv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5.svg"/></Relationships>
</file>

<file path=ppt/slides/_rels/slide120.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01.xml"/><Relationship Id="rId1" Type="http://schemas.openxmlformats.org/officeDocument/2006/relationships/slideLayout" Target="../slideLayouts/slideLayout2.xml"/><Relationship Id="rId4" Type="http://schemas.openxmlformats.org/officeDocument/2006/relationships/image" Target="../media/image82.svg"/></Relationships>
</file>

<file path=ppt/slides/_rels/slide12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02.xml"/><Relationship Id="rId1" Type="http://schemas.openxmlformats.org/officeDocument/2006/relationships/slideLayout" Target="../slideLayouts/slideLayout2.xml"/><Relationship Id="rId4" Type="http://schemas.openxmlformats.org/officeDocument/2006/relationships/image" Target="../media/image82.svg"/></Relationships>
</file>

<file path=ppt/slides/_rels/slide12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03.xml"/><Relationship Id="rId1" Type="http://schemas.openxmlformats.org/officeDocument/2006/relationships/slideLayout" Target="../slideLayouts/slideLayout2.xml"/><Relationship Id="rId4" Type="http://schemas.openxmlformats.org/officeDocument/2006/relationships/image" Target="../media/image82.svg"/></Relationships>
</file>

<file path=ppt/slides/_rels/slide123.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04.xml"/><Relationship Id="rId1" Type="http://schemas.openxmlformats.org/officeDocument/2006/relationships/slideLayout" Target="../slideLayouts/slideLayout10.xml"/></Relationships>
</file>

<file path=ppt/slides/_rels/slide12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05.xml"/><Relationship Id="rId1" Type="http://schemas.openxmlformats.org/officeDocument/2006/relationships/slideLayout" Target="../slideLayouts/slideLayout2.xml"/><Relationship Id="rId4" Type="http://schemas.openxmlformats.org/officeDocument/2006/relationships/image" Target="../media/image82.svg"/></Relationships>
</file>

<file path=ppt/slides/_rels/slide12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06.xml"/><Relationship Id="rId1" Type="http://schemas.openxmlformats.org/officeDocument/2006/relationships/slideLayout" Target="../slideLayouts/slideLayout2.xml"/><Relationship Id="rId4" Type="http://schemas.openxmlformats.org/officeDocument/2006/relationships/image" Target="../media/image82.svg"/></Relationships>
</file>

<file path=ppt/slides/_rels/slide12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07.xml"/><Relationship Id="rId1" Type="http://schemas.openxmlformats.org/officeDocument/2006/relationships/slideLayout" Target="../slideLayouts/slideLayout2.xml"/><Relationship Id="rId4" Type="http://schemas.openxmlformats.org/officeDocument/2006/relationships/image" Target="../media/image82.svg"/></Relationships>
</file>

<file path=ppt/slides/_rels/slide127.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08.xml"/><Relationship Id="rId1" Type="http://schemas.openxmlformats.org/officeDocument/2006/relationships/slideLayout" Target="../slideLayouts/slideLayout10.xml"/></Relationships>
</file>

<file path=ppt/slides/_rels/slide12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09.xml"/><Relationship Id="rId1" Type="http://schemas.openxmlformats.org/officeDocument/2006/relationships/slideLayout" Target="../slideLayouts/slideLayout2.xml"/><Relationship Id="rId4" Type="http://schemas.openxmlformats.org/officeDocument/2006/relationships/image" Target="../media/image82.svg"/></Relationships>
</file>

<file path=ppt/slides/_rels/slide12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10.xml"/><Relationship Id="rId1" Type="http://schemas.openxmlformats.org/officeDocument/2006/relationships/slideLayout" Target="../slideLayouts/slideLayout2.xml"/><Relationship Id="rId4" Type="http://schemas.openxmlformats.org/officeDocument/2006/relationships/image" Target="../media/image82.sv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5.svg"/></Relationships>
</file>

<file path=ppt/slides/_rels/slide13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11.xml"/><Relationship Id="rId1" Type="http://schemas.openxmlformats.org/officeDocument/2006/relationships/slideLayout" Target="../slideLayouts/slideLayout3.xml"/><Relationship Id="rId4" Type="http://schemas.openxmlformats.org/officeDocument/2006/relationships/image" Target="../media/image86.svg"/></Relationships>
</file>

<file path=ppt/slides/_rels/slide13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12.xml"/><Relationship Id="rId1" Type="http://schemas.openxmlformats.org/officeDocument/2006/relationships/slideLayout" Target="../slideLayouts/slideLayout2.xml"/><Relationship Id="rId4" Type="http://schemas.openxmlformats.org/officeDocument/2006/relationships/image" Target="../media/image86.svg"/></Relationships>
</file>

<file path=ppt/slides/_rels/slide13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13.xml"/><Relationship Id="rId1" Type="http://schemas.openxmlformats.org/officeDocument/2006/relationships/slideLayout" Target="../slideLayouts/slideLayout2.xml"/><Relationship Id="rId4" Type="http://schemas.openxmlformats.org/officeDocument/2006/relationships/image" Target="../media/image86.svg"/></Relationships>
</file>

<file path=ppt/slides/_rels/slide13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14.xml"/><Relationship Id="rId1" Type="http://schemas.openxmlformats.org/officeDocument/2006/relationships/slideLayout" Target="../slideLayouts/slideLayout2.xml"/><Relationship Id="rId4" Type="http://schemas.openxmlformats.org/officeDocument/2006/relationships/image" Target="../media/image86.svg"/></Relationships>
</file>

<file path=ppt/slides/_rels/slide13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15.xml"/><Relationship Id="rId1" Type="http://schemas.openxmlformats.org/officeDocument/2006/relationships/slideLayout" Target="../slideLayouts/slideLayout2.xml"/><Relationship Id="rId4" Type="http://schemas.openxmlformats.org/officeDocument/2006/relationships/image" Target="../media/image86.svg"/></Relationships>
</file>

<file path=ppt/slides/_rels/slide13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16.xml"/><Relationship Id="rId1" Type="http://schemas.openxmlformats.org/officeDocument/2006/relationships/slideLayout" Target="../slideLayouts/slideLayout2.xml"/><Relationship Id="rId4" Type="http://schemas.openxmlformats.org/officeDocument/2006/relationships/image" Target="../media/image86.svg"/></Relationships>
</file>

<file path=ppt/slides/_rels/slide13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17.xml"/><Relationship Id="rId1" Type="http://schemas.openxmlformats.org/officeDocument/2006/relationships/slideLayout" Target="../slideLayouts/slideLayout2.xml"/><Relationship Id="rId4" Type="http://schemas.openxmlformats.org/officeDocument/2006/relationships/image" Target="../media/image86.svg"/></Relationships>
</file>

<file path=ppt/slides/_rels/slide137.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18.xml"/><Relationship Id="rId1" Type="http://schemas.openxmlformats.org/officeDocument/2006/relationships/slideLayout" Target="../slideLayouts/slideLayout10.xml"/></Relationships>
</file>

<file path=ppt/slides/_rels/slide138.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19.xml"/><Relationship Id="rId1" Type="http://schemas.openxmlformats.org/officeDocument/2006/relationships/slideLayout" Target="../slideLayouts/slideLayout3.xml"/><Relationship Id="rId4" Type="http://schemas.openxmlformats.org/officeDocument/2006/relationships/image" Target="../media/image89.svg"/></Relationships>
</file>

<file path=ppt/slides/_rels/slide139.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20.xml"/><Relationship Id="rId1" Type="http://schemas.openxmlformats.org/officeDocument/2006/relationships/slideLayout" Target="../slideLayouts/slideLayout2.xml"/><Relationship Id="rId6" Type="http://schemas.openxmlformats.org/officeDocument/2006/relationships/image" Target="../media/image91.svg"/><Relationship Id="rId5" Type="http://schemas.openxmlformats.org/officeDocument/2006/relationships/image" Target="../media/image90.png"/><Relationship Id="rId4" Type="http://schemas.openxmlformats.org/officeDocument/2006/relationships/image" Target="../media/image89.sv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image" Target="../media/image5.svg"/></Relationships>
</file>

<file path=ppt/slides/_rels/slide140.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21.xml"/><Relationship Id="rId1" Type="http://schemas.openxmlformats.org/officeDocument/2006/relationships/slideLayout" Target="../slideLayouts/slideLayout2.xml"/><Relationship Id="rId5" Type="http://schemas.openxmlformats.org/officeDocument/2006/relationships/image" Target="../media/image92.png"/><Relationship Id="rId4" Type="http://schemas.openxmlformats.org/officeDocument/2006/relationships/image" Target="../media/image89.svg"/></Relationships>
</file>

<file path=ppt/slides/_rels/slide141.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22.xml"/><Relationship Id="rId1" Type="http://schemas.openxmlformats.org/officeDocument/2006/relationships/slideLayout" Target="../slideLayouts/slideLayout2.xml"/><Relationship Id="rId6" Type="http://schemas.openxmlformats.org/officeDocument/2006/relationships/image" Target="../media/image93.png"/><Relationship Id="rId5" Type="http://schemas.openxmlformats.org/officeDocument/2006/relationships/hyperlink" Target="https://learn.microsoft.com/en-us/windows/win32/procthread/fibers" TargetMode="External"/><Relationship Id="rId4" Type="http://schemas.openxmlformats.org/officeDocument/2006/relationships/image" Target="../media/image89.svg"/></Relationships>
</file>

<file path=ppt/slides/_rels/slide142.xml.rels><?xml version="1.0" encoding="UTF-8" standalone="yes"?>
<Relationships xmlns="http://schemas.openxmlformats.org/package/2006/relationships"><Relationship Id="rId8" Type="http://schemas.openxmlformats.org/officeDocument/2006/relationships/image" Target="../media/image96.png"/><Relationship Id="rId3" Type="http://schemas.openxmlformats.org/officeDocument/2006/relationships/image" Target="../media/image88.png"/><Relationship Id="rId7" Type="http://schemas.openxmlformats.org/officeDocument/2006/relationships/image" Target="../media/image95.png"/><Relationship Id="rId2" Type="http://schemas.openxmlformats.org/officeDocument/2006/relationships/notesSlide" Target="../notesSlides/notesSlide123.xml"/><Relationship Id="rId1" Type="http://schemas.openxmlformats.org/officeDocument/2006/relationships/slideLayout" Target="../slideLayouts/slideLayout2.xml"/><Relationship Id="rId6" Type="http://schemas.openxmlformats.org/officeDocument/2006/relationships/hyperlink" Target="https://github.com/RisingLiberty" TargetMode="External"/><Relationship Id="rId5" Type="http://schemas.openxmlformats.org/officeDocument/2006/relationships/image" Target="../media/image94.jpeg"/><Relationship Id="rId10" Type="http://schemas.openxmlformats.org/officeDocument/2006/relationships/hyperlink" Target="https://www.nickdebreuck.com/" TargetMode="External"/><Relationship Id="rId4" Type="http://schemas.openxmlformats.org/officeDocument/2006/relationships/image" Target="../media/image89.svg"/><Relationship Id="rId9" Type="http://schemas.openxmlformats.org/officeDocument/2006/relationships/image" Target="../media/image97.svg"/></Relationships>
</file>

<file path=ppt/slides/_rels/slide143.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124.xml"/><Relationship Id="rId1" Type="http://schemas.openxmlformats.org/officeDocument/2006/relationships/slideLayout" Target="../slideLayouts/slideLayout1.xml"/><Relationship Id="rId6" Type="http://schemas.openxmlformats.org/officeDocument/2006/relationships/hyperlink" Target="https://github.com/Dyronix" TargetMode="External"/><Relationship Id="rId5" Type="http://schemas.openxmlformats.org/officeDocument/2006/relationships/hyperlink" Target="https://www.davedebreuck.com/" TargetMode="External"/><Relationship Id="rId4" Type="http://schemas.openxmlformats.org/officeDocument/2006/relationships/image" Target="../media/image99.sv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5.svg"/></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9.svg"/></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9.svg"/></Relationships>
</file>

<file path=ppt/slides/_rels/slide18.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33.svg"/></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3.svg"/></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3.svg"/></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3.svg"/></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3.svg"/></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33.svg"/></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33.svg"/></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33.svg"/></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svg"/></Relationships>
</file>

<file path=ppt/slides/_rels/slide29.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hyperlink" Target="https://github.com/Dyronix/processingpp"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5.xml"/><Relationship Id="rId1" Type="http://schemas.openxmlformats.org/officeDocument/2006/relationships/slideLayout" Target="../slideLayouts/slideLayout6.xml"/><Relationship Id="rId4" Type="http://schemas.openxmlformats.org/officeDocument/2006/relationships/image" Target="../media/image33.svg"/></Relationships>
</file>

<file path=ppt/slides/_rels/slide34.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6.xml"/><Relationship Id="rId1" Type="http://schemas.openxmlformats.org/officeDocument/2006/relationships/slideLayout" Target="../slideLayouts/slideLayout6.xml"/><Relationship Id="rId4" Type="http://schemas.openxmlformats.org/officeDocument/2006/relationships/image" Target="../media/image33.svg"/></Relationships>
</file>

<file path=ppt/slides/_rels/slide36.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7.xml"/><Relationship Id="rId1" Type="http://schemas.openxmlformats.org/officeDocument/2006/relationships/slideLayout" Target="../slideLayouts/slideLayout6.xml"/><Relationship Id="rId4" Type="http://schemas.openxmlformats.org/officeDocument/2006/relationships/image" Target="../media/image33.svg"/></Relationships>
</file>

<file path=ppt/slides/_rels/slide3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8.xml"/><Relationship Id="rId1" Type="http://schemas.openxmlformats.org/officeDocument/2006/relationships/slideLayout" Target="../slideLayouts/slideLayout3.xml"/><Relationship Id="rId4" Type="http://schemas.openxmlformats.org/officeDocument/2006/relationships/image" Target="../media/image7.svg"/></Relationships>
</file>

<file path=ppt/slides/_rels/slide3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7.svg"/></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svg"/><Relationship Id="rId3" Type="http://schemas.openxmlformats.org/officeDocument/2006/relationships/image" Target="../media/image5.svg"/><Relationship Id="rId7" Type="http://schemas.openxmlformats.org/officeDocument/2006/relationships/image" Target="../media/image9.svg"/><Relationship Id="rId12" Type="http://schemas.openxmlformats.org/officeDocument/2006/relationships/image" Target="../media/image14.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3.svg"/><Relationship Id="rId5" Type="http://schemas.openxmlformats.org/officeDocument/2006/relationships/image" Target="../media/image7.sv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svg"/></Relationships>
</file>

<file path=ppt/slides/_rels/slide4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7.svg"/></Relationships>
</file>

<file path=ppt/slides/_rels/slide4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7.svg"/></Relationships>
</file>

<file path=ppt/slides/_rels/slide4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7.svg"/></Relationships>
</file>

<file path=ppt/slides/_rels/slide4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7.svg"/></Relationships>
</file>

<file path=ppt/slides/_rels/slide4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7.svg"/></Relationships>
</file>

<file path=ppt/slides/_rels/slide4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5.xml"/><Relationship Id="rId1" Type="http://schemas.openxmlformats.org/officeDocument/2006/relationships/slideLayout" Target="../slideLayouts/slideLayout3.xml"/><Relationship Id="rId4" Type="http://schemas.openxmlformats.org/officeDocument/2006/relationships/image" Target="../media/image36.svg"/></Relationships>
</file>

<file path=ppt/slides/_rels/slide46.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10" Type="http://schemas.openxmlformats.org/officeDocument/2006/relationships/image" Target="../media/image36.svg"/><Relationship Id="rId4" Type="http://schemas.openxmlformats.org/officeDocument/2006/relationships/diagramLayout" Target="../diagrams/layout1.xml"/><Relationship Id="rId9" Type="http://schemas.openxmlformats.org/officeDocument/2006/relationships/image" Target="../media/image35.png"/></Relationships>
</file>

<file path=ppt/slides/_rels/slide4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36.svg"/></Relationships>
</file>

<file path=ppt/slides/_rels/slide4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8.xml"/><Relationship Id="rId1" Type="http://schemas.openxmlformats.org/officeDocument/2006/relationships/slideLayout" Target="../slideLayouts/slideLayout3.xml"/><Relationship Id="rId4" Type="http://schemas.openxmlformats.org/officeDocument/2006/relationships/image" Target="../media/image49.svg"/></Relationships>
</file>

<file path=ppt/slides/_rels/slide4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9.xml"/><Relationship Id="rId1" Type="http://schemas.openxmlformats.org/officeDocument/2006/relationships/slideLayout" Target="../slideLayouts/slideLayout10.xml"/></Relationships>
</file>

<file path=ppt/slides/_rels/slide5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0.xml"/><Relationship Id="rId1" Type="http://schemas.openxmlformats.org/officeDocument/2006/relationships/slideLayout" Target="../slideLayouts/slideLayout10.xml"/></Relationships>
</file>

<file path=ppt/slides/_rels/slide5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1.xml"/><Relationship Id="rId1" Type="http://schemas.openxmlformats.org/officeDocument/2006/relationships/slideLayout" Target="../slideLayouts/slideLayout10.xml"/></Relationships>
</file>

<file path=ppt/slides/_rels/slide5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0.xml"/></Relationships>
</file>

<file path=ppt/slides/_rels/slide5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0.xml"/></Relationships>
</file>

<file path=ppt/slides/_rels/slide5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2.xml"/><Relationship Id="rId1" Type="http://schemas.openxmlformats.org/officeDocument/2006/relationships/slideLayout" Target="../slideLayouts/slideLayout9.xml"/></Relationships>
</file>

<file path=ppt/slides/_rels/slide5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3.xml"/><Relationship Id="rId1" Type="http://schemas.openxmlformats.org/officeDocument/2006/relationships/slideLayout" Target="../slideLayouts/slideLayout9.xml"/></Relationships>
</file>

<file path=ppt/slides/_rels/slide5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4.xml"/><Relationship Id="rId1" Type="http://schemas.openxmlformats.org/officeDocument/2006/relationships/slideLayout" Target="../slideLayouts/slideLayout10.xml"/></Relationships>
</file>

<file path=ppt/slides/_rels/slide5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5.xml"/><Relationship Id="rId1" Type="http://schemas.openxmlformats.org/officeDocument/2006/relationships/slideLayout" Target="../slideLayouts/slideLayout9.xml"/></Relationships>
</file>

<file path=ppt/slides/_rels/slide5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6.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17.svg"/></Relationships>
</file>

<file path=ppt/slides/_rels/slide6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7.xml"/><Relationship Id="rId1" Type="http://schemas.openxmlformats.org/officeDocument/2006/relationships/slideLayout" Target="../slideLayouts/slideLayout9.xml"/></Relationships>
</file>

<file path=ppt/slides/_rels/slide6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8.xml"/><Relationship Id="rId1" Type="http://schemas.openxmlformats.org/officeDocument/2006/relationships/slideLayout" Target="../slideLayouts/slideLayout10.xml"/></Relationships>
</file>

<file path=ppt/slides/_rels/slide62.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0.xml"/></Relationships>
</file>

<file path=ppt/slides/_rels/slide63.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0.xml"/></Relationships>
</file>

<file path=ppt/slides/_rels/slide64.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0.xml"/></Relationships>
</file>

<file path=ppt/slides/_rels/slide65.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0.xml"/></Relationships>
</file>

<file path=ppt/slides/_rels/slide6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9.xml"/><Relationship Id="rId1" Type="http://schemas.openxmlformats.org/officeDocument/2006/relationships/slideLayout" Target="../slideLayouts/slideLayout9.xml"/></Relationships>
</file>

<file path=ppt/slides/_rels/slide6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0.xml"/><Relationship Id="rId1" Type="http://schemas.openxmlformats.org/officeDocument/2006/relationships/slideLayout" Target="../slideLayouts/slideLayout10.xml"/></Relationships>
</file>

<file path=ppt/slides/_rels/slide68.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0.xml"/></Relationships>
</file>

<file path=ppt/slides/_rels/slide6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1.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svg"/></Relationships>
</file>

<file path=ppt/slides/_rels/slide7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2.xml"/><Relationship Id="rId1" Type="http://schemas.openxmlformats.org/officeDocument/2006/relationships/slideLayout" Target="../slideLayouts/slideLayout10.xml"/></Relationships>
</file>

<file path=ppt/slides/_rels/slide7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3.xml"/><Relationship Id="rId1" Type="http://schemas.openxmlformats.org/officeDocument/2006/relationships/slideLayout" Target="../slideLayouts/slideLayout10.xml"/></Relationships>
</file>

<file path=ppt/slides/_rels/slide7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4.xml"/><Relationship Id="rId1" Type="http://schemas.openxmlformats.org/officeDocument/2006/relationships/slideLayout" Target="../slideLayouts/slideLayout10.xml"/></Relationships>
</file>

<file path=ppt/slides/_rels/slide7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5.xml"/><Relationship Id="rId1" Type="http://schemas.openxmlformats.org/officeDocument/2006/relationships/slideLayout" Target="../slideLayouts/slideLayout10.xml"/></Relationships>
</file>

<file path=ppt/slides/_rels/slide7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6.xml"/><Relationship Id="rId1" Type="http://schemas.openxmlformats.org/officeDocument/2006/relationships/slideLayout" Target="../slideLayouts/slideLayout10.xml"/></Relationships>
</file>

<file path=ppt/slides/_rels/slide7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7.xml"/><Relationship Id="rId1" Type="http://schemas.openxmlformats.org/officeDocument/2006/relationships/slideLayout" Target="../slideLayouts/slideLayout10.xml"/></Relationships>
</file>

<file path=ppt/slides/_rels/slide7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image" Target="../media/image49.svg"/></Relationships>
</file>

<file path=ppt/slides/_rels/slide7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59.xml"/><Relationship Id="rId1" Type="http://schemas.openxmlformats.org/officeDocument/2006/relationships/slideLayout" Target="../slideLayouts/slideLayout10.xml"/></Relationships>
</file>

<file path=ppt/slides/_rels/slide7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60.xml"/><Relationship Id="rId1" Type="http://schemas.openxmlformats.org/officeDocument/2006/relationships/slideLayout" Target="../slideLayouts/slideLayout10.xml"/></Relationships>
</file>

<file path=ppt/slides/_rels/slide79.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7.svg"/></Relationships>
</file>

<file path=ppt/slides/_rels/slide8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61.xml"/><Relationship Id="rId1" Type="http://schemas.openxmlformats.org/officeDocument/2006/relationships/slideLayout" Target="../slideLayouts/slideLayout10.xml"/></Relationships>
</file>

<file path=ppt/slides/_rels/slide8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62.xml"/><Relationship Id="rId1" Type="http://schemas.openxmlformats.org/officeDocument/2006/relationships/slideLayout" Target="../slideLayouts/slideLayout10.xml"/></Relationships>
</file>

<file path=ppt/slides/_rels/slide8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3.xml"/><Relationship Id="rId1" Type="http://schemas.openxmlformats.org/officeDocument/2006/relationships/slideLayout" Target="../slideLayouts/slideLayout3.xml"/><Relationship Id="rId4" Type="http://schemas.openxmlformats.org/officeDocument/2006/relationships/image" Target="../media/image11.svg"/></Relationships>
</file>

<file path=ppt/slides/_rels/slide8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4.xml"/><Relationship Id="rId1" Type="http://schemas.openxmlformats.org/officeDocument/2006/relationships/slideLayout" Target="../slideLayouts/slideLayout2.xml"/><Relationship Id="rId4" Type="http://schemas.openxmlformats.org/officeDocument/2006/relationships/image" Target="../media/image11.svg"/></Relationships>
</file>

<file path=ppt/slides/_rels/slide8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5.xml"/><Relationship Id="rId1" Type="http://schemas.openxmlformats.org/officeDocument/2006/relationships/slideLayout" Target="../slideLayouts/slideLayout2.xml"/><Relationship Id="rId4" Type="http://schemas.openxmlformats.org/officeDocument/2006/relationships/image" Target="../media/image11.svg"/></Relationships>
</file>

<file path=ppt/slides/_rels/slide8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66.xml"/><Relationship Id="rId1" Type="http://schemas.openxmlformats.org/officeDocument/2006/relationships/slideLayout" Target="../slideLayouts/slideLayout9.xml"/></Relationships>
</file>

<file path=ppt/slides/_rels/slide8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67.xml"/><Relationship Id="rId1" Type="http://schemas.openxmlformats.org/officeDocument/2006/relationships/slideLayout" Target="../slideLayouts/slideLayout9.xml"/></Relationships>
</file>

<file path=ppt/slides/_rels/slide8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8.xml"/><Relationship Id="rId1" Type="http://schemas.openxmlformats.org/officeDocument/2006/relationships/slideLayout" Target="../slideLayouts/slideLayout2.xml"/><Relationship Id="rId4" Type="http://schemas.openxmlformats.org/officeDocument/2006/relationships/image" Target="../media/image11.svg"/></Relationships>
</file>

<file path=ppt/slides/_rels/slide8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69.xml"/><Relationship Id="rId1" Type="http://schemas.openxmlformats.org/officeDocument/2006/relationships/slideLayout" Target="../slideLayouts/slideLayout10.xml"/></Relationships>
</file>

<file path=ppt/slides/_rels/slide8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70.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7.svg"/></Relationships>
</file>

<file path=ppt/slides/_rels/slide9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1.xml"/><Relationship Id="rId1" Type="http://schemas.openxmlformats.org/officeDocument/2006/relationships/slideLayout" Target="../slideLayouts/slideLayout2.xml"/><Relationship Id="rId4" Type="http://schemas.openxmlformats.org/officeDocument/2006/relationships/image" Target="../media/image11.svg"/></Relationships>
</file>

<file path=ppt/slides/_rels/slide9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2.xml"/><Relationship Id="rId1" Type="http://schemas.openxmlformats.org/officeDocument/2006/relationships/slideLayout" Target="../slideLayouts/slideLayout2.xml"/><Relationship Id="rId4" Type="http://schemas.openxmlformats.org/officeDocument/2006/relationships/image" Target="../media/image11.svg"/></Relationships>
</file>

<file path=ppt/slides/_rels/slide9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3.xml"/><Relationship Id="rId1" Type="http://schemas.openxmlformats.org/officeDocument/2006/relationships/slideLayout" Target="../slideLayouts/slideLayout3.xml"/><Relationship Id="rId4" Type="http://schemas.openxmlformats.org/officeDocument/2006/relationships/image" Target="../media/image13.svg"/></Relationships>
</file>

<file path=ppt/slides/_rels/slide9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4.xml"/><Relationship Id="rId1" Type="http://schemas.openxmlformats.org/officeDocument/2006/relationships/slideLayout" Target="../slideLayouts/slideLayout2.xml"/><Relationship Id="rId6" Type="http://schemas.openxmlformats.org/officeDocument/2006/relationships/image" Target="../media/image76.svg"/><Relationship Id="rId5" Type="http://schemas.openxmlformats.org/officeDocument/2006/relationships/image" Target="../media/image75.png"/><Relationship Id="rId4" Type="http://schemas.openxmlformats.org/officeDocument/2006/relationships/image" Target="../media/image13.svg"/></Relationships>
</file>

<file path=ppt/slides/_rels/slide9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5.xml"/><Relationship Id="rId1" Type="http://schemas.openxmlformats.org/officeDocument/2006/relationships/slideLayout" Target="../slideLayouts/slideLayout2.xml"/><Relationship Id="rId4" Type="http://schemas.openxmlformats.org/officeDocument/2006/relationships/image" Target="../media/image13.svg"/></Relationships>
</file>

<file path=ppt/slides/_rels/slide9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6.xml"/><Relationship Id="rId1" Type="http://schemas.openxmlformats.org/officeDocument/2006/relationships/slideLayout" Target="../slideLayouts/slideLayout2.xml"/><Relationship Id="rId4" Type="http://schemas.openxmlformats.org/officeDocument/2006/relationships/image" Target="../media/image13.svg"/></Relationships>
</file>

<file path=ppt/slides/_rels/slide9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7.xml"/><Relationship Id="rId1" Type="http://schemas.openxmlformats.org/officeDocument/2006/relationships/slideLayout" Target="../slideLayouts/slideLayout2.xml"/><Relationship Id="rId4" Type="http://schemas.openxmlformats.org/officeDocument/2006/relationships/image" Target="../media/image13.svg"/></Relationships>
</file>

<file path=ppt/slides/_rels/slide9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8.xml"/><Relationship Id="rId1" Type="http://schemas.openxmlformats.org/officeDocument/2006/relationships/slideLayout" Target="../slideLayouts/slideLayout2.xml"/><Relationship Id="rId4" Type="http://schemas.openxmlformats.org/officeDocument/2006/relationships/image" Target="../media/image13.svg"/></Relationships>
</file>

<file path=ppt/slides/_rels/slide9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9.xml"/><Relationship Id="rId1" Type="http://schemas.openxmlformats.org/officeDocument/2006/relationships/slideLayout" Target="../slideLayouts/slideLayout2.xml"/><Relationship Id="rId4" Type="http://schemas.openxmlformats.org/officeDocument/2006/relationships/image" Target="../media/image13.svg"/></Relationships>
</file>

<file path=ppt/slides/_rels/slide9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0.xml"/><Relationship Id="rId1" Type="http://schemas.openxmlformats.org/officeDocument/2006/relationships/slideLayout" Target="../slideLayouts/slideLayout2.xml"/><Relationship Id="rId4" Type="http://schemas.openxmlformats.org/officeDocument/2006/relationships/image" Target="../media/image13.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1E76CE-9D64-428D-608A-5AC8D9E725D0}"/>
              </a:ext>
            </a:extLst>
          </p:cNvPr>
          <p:cNvSpPr>
            <a:spLocks noGrp="1"/>
          </p:cNvSpPr>
          <p:nvPr>
            <p:ph type="ctrTitle"/>
          </p:nvPr>
        </p:nvSpPr>
        <p:spPr/>
        <p:txBody>
          <a:bodyPr/>
          <a:lstStyle/>
          <a:p>
            <a:r>
              <a:rPr lang="en-US" dirty="0">
                <a:solidFill>
                  <a:srgbClr val="E76E03"/>
                </a:solidFill>
              </a:rPr>
              <a:t>Fibers</a:t>
            </a:r>
          </a:p>
        </p:txBody>
      </p:sp>
      <p:sp>
        <p:nvSpPr>
          <p:cNvPr id="3" name="Subtitle 2">
            <a:extLst>
              <a:ext uri="{FF2B5EF4-FFF2-40B4-BE49-F238E27FC236}">
                <a16:creationId xmlns:a16="http://schemas.microsoft.com/office/drawing/2014/main" id="{E4F4B695-7AEA-4CF0-6F8A-BC820B91F8DF}"/>
              </a:ext>
            </a:extLst>
          </p:cNvPr>
          <p:cNvSpPr>
            <a:spLocks noGrp="1"/>
          </p:cNvSpPr>
          <p:nvPr>
            <p:ph type="subTitle" idx="1"/>
          </p:nvPr>
        </p:nvSpPr>
        <p:spPr/>
        <p:txBody>
          <a:bodyPr/>
          <a:lstStyle/>
          <a:p>
            <a:r>
              <a:rPr lang="en-US" dirty="0"/>
              <a:t>Coroutines from the OS</a:t>
            </a:r>
          </a:p>
        </p:txBody>
      </p:sp>
      <p:sp>
        <p:nvSpPr>
          <p:cNvPr id="5" name="PB">
            <a:extLst>
              <a:ext uri="{FF2B5EF4-FFF2-40B4-BE49-F238E27FC236}">
                <a16:creationId xmlns:a16="http://schemas.microsoft.com/office/drawing/2014/main" id="{3A9F7FDB-6E60-5D30-ACC4-1CC87AB7F2D0}"/>
              </a:ext>
            </a:extLst>
          </p:cNvPr>
          <p:cNvSpPr/>
          <p:nvPr/>
        </p:nvSpPr>
        <p:spPr>
          <a:xfrm>
            <a:off x="0" y="6070600"/>
            <a:ext cx="85259" cy="152400"/>
          </a:xfrm>
          <a:prstGeom prst="rect">
            <a:avLst/>
          </a:prstGeom>
          <a:solidFill>
            <a:srgbClr val="E76E0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928285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8E6326-669D-3ADC-233F-2B7CD30BC479}"/>
              </a:ext>
            </a:extLst>
          </p:cNvPr>
          <p:cNvSpPr>
            <a:spLocks noGrp="1"/>
          </p:cNvSpPr>
          <p:nvPr>
            <p:ph type="title"/>
          </p:nvPr>
        </p:nvSpPr>
        <p:spPr>
          <a:xfrm>
            <a:off x="2781301" y="1709739"/>
            <a:ext cx="6629398" cy="2557462"/>
          </a:xfrm>
        </p:spPr>
        <p:txBody>
          <a:bodyPr/>
          <a:lstStyle/>
          <a:p>
            <a:r>
              <a:rPr lang="en-US" dirty="0"/>
              <a:t>What is a fiber?</a:t>
            </a:r>
          </a:p>
        </p:txBody>
      </p:sp>
      <p:pic>
        <p:nvPicPr>
          <p:cNvPr id="5" name="Graphic 4" descr="Processor with solid fill">
            <a:extLst>
              <a:ext uri="{FF2B5EF4-FFF2-40B4-BE49-F238E27FC236}">
                <a16:creationId xmlns:a16="http://schemas.microsoft.com/office/drawing/2014/main" id="{CF4A73FE-AB4B-ED0F-90D0-EADAC65C95B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576185" y="3432687"/>
            <a:ext cx="1669028" cy="1669028"/>
          </a:xfrm>
          <a:prstGeom prst="rect">
            <a:avLst/>
          </a:prstGeom>
        </p:spPr>
      </p:pic>
      <p:sp>
        <p:nvSpPr>
          <p:cNvPr id="4" name="PB">
            <a:extLst>
              <a:ext uri="{FF2B5EF4-FFF2-40B4-BE49-F238E27FC236}">
                <a16:creationId xmlns:a16="http://schemas.microsoft.com/office/drawing/2014/main" id="{FD28A857-A1BB-1A24-1D79-B5C92351C2B5}"/>
              </a:ext>
            </a:extLst>
          </p:cNvPr>
          <p:cNvSpPr/>
          <p:nvPr/>
        </p:nvSpPr>
        <p:spPr>
          <a:xfrm>
            <a:off x="0" y="6070600"/>
            <a:ext cx="852587" cy="152400"/>
          </a:xfrm>
          <a:prstGeom prst="rect">
            <a:avLst/>
          </a:prstGeom>
          <a:solidFill>
            <a:srgbClr val="E76E0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00712701"/>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BA813-2B78-4EBA-4054-C0A102FEE752}"/>
              </a:ext>
            </a:extLst>
          </p:cNvPr>
          <p:cNvSpPr>
            <a:spLocks noGrp="1"/>
          </p:cNvSpPr>
          <p:nvPr>
            <p:ph type="title"/>
          </p:nvPr>
        </p:nvSpPr>
        <p:spPr/>
        <p:txBody>
          <a:bodyPr/>
          <a:lstStyle/>
          <a:p>
            <a:r>
              <a:rPr lang="en-US" dirty="0"/>
              <a:t>Support for Fibers</a:t>
            </a:r>
          </a:p>
        </p:txBody>
      </p:sp>
      <p:sp>
        <p:nvSpPr>
          <p:cNvPr id="3" name="Content Placeholder 2">
            <a:extLst>
              <a:ext uri="{FF2B5EF4-FFF2-40B4-BE49-F238E27FC236}">
                <a16:creationId xmlns:a16="http://schemas.microsoft.com/office/drawing/2014/main" id="{CE63331A-EE8F-AFF7-6EBF-733E32E1A594}"/>
              </a:ext>
            </a:extLst>
          </p:cNvPr>
          <p:cNvSpPr>
            <a:spLocks noGrp="1"/>
          </p:cNvSpPr>
          <p:nvPr>
            <p:ph idx="1"/>
          </p:nvPr>
        </p:nvSpPr>
        <p:spPr/>
        <p:txBody>
          <a:bodyPr>
            <a:normAutofit/>
          </a:bodyPr>
          <a:lstStyle/>
          <a:p>
            <a:r>
              <a:rPr lang="en-US" dirty="0"/>
              <a:t>Fiber local storage</a:t>
            </a:r>
          </a:p>
          <a:p>
            <a:pPr lvl="1"/>
            <a:r>
              <a:rPr lang="en-US" dirty="0"/>
              <a:t>Stores a unique copy of a variable for each running fiber</a:t>
            </a:r>
          </a:p>
          <a:p>
            <a:pPr lvl="1"/>
            <a:r>
              <a:rPr lang="en-US" dirty="0"/>
              <a:t>Haven’t found a use case for this</a:t>
            </a:r>
          </a:p>
          <a:p>
            <a:pPr lvl="1"/>
            <a:endParaRPr lang="en-US" dirty="0"/>
          </a:p>
          <a:p>
            <a:r>
              <a:rPr lang="en-US" dirty="0"/>
              <a:t>Acts like TLS if fibers never switch threads</a:t>
            </a:r>
          </a:p>
          <a:p>
            <a:r>
              <a:rPr lang="en-US" dirty="0"/>
              <a:t>If switching threads does occur FLS is switched with the fiber</a:t>
            </a:r>
          </a:p>
          <a:p>
            <a:endParaRPr lang="en-US" dirty="0"/>
          </a:p>
          <a:p>
            <a:r>
              <a:rPr lang="en-US" dirty="0">
                <a:hlinkClick r:id="rId3"/>
              </a:rPr>
              <a:t>Fiber Local Storage ( MSDN )</a:t>
            </a:r>
            <a:endParaRPr lang="en-US" dirty="0"/>
          </a:p>
        </p:txBody>
      </p:sp>
      <p:pic>
        <p:nvPicPr>
          <p:cNvPr id="4" name="Graphic 3" descr="Open hand with solid fill">
            <a:extLst>
              <a:ext uri="{FF2B5EF4-FFF2-40B4-BE49-F238E27FC236}">
                <a16:creationId xmlns:a16="http://schemas.microsoft.com/office/drawing/2014/main" id="{045C8161-05A8-0C80-4F87-3FD5C158F06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499544" y="621506"/>
            <a:ext cx="584202" cy="584202"/>
          </a:xfrm>
          <a:prstGeom prst="rect">
            <a:avLst/>
          </a:prstGeom>
        </p:spPr>
      </p:pic>
      <p:sp>
        <p:nvSpPr>
          <p:cNvPr id="6" name="PB">
            <a:extLst>
              <a:ext uri="{FF2B5EF4-FFF2-40B4-BE49-F238E27FC236}">
                <a16:creationId xmlns:a16="http://schemas.microsoft.com/office/drawing/2014/main" id="{9EEA70E8-85D6-748A-30F1-CEDA714A5217}"/>
              </a:ext>
            </a:extLst>
          </p:cNvPr>
          <p:cNvSpPr/>
          <p:nvPr/>
        </p:nvSpPr>
        <p:spPr>
          <a:xfrm>
            <a:off x="0" y="6070600"/>
            <a:ext cx="8525874" cy="152400"/>
          </a:xfrm>
          <a:prstGeom prst="rect">
            <a:avLst/>
          </a:prstGeom>
          <a:solidFill>
            <a:srgbClr val="E76E0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32360409"/>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8E6326-669D-3ADC-233F-2B7CD30BC479}"/>
              </a:ext>
            </a:extLst>
          </p:cNvPr>
          <p:cNvSpPr>
            <a:spLocks noGrp="1"/>
          </p:cNvSpPr>
          <p:nvPr>
            <p:ph type="title"/>
          </p:nvPr>
        </p:nvSpPr>
        <p:spPr>
          <a:xfrm>
            <a:off x="2781301" y="1709739"/>
            <a:ext cx="6629398" cy="2557462"/>
          </a:xfrm>
        </p:spPr>
        <p:txBody>
          <a:bodyPr>
            <a:normAutofit/>
          </a:bodyPr>
          <a:lstStyle/>
          <a:p>
            <a:r>
              <a:rPr lang="en-US" dirty="0"/>
              <a:t>Zooming out</a:t>
            </a:r>
          </a:p>
        </p:txBody>
      </p:sp>
      <p:pic>
        <p:nvPicPr>
          <p:cNvPr id="5" name="Graphic 4" descr="Zoom out with solid fill">
            <a:extLst>
              <a:ext uri="{FF2B5EF4-FFF2-40B4-BE49-F238E27FC236}">
                <a16:creationId xmlns:a16="http://schemas.microsoft.com/office/drawing/2014/main" id="{1E4F63F4-AB25-E686-39C8-8F9A3C8B9B4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683111" y="3539613"/>
            <a:ext cx="1455176" cy="1455176"/>
          </a:xfrm>
          <a:prstGeom prst="rect">
            <a:avLst/>
          </a:prstGeom>
        </p:spPr>
      </p:pic>
      <p:sp>
        <p:nvSpPr>
          <p:cNvPr id="6" name="PB">
            <a:extLst>
              <a:ext uri="{FF2B5EF4-FFF2-40B4-BE49-F238E27FC236}">
                <a16:creationId xmlns:a16="http://schemas.microsoft.com/office/drawing/2014/main" id="{B0E5B49B-4E87-82AE-63A8-0F783D65921E}"/>
              </a:ext>
            </a:extLst>
          </p:cNvPr>
          <p:cNvSpPr/>
          <p:nvPr/>
        </p:nvSpPr>
        <p:spPr>
          <a:xfrm>
            <a:off x="0" y="6070600"/>
            <a:ext cx="8611133" cy="152400"/>
          </a:xfrm>
          <a:prstGeom prst="rect">
            <a:avLst/>
          </a:prstGeom>
          <a:solidFill>
            <a:srgbClr val="E76E0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02675081"/>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BA813-2B78-4EBA-4054-C0A102FEE752}"/>
              </a:ext>
            </a:extLst>
          </p:cNvPr>
          <p:cNvSpPr>
            <a:spLocks noGrp="1"/>
          </p:cNvSpPr>
          <p:nvPr>
            <p:ph type="title"/>
          </p:nvPr>
        </p:nvSpPr>
        <p:spPr/>
        <p:txBody>
          <a:bodyPr/>
          <a:lstStyle/>
          <a:p>
            <a:r>
              <a:rPr lang="en-US" dirty="0"/>
              <a:t>Overview of a frame</a:t>
            </a:r>
          </a:p>
        </p:txBody>
      </p:sp>
      <p:sp>
        <p:nvSpPr>
          <p:cNvPr id="6" name="Rectangle 5">
            <a:extLst>
              <a:ext uri="{FF2B5EF4-FFF2-40B4-BE49-F238E27FC236}">
                <a16:creationId xmlns:a16="http://schemas.microsoft.com/office/drawing/2014/main" id="{B76CE89E-F7F8-0995-1BD1-232BBD136ED3}"/>
              </a:ext>
            </a:extLst>
          </p:cNvPr>
          <p:cNvSpPr/>
          <p:nvPr/>
        </p:nvSpPr>
        <p:spPr>
          <a:xfrm>
            <a:off x="1091420" y="1920240"/>
            <a:ext cx="2278966" cy="2708031"/>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dirty="0"/>
              <a:t>Application Logic</a:t>
            </a:r>
          </a:p>
        </p:txBody>
      </p:sp>
      <p:sp>
        <p:nvSpPr>
          <p:cNvPr id="7" name="Rectangle 6">
            <a:extLst>
              <a:ext uri="{FF2B5EF4-FFF2-40B4-BE49-F238E27FC236}">
                <a16:creationId xmlns:a16="http://schemas.microsoft.com/office/drawing/2014/main" id="{42C364D4-DA6A-D002-0728-4A2A02B67FF0}"/>
              </a:ext>
            </a:extLst>
          </p:cNvPr>
          <p:cNvSpPr/>
          <p:nvPr/>
        </p:nvSpPr>
        <p:spPr>
          <a:xfrm>
            <a:off x="5083127" y="1920240"/>
            <a:ext cx="2278966" cy="2708031"/>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dirty="0"/>
              <a:t>Physics Step</a:t>
            </a:r>
          </a:p>
        </p:txBody>
      </p:sp>
      <p:sp>
        <p:nvSpPr>
          <p:cNvPr id="8" name="Rectangle 7">
            <a:extLst>
              <a:ext uri="{FF2B5EF4-FFF2-40B4-BE49-F238E27FC236}">
                <a16:creationId xmlns:a16="http://schemas.microsoft.com/office/drawing/2014/main" id="{7A07A42F-B7E8-92BB-A82A-9EB7108C3692}"/>
              </a:ext>
            </a:extLst>
          </p:cNvPr>
          <p:cNvSpPr/>
          <p:nvPr/>
        </p:nvSpPr>
        <p:spPr>
          <a:xfrm>
            <a:off x="9074834" y="1920240"/>
            <a:ext cx="2278966" cy="2708031"/>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dirty="0"/>
              <a:t>Render</a:t>
            </a:r>
          </a:p>
        </p:txBody>
      </p:sp>
      <p:sp>
        <p:nvSpPr>
          <p:cNvPr id="9" name="Arrow: Right 8">
            <a:extLst>
              <a:ext uri="{FF2B5EF4-FFF2-40B4-BE49-F238E27FC236}">
                <a16:creationId xmlns:a16="http://schemas.microsoft.com/office/drawing/2014/main" id="{D4073DAD-F887-34AD-65E3-DDCC47585628}"/>
              </a:ext>
            </a:extLst>
          </p:cNvPr>
          <p:cNvSpPr/>
          <p:nvPr/>
        </p:nvSpPr>
        <p:spPr>
          <a:xfrm>
            <a:off x="3927818" y="3467686"/>
            <a:ext cx="597877" cy="386862"/>
          </a:xfrm>
          <a:prstGeom prst="rightArrow">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0" name="Arrow: Right 9">
            <a:extLst>
              <a:ext uri="{FF2B5EF4-FFF2-40B4-BE49-F238E27FC236}">
                <a16:creationId xmlns:a16="http://schemas.microsoft.com/office/drawing/2014/main" id="{5A735C21-5D2E-618B-8A28-264AB9021245}"/>
              </a:ext>
            </a:extLst>
          </p:cNvPr>
          <p:cNvSpPr/>
          <p:nvPr/>
        </p:nvSpPr>
        <p:spPr>
          <a:xfrm>
            <a:off x="7919525" y="3464170"/>
            <a:ext cx="597877" cy="386862"/>
          </a:xfrm>
          <a:prstGeom prst="rightArrow">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pic>
        <p:nvPicPr>
          <p:cNvPr id="3" name="Graphic 2" descr="Zoom out with solid fill">
            <a:extLst>
              <a:ext uri="{FF2B5EF4-FFF2-40B4-BE49-F238E27FC236}">
                <a16:creationId xmlns:a16="http://schemas.microsoft.com/office/drawing/2014/main" id="{74133780-94D3-356A-14AA-2CD7E19ACF8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499544" y="621506"/>
            <a:ext cx="584202" cy="584202"/>
          </a:xfrm>
          <a:prstGeom prst="rect">
            <a:avLst/>
          </a:prstGeom>
        </p:spPr>
      </p:pic>
      <p:sp>
        <p:nvSpPr>
          <p:cNvPr id="5" name="PB">
            <a:extLst>
              <a:ext uri="{FF2B5EF4-FFF2-40B4-BE49-F238E27FC236}">
                <a16:creationId xmlns:a16="http://schemas.microsoft.com/office/drawing/2014/main" id="{6F46B3DE-9C23-E06A-8103-FC0A226CCD71}"/>
              </a:ext>
            </a:extLst>
          </p:cNvPr>
          <p:cNvSpPr/>
          <p:nvPr/>
        </p:nvSpPr>
        <p:spPr>
          <a:xfrm>
            <a:off x="0" y="6070600"/>
            <a:ext cx="8696392" cy="152400"/>
          </a:xfrm>
          <a:prstGeom prst="rect">
            <a:avLst/>
          </a:prstGeom>
          <a:solidFill>
            <a:srgbClr val="E76E0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90486303"/>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BA813-2B78-4EBA-4054-C0A102FEE752}"/>
              </a:ext>
            </a:extLst>
          </p:cNvPr>
          <p:cNvSpPr>
            <a:spLocks noGrp="1"/>
          </p:cNvSpPr>
          <p:nvPr>
            <p:ph type="title"/>
          </p:nvPr>
        </p:nvSpPr>
        <p:spPr/>
        <p:txBody>
          <a:bodyPr/>
          <a:lstStyle/>
          <a:p>
            <a:r>
              <a:rPr lang="en-US" dirty="0"/>
              <a:t>Overview of a frame</a:t>
            </a:r>
          </a:p>
        </p:txBody>
      </p:sp>
      <p:sp>
        <p:nvSpPr>
          <p:cNvPr id="6" name="Rectangle 5">
            <a:extLst>
              <a:ext uri="{FF2B5EF4-FFF2-40B4-BE49-F238E27FC236}">
                <a16:creationId xmlns:a16="http://schemas.microsoft.com/office/drawing/2014/main" id="{B76CE89E-F7F8-0995-1BD1-232BBD136ED3}"/>
              </a:ext>
            </a:extLst>
          </p:cNvPr>
          <p:cNvSpPr/>
          <p:nvPr/>
        </p:nvSpPr>
        <p:spPr>
          <a:xfrm>
            <a:off x="1091420" y="1920240"/>
            <a:ext cx="2278966" cy="2708031"/>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dirty="0"/>
              <a:t>Application Logic</a:t>
            </a:r>
          </a:p>
        </p:txBody>
      </p:sp>
      <p:sp>
        <p:nvSpPr>
          <p:cNvPr id="7" name="Rectangle 6">
            <a:extLst>
              <a:ext uri="{FF2B5EF4-FFF2-40B4-BE49-F238E27FC236}">
                <a16:creationId xmlns:a16="http://schemas.microsoft.com/office/drawing/2014/main" id="{42C364D4-DA6A-D002-0728-4A2A02B67FF0}"/>
              </a:ext>
            </a:extLst>
          </p:cNvPr>
          <p:cNvSpPr/>
          <p:nvPr/>
        </p:nvSpPr>
        <p:spPr>
          <a:xfrm>
            <a:off x="5083127" y="1920240"/>
            <a:ext cx="2278966" cy="2708031"/>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dirty="0"/>
              <a:t>Physics Step</a:t>
            </a:r>
          </a:p>
        </p:txBody>
      </p:sp>
      <p:sp>
        <p:nvSpPr>
          <p:cNvPr id="8" name="Rectangle 7">
            <a:extLst>
              <a:ext uri="{FF2B5EF4-FFF2-40B4-BE49-F238E27FC236}">
                <a16:creationId xmlns:a16="http://schemas.microsoft.com/office/drawing/2014/main" id="{7A07A42F-B7E8-92BB-A82A-9EB7108C3692}"/>
              </a:ext>
            </a:extLst>
          </p:cNvPr>
          <p:cNvSpPr/>
          <p:nvPr/>
        </p:nvSpPr>
        <p:spPr>
          <a:xfrm>
            <a:off x="9074834" y="1920240"/>
            <a:ext cx="2278966" cy="2708031"/>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dirty="0"/>
              <a:t>Render</a:t>
            </a:r>
          </a:p>
        </p:txBody>
      </p:sp>
      <p:sp>
        <p:nvSpPr>
          <p:cNvPr id="9" name="Arrow: Right 8">
            <a:extLst>
              <a:ext uri="{FF2B5EF4-FFF2-40B4-BE49-F238E27FC236}">
                <a16:creationId xmlns:a16="http://schemas.microsoft.com/office/drawing/2014/main" id="{D4073DAD-F887-34AD-65E3-DDCC47585628}"/>
              </a:ext>
            </a:extLst>
          </p:cNvPr>
          <p:cNvSpPr/>
          <p:nvPr/>
        </p:nvSpPr>
        <p:spPr>
          <a:xfrm>
            <a:off x="3927818" y="3467686"/>
            <a:ext cx="597877" cy="386862"/>
          </a:xfrm>
          <a:prstGeom prst="rightArrow">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0" name="Arrow: Right 9">
            <a:extLst>
              <a:ext uri="{FF2B5EF4-FFF2-40B4-BE49-F238E27FC236}">
                <a16:creationId xmlns:a16="http://schemas.microsoft.com/office/drawing/2014/main" id="{5A735C21-5D2E-618B-8A28-264AB9021245}"/>
              </a:ext>
            </a:extLst>
          </p:cNvPr>
          <p:cNvSpPr/>
          <p:nvPr/>
        </p:nvSpPr>
        <p:spPr>
          <a:xfrm>
            <a:off x="7919525" y="3464170"/>
            <a:ext cx="597877" cy="386862"/>
          </a:xfrm>
          <a:prstGeom prst="rightArrow">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ABD69634-26FC-097D-254F-B03ACBBFB57F}"/>
              </a:ext>
            </a:extLst>
          </p:cNvPr>
          <p:cNvSpPr txBox="1"/>
          <p:nvPr/>
        </p:nvSpPr>
        <p:spPr>
          <a:xfrm>
            <a:off x="5057336" y="5092505"/>
            <a:ext cx="2330547" cy="369332"/>
          </a:xfrm>
          <a:prstGeom prst="rect">
            <a:avLst/>
          </a:prstGeom>
          <a:noFill/>
        </p:spPr>
        <p:txBody>
          <a:bodyPr wrap="square" rtlCol="0">
            <a:spAutoFit/>
          </a:bodyPr>
          <a:lstStyle/>
          <a:p>
            <a:pPr algn="ctr"/>
            <a:r>
              <a:rPr lang="en-US" dirty="0">
                <a:solidFill>
                  <a:schemeClr val="bg1"/>
                </a:solidFill>
              </a:rPr>
              <a:t>wait on each other …</a:t>
            </a:r>
          </a:p>
        </p:txBody>
      </p:sp>
      <p:pic>
        <p:nvPicPr>
          <p:cNvPr id="4" name="Graphic 3" descr="Zoom out with solid fill">
            <a:extLst>
              <a:ext uri="{FF2B5EF4-FFF2-40B4-BE49-F238E27FC236}">
                <a16:creationId xmlns:a16="http://schemas.microsoft.com/office/drawing/2014/main" id="{C3B50484-A955-31B1-C1D9-B4277A975C8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499544" y="621506"/>
            <a:ext cx="584202" cy="584202"/>
          </a:xfrm>
          <a:prstGeom prst="rect">
            <a:avLst/>
          </a:prstGeom>
        </p:spPr>
      </p:pic>
      <p:sp>
        <p:nvSpPr>
          <p:cNvPr id="11" name="PB">
            <a:extLst>
              <a:ext uri="{FF2B5EF4-FFF2-40B4-BE49-F238E27FC236}">
                <a16:creationId xmlns:a16="http://schemas.microsoft.com/office/drawing/2014/main" id="{2371325D-5857-D7B9-752C-E3D0BAE8F151}"/>
              </a:ext>
            </a:extLst>
          </p:cNvPr>
          <p:cNvSpPr/>
          <p:nvPr/>
        </p:nvSpPr>
        <p:spPr>
          <a:xfrm>
            <a:off x="0" y="6070600"/>
            <a:ext cx="8781650" cy="152400"/>
          </a:xfrm>
          <a:prstGeom prst="rect">
            <a:avLst/>
          </a:prstGeom>
          <a:solidFill>
            <a:srgbClr val="E76E0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01195396"/>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BA813-2B78-4EBA-4054-C0A102FEE752}"/>
              </a:ext>
            </a:extLst>
          </p:cNvPr>
          <p:cNvSpPr>
            <a:spLocks noGrp="1"/>
          </p:cNvSpPr>
          <p:nvPr>
            <p:ph type="title"/>
          </p:nvPr>
        </p:nvSpPr>
        <p:spPr/>
        <p:txBody>
          <a:bodyPr/>
          <a:lstStyle/>
          <a:p>
            <a:r>
              <a:rPr lang="en-US" dirty="0"/>
              <a:t>Overview of a frame</a:t>
            </a:r>
          </a:p>
        </p:txBody>
      </p:sp>
      <p:grpSp>
        <p:nvGrpSpPr>
          <p:cNvPr id="56" name="Group 55">
            <a:extLst>
              <a:ext uri="{FF2B5EF4-FFF2-40B4-BE49-F238E27FC236}">
                <a16:creationId xmlns:a16="http://schemas.microsoft.com/office/drawing/2014/main" id="{B550F2D5-949E-3F55-8E53-DA9F47BCD6D9}"/>
              </a:ext>
            </a:extLst>
          </p:cNvPr>
          <p:cNvGrpSpPr/>
          <p:nvPr/>
        </p:nvGrpSpPr>
        <p:grpSpPr>
          <a:xfrm>
            <a:off x="1019005" y="1947863"/>
            <a:ext cx="1233498" cy="943133"/>
            <a:chOff x="446976" y="2506274"/>
            <a:chExt cx="2023149" cy="1546900"/>
          </a:xfrm>
        </p:grpSpPr>
        <p:sp>
          <p:nvSpPr>
            <p:cNvPr id="49" name="Rectangle 48">
              <a:extLst>
                <a:ext uri="{FF2B5EF4-FFF2-40B4-BE49-F238E27FC236}">
                  <a16:creationId xmlns:a16="http://schemas.microsoft.com/office/drawing/2014/main" id="{CB4917FF-F967-E6F1-F37A-4E9EE90E2ECC}"/>
                </a:ext>
              </a:extLst>
            </p:cNvPr>
            <p:cNvSpPr/>
            <p:nvPr/>
          </p:nvSpPr>
          <p:spPr>
            <a:xfrm>
              <a:off x="446976" y="2593536"/>
              <a:ext cx="444145" cy="267788"/>
            </a:xfrm>
            <a:prstGeom prst="rect">
              <a:avLst/>
            </a:prstGeom>
            <a:solidFill>
              <a:srgbClr val="FBE3D6"/>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F93990E9-59B8-99C9-4BC8-2FD3772C6A44}"/>
                </a:ext>
              </a:extLst>
            </p:cNvPr>
            <p:cNvSpPr/>
            <p:nvPr/>
          </p:nvSpPr>
          <p:spPr>
            <a:xfrm>
              <a:off x="446976" y="3145831"/>
              <a:ext cx="444146" cy="267788"/>
            </a:xfrm>
            <a:prstGeom prst="rect">
              <a:avLst/>
            </a:prstGeom>
            <a:solidFill>
              <a:schemeClr val="accent2">
                <a:lumMod val="40000"/>
                <a:lumOff val="60000"/>
              </a:schemeClr>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0A8AAB9B-456F-6F4E-D5EC-779396349E32}"/>
                </a:ext>
              </a:extLst>
            </p:cNvPr>
            <p:cNvSpPr/>
            <p:nvPr/>
          </p:nvSpPr>
          <p:spPr>
            <a:xfrm>
              <a:off x="469053" y="3692118"/>
              <a:ext cx="444145" cy="267788"/>
            </a:xfrm>
            <a:prstGeom prst="rect">
              <a:avLst/>
            </a:prstGeom>
            <a:solidFill>
              <a:schemeClr val="accent2">
                <a:lumMod val="50000"/>
              </a:schemeClr>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52" name="TextBox 51">
              <a:extLst>
                <a:ext uri="{FF2B5EF4-FFF2-40B4-BE49-F238E27FC236}">
                  <a16:creationId xmlns:a16="http://schemas.microsoft.com/office/drawing/2014/main" id="{D291EFF1-2F5F-5F46-F526-30E70D9EBE57}"/>
                </a:ext>
              </a:extLst>
            </p:cNvPr>
            <p:cNvSpPr txBox="1"/>
            <p:nvPr/>
          </p:nvSpPr>
          <p:spPr>
            <a:xfrm>
              <a:off x="1067345" y="2506274"/>
              <a:ext cx="1402780" cy="454326"/>
            </a:xfrm>
            <a:prstGeom prst="rect">
              <a:avLst/>
            </a:prstGeom>
            <a:noFill/>
          </p:spPr>
          <p:txBody>
            <a:bodyPr wrap="square" rtlCol="0">
              <a:spAutoFit/>
            </a:bodyPr>
            <a:lstStyle/>
            <a:p>
              <a:r>
                <a:rPr lang="en-US" sz="1200" dirty="0">
                  <a:solidFill>
                    <a:schemeClr val="bg1"/>
                  </a:solidFill>
                </a:rPr>
                <a:t>Logic</a:t>
              </a:r>
            </a:p>
          </p:txBody>
        </p:sp>
        <p:sp>
          <p:nvSpPr>
            <p:cNvPr id="53" name="TextBox 52">
              <a:extLst>
                <a:ext uri="{FF2B5EF4-FFF2-40B4-BE49-F238E27FC236}">
                  <a16:creationId xmlns:a16="http://schemas.microsoft.com/office/drawing/2014/main" id="{7B607730-46B5-4764-52ED-8FF49D41B852}"/>
                </a:ext>
              </a:extLst>
            </p:cNvPr>
            <p:cNvSpPr txBox="1"/>
            <p:nvPr/>
          </p:nvSpPr>
          <p:spPr>
            <a:xfrm>
              <a:off x="1060594" y="3052561"/>
              <a:ext cx="1195426" cy="454326"/>
            </a:xfrm>
            <a:prstGeom prst="rect">
              <a:avLst/>
            </a:prstGeom>
            <a:noFill/>
          </p:spPr>
          <p:txBody>
            <a:bodyPr wrap="square" rtlCol="0">
              <a:spAutoFit/>
            </a:bodyPr>
            <a:lstStyle/>
            <a:p>
              <a:r>
                <a:rPr lang="en-US" sz="1200" dirty="0">
                  <a:solidFill>
                    <a:schemeClr val="bg1"/>
                  </a:solidFill>
                </a:rPr>
                <a:t>Physics</a:t>
              </a:r>
            </a:p>
          </p:txBody>
        </p:sp>
        <p:sp>
          <p:nvSpPr>
            <p:cNvPr id="54" name="TextBox 53">
              <a:extLst>
                <a:ext uri="{FF2B5EF4-FFF2-40B4-BE49-F238E27FC236}">
                  <a16:creationId xmlns:a16="http://schemas.microsoft.com/office/drawing/2014/main" id="{365EB089-DED8-91F1-8F07-64412B3ABA02}"/>
                </a:ext>
              </a:extLst>
            </p:cNvPr>
            <p:cNvSpPr txBox="1"/>
            <p:nvPr/>
          </p:nvSpPr>
          <p:spPr>
            <a:xfrm>
              <a:off x="1060594" y="3598848"/>
              <a:ext cx="1301882" cy="454326"/>
            </a:xfrm>
            <a:prstGeom prst="rect">
              <a:avLst/>
            </a:prstGeom>
            <a:noFill/>
          </p:spPr>
          <p:txBody>
            <a:bodyPr wrap="square" rtlCol="0">
              <a:spAutoFit/>
            </a:bodyPr>
            <a:lstStyle/>
            <a:p>
              <a:r>
                <a:rPr lang="en-US" sz="1200" dirty="0">
                  <a:solidFill>
                    <a:schemeClr val="bg1"/>
                  </a:solidFill>
                </a:rPr>
                <a:t>Render</a:t>
              </a:r>
            </a:p>
          </p:txBody>
        </p:sp>
      </p:grpSp>
      <p:grpSp>
        <p:nvGrpSpPr>
          <p:cNvPr id="66" name="Group 65">
            <a:extLst>
              <a:ext uri="{FF2B5EF4-FFF2-40B4-BE49-F238E27FC236}">
                <a16:creationId xmlns:a16="http://schemas.microsoft.com/office/drawing/2014/main" id="{924274A9-6E61-8694-3410-E07095262D38}"/>
              </a:ext>
            </a:extLst>
          </p:cNvPr>
          <p:cNvGrpSpPr/>
          <p:nvPr/>
        </p:nvGrpSpPr>
        <p:grpSpPr>
          <a:xfrm>
            <a:off x="2365970" y="1952973"/>
            <a:ext cx="8807026" cy="4126933"/>
            <a:chOff x="2632166" y="1795716"/>
            <a:chExt cx="8721634" cy="4007578"/>
          </a:xfrm>
        </p:grpSpPr>
        <p:grpSp>
          <p:nvGrpSpPr>
            <p:cNvPr id="55" name="Group 54">
              <a:extLst>
                <a:ext uri="{FF2B5EF4-FFF2-40B4-BE49-F238E27FC236}">
                  <a16:creationId xmlns:a16="http://schemas.microsoft.com/office/drawing/2014/main" id="{B28C7461-4630-3C05-BD2D-03405EC4656F}"/>
                </a:ext>
              </a:extLst>
            </p:cNvPr>
            <p:cNvGrpSpPr/>
            <p:nvPr/>
          </p:nvGrpSpPr>
          <p:grpSpPr>
            <a:xfrm>
              <a:off x="2632166" y="1795716"/>
              <a:ext cx="8721634" cy="3445078"/>
              <a:chOff x="940526" y="2072635"/>
              <a:chExt cx="10829082" cy="4005948"/>
            </a:xfrm>
          </p:grpSpPr>
          <p:sp>
            <p:nvSpPr>
              <p:cNvPr id="6" name="Rectangle 5">
                <a:extLst>
                  <a:ext uri="{FF2B5EF4-FFF2-40B4-BE49-F238E27FC236}">
                    <a16:creationId xmlns:a16="http://schemas.microsoft.com/office/drawing/2014/main" id="{623C8856-3623-6C84-6393-327A51D9CDA9}"/>
                  </a:ext>
                </a:extLst>
              </p:cNvPr>
              <p:cNvSpPr/>
              <p:nvPr/>
            </p:nvSpPr>
            <p:spPr>
              <a:xfrm>
                <a:off x="940526" y="2072639"/>
                <a:ext cx="1828800" cy="1114697"/>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dirty="0"/>
                  <a:t>Worker Thread </a:t>
                </a:r>
              </a:p>
              <a:p>
                <a:pPr algn="ctr"/>
                <a:r>
                  <a:rPr lang="en-US" dirty="0"/>
                  <a:t>1</a:t>
                </a:r>
              </a:p>
            </p:txBody>
          </p:sp>
          <p:sp>
            <p:nvSpPr>
              <p:cNvPr id="10" name="Rectangle 9">
                <a:extLst>
                  <a:ext uri="{FF2B5EF4-FFF2-40B4-BE49-F238E27FC236}">
                    <a16:creationId xmlns:a16="http://schemas.microsoft.com/office/drawing/2014/main" id="{27100127-01ED-603A-3581-E2809A55B51B}"/>
                  </a:ext>
                </a:extLst>
              </p:cNvPr>
              <p:cNvSpPr/>
              <p:nvPr/>
            </p:nvSpPr>
            <p:spPr>
              <a:xfrm>
                <a:off x="940526" y="3429000"/>
                <a:ext cx="1828800" cy="1114697"/>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dirty="0"/>
                  <a:t>Worker Thread </a:t>
                </a:r>
              </a:p>
              <a:p>
                <a:pPr algn="ctr"/>
                <a:r>
                  <a:rPr lang="en-US" dirty="0"/>
                  <a:t>2</a:t>
                </a:r>
              </a:p>
            </p:txBody>
          </p:sp>
          <p:sp>
            <p:nvSpPr>
              <p:cNvPr id="11" name="Rectangle 10">
                <a:extLst>
                  <a:ext uri="{FF2B5EF4-FFF2-40B4-BE49-F238E27FC236}">
                    <a16:creationId xmlns:a16="http://schemas.microsoft.com/office/drawing/2014/main" id="{9DAE367E-359C-4473-BFF7-DAB437B37499}"/>
                  </a:ext>
                </a:extLst>
              </p:cNvPr>
              <p:cNvSpPr/>
              <p:nvPr/>
            </p:nvSpPr>
            <p:spPr>
              <a:xfrm>
                <a:off x="940526" y="4783183"/>
                <a:ext cx="1828800" cy="1114697"/>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dirty="0"/>
                  <a:t>Worker Thread </a:t>
                </a:r>
              </a:p>
              <a:p>
                <a:pPr algn="ctr"/>
                <a:r>
                  <a:rPr lang="en-US" dirty="0"/>
                  <a:t>3</a:t>
                </a:r>
              </a:p>
            </p:txBody>
          </p:sp>
          <p:sp>
            <p:nvSpPr>
              <p:cNvPr id="12" name="Rectangle 11">
                <a:extLst>
                  <a:ext uri="{FF2B5EF4-FFF2-40B4-BE49-F238E27FC236}">
                    <a16:creationId xmlns:a16="http://schemas.microsoft.com/office/drawing/2014/main" id="{26B67EE1-C12E-77A8-3C7D-EF72007304FE}"/>
                  </a:ext>
                </a:extLst>
              </p:cNvPr>
              <p:cNvSpPr/>
              <p:nvPr/>
            </p:nvSpPr>
            <p:spPr>
              <a:xfrm>
                <a:off x="3056709" y="2072639"/>
                <a:ext cx="444137" cy="1114697"/>
              </a:xfrm>
              <a:prstGeom prst="rect">
                <a:avLst/>
              </a:prstGeom>
              <a:solidFill>
                <a:schemeClr val="accent2">
                  <a:lumMod val="20000"/>
                  <a:lumOff val="80000"/>
                </a:schemeClr>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7900427-F12E-6DAD-1410-CE571896B252}"/>
                  </a:ext>
                </a:extLst>
              </p:cNvPr>
              <p:cNvSpPr/>
              <p:nvPr/>
            </p:nvSpPr>
            <p:spPr>
              <a:xfrm>
                <a:off x="3056709" y="3429000"/>
                <a:ext cx="444137" cy="1114697"/>
              </a:xfrm>
              <a:prstGeom prst="rect">
                <a:avLst/>
              </a:prstGeom>
              <a:solidFill>
                <a:schemeClr val="accent2">
                  <a:lumMod val="20000"/>
                  <a:lumOff val="80000"/>
                </a:schemeClr>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6D411890-177F-61C8-6AA7-ADD66DC95D8F}"/>
                  </a:ext>
                </a:extLst>
              </p:cNvPr>
              <p:cNvSpPr/>
              <p:nvPr/>
            </p:nvSpPr>
            <p:spPr>
              <a:xfrm>
                <a:off x="3644538" y="3429000"/>
                <a:ext cx="444137" cy="1114697"/>
              </a:xfrm>
              <a:prstGeom prst="rect">
                <a:avLst/>
              </a:prstGeom>
              <a:solidFill>
                <a:schemeClr val="accent2">
                  <a:lumMod val="20000"/>
                  <a:lumOff val="80000"/>
                </a:schemeClr>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BBCF0CF6-D35C-2A0F-87C7-0BF18B3FF47D}"/>
                  </a:ext>
                </a:extLst>
              </p:cNvPr>
              <p:cNvSpPr/>
              <p:nvPr/>
            </p:nvSpPr>
            <p:spPr>
              <a:xfrm>
                <a:off x="3644538" y="4783182"/>
                <a:ext cx="444137" cy="1114697"/>
              </a:xfrm>
              <a:prstGeom prst="rect">
                <a:avLst/>
              </a:prstGeom>
              <a:solidFill>
                <a:schemeClr val="accent2">
                  <a:lumMod val="20000"/>
                  <a:lumOff val="80000"/>
                </a:schemeClr>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147719B7-97A7-423F-8AE8-9C0D536C41E0}"/>
                  </a:ext>
                </a:extLst>
              </p:cNvPr>
              <p:cNvSpPr/>
              <p:nvPr/>
            </p:nvSpPr>
            <p:spPr>
              <a:xfrm>
                <a:off x="4232367" y="4783182"/>
                <a:ext cx="444137" cy="1114697"/>
              </a:xfrm>
              <a:prstGeom prst="rect">
                <a:avLst/>
              </a:prstGeom>
              <a:solidFill>
                <a:schemeClr val="accent2">
                  <a:lumMod val="20000"/>
                  <a:lumOff val="80000"/>
                </a:schemeClr>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5DEBFCD2-9E40-7370-53F7-67730309A0A6}"/>
                  </a:ext>
                </a:extLst>
              </p:cNvPr>
              <p:cNvSpPr/>
              <p:nvPr/>
            </p:nvSpPr>
            <p:spPr>
              <a:xfrm>
                <a:off x="4232367" y="3428999"/>
                <a:ext cx="444137" cy="1114697"/>
              </a:xfrm>
              <a:prstGeom prst="rect">
                <a:avLst/>
              </a:prstGeom>
              <a:solidFill>
                <a:schemeClr val="accent2">
                  <a:lumMod val="20000"/>
                  <a:lumOff val="80000"/>
                </a:schemeClr>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B5BD2603-EC87-AE86-2D92-2D9ECC4DA7CA}"/>
                  </a:ext>
                </a:extLst>
              </p:cNvPr>
              <p:cNvSpPr/>
              <p:nvPr/>
            </p:nvSpPr>
            <p:spPr>
              <a:xfrm>
                <a:off x="4232366" y="2072639"/>
                <a:ext cx="444137" cy="1114697"/>
              </a:xfrm>
              <a:prstGeom prst="rect">
                <a:avLst/>
              </a:prstGeom>
              <a:solidFill>
                <a:schemeClr val="accent2">
                  <a:lumMod val="20000"/>
                  <a:lumOff val="80000"/>
                </a:schemeClr>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580BDA73-FC82-D049-26E0-B3912B85613D}"/>
                  </a:ext>
                </a:extLst>
              </p:cNvPr>
              <p:cNvSpPr/>
              <p:nvPr/>
            </p:nvSpPr>
            <p:spPr>
              <a:xfrm>
                <a:off x="4820196" y="4783182"/>
                <a:ext cx="444137" cy="1114697"/>
              </a:xfrm>
              <a:prstGeom prst="rect">
                <a:avLst/>
              </a:prstGeom>
              <a:solidFill>
                <a:schemeClr val="accent2">
                  <a:lumMod val="20000"/>
                  <a:lumOff val="80000"/>
                </a:schemeClr>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DBCB34C7-8769-8E78-5CF6-EC63FF10A617}"/>
                  </a:ext>
                </a:extLst>
              </p:cNvPr>
              <p:cNvSpPr/>
              <p:nvPr/>
            </p:nvSpPr>
            <p:spPr>
              <a:xfrm>
                <a:off x="4820196" y="2072638"/>
                <a:ext cx="444137" cy="1114697"/>
              </a:xfrm>
              <a:prstGeom prst="rect">
                <a:avLst/>
              </a:prstGeom>
              <a:solidFill>
                <a:schemeClr val="accent2">
                  <a:lumMod val="20000"/>
                  <a:lumOff val="80000"/>
                </a:schemeClr>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5F630B10-7073-B8B5-D318-D8C2160D6FC8}"/>
                  </a:ext>
                </a:extLst>
              </p:cNvPr>
              <p:cNvSpPr/>
              <p:nvPr/>
            </p:nvSpPr>
            <p:spPr>
              <a:xfrm>
                <a:off x="5408023" y="2072638"/>
                <a:ext cx="444137" cy="1114697"/>
              </a:xfrm>
              <a:prstGeom prst="rect">
                <a:avLst/>
              </a:prstGeom>
              <a:solidFill>
                <a:schemeClr val="accent2">
                  <a:lumMod val="20000"/>
                  <a:lumOff val="80000"/>
                </a:schemeClr>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05C57753-FBDA-2248-905C-9CD64CB4E563}"/>
                  </a:ext>
                </a:extLst>
              </p:cNvPr>
              <p:cNvSpPr/>
              <p:nvPr/>
            </p:nvSpPr>
            <p:spPr>
              <a:xfrm>
                <a:off x="5995850" y="2072637"/>
                <a:ext cx="444137" cy="1114697"/>
              </a:xfrm>
              <a:prstGeom prst="rect">
                <a:avLst/>
              </a:prstGeom>
              <a:solidFill>
                <a:schemeClr val="accent2">
                  <a:lumMod val="60000"/>
                  <a:lumOff val="40000"/>
                </a:schemeClr>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E8773332-6DB5-5D1D-7FAB-F4C461D13FAF}"/>
                  </a:ext>
                </a:extLst>
              </p:cNvPr>
              <p:cNvSpPr/>
              <p:nvPr/>
            </p:nvSpPr>
            <p:spPr>
              <a:xfrm>
                <a:off x="5995850" y="4783182"/>
                <a:ext cx="444137" cy="1114697"/>
              </a:xfrm>
              <a:prstGeom prst="rect">
                <a:avLst/>
              </a:prstGeom>
              <a:solidFill>
                <a:schemeClr val="accent2">
                  <a:lumMod val="60000"/>
                  <a:lumOff val="40000"/>
                </a:schemeClr>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3E376736-1170-7E05-068B-3554FB50D847}"/>
                  </a:ext>
                </a:extLst>
              </p:cNvPr>
              <p:cNvSpPr/>
              <p:nvPr/>
            </p:nvSpPr>
            <p:spPr>
              <a:xfrm>
                <a:off x="5995850" y="3427909"/>
                <a:ext cx="444137" cy="1114697"/>
              </a:xfrm>
              <a:prstGeom prst="rect">
                <a:avLst/>
              </a:prstGeom>
              <a:solidFill>
                <a:schemeClr val="accent2">
                  <a:lumMod val="60000"/>
                  <a:lumOff val="40000"/>
                </a:schemeClr>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B25A2A17-5AB9-E14D-4085-2465BF73087B}"/>
                  </a:ext>
                </a:extLst>
              </p:cNvPr>
              <p:cNvSpPr/>
              <p:nvPr/>
            </p:nvSpPr>
            <p:spPr>
              <a:xfrm>
                <a:off x="6583679" y="3427909"/>
                <a:ext cx="444137" cy="1114697"/>
              </a:xfrm>
              <a:prstGeom prst="rect">
                <a:avLst/>
              </a:prstGeom>
              <a:solidFill>
                <a:schemeClr val="accent2">
                  <a:lumMod val="60000"/>
                  <a:lumOff val="40000"/>
                </a:schemeClr>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DD261717-161B-D959-D5E6-E5C1834635EA}"/>
                  </a:ext>
                </a:extLst>
              </p:cNvPr>
              <p:cNvSpPr/>
              <p:nvPr/>
            </p:nvSpPr>
            <p:spPr>
              <a:xfrm>
                <a:off x="6583678" y="4783181"/>
                <a:ext cx="444137" cy="1114697"/>
              </a:xfrm>
              <a:prstGeom prst="rect">
                <a:avLst/>
              </a:prstGeom>
              <a:solidFill>
                <a:schemeClr val="accent2">
                  <a:lumMod val="60000"/>
                  <a:lumOff val="40000"/>
                </a:schemeClr>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FFD32F2D-14E3-95F1-5430-7BE46A147549}"/>
                  </a:ext>
                </a:extLst>
              </p:cNvPr>
              <p:cNvSpPr/>
              <p:nvPr/>
            </p:nvSpPr>
            <p:spPr>
              <a:xfrm>
                <a:off x="7171508" y="3427909"/>
                <a:ext cx="444137" cy="1114697"/>
              </a:xfrm>
              <a:prstGeom prst="rect">
                <a:avLst/>
              </a:prstGeom>
              <a:solidFill>
                <a:schemeClr val="accent2">
                  <a:lumMod val="60000"/>
                  <a:lumOff val="40000"/>
                </a:schemeClr>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65868BAC-2624-EBEF-F127-117958C89E6A}"/>
                  </a:ext>
                </a:extLst>
              </p:cNvPr>
              <p:cNvSpPr/>
              <p:nvPr/>
            </p:nvSpPr>
            <p:spPr>
              <a:xfrm>
                <a:off x="7171504" y="2072636"/>
                <a:ext cx="444137" cy="1114697"/>
              </a:xfrm>
              <a:prstGeom prst="rect">
                <a:avLst/>
              </a:prstGeom>
              <a:solidFill>
                <a:schemeClr val="accent2">
                  <a:lumMod val="60000"/>
                  <a:lumOff val="40000"/>
                </a:schemeClr>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68EB2E95-76E5-AF72-3CD3-3E8ECAAEC209}"/>
                  </a:ext>
                </a:extLst>
              </p:cNvPr>
              <p:cNvSpPr/>
              <p:nvPr/>
            </p:nvSpPr>
            <p:spPr>
              <a:xfrm>
                <a:off x="7759331" y="2072635"/>
                <a:ext cx="444137" cy="1114697"/>
              </a:xfrm>
              <a:prstGeom prst="rect">
                <a:avLst/>
              </a:prstGeom>
              <a:solidFill>
                <a:schemeClr val="accent2">
                  <a:lumMod val="60000"/>
                  <a:lumOff val="40000"/>
                </a:schemeClr>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325BE54C-6126-263A-C199-9664BAFC166D}"/>
                  </a:ext>
                </a:extLst>
              </p:cNvPr>
              <p:cNvSpPr/>
              <p:nvPr/>
            </p:nvSpPr>
            <p:spPr>
              <a:xfrm>
                <a:off x="7759331" y="3427909"/>
                <a:ext cx="444137" cy="1114697"/>
              </a:xfrm>
              <a:prstGeom prst="rect">
                <a:avLst/>
              </a:prstGeom>
              <a:solidFill>
                <a:schemeClr val="accent2">
                  <a:lumMod val="60000"/>
                  <a:lumOff val="40000"/>
                </a:schemeClr>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49529562-CB57-64AC-8DC3-6FCBC8823E1E}"/>
                  </a:ext>
                </a:extLst>
              </p:cNvPr>
              <p:cNvSpPr/>
              <p:nvPr/>
            </p:nvSpPr>
            <p:spPr>
              <a:xfrm>
                <a:off x="8347154" y="3427909"/>
                <a:ext cx="444137" cy="1114697"/>
              </a:xfrm>
              <a:prstGeom prst="rect">
                <a:avLst/>
              </a:prstGeom>
              <a:solidFill>
                <a:schemeClr val="accent2">
                  <a:lumMod val="60000"/>
                  <a:lumOff val="40000"/>
                </a:schemeClr>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611F4FC4-A431-7568-EC6D-FA07E9A63693}"/>
                  </a:ext>
                </a:extLst>
              </p:cNvPr>
              <p:cNvSpPr/>
              <p:nvPr/>
            </p:nvSpPr>
            <p:spPr>
              <a:xfrm>
                <a:off x="8351496" y="4783180"/>
                <a:ext cx="444137" cy="1114697"/>
              </a:xfrm>
              <a:prstGeom prst="rect">
                <a:avLst/>
              </a:prstGeom>
              <a:solidFill>
                <a:schemeClr val="accent2">
                  <a:lumMod val="60000"/>
                  <a:lumOff val="40000"/>
                </a:schemeClr>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DD5A25BB-D2F4-EEEB-6720-797923981BDA}"/>
                  </a:ext>
                </a:extLst>
              </p:cNvPr>
              <p:cNvSpPr/>
              <p:nvPr/>
            </p:nvSpPr>
            <p:spPr>
              <a:xfrm>
                <a:off x="9562002" y="3427908"/>
                <a:ext cx="444137" cy="1114697"/>
              </a:xfrm>
              <a:prstGeom prst="rect">
                <a:avLst/>
              </a:prstGeom>
              <a:solidFill>
                <a:schemeClr val="accent2">
                  <a:lumMod val="50000"/>
                </a:schemeClr>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CF214249-8F48-D084-CD98-55E6202D3F99}"/>
                  </a:ext>
                </a:extLst>
              </p:cNvPr>
              <p:cNvSpPr/>
              <p:nvPr/>
            </p:nvSpPr>
            <p:spPr>
              <a:xfrm>
                <a:off x="9562002" y="4783180"/>
                <a:ext cx="444137" cy="1114697"/>
              </a:xfrm>
              <a:prstGeom prst="rect">
                <a:avLst/>
              </a:prstGeom>
              <a:solidFill>
                <a:schemeClr val="accent2">
                  <a:lumMod val="50000"/>
                </a:schemeClr>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E0939BBA-7A0C-6071-58B1-EAD037870451}"/>
                  </a:ext>
                </a:extLst>
              </p:cNvPr>
              <p:cNvSpPr/>
              <p:nvPr/>
            </p:nvSpPr>
            <p:spPr>
              <a:xfrm>
                <a:off x="10149825" y="3427907"/>
                <a:ext cx="444137" cy="1114697"/>
              </a:xfrm>
              <a:prstGeom prst="rect">
                <a:avLst/>
              </a:prstGeom>
              <a:solidFill>
                <a:schemeClr val="accent2">
                  <a:lumMod val="50000"/>
                </a:schemeClr>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8C55F6F3-FE7B-374C-A3C2-8B624D726837}"/>
                  </a:ext>
                </a:extLst>
              </p:cNvPr>
              <p:cNvSpPr/>
              <p:nvPr/>
            </p:nvSpPr>
            <p:spPr>
              <a:xfrm>
                <a:off x="10737648" y="3427906"/>
                <a:ext cx="444137" cy="1114697"/>
              </a:xfrm>
              <a:prstGeom prst="rect">
                <a:avLst/>
              </a:prstGeom>
              <a:solidFill>
                <a:schemeClr val="accent2">
                  <a:lumMod val="50000"/>
                </a:schemeClr>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F652BEE7-6F7F-0E33-5E77-24514C20D417}"/>
                  </a:ext>
                </a:extLst>
              </p:cNvPr>
              <p:cNvSpPr/>
              <p:nvPr/>
            </p:nvSpPr>
            <p:spPr>
              <a:xfrm>
                <a:off x="10737648" y="2072635"/>
                <a:ext cx="444137" cy="1114697"/>
              </a:xfrm>
              <a:prstGeom prst="rect">
                <a:avLst/>
              </a:prstGeom>
              <a:solidFill>
                <a:schemeClr val="accent2">
                  <a:lumMod val="50000"/>
                </a:schemeClr>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5EA52B86-3FD9-1D61-8E69-EE35FC3CB16C}"/>
                  </a:ext>
                </a:extLst>
              </p:cNvPr>
              <p:cNvSpPr/>
              <p:nvPr/>
            </p:nvSpPr>
            <p:spPr>
              <a:xfrm>
                <a:off x="10737647" y="4783180"/>
                <a:ext cx="444137" cy="1114697"/>
              </a:xfrm>
              <a:prstGeom prst="rect">
                <a:avLst/>
              </a:prstGeom>
              <a:solidFill>
                <a:schemeClr val="accent2">
                  <a:lumMod val="50000"/>
                </a:schemeClr>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DCCDDFE0-396C-D966-924C-991DC83D725D}"/>
                  </a:ext>
                </a:extLst>
              </p:cNvPr>
              <p:cNvSpPr/>
              <p:nvPr/>
            </p:nvSpPr>
            <p:spPr>
              <a:xfrm>
                <a:off x="11325471" y="3427906"/>
                <a:ext cx="444137" cy="1114697"/>
              </a:xfrm>
              <a:prstGeom prst="rect">
                <a:avLst/>
              </a:prstGeom>
              <a:solidFill>
                <a:schemeClr val="accent2">
                  <a:lumMod val="50000"/>
                </a:schemeClr>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C570F7E6-6AF0-4930-70AB-3E379086FF44}"/>
                  </a:ext>
                </a:extLst>
              </p:cNvPr>
              <p:cNvSpPr/>
              <p:nvPr/>
            </p:nvSpPr>
            <p:spPr>
              <a:xfrm>
                <a:off x="11325470" y="2072635"/>
                <a:ext cx="444137" cy="1114697"/>
              </a:xfrm>
              <a:prstGeom prst="rect">
                <a:avLst/>
              </a:prstGeom>
              <a:solidFill>
                <a:schemeClr val="accent2">
                  <a:lumMod val="50000"/>
                </a:schemeClr>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801D4E98-4151-F1B3-3028-6E8343415B34}"/>
                  </a:ext>
                </a:extLst>
              </p:cNvPr>
              <p:cNvSpPr/>
              <p:nvPr/>
            </p:nvSpPr>
            <p:spPr>
              <a:xfrm>
                <a:off x="8956749" y="4783179"/>
                <a:ext cx="444137" cy="1114697"/>
              </a:xfrm>
              <a:prstGeom prst="rect">
                <a:avLst/>
              </a:prstGeom>
              <a:solidFill>
                <a:schemeClr val="accent2">
                  <a:lumMod val="60000"/>
                  <a:lumOff val="40000"/>
                </a:schemeClr>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cxnSp>
            <p:nvCxnSpPr>
              <p:cNvPr id="43" name="Straight Connector 42">
                <a:extLst>
                  <a:ext uri="{FF2B5EF4-FFF2-40B4-BE49-F238E27FC236}">
                    <a16:creationId xmlns:a16="http://schemas.microsoft.com/office/drawing/2014/main" id="{1C7AE5D4-2B65-74DD-23ED-76A1738A0AA9}"/>
                  </a:ext>
                </a:extLst>
              </p:cNvPr>
              <p:cNvCxnSpPr>
                <a:cxnSpLocks/>
              </p:cNvCxnSpPr>
              <p:nvPr/>
            </p:nvCxnSpPr>
            <p:spPr>
              <a:xfrm>
                <a:off x="3056709" y="6078583"/>
                <a:ext cx="2795450" cy="0"/>
              </a:xfrm>
              <a:prstGeom prst="line">
                <a:avLst/>
              </a:prstGeom>
              <a:ln w="57150">
                <a:solidFill>
                  <a:srgbClr val="FBE3D6"/>
                </a:solidFill>
              </a:ln>
            </p:spPr>
            <p:style>
              <a:lnRef idx="2">
                <a:schemeClr val="accent2"/>
              </a:lnRef>
              <a:fillRef idx="0">
                <a:schemeClr val="accent2"/>
              </a:fillRef>
              <a:effectRef idx="1">
                <a:schemeClr val="accent2"/>
              </a:effectRef>
              <a:fontRef idx="minor">
                <a:schemeClr val="tx1"/>
              </a:fontRef>
            </p:style>
          </p:cxnSp>
          <p:cxnSp>
            <p:nvCxnSpPr>
              <p:cNvPr id="45" name="Straight Connector 44">
                <a:extLst>
                  <a:ext uri="{FF2B5EF4-FFF2-40B4-BE49-F238E27FC236}">
                    <a16:creationId xmlns:a16="http://schemas.microsoft.com/office/drawing/2014/main" id="{028CBD33-9C2A-37B0-65FE-321713AF1EF8}"/>
                  </a:ext>
                </a:extLst>
              </p:cNvPr>
              <p:cNvCxnSpPr>
                <a:cxnSpLocks/>
              </p:cNvCxnSpPr>
              <p:nvPr/>
            </p:nvCxnSpPr>
            <p:spPr>
              <a:xfrm>
                <a:off x="5995841" y="6078583"/>
                <a:ext cx="3405045" cy="0"/>
              </a:xfrm>
              <a:prstGeom prst="line">
                <a:avLst/>
              </a:prstGeom>
              <a:ln w="57150">
                <a:solidFill>
                  <a:srgbClr val="F6C6AD"/>
                </a:solidFill>
              </a:ln>
            </p:spPr>
            <p:style>
              <a:lnRef idx="2">
                <a:schemeClr val="accent2"/>
              </a:lnRef>
              <a:fillRef idx="0">
                <a:schemeClr val="accent2"/>
              </a:fillRef>
              <a:effectRef idx="1">
                <a:schemeClr val="accent2"/>
              </a:effectRef>
              <a:fontRef idx="minor">
                <a:schemeClr val="tx1"/>
              </a:fontRef>
            </p:style>
          </p:cxnSp>
          <p:cxnSp>
            <p:nvCxnSpPr>
              <p:cNvPr id="47" name="Straight Connector 46">
                <a:extLst>
                  <a:ext uri="{FF2B5EF4-FFF2-40B4-BE49-F238E27FC236}">
                    <a16:creationId xmlns:a16="http://schemas.microsoft.com/office/drawing/2014/main" id="{1960EF39-DFD2-3087-E591-34DCCF27379E}"/>
                  </a:ext>
                </a:extLst>
              </p:cNvPr>
              <p:cNvCxnSpPr>
                <a:cxnSpLocks/>
              </p:cNvCxnSpPr>
              <p:nvPr/>
            </p:nvCxnSpPr>
            <p:spPr>
              <a:xfrm>
                <a:off x="9562002" y="6078583"/>
                <a:ext cx="2146659" cy="0"/>
              </a:xfrm>
              <a:prstGeom prst="line">
                <a:avLst/>
              </a:prstGeom>
              <a:ln w="57150">
                <a:solidFill>
                  <a:srgbClr val="80350E"/>
                </a:solidFill>
              </a:ln>
            </p:spPr>
            <p:style>
              <a:lnRef idx="2">
                <a:schemeClr val="accent2"/>
              </a:lnRef>
              <a:fillRef idx="0">
                <a:schemeClr val="accent2"/>
              </a:fillRef>
              <a:effectRef idx="1">
                <a:schemeClr val="accent2"/>
              </a:effectRef>
              <a:fontRef idx="minor">
                <a:schemeClr val="tx1"/>
              </a:fontRef>
            </p:style>
          </p:cxnSp>
        </p:grpSp>
        <p:sp>
          <p:nvSpPr>
            <p:cNvPr id="57" name="TextBox 56">
              <a:extLst>
                <a:ext uri="{FF2B5EF4-FFF2-40B4-BE49-F238E27FC236}">
                  <a16:creationId xmlns:a16="http://schemas.microsoft.com/office/drawing/2014/main" id="{58EC4502-E750-AA04-3C13-AC1652447CF3}"/>
                </a:ext>
              </a:extLst>
            </p:cNvPr>
            <p:cNvSpPr txBox="1"/>
            <p:nvPr/>
          </p:nvSpPr>
          <p:spPr>
            <a:xfrm>
              <a:off x="5015905" y="5444643"/>
              <a:ext cx="490843" cy="358651"/>
            </a:xfrm>
            <a:prstGeom prst="rect">
              <a:avLst/>
            </a:prstGeom>
            <a:noFill/>
          </p:spPr>
          <p:txBody>
            <a:bodyPr wrap="none" rtlCol="0">
              <a:spAutoFit/>
            </a:bodyPr>
            <a:lstStyle/>
            <a:p>
              <a:r>
                <a:rPr lang="en-US" dirty="0">
                  <a:solidFill>
                    <a:schemeClr val="bg1"/>
                  </a:solidFill>
                </a:rPr>
                <a:t>11ms</a:t>
              </a:r>
            </a:p>
          </p:txBody>
        </p:sp>
        <p:sp>
          <p:nvSpPr>
            <p:cNvPr id="58" name="TextBox 57">
              <a:extLst>
                <a:ext uri="{FF2B5EF4-FFF2-40B4-BE49-F238E27FC236}">
                  <a16:creationId xmlns:a16="http://schemas.microsoft.com/office/drawing/2014/main" id="{81E68157-2124-B67D-6D56-0A09EC58DDB3}"/>
                </a:ext>
              </a:extLst>
            </p:cNvPr>
            <p:cNvSpPr txBox="1"/>
            <p:nvPr/>
          </p:nvSpPr>
          <p:spPr>
            <a:xfrm>
              <a:off x="7650533" y="5444643"/>
              <a:ext cx="495606" cy="358651"/>
            </a:xfrm>
            <a:prstGeom prst="rect">
              <a:avLst/>
            </a:prstGeom>
            <a:noFill/>
          </p:spPr>
          <p:txBody>
            <a:bodyPr wrap="none" rtlCol="0">
              <a:spAutoFit/>
            </a:bodyPr>
            <a:lstStyle/>
            <a:p>
              <a:r>
                <a:rPr lang="en-US" dirty="0">
                  <a:solidFill>
                    <a:schemeClr val="bg1"/>
                  </a:solidFill>
                </a:rPr>
                <a:t>9ms</a:t>
              </a:r>
            </a:p>
          </p:txBody>
        </p:sp>
        <p:sp>
          <p:nvSpPr>
            <p:cNvPr id="59" name="TextBox 58">
              <a:extLst>
                <a:ext uri="{FF2B5EF4-FFF2-40B4-BE49-F238E27FC236}">
                  <a16:creationId xmlns:a16="http://schemas.microsoft.com/office/drawing/2014/main" id="{360167E8-5C53-C636-3B7E-CAA7BE77D28F}"/>
                </a:ext>
              </a:extLst>
            </p:cNvPr>
            <p:cNvSpPr txBox="1"/>
            <p:nvPr/>
          </p:nvSpPr>
          <p:spPr>
            <a:xfrm>
              <a:off x="10069811" y="5444643"/>
              <a:ext cx="492431" cy="358651"/>
            </a:xfrm>
            <a:prstGeom prst="rect">
              <a:avLst/>
            </a:prstGeom>
            <a:noFill/>
          </p:spPr>
          <p:txBody>
            <a:bodyPr wrap="none" rtlCol="0">
              <a:spAutoFit/>
            </a:bodyPr>
            <a:lstStyle/>
            <a:p>
              <a:r>
                <a:rPr lang="en-US" dirty="0">
                  <a:solidFill>
                    <a:schemeClr val="bg1"/>
                  </a:solidFill>
                </a:rPr>
                <a:t>5ms</a:t>
              </a:r>
            </a:p>
          </p:txBody>
        </p:sp>
      </p:grpSp>
      <p:pic>
        <p:nvPicPr>
          <p:cNvPr id="3" name="Graphic 2" descr="Zoom out with solid fill">
            <a:extLst>
              <a:ext uri="{FF2B5EF4-FFF2-40B4-BE49-F238E27FC236}">
                <a16:creationId xmlns:a16="http://schemas.microsoft.com/office/drawing/2014/main" id="{E00CC8C0-1B77-70B6-E531-832C2BF09A2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499544" y="621506"/>
            <a:ext cx="584202" cy="584202"/>
          </a:xfrm>
          <a:prstGeom prst="rect">
            <a:avLst/>
          </a:prstGeom>
        </p:spPr>
      </p:pic>
      <p:sp>
        <p:nvSpPr>
          <p:cNvPr id="5" name="PB">
            <a:extLst>
              <a:ext uri="{FF2B5EF4-FFF2-40B4-BE49-F238E27FC236}">
                <a16:creationId xmlns:a16="http://schemas.microsoft.com/office/drawing/2014/main" id="{10ED8EB4-E858-CB9E-7C23-834ADC0E74F2}"/>
              </a:ext>
            </a:extLst>
          </p:cNvPr>
          <p:cNvSpPr/>
          <p:nvPr/>
        </p:nvSpPr>
        <p:spPr>
          <a:xfrm>
            <a:off x="0" y="6070600"/>
            <a:ext cx="8866909" cy="152400"/>
          </a:xfrm>
          <a:prstGeom prst="rect">
            <a:avLst/>
          </a:prstGeom>
          <a:solidFill>
            <a:srgbClr val="E76E0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98252850"/>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BA813-2B78-4EBA-4054-C0A102FEE752}"/>
              </a:ext>
            </a:extLst>
          </p:cNvPr>
          <p:cNvSpPr>
            <a:spLocks noGrp="1"/>
          </p:cNvSpPr>
          <p:nvPr>
            <p:ph type="title"/>
          </p:nvPr>
        </p:nvSpPr>
        <p:spPr/>
        <p:txBody>
          <a:bodyPr/>
          <a:lstStyle/>
          <a:p>
            <a:r>
              <a:rPr lang="en-US" dirty="0"/>
              <a:t>Overview of a frame</a:t>
            </a:r>
          </a:p>
        </p:txBody>
      </p:sp>
      <p:grpSp>
        <p:nvGrpSpPr>
          <p:cNvPr id="56" name="Group 55">
            <a:extLst>
              <a:ext uri="{FF2B5EF4-FFF2-40B4-BE49-F238E27FC236}">
                <a16:creationId xmlns:a16="http://schemas.microsoft.com/office/drawing/2014/main" id="{B550F2D5-949E-3F55-8E53-DA9F47BCD6D9}"/>
              </a:ext>
            </a:extLst>
          </p:cNvPr>
          <p:cNvGrpSpPr/>
          <p:nvPr/>
        </p:nvGrpSpPr>
        <p:grpSpPr>
          <a:xfrm>
            <a:off x="1019005" y="1966913"/>
            <a:ext cx="1233498" cy="943133"/>
            <a:chOff x="446976" y="2506274"/>
            <a:chExt cx="2023149" cy="1546900"/>
          </a:xfrm>
        </p:grpSpPr>
        <p:sp>
          <p:nvSpPr>
            <p:cNvPr id="49" name="Rectangle 48">
              <a:extLst>
                <a:ext uri="{FF2B5EF4-FFF2-40B4-BE49-F238E27FC236}">
                  <a16:creationId xmlns:a16="http://schemas.microsoft.com/office/drawing/2014/main" id="{CB4917FF-F967-E6F1-F37A-4E9EE90E2ECC}"/>
                </a:ext>
              </a:extLst>
            </p:cNvPr>
            <p:cNvSpPr/>
            <p:nvPr/>
          </p:nvSpPr>
          <p:spPr>
            <a:xfrm>
              <a:off x="446976" y="2593536"/>
              <a:ext cx="444145" cy="267788"/>
            </a:xfrm>
            <a:prstGeom prst="rect">
              <a:avLst/>
            </a:prstGeom>
            <a:solidFill>
              <a:srgbClr val="FBE3D6"/>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F93990E9-59B8-99C9-4BC8-2FD3772C6A44}"/>
                </a:ext>
              </a:extLst>
            </p:cNvPr>
            <p:cNvSpPr/>
            <p:nvPr/>
          </p:nvSpPr>
          <p:spPr>
            <a:xfrm>
              <a:off x="446976" y="3145831"/>
              <a:ext cx="444146" cy="267788"/>
            </a:xfrm>
            <a:prstGeom prst="rect">
              <a:avLst/>
            </a:prstGeom>
            <a:solidFill>
              <a:schemeClr val="accent2">
                <a:lumMod val="40000"/>
                <a:lumOff val="60000"/>
              </a:schemeClr>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0A8AAB9B-456F-6F4E-D5EC-779396349E32}"/>
                </a:ext>
              </a:extLst>
            </p:cNvPr>
            <p:cNvSpPr/>
            <p:nvPr/>
          </p:nvSpPr>
          <p:spPr>
            <a:xfrm>
              <a:off x="469053" y="3692118"/>
              <a:ext cx="444145" cy="267788"/>
            </a:xfrm>
            <a:prstGeom prst="rect">
              <a:avLst/>
            </a:prstGeom>
            <a:solidFill>
              <a:schemeClr val="accent2">
                <a:lumMod val="50000"/>
              </a:schemeClr>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52" name="TextBox 51">
              <a:extLst>
                <a:ext uri="{FF2B5EF4-FFF2-40B4-BE49-F238E27FC236}">
                  <a16:creationId xmlns:a16="http://schemas.microsoft.com/office/drawing/2014/main" id="{D291EFF1-2F5F-5F46-F526-30E70D9EBE57}"/>
                </a:ext>
              </a:extLst>
            </p:cNvPr>
            <p:cNvSpPr txBox="1"/>
            <p:nvPr/>
          </p:nvSpPr>
          <p:spPr>
            <a:xfrm>
              <a:off x="1067345" y="2506274"/>
              <a:ext cx="1402780" cy="454326"/>
            </a:xfrm>
            <a:prstGeom prst="rect">
              <a:avLst/>
            </a:prstGeom>
            <a:noFill/>
          </p:spPr>
          <p:txBody>
            <a:bodyPr wrap="square" rtlCol="0">
              <a:spAutoFit/>
            </a:bodyPr>
            <a:lstStyle/>
            <a:p>
              <a:r>
                <a:rPr lang="en-US" sz="1200" dirty="0">
                  <a:solidFill>
                    <a:schemeClr val="bg1"/>
                  </a:solidFill>
                </a:rPr>
                <a:t>Logic</a:t>
              </a:r>
            </a:p>
          </p:txBody>
        </p:sp>
        <p:sp>
          <p:nvSpPr>
            <p:cNvPr id="53" name="TextBox 52">
              <a:extLst>
                <a:ext uri="{FF2B5EF4-FFF2-40B4-BE49-F238E27FC236}">
                  <a16:creationId xmlns:a16="http://schemas.microsoft.com/office/drawing/2014/main" id="{7B607730-46B5-4764-52ED-8FF49D41B852}"/>
                </a:ext>
              </a:extLst>
            </p:cNvPr>
            <p:cNvSpPr txBox="1"/>
            <p:nvPr/>
          </p:nvSpPr>
          <p:spPr>
            <a:xfrm>
              <a:off x="1060594" y="3052561"/>
              <a:ext cx="1195426" cy="454326"/>
            </a:xfrm>
            <a:prstGeom prst="rect">
              <a:avLst/>
            </a:prstGeom>
            <a:noFill/>
          </p:spPr>
          <p:txBody>
            <a:bodyPr wrap="square" rtlCol="0">
              <a:spAutoFit/>
            </a:bodyPr>
            <a:lstStyle/>
            <a:p>
              <a:r>
                <a:rPr lang="en-US" sz="1200" dirty="0">
                  <a:solidFill>
                    <a:schemeClr val="bg1"/>
                  </a:solidFill>
                </a:rPr>
                <a:t>Physics</a:t>
              </a:r>
            </a:p>
          </p:txBody>
        </p:sp>
        <p:sp>
          <p:nvSpPr>
            <p:cNvPr id="54" name="TextBox 53">
              <a:extLst>
                <a:ext uri="{FF2B5EF4-FFF2-40B4-BE49-F238E27FC236}">
                  <a16:creationId xmlns:a16="http://schemas.microsoft.com/office/drawing/2014/main" id="{365EB089-DED8-91F1-8F07-64412B3ABA02}"/>
                </a:ext>
              </a:extLst>
            </p:cNvPr>
            <p:cNvSpPr txBox="1"/>
            <p:nvPr/>
          </p:nvSpPr>
          <p:spPr>
            <a:xfrm>
              <a:off x="1060594" y="3598848"/>
              <a:ext cx="1301882" cy="454326"/>
            </a:xfrm>
            <a:prstGeom prst="rect">
              <a:avLst/>
            </a:prstGeom>
            <a:noFill/>
          </p:spPr>
          <p:txBody>
            <a:bodyPr wrap="square" rtlCol="0">
              <a:spAutoFit/>
            </a:bodyPr>
            <a:lstStyle/>
            <a:p>
              <a:r>
                <a:rPr lang="en-US" sz="1200" dirty="0">
                  <a:solidFill>
                    <a:schemeClr val="bg1"/>
                  </a:solidFill>
                </a:rPr>
                <a:t>Render</a:t>
              </a:r>
            </a:p>
          </p:txBody>
        </p:sp>
      </p:grpSp>
      <p:grpSp>
        <p:nvGrpSpPr>
          <p:cNvPr id="66" name="Group 65">
            <a:extLst>
              <a:ext uri="{FF2B5EF4-FFF2-40B4-BE49-F238E27FC236}">
                <a16:creationId xmlns:a16="http://schemas.microsoft.com/office/drawing/2014/main" id="{924274A9-6E61-8694-3410-E07095262D38}"/>
              </a:ext>
            </a:extLst>
          </p:cNvPr>
          <p:cNvGrpSpPr/>
          <p:nvPr/>
        </p:nvGrpSpPr>
        <p:grpSpPr>
          <a:xfrm>
            <a:off x="2365970" y="1972023"/>
            <a:ext cx="8807026" cy="4126933"/>
            <a:chOff x="2632166" y="1795716"/>
            <a:chExt cx="8721634" cy="4007578"/>
          </a:xfrm>
        </p:grpSpPr>
        <p:grpSp>
          <p:nvGrpSpPr>
            <p:cNvPr id="55" name="Group 54">
              <a:extLst>
                <a:ext uri="{FF2B5EF4-FFF2-40B4-BE49-F238E27FC236}">
                  <a16:creationId xmlns:a16="http://schemas.microsoft.com/office/drawing/2014/main" id="{B28C7461-4630-3C05-BD2D-03405EC4656F}"/>
                </a:ext>
              </a:extLst>
            </p:cNvPr>
            <p:cNvGrpSpPr/>
            <p:nvPr/>
          </p:nvGrpSpPr>
          <p:grpSpPr>
            <a:xfrm>
              <a:off x="2632166" y="1795716"/>
              <a:ext cx="8721634" cy="3445078"/>
              <a:chOff x="940526" y="2072635"/>
              <a:chExt cx="10829082" cy="4005948"/>
            </a:xfrm>
          </p:grpSpPr>
          <p:sp>
            <p:nvSpPr>
              <p:cNvPr id="6" name="Rectangle 5">
                <a:extLst>
                  <a:ext uri="{FF2B5EF4-FFF2-40B4-BE49-F238E27FC236}">
                    <a16:creationId xmlns:a16="http://schemas.microsoft.com/office/drawing/2014/main" id="{623C8856-3623-6C84-6393-327A51D9CDA9}"/>
                  </a:ext>
                </a:extLst>
              </p:cNvPr>
              <p:cNvSpPr/>
              <p:nvPr/>
            </p:nvSpPr>
            <p:spPr>
              <a:xfrm>
                <a:off x="940526" y="2072639"/>
                <a:ext cx="1828800" cy="1114697"/>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dirty="0"/>
                  <a:t>Worker Thread </a:t>
                </a:r>
              </a:p>
              <a:p>
                <a:pPr algn="ctr"/>
                <a:r>
                  <a:rPr lang="en-US" dirty="0"/>
                  <a:t>1</a:t>
                </a:r>
              </a:p>
            </p:txBody>
          </p:sp>
          <p:sp>
            <p:nvSpPr>
              <p:cNvPr id="10" name="Rectangle 9">
                <a:extLst>
                  <a:ext uri="{FF2B5EF4-FFF2-40B4-BE49-F238E27FC236}">
                    <a16:creationId xmlns:a16="http://schemas.microsoft.com/office/drawing/2014/main" id="{27100127-01ED-603A-3581-E2809A55B51B}"/>
                  </a:ext>
                </a:extLst>
              </p:cNvPr>
              <p:cNvSpPr/>
              <p:nvPr/>
            </p:nvSpPr>
            <p:spPr>
              <a:xfrm>
                <a:off x="940526" y="3429000"/>
                <a:ext cx="1828800" cy="1114697"/>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dirty="0"/>
                  <a:t>Worker Thread </a:t>
                </a:r>
              </a:p>
              <a:p>
                <a:pPr algn="ctr"/>
                <a:r>
                  <a:rPr lang="en-US" dirty="0"/>
                  <a:t>2</a:t>
                </a:r>
              </a:p>
            </p:txBody>
          </p:sp>
          <p:sp>
            <p:nvSpPr>
              <p:cNvPr id="11" name="Rectangle 10">
                <a:extLst>
                  <a:ext uri="{FF2B5EF4-FFF2-40B4-BE49-F238E27FC236}">
                    <a16:creationId xmlns:a16="http://schemas.microsoft.com/office/drawing/2014/main" id="{9DAE367E-359C-4473-BFF7-DAB437B37499}"/>
                  </a:ext>
                </a:extLst>
              </p:cNvPr>
              <p:cNvSpPr/>
              <p:nvPr/>
            </p:nvSpPr>
            <p:spPr>
              <a:xfrm>
                <a:off x="940526" y="4783183"/>
                <a:ext cx="1828800" cy="1114697"/>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dirty="0"/>
                  <a:t>Worker Thread </a:t>
                </a:r>
              </a:p>
              <a:p>
                <a:pPr algn="ctr"/>
                <a:r>
                  <a:rPr lang="en-US" dirty="0"/>
                  <a:t>3</a:t>
                </a:r>
              </a:p>
            </p:txBody>
          </p:sp>
          <p:sp>
            <p:nvSpPr>
              <p:cNvPr id="12" name="Rectangle 11">
                <a:extLst>
                  <a:ext uri="{FF2B5EF4-FFF2-40B4-BE49-F238E27FC236}">
                    <a16:creationId xmlns:a16="http://schemas.microsoft.com/office/drawing/2014/main" id="{26B67EE1-C12E-77A8-3C7D-EF72007304FE}"/>
                  </a:ext>
                </a:extLst>
              </p:cNvPr>
              <p:cNvSpPr/>
              <p:nvPr/>
            </p:nvSpPr>
            <p:spPr>
              <a:xfrm>
                <a:off x="3056709" y="2072639"/>
                <a:ext cx="444137" cy="1114697"/>
              </a:xfrm>
              <a:prstGeom prst="rect">
                <a:avLst/>
              </a:prstGeom>
              <a:solidFill>
                <a:schemeClr val="accent2">
                  <a:lumMod val="20000"/>
                  <a:lumOff val="80000"/>
                </a:schemeClr>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7900427-F12E-6DAD-1410-CE571896B252}"/>
                  </a:ext>
                </a:extLst>
              </p:cNvPr>
              <p:cNvSpPr/>
              <p:nvPr/>
            </p:nvSpPr>
            <p:spPr>
              <a:xfrm>
                <a:off x="3056709" y="3429000"/>
                <a:ext cx="444137" cy="1114697"/>
              </a:xfrm>
              <a:prstGeom prst="rect">
                <a:avLst/>
              </a:prstGeom>
              <a:solidFill>
                <a:schemeClr val="accent2">
                  <a:lumMod val="20000"/>
                  <a:lumOff val="80000"/>
                </a:schemeClr>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6D411890-177F-61C8-6AA7-ADD66DC95D8F}"/>
                  </a:ext>
                </a:extLst>
              </p:cNvPr>
              <p:cNvSpPr/>
              <p:nvPr/>
            </p:nvSpPr>
            <p:spPr>
              <a:xfrm>
                <a:off x="3644538" y="3429000"/>
                <a:ext cx="444137" cy="1114697"/>
              </a:xfrm>
              <a:prstGeom prst="rect">
                <a:avLst/>
              </a:prstGeom>
              <a:solidFill>
                <a:schemeClr val="accent2">
                  <a:lumMod val="20000"/>
                  <a:lumOff val="80000"/>
                </a:schemeClr>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BBCF0CF6-D35C-2A0F-87C7-0BF18B3FF47D}"/>
                  </a:ext>
                </a:extLst>
              </p:cNvPr>
              <p:cNvSpPr/>
              <p:nvPr/>
            </p:nvSpPr>
            <p:spPr>
              <a:xfrm>
                <a:off x="3644538" y="4783182"/>
                <a:ext cx="444137" cy="1114697"/>
              </a:xfrm>
              <a:prstGeom prst="rect">
                <a:avLst/>
              </a:prstGeom>
              <a:solidFill>
                <a:schemeClr val="accent2">
                  <a:lumMod val="20000"/>
                  <a:lumOff val="80000"/>
                </a:schemeClr>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147719B7-97A7-423F-8AE8-9C0D536C41E0}"/>
                  </a:ext>
                </a:extLst>
              </p:cNvPr>
              <p:cNvSpPr/>
              <p:nvPr/>
            </p:nvSpPr>
            <p:spPr>
              <a:xfrm>
                <a:off x="4232367" y="4783182"/>
                <a:ext cx="444137" cy="1114697"/>
              </a:xfrm>
              <a:prstGeom prst="rect">
                <a:avLst/>
              </a:prstGeom>
              <a:solidFill>
                <a:schemeClr val="accent2">
                  <a:lumMod val="20000"/>
                  <a:lumOff val="80000"/>
                </a:schemeClr>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5DEBFCD2-9E40-7370-53F7-67730309A0A6}"/>
                  </a:ext>
                </a:extLst>
              </p:cNvPr>
              <p:cNvSpPr/>
              <p:nvPr/>
            </p:nvSpPr>
            <p:spPr>
              <a:xfrm>
                <a:off x="4232367" y="3428999"/>
                <a:ext cx="444137" cy="1114697"/>
              </a:xfrm>
              <a:prstGeom prst="rect">
                <a:avLst/>
              </a:prstGeom>
              <a:solidFill>
                <a:schemeClr val="accent2">
                  <a:lumMod val="20000"/>
                  <a:lumOff val="80000"/>
                </a:schemeClr>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B5BD2603-EC87-AE86-2D92-2D9ECC4DA7CA}"/>
                  </a:ext>
                </a:extLst>
              </p:cNvPr>
              <p:cNvSpPr/>
              <p:nvPr/>
            </p:nvSpPr>
            <p:spPr>
              <a:xfrm>
                <a:off x="4232366" y="2072639"/>
                <a:ext cx="444137" cy="1114697"/>
              </a:xfrm>
              <a:prstGeom prst="rect">
                <a:avLst/>
              </a:prstGeom>
              <a:solidFill>
                <a:schemeClr val="accent2">
                  <a:lumMod val="20000"/>
                  <a:lumOff val="80000"/>
                </a:schemeClr>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580BDA73-FC82-D049-26E0-B3912B85613D}"/>
                  </a:ext>
                </a:extLst>
              </p:cNvPr>
              <p:cNvSpPr/>
              <p:nvPr/>
            </p:nvSpPr>
            <p:spPr>
              <a:xfrm>
                <a:off x="4820196" y="4783182"/>
                <a:ext cx="444137" cy="1114697"/>
              </a:xfrm>
              <a:prstGeom prst="rect">
                <a:avLst/>
              </a:prstGeom>
              <a:solidFill>
                <a:schemeClr val="accent2">
                  <a:lumMod val="20000"/>
                  <a:lumOff val="80000"/>
                </a:schemeClr>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DBCB34C7-8769-8E78-5CF6-EC63FF10A617}"/>
                  </a:ext>
                </a:extLst>
              </p:cNvPr>
              <p:cNvSpPr/>
              <p:nvPr/>
            </p:nvSpPr>
            <p:spPr>
              <a:xfrm>
                <a:off x="4820196" y="2072638"/>
                <a:ext cx="444137" cy="1114697"/>
              </a:xfrm>
              <a:prstGeom prst="rect">
                <a:avLst/>
              </a:prstGeom>
              <a:solidFill>
                <a:schemeClr val="accent2">
                  <a:lumMod val="20000"/>
                  <a:lumOff val="80000"/>
                </a:schemeClr>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5F630B10-7073-B8B5-D318-D8C2160D6FC8}"/>
                  </a:ext>
                </a:extLst>
              </p:cNvPr>
              <p:cNvSpPr/>
              <p:nvPr/>
            </p:nvSpPr>
            <p:spPr>
              <a:xfrm>
                <a:off x="5408023" y="2072638"/>
                <a:ext cx="444137" cy="1114697"/>
              </a:xfrm>
              <a:prstGeom prst="rect">
                <a:avLst/>
              </a:prstGeom>
              <a:solidFill>
                <a:schemeClr val="accent2">
                  <a:lumMod val="20000"/>
                  <a:lumOff val="80000"/>
                </a:schemeClr>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05C57753-FBDA-2248-905C-9CD64CB4E563}"/>
                  </a:ext>
                </a:extLst>
              </p:cNvPr>
              <p:cNvSpPr/>
              <p:nvPr/>
            </p:nvSpPr>
            <p:spPr>
              <a:xfrm>
                <a:off x="5995850" y="2072637"/>
                <a:ext cx="444137" cy="1114697"/>
              </a:xfrm>
              <a:prstGeom prst="rect">
                <a:avLst/>
              </a:prstGeom>
              <a:solidFill>
                <a:schemeClr val="accent2">
                  <a:lumMod val="60000"/>
                  <a:lumOff val="40000"/>
                </a:schemeClr>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E8773332-6DB5-5D1D-7FAB-F4C461D13FAF}"/>
                  </a:ext>
                </a:extLst>
              </p:cNvPr>
              <p:cNvSpPr/>
              <p:nvPr/>
            </p:nvSpPr>
            <p:spPr>
              <a:xfrm>
                <a:off x="5995850" y="4783182"/>
                <a:ext cx="444137" cy="1114697"/>
              </a:xfrm>
              <a:prstGeom prst="rect">
                <a:avLst/>
              </a:prstGeom>
              <a:solidFill>
                <a:schemeClr val="accent2">
                  <a:lumMod val="60000"/>
                  <a:lumOff val="40000"/>
                </a:schemeClr>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3E376736-1170-7E05-068B-3554FB50D847}"/>
                  </a:ext>
                </a:extLst>
              </p:cNvPr>
              <p:cNvSpPr/>
              <p:nvPr/>
            </p:nvSpPr>
            <p:spPr>
              <a:xfrm>
                <a:off x="5995850" y="3427909"/>
                <a:ext cx="444137" cy="1114697"/>
              </a:xfrm>
              <a:prstGeom prst="rect">
                <a:avLst/>
              </a:prstGeom>
              <a:solidFill>
                <a:schemeClr val="accent2">
                  <a:lumMod val="60000"/>
                  <a:lumOff val="40000"/>
                </a:schemeClr>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B25A2A17-5AB9-E14D-4085-2465BF73087B}"/>
                  </a:ext>
                </a:extLst>
              </p:cNvPr>
              <p:cNvSpPr/>
              <p:nvPr/>
            </p:nvSpPr>
            <p:spPr>
              <a:xfrm>
                <a:off x="6583679" y="3427909"/>
                <a:ext cx="444137" cy="1114697"/>
              </a:xfrm>
              <a:prstGeom prst="rect">
                <a:avLst/>
              </a:prstGeom>
              <a:solidFill>
                <a:schemeClr val="accent2">
                  <a:lumMod val="60000"/>
                  <a:lumOff val="40000"/>
                </a:schemeClr>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DD261717-161B-D959-D5E6-E5C1834635EA}"/>
                  </a:ext>
                </a:extLst>
              </p:cNvPr>
              <p:cNvSpPr/>
              <p:nvPr/>
            </p:nvSpPr>
            <p:spPr>
              <a:xfrm>
                <a:off x="6583678" y="4783181"/>
                <a:ext cx="444137" cy="1114697"/>
              </a:xfrm>
              <a:prstGeom prst="rect">
                <a:avLst/>
              </a:prstGeom>
              <a:solidFill>
                <a:schemeClr val="accent2">
                  <a:lumMod val="60000"/>
                  <a:lumOff val="40000"/>
                </a:schemeClr>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FFD32F2D-14E3-95F1-5430-7BE46A147549}"/>
                  </a:ext>
                </a:extLst>
              </p:cNvPr>
              <p:cNvSpPr/>
              <p:nvPr/>
            </p:nvSpPr>
            <p:spPr>
              <a:xfrm>
                <a:off x="7171508" y="3427909"/>
                <a:ext cx="444137" cy="1114697"/>
              </a:xfrm>
              <a:prstGeom prst="rect">
                <a:avLst/>
              </a:prstGeom>
              <a:solidFill>
                <a:schemeClr val="accent2">
                  <a:lumMod val="60000"/>
                  <a:lumOff val="40000"/>
                </a:schemeClr>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65868BAC-2624-EBEF-F127-117958C89E6A}"/>
                  </a:ext>
                </a:extLst>
              </p:cNvPr>
              <p:cNvSpPr/>
              <p:nvPr/>
            </p:nvSpPr>
            <p:spPr>
              <a:xfrm>
                <a:off x="7171504" y="2072636"/>
                <a:ext cx="444137" cy="1114697"/>
              </a:xfrm>
              <a:prstGeom prst="rect">
                <a:avLst/>
              </a:prstGeom>
              <a:solidFill>
                <a:schemeClr val="accent2">
                  <a:lumMod val="60000"/>
                  <a:lumOff val="40000"/>
                </a:schemeClr>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68EB2E95-76E5-AF72-3CD3-3E8ECAAEC209}"/>
                  </a:ext>
                </a:extLst>
              </p:cNvPr>
              <p:cNvSpPr/>
              <p:nvPr/>
            </p:nvSpPr>
            <p:spPr>
              <a:xfrm>
                <a:off x="7759331" y="2072635"/>
                <a:ext cx="444137" cy="1114697"/>
              </a:xfrm>
              <a:prstGeom prst="rect">
                <a:avLst/>
              </a:prstGeom>
              <a:solidFill>
                <a:schemeClr val="accent2">
                  <a:lumMod val="60000"/>
                  <a:lumOff val="40000"/>
                </a:schemeClr>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325BE54C-6126-263A-C199-9664BAFC166D}"/>
                  </a:ext>
                </a:extLst>
              </p:cNvPr>
              <p:cNvSpPr/>
              <p:nvPr/>
            </p:nvSpPr>
            <p:spPr>
              <a:xfrm>
                <a:off x="7759331" y="3427909"/>
                <a:ext cx="444137" cy="1114697"/>
              </a:xfrm>
              <a:prstGeom prst="rect">
                <a:avLst/>
              </a:prstGeom>
              <a:solidFill>
                <a:schemeClr val="accent2">
                  <a:lumMod val="60000"/>
                  <a:lumOff val="40000"/>
                </a:schemeClr>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49529562-CB57-64AC-8DC3-6FCBC8823E1E}"/>
                  </a:ext>
                </a:extLst>
              </p:cNvPr>
              <p:cNvSpPr/>
              <p:nvPr/>
            </p:nvSpPr>
            <p:spPr>
              <a:xfrm>
                <a:off x="8347154" y="3427909"/>
                <a:ext cx="444137" cy="1114697"/>
              </a:xfrm>
              <a:prstGeom prst="rect">
                <a:avLst/>
              </a:prstGeom>
              <a:solidFill>
                <a:schemeClr val="accent2">
                  <a:lumMod val="60000"/>
                  <a:lumOff val="40000"/>
                </a:schemeClr>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611F4FC4-A431-7568-EC6D-FA07E9A63693}"/>
                  </a:ext>
                </a:extLst>
              </p:cNvPr>
              <p:cNvSpPr/>
              <p:nvPr/>
            </p:nvSpPr>
            <p:spPr>
              <a:xfrm>
                <a:off x="8351496" y="4783180"/>
                <a:ext cx="444137" cy="1114697"/>
              </a:xfrm>
              <a:prstGeom prst="rect">
                <a:avLst/>
              </a:prstGeom>
              <a:solidFill>
                <a:schemeClr val="accent2">
                  <a:lumMod val="60000"/>
                  <a:lumOff val="40000"/>
                </a:schemeClr>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DD5A25BB-D2F4-EEEB-6720-797923981BDA}"/>
                  </a:ext>
                </a:extLst>
              </p:cNvPr>
              <p:cNvSpPr/>
              <p:nvPr/>
            </p:nvSpPr>
            <p:spPr>
              <a:xfrm>
                <a:off x="9562002" y="3427908"/>
                <a:ext cx="444137" cy="1114697"/>
              </a:xfrm>
              <a:prstGeom prst="rect">
                <a:avLst/>
              </a:prstGeom>
              <a:solidFill>
                <a:schemeClr val="accent2">
                  <a:lumMod val="50000"/>
                </a:schemeClr>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CF214249-8F48-D084-CD98-55E6202D3F99}"/>
                  </a:ext>
                </a:extLst>
              </p:cNvPr>
              <p:cNvSpPr/>
              <p:nvPr/>
            </p:nvSpPr>
            <p:spPr>
              <a:xfrm>
                <a:off x="9562002" y="4783180"/>
                <a:ext cx="444137" cy="1114697"/>
              </a:xfrm>
              <a:prstGeom prst="rect">
                <a:avLst/>
              </a:prstGeom>
              <a:solidFill>
                <a:schemeClr val="accent2">
                  <a:lumMod val="50000"/>
                </a:schemeClr>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E0939BBA-7A0C-6071-58B1-EAD037870451}"/>
                  </a:ext>
                </a:extLst>
              </p:cNvPr>
              <p:cNvSpPr/>
              <p:nvPr/>
            </p:nvSpPr>
            <p:spPr>
              <a:xfrm>
                <a:off x="10149825" y="3427907"/>
                <a:ext cx="444137" cy="1114697"/>
              </a:xfrm>
              <a:prstGeom prst="rect">
                <a:avLst/>
              </a:prstGeom>
              <a:solidFill>
                <a:schemeClr val="accent2">
                  <a:lumMod val="50000"/>
                </a:schemeClr>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8C55F6F3-FE7B-374C-A3C2-8B624D726837}"/>
                  </a:ext>
                </a:extLst>
              </p:cNvPr>
              <p:cNvSpPr/>
              <p:nvPr/>
            </p:nvSpPr>
            <p:spPr>
              <a:xfrm>
                <a:off x="10737648" y="3427906"/>
                <a:ext cx="444137" cy="1114697"/>
              </a:xfrm>
              <a:prstGeom prst="rect">
                <a:avLst/>
              </a:prstGeom>
              <a:solidFill>
                <a:schemeClr val="accent2">
                  <a:lumMod val="50000"/>
                </a:schemeClr>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F652BEE7-6F7F-0E33-5E77-24514C20D417}"/>
                  </a:ext>
                </a:extLst>
              </p:cNvPr>
              <p:cNvSpPr/>
              <p:nvPr/>
            </p:nvSpPr>
            <p:spPr>
              <a:xfrm>
                <a:off x="10737648" y="2072635"/>
                <a:ext cx="444137" cy="1114697"/>
              </a:xfrm>
              <a:prstGeom prst="rect">
                <a:avLst/>
              </a:prstGeom>
              <a:solidFill>
                <a:schemeClr val="accent2">
                  <a:lumMod val="50000"/>
                </a:schemeClr>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5EA52B86-3FD9-1D61-8E69-EE35FC3CB16C}"/>
                  </a:ext>
                </a:extLst>
              </p:cNvPr>
              <p:cNvSpPr/>
              <p:nvPr/>
            </p:nvSpPr>
            <p:spPr>
              <a:xfrm>
                <a:off x="10737647" y="4783180"/>
                <a:ext cx="444137" cy="1114697"/>
              </a:xfrm>
              <a:prstGeom prst="rect">
                <a:avLst/>
              </a:prstGeom>
              <a:solidFill>
                <a:schemeClr val="accent2">
                  <a:lumMod val="50000"/>
                </a:schemeClr>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DCCDDFE0-396C-D966-924C-991DC83D725D}"/>
                  </a:ext>
                </a:extLst>
              </p:cNvPr>
              <p:cNvSpPr/>
              <p:nvPr/>
            </p:nvSpPr>
            <p:spPr>
              <a:xfrm>
                <a:off x="11325471" y="3427906"/>
                <a:ext cx="444137" cy="1114697"/>
              </a:xfrm>
              <a:prstGeom prst="rect">
                <a:avLst/>
              </a:prstGeom>
              <a:solidFill>
                <a:schemeClr val="accent2">
                  <a:lumMod val="50000"/>
                </a:schemeClr>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C570F7E6-6AF0-4930-70AB-3E379086FF44}"/>
                  </a:ext>
                </a:extLst>
              </p:cNvPr>
              <p:cNvSpPr/>
              <p:nvPr/>
            </p:nvSpPr>
            <p:spPr>
              <a:xfrm>
                <a:off x="11325470" y="2072635"/>
                <a:ext cx="444137" cy="1114697"/>
              </a:xfrm>
              <a:prstGeom prst="rect">
                <a:avLst/>
              </a:prstGeom>
              <a:solidFill>
                <a:schemeClr val="accent2">
                  <a:lumMod val="50000"/>
                </a:schemeClr>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801D4E98-4151-F1B3-3028-6E8343415B34}"/>
                  </a:ext>
                </a:extLst>
              </p:cNvPr>
              <p:cNvSpPr/>
              <p:nvPr/>
            </p:nvSpPr>
            <p:spPr>
              <a:xfrm>
                <a:off x="8956749" y="4783179"/>
                <a:ext cx="444137" cy="1114697"/>
              </a:xfrm>
              <a:prstGeom prst="rect">
                <a:avLst/>
              </a:prstGeom>
              <a:solidFill>
                <a:schemeClr val="accent2">
                  <a:lumMod val="60000"/>
                  <a:lumOff val="40000"/>
                </a:schemeClr>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cxnSp>
            <p:nvCxnSpPr>
              <p:cNvPr id="43" name="Straight Connector 42">
                <a:extLst>
                  <a:ext uri="{FF2B5EF4-FFF2-40B4-BE49-F238E27FC236}">
                    <a16:creationId xmlns:a16="http://schemas.microsoft.com/office/drawing/2014/main" id="{1C7AE5D4-2B65-74DD-23ED-76A1738A0AA9}"/>
                  </a:ext>
                </a:extLst>
              </p:cNvPr>
              <p:cNvCxnSpPr>
                <a:cxnSpLocks/>
              </p:cNvCxnSpPr>
              <p:nvPr/>
            </p:nvCxnSpPr>
            <p:spPr>
              <a:xfrm>
                <a:off x="3056709" y="6078583"/>
                <a:ext cx="2795450" cy="0"/>
              </a:xfrm>
              <a:prstGeom prst="line">
                <a:avLst/>
              </a:prstGeom>
              <a:ln w="57150">
                <a:solidFill>
                  <a:srgbClr val="FBE3D6"/>
                </a:solidFill>
              </a:ln>
            </p:spPr>
            <p:style>
              <a:lnRef idx="2">
                <a:schemeClr val="accent2"/>
              </a:lnRef>
              <a:fillRef idx="0">
                <a:schemeClr val="accent2"/>
              </a:fillRef>
              <a:effectRef idx="1">
                <a:schemeClr val="accent2"/>
              </a:effectRef>
              <a:fontRef idx="minor">
                <a:schemeClr val="tx1"/>
              </a:fontRef>
            </p:style>
          </p:cxnSp>
          <p:cxnSp>
            <p:nvCxnSpPr>
              <p:cNvPr id="45" name="Straight Connector 44">
                <a:extLst>
                  <a:ext uri="{FF2B5EF4-FFF2-40B4-BE49-F238E27FC236}">
                    <a16:creationId xmlns:a16="http://schemas.microsoft.com/office/drawing/2014/main" id="{028CBD33-9C2A-37B0-65FE-321713AF1EF8}"/>
                  </a:ext>
                </a:extLst>
              </p:cNvPr>
              <p:cNvCxnSpPr>
                <a:cxnSpLocks/>
              </p:cNvCxnSpPr>
              <p:nvPr/>
            </p:nvCxnSpPr>
            <p:spPr>
              <a:xfrm>
                <a:off x="5995841" y="6078583"/>
                <a:ext cx="3405045" cy="0"/>
              </a:xfrm>
              <a:prstGeom prst="line">
                <a:avLst/>
              </a:prstGeom>
              <a:ln w="57150">
                <a:solidFill>
                  <a:srgbClr val="F6C6AD"/>
                </a:solidFill>
              </a:ln>
            </p:spPr>
            <p:style>
              <a:lnRef idx="2">
                <a:schemeClr val="accent2"/>
              </a:lnRef>
              <a:fillRef idx="0">
                <a:schemeClr val="accent2"/>
              </a:fillRef>
              <a:effectRef idx="1">
                <a:schemeClr val="accent2"/>
              </a:effectRef>
              <a:fontRef idx="minor">
                <a:schemeClr val="tx1"/>
              </a:fontRef>
            </p:style>
          </p:cxnSp>
          <p:cxnSp>
            <p:nvCxnSpPr>
              <p:cNvPr id="47" name="Straight Connector 46">
                <a:extLst>
                  <a:ext uri="{FF2B5EF4-FFF2-40B4-BE49-F238E27FC236}">
                    <a16:creationId xmlns:a16="http://schemas.microsoft.com/office/drawing/2014/main" id="{1960EF39-DFD2-3087-E591-34DCCF27379E}"/>
                  </a:ext>
                </a:extLst>
              </p:cNvPr>
              <p:cNvCxnSpPr>
                <a:cxnSpLocks/>
              </p:cNvCxnSpPr>
              <p:nvPr/>
            </p:nvCxnSpPr>
            <p:spPr>
              <a:xfrm>
                <a:off x="9562002" y="6078583"/>
                <a:ext cx="2146659" cy="0"/>
              </a:xfrm>
              <a:prstGeom prst="line">
                <a:avLst/>
              </a:prstGeom>
              <a:ln w="57150">
                <a:solidFill>
                  <a:srgbClr val="80350E"/>
                </a:solidFill>
              </a:ln>
            </p:spPr>
            <p:style>
              <a:lnRef idx="2">
                <a:schemeClr val="accent2"/>
              </a:lnRef>
              <a:fillRef idx="0">
                <a:schemeClr val="accent2"/>
              </a:fillRef>
              <a:effectRef idx="1">
                <a:schemeClr val="accent2"/>
              </a:effectRef>
              <a:fontRef idx="minor">
                <a:schemeClr val="tx1"/>
              </a:fontRef>
            </p:style>
          </p:cxnSp>
        </p:grpSp>
        <p:sp>
          <p:nvSpPr>
            <p:cNvPr id="57" name="TextBox 56">
              <a:extLst>
                <a:ext uri="{FF2B5EF4-FFF2-40B4-BE49-F238E27FC236}">
                  <a16:creationId xmlns:a16="http://schemas.microsoft.com/office/drawing/2014/main" id="{58EC4502-E750-AA04-3C13-AC1652447CF3}"/>
                </a:ext>
              </a:extLst>
            </p:cNvPr>
            <p:cNvSpPr txBox="1"/>
            <p:nvPr/>
          </p:nvSpPr>
          <p:spPr>
            <a:xfrm>
              <a:off x="5015905" y="5444643"/>
              <a:ext cx="490843" cy="358651"/>
            </a:xfrm>
            <a:prstGeom prst="rect">
              <a:avLst/>
            </a:prstGeom>
            <a:noFill/>
          </p:spPr>
          <p:txBody>
            <a:bodyPr wrap="none" rtlCol="0">
              <a:spAutoFit/>
            </a:bodyPr>
            <a:lstStyle/>
            <a:p>
              <a:r>
                <a:rPr lang="en-US" dirty="0">
                  <a:solidFill>
                    <a:schemeClr val="bg1"/>
                  </a:solidFill>
                </a:rPr>
                <a:t>11ms</a:t>
              </a:r>
            </a:p>
          </p:txBody>
        </p:sp>
        <p:sp>
          <p:nvSpPr>
            <p:cNvPr id="58" name="TextBox 57">
              <a:extLst>
                <a:ext uri="{FF2B5EF4-FFF2-40B4-BE49-F238E27FC236}">
                  <a16:creationId xmlns:a16="http://schemas.microsoft.com/office/drawing/2014/main" id="{81E68157-2124-B67D-6D56-0A09EC58DDB3}"/>
                </a:ext>
              </a:extLst>
            </p:cNvPr>
            <p:cNvSpPr txBox="1"/>
            <p:nvPr/>
          </p:nvSpPr>
          <p:spPr>
            <a:xfrm>
              <a:off x="7650533" y="5444643"/>
              <a:ext cx="495606" cy="358651"/>
            </a:xfrm>
            <a:prstGeom prst="rect">
              <a:avLst/>
            </a:prstGeom>
            <a:noFill/>
          </p:spPr>
          <p:txBody>
            <a:bodyPr wrap="none" rtlCol="0">
              <a:spAutoFit/>
            </a:bodyPr>
            <a:lstStyle/>
            <a:p>
              <a:r>
                <a:rPr lang="en-US" dirty="0">
                  <a:solidFill>
                    <a:schemeClr val="bg1"/>
                  </a:solidFill>
                </a:rPr>
                <a:t>9ms</a:t>
              </a:r>
            </a:p>
          </p:txBody>
        </p:sp>
        <p:sp>
          <p:nvSpPr>
            <p:cNvPr id="59" name="TextBox 58">
              <a:extLst>
                <a:ext uri="{FF2B5EF4-FFF2-40B4-BE49-F238E27FC236}">
                  <a16:creationId xmlns:a16="http://schemas.microsoft.com/office/drawing/2014/main" id="{360167E8-5C53-C636-3B7E-CAA7BE77D28F}"/>
                </a:ext>
              </a:extLst>
            </p:cNvPr>
            <p:cNvSpPr txBox="1"/>
            <p:nvPr/>
          </p:nvSpPr>
          <p:spPr>
            <a:xfrm>
              <a:off x="10069811" y="5444643"/>
              <a:ext cx="492431" cy="358651"/>
            </a:xfrm>
            <a:prstGeom prst="rect">
              <a:avLst/>
            </a:prstGeom>
            <a:noFill/>
          </p:spPr>
          <p:txBody>
            <a:bodyPr wrap="none" rtlCol="0">
              <a:spAutoFit/>
            </a:bodyPr>
            <a:lstStyle/>
            <a:p>
              <a:r>
                <a:rPr lang="en-US" dirty="0">
                  <a:solidFill>
                    <a:schemeClr val="bg1"/>
                  </a:solidFill>
                </a:rPr>
                <a:t>5ms</a:t>
              </a:r>
            </a:p>
          </p:txBody>
        </p:sp>
      </p:grpSp>
      <p:sp>
        <p:nvSpPr>
          <p:cNvPr id="3" name="Oval 2">
            <a:extLst>
              <a:ext uri="{FF2B5EF4-FFF2-40B4-BE49-F238E27FC236}">
                <a16:creationId xmlns:a16="http://schemas.microsoft.com/office/drawing/2014/main" id="{F5AF9480-3D03-E23C-431E-AB966FB9C2B3}"/>
              </a:ext>
            </a:extLst>
          </p:cNvPr>
          <p:cNvSpPr/>
          <p:nvPr/>
        </p:nvSpPr>
        <p:spPr>
          <a:xfrm>
            <a:off x="4269545" y="1823671"/>
            <a:ext cx="902580" cy="1214287"/>
          </a:xfrm>
          <a:prstGeom prst="ellipse">
            <a:avLst/>
          </a:prstGeom>
          <a:no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2FA164BC-DC7F-2F73-BA60-87FBAAB10D85}"/>
              </a:ext>
            </a:extLst>
          </p:cNvPr>
          <p:cNvSpPr/>
          <p:nvPr/>
        </p:nvSpPr>
        <p:spPr>
          <a:xfrm>
            <a:off x="5480519" y="3059668"/>
            <a:ext cx="902580" cy="1214287"/>
          </a:xfrm>
          <a:prstGeom prst="ellipse">
            <a:avLst/>
          </a:prstGeom>
          <a:no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0CBA3333-0B8F-2B6D-C226-5DF20C38F396}"/>
              </a:ext>
            </a:extLst>
          </p:cNvPr>
          <p:cNvSpPr/>
          <p:nvPr/>
        </p:nvSpPr>
        <p:spPr>
          <a:xfrm>
            <a:off x="7410667" y="4232426"/>
            <a:ext cx="902580" cy="1214287"/>
          </a:xfrm>
          <a:prstGeom prst="ellipse">
            <a:avLst/>
          </a:prstGeom>
          <a:no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6B38C914-40C0-9D1B-9237-F552DEF62AC2}"/>
              </a:ext>
            </a:extLst>
          </p:cNvPr>
          <p:cNvSpPr/>
          <p:nvPr/>
        </p:nvSpPr>
        <p:spPr>
          <a:xfrm>
            <a:off x="6684718" y="1859555"/>
            <a:ext cx="902580" cy="1214287"/>
          </a:xfrm>
          <a:prstGeom prst="ellipse">
            <a:avLst/>
          </a:prstGeom>
          <a:no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C56D7E73-6D39-9B40-73A2-E4A3EF1212E3}"/>
              </a:ext>
            </a:extLst>
          </p:cNvPr>
          <p:cNvSpPr/>
          <p:nvPr/>
        </p:nvSpPr>
        <p:spPr>
          <a:xfrm>
            <a:off x="5722660" y="4257853"/>
            <a:ext cx="902580" cy="1214287"/>
          </a:xfrm>
          <a:prstGeom prst="ellipse">
            <a:avLst/>
          </a:prstGeom>
          <a:no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E9E55925-1E29-FA3D-847E-536D47A6B7AF}"/>
              </a:ext>
            </a:extLst>
          </p:cNvPr>
          <p:cNvSpPr/>
          <p:nvPr/>
        </p:nvSpPr>
        <p:spPr>
          <a:xfrm>
            <a:off x="3849531" y="4248329"/>
            <a:ext cx="902580" cy="1214287"/>
          </a:xfrm>
          <a:prstGeom prst="ellipse">
            <a:avLst/>
          </a:prstGeom>
          <a:no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7A0BAC4B-1B3C-E63B-2999-8865F22AEAC5}"/>
              </a:ext>
            </a:extLst>
          </p:cNvPr>
          <p:cNvSpPr/>
          <p:nvPr/>
        </p:nvSpPr>
        <p:spPr>
          <a:xfrm>
            <a:off x="8612914" y="3059668"/>
            <a:ext cx="902580" cy="1214287"/>
          </a:xfrm>
          <a:prstGeom prst="ellipse">
            <a:avLst/>
          </a:prstGeom>
          <a:no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907ED20C-4405-1C91-4DB6-58EE2784083C}"/>
              </a:ext>
            </a:extLst>
          </p:cNvPr>
          <p:cNvSpPr/>
          <p:nvPr/>
        </p:nvSpPr>
        <p:spPr>
          <a:xfrm>
            <a:off x="9579444" y="4257853"/>
            <a:ext cx="902580" cy="1214287"/>
          </a:xfrm>
          <a:prstGeom prst="ellipse">
            <a:avLst/>
          </a:prstGeom>
          <a:no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FFAEDA12-AF38-5257-7050-AB3DFA119E38}"/>
              </a:ext>
            </a:extLst>
          </p:cNvPr>
          <p:cNvSpPr/>
          <p:nvPr/>
        </p:nvSpPr>
        <p:spPr>
          <a:xfrm>
            <a:off x="10561087" y="4248328"/>
            <a:ext cx="902580" cy="1214287"/>
          </a:xfrm>
          <a:prstGeom prst="ellipse">
            <a:avLst/>
          </a:prstGeom>
          <a:no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a:extLst>
              <a:ext uri="{FF2B5EF4-FFF2-40B4-BE49-F238E27FC236}">
                <a16:creationId xmlns:a16="http://schemas.microsoft.com/office/drawing/2014/main" id="{EA0A0F36-8CDC-594C-6569-05BBA23821E4}"/>
              </a:ext>
            </a:extLst>
          </p:cNvPr>
          <p:cNvSpPr/>
          <p:nvPr/>
        </p:nvSpPr>
        <p:spPr>
          <a:xfrm rot="5400000">
            <a:off x="8851944" y="1547487"/>
            <a:ext cx="902580" cy="1827274"/>
          </a:xfrm>
          <a:prstGeom prst="ellipse">
            <a:avLst/>
          </a:prstGeom>
          <a:no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0" name="Graphic 59" descr="Zoom out with solid fill">
            <a:extLst>
              <a:ext uri="{FF2B5EF4-FFF2-40B4-BE49-F238E27FC236}">
                <a16:creationId xmlns:a16="http://schemas.microsoft.com/office/drawing/2014/main" id="{DE3A36F9-0F1D-2EFB-472D-FF741F28E3E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499544" y="621506"/>
            <a:ext cx="584202" cy="584202"/>
          </a:xfrm>
          <a:prstGeom prst="rect">
            <a:avLst/>
          </a:prstGeom>
        </p:spPr>
      </p:pic>
      <p:sp>
        <p:nvSpPr>
          <p:cNvPr id="62" name="PB">
            <a:extLst>
              <a:ext uri="{FF2B5EF4-FFF2-40B4-BE49-F238E27FC236}">
                <a16:creationId xmlns:a16="http://schemas.microsoft.com/office/drawing/2014/main" id="{40E4980F-266E-A4C2-1C91-D5B7FD38A61D}"/>
              </a:ext>
            </a:extLst>
          </p:cNvPr>
          <p:cNvSpPr/>
          <p:nvPr/>
        </p:nvSpPr>
        <p:spPr>
          <a:xfrm>
            <a:off x="0" y="6070600"/>
            <a:ext cx="8952168" cy="152400"/>
          </a:xfrm>
          <a:prstGeom prst="rect">
            <a:avLst/>
          </a:prstGeom>
          <a:solidFill>
            <a:srgbClr val="E76E0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13435258"/>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BA813-2B78-4EBA-4054-C0A102FEE752}"/>
              </a:ext>
            </a:extLst>
          </p:cNvPr>
          <p:cNvSpPr>
            <a:spLocks noGrp="1"/>
          </p:cNvSpPr>
          <p:nvPr>
            <p:ph type="title"/>
          </p:nvPr>
        </p:nvSpPr>
        <p:spPr/>
        <p:txBody>
          <a:bodyPr/>
          <a:lstStyle/>
          <a:p>
            <a:r>
              <a:rPr lang="en-US" dirty="0"/>
              <a:t>Overview of a frame</a:t>
            </a:r>
          </a:p>
        </p:txBody>
      </p:sp>
      <p:sp>
        <p:nvSpPr>
          <p:cNvPr id="6" name="Rectangle 5">
            <a:extLst>
              <a:ext uri="{FF2B5EF4-FFF2-40B4-BE49-F238E27FC236}">
                <a16:creationId xmlns:a16="http://schemas.microsoft.com/office/drawing/2014/main" id="{B76CE89E-F7F8-0995-1BD1-232BBD136ED3}"/>
              </a:ext>
            </a:extLst>
          </p:cNvPr>
          <p:cNvSpPr/>
          <p:nvPr/>
        </p:nvSpPr>
        <p:spPr>
          <a:xfrm>
            <a:off x="1091420" y="1920240"/>
            <a:ext cx="2278966" cy="2708031"/>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dirty="0"/>
              <a:t>Application Logic</a:t>
            </a:r>
          </a:p>
        </p:txBody>
      </p:sp>
      <p:sp>
        <p:nvSpPr>
          <p:cNvPr id="7" name="Rectangle 6">
            <a:extLst>
              <a:ext uri="{FF2B5EF4-FFF2-40B4-BE49-F238E27FC236}">
                <a16:creationId xmlns:a16="http://schemas.microsoft.com/office/drawing/2014/main" id="{42C364D4-DA6A-D002-0728-4A2A02B67FF0}"/>
              </a:ext>
            </a:extLst>
          </p:cNvPr>
          <p:cNvSpPr/>
          <p:nvPr/>
        </p:nvSpPr>
        <p:spPr>
          <a:xfrm>
            <a:off x="5083127" y="1920240"/>
            <a:ext cx="2278966" cy="2708031"/>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dirty="0"/>
              <a:t>Physics Step</a:t>
            </a:r>
          </a:p>
        </p:txBody>
      </p:sp>
      <p:sp>
        <p:nvSpPr>
          <p:cNvPr id="8" name="Rectangle 7">
            <a:extLst>
              <a:ext uri="{FF2B5EF4-FFF2-40B4-BE49-F238E27FC236}">
                <a16:creationId xmlns:a16="http://schemas.microsoft.com/office/drawing/2014/main" id="{7A07A42F-B7E8-92BB-A82A-9EB7108C3692}"/>
              </a:ext>
            </a:extLst>
          </p:cNvPr>
          <p:cNvSpPr/>
          <p:nvPr/>
        </p:nvSpPr>
        <p:spPr>
          <a:xfrm>
            <a:off x="9074834" y="1920240"/>
            <a:ext cx="2278966" cy="2708031"/>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dirty="0"/>
              <a:t>Render</a:t>
            </a:r>
          </a:p>
        </p:txBody>
      </p:sp>
      <p:sp>
        <p:nvSpPr>
          <p:cNvPr id="9" name="Arrow: Right 8">
            <a:extLst>
              <a:ext uri="{FF2B5EF4-FFF2-40B4-BE49-F238E27FC236}">
                <a16:creationId xmlns:a16="http://schemas.microsoft.com/office/drawing/2014/main" id="{D4073DAD-F887-34AD-65E3-DDCC47585628}"/>
              </a:ext>
            </a:extLst>
          </p:cNvPr>
          <p:cNvSpPr/>
          <p:nvPr/>
        </p:nvSpPr>
        <p:spPr>
          <a:xfrm>
            <a:off x="3927818" y="3467686"/>
            <a:ext cx="597877" cy="386862"/>
          </a:xfrm>
          <a:prstGeom prst="rightArrow">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0" name="Arrow: Right 9">
            <a:extLst>
              <a:ext uri="{FF2B5EF4-FFF2-40B4-BE49-F238E27FC236}">
                <a16:creationId xmlns:a16="http://schemas.microsoft.com/office/drawing/2014/main" id="{5A735C21-5D2E-618B-8A28-264AB9021245}"/>
              </a:ext>
            </a:extLst>
          </p:cNvPr>
          <p:cNvSpPr/>
          <p:nvPr/>
        </p:nvSpPr>
        <p:spPr>
          <a:xfrm>
            <a:off x="7919525" y="3464170"/>
            <a:ext cx="597877" cy="386862"/>
          </a:xfrm>
          <a:prstGeom prst="rightArrow">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2D3510FA-8A88-5BE8-69AD-3842AF20C9AA}"/>
              </a:ext>
            </a:extLst>
          </p:cNvPr>
          <p:cNvSpPr/>
          <p:nvPr/>
        </p:nvSpPr>
        <p:spPr>
          <a:xfrm>
            <a:off x="1383909" y="3814106"/>
            <a:ext cx="1688123" cy="425546"/>
          </a:xfrm>
          <a:prstGeom prst="rect">
            <a:avLst/>
          </a:prstGeom>
          <a:effectLst>
            <a:outerShdw blurRad="50800" dist="38100" dir="2700000" algn="tl" rotWithShape="0">
              <a:prstClr val="black">
                <a:alpha val="40000"/>
              </a:prstClr>
            </a:outerShdw>
          </a:effectLst>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dirty="0"/>
              <a:t>Frame n</a:t>
            </a:r>
          </a:p>
        </p:txBody>
      </p:sp>
      <p:pic>
        <p:nvPicPr>
          <p:cNvPr id="3" name="Graphic 2" descr="Zoom out with solid fill">
            <a:extLst>
              <a:ext uri="{FF2B5EF4-FFF2-40B4-BE49-F238E27FC236}">
                <a16:creationId xmlns:a16="http://schemas.microsoft.com/office/drawing/2014/main" id="{6A93BDF7-6343-73D9-81A0-6C5E440BFC4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499544" y="621506"/>
            <a:ext cx="584202" cy="584202"/>
          </a:xfrm>
          <a:prstGeom prst="rect">
            <a:avLst/>
          </a:prstGeom>
        </p:spPr>
      </p:pic>
      <p:sp>
        <p:nvSpPr>
          <p:cNvPr id="11" name="PB">
            <a:extLst>
              <a:ext uri="{FF2B5EF4-FFF2-40B4-BE49-F238E27FC236}">
                <a16:creationId xmlns:a16="http://schemas.microsoft.com/office/drawing/2014/main" id="{E5D474FF-3847-1E65-AFEB-E7349F8DB63B}"/>
              </a:ext>
            </a:extLst>
          </p:cNvPr>
          <p:cNvSpPr/>
          <p:nvPr/>
        </p:nvSpPr>
        <p:spPr>
          <a:xfrm>
            <a:off x="0" y="6070600"/>
            <a:ext cx="9037427" cy="152400"/>
          </a:xfrm>
          <a:prstGeom prst="rect">
            <a:avLst/>
          </a:prstGeom>
          <a:solidFill>
            <a:srgbClr val="E76E0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41951664"/>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BA813-2B78-4EBA-4054-C0A102FEE752}"/>
              </a:ext>
            </a:extLst>
          </p:cNvPr>
          <p:cNvSpPr>
            <a:spLocks noGrp="1"/>
          </p:cNvSpPr>
          <p:nvPr>
            <p:ph type="title"/>
          </p:nvPr>
        </p:nvSpPr>
        <p:spPr/>
        <p:txBody>
          <a:bodyPr/>
          <a:lstStyle/>
          <a:p>
            <a:r>
              <a:rPr lang="en-US" dirty="0"/>
              <a:t>Overview of a frame</a:t>
            </a:r>
          </a:p>
        </p:txBody>
      </p:sp>
      <p:sp>
        <p:nvSpPr>
          <p:cNvPr id="6" name="Rectangle 5">
            <a:extLst>
              <a:ext uri="{FF2B5EF4-FFF2-40B4-BE49-F238E27FC236}">
                <a16:creationId xmlns:a16="http://schemas.microsoft.com/office/drawing/2014/main" id="{B76CE89E-F7F8-0995-1BD1-232BBD136ED3}"/>
              </a:ext>
            </a:extLst>
          </p:cNvPr>
          <p:cNvSpPr/>
          <p:nvPr/>
        </p:nvSpPr>
        <p:spPr>
          <a:xfrm>
            <a:off x="1091420" y="1920240"/>
            <a:ext cx="2278966" cy="2708031"/>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dirty="0"/>
              <a:t>Application Logic</a:t>
            </a:r>
          </a:p>
        </p:txBody>
      </p:sp>
      <p:sp>
        <p:nvSpPr>
          <p:cNvPr id="7" name="Rectangle 6">
            <a:extLst>
              <a:ext uri="{FF2B5EF4-FFF2-40B4-BE49-F238E27FC236}">
                <a16:creationId xmlns:a16="http://schemas.microsoft.com/office/drawing/2014/main" id="{42C364D4-DA6A-D002-0728-4A2A02B67FF0}"/>
              </a:ext>
            </a:extLst>
          </p:cNvPr>
          <p:cNvSpPr/>
          <p:nvPr/>
        </p:nvSpPr>
        <p:spPr>
          <a:xfrm>
            <a:off x="5083127" y="1920240"/>
            <a:ext cx="2278966" cy="2708031"/>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dirty="0"/>
              <a:t>Physics Step</a:t>
            </a:r>
          </a:p>
        </p:txBody>
      </p:sp>
      <p:sp>
        <p:nvSpPr>
          <p:cNvPr id="8" name="Rectangle 7">
            <a:extLst>
              <a:ext uri="{FF2B5EF4-FFF2-40B4-BE49-F238E27FC236}">
                <a16:creationId xmlns:a16="http://schemas.microsoft.com/office/drawing/2014/main" id="{7A07A42F-B7E8-92BB-A82A-9EB7108C3692}"/>
              </a:ext>
            </a:extLst>
          </p:cNvPr>
          <p:cNvSpPr/>
          <p:nvPr/>
        </p:nvSpPr>
        <p:spPr>
          <a:xfrm>
            <a:off x="9074834" y="1920240"/>
            <a:ext cx="2278966" cy="2708031"/>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dirty="0"/>
              <a:t>Render</a:t>
            </a:r>
          </a:p>
        </p:txBody>
      </p:sp>
      <p:sp>
        <p:nvSpPr>
          <p:cNvPr id="9" name="Arrow: Right 8">
            <a:extLst>
              <a:ext uri="{FF2B5EF4-FFF2-40B4-BE49-F238E27FC236}">
                <a16:creationId xmlns:a16="http://schemas.microsoft.com/office/drawing/2014/main" id="{D4073DAD-F887-34AD-65E3-DDCC47585628}"/>
              </a:ext>
            </a:extLst>
          </p:cNvPr>
          <p:cNvSpPr/>
          <p:nvPr/>
        </p:nvSpPr>
        <p:spPr>
          <a:xfrm>
            <a:off x="3927818" y="3467686"/>
            <a:ext cx="597877" cy="386862"/>
          </a:xfrm>
          <a:prstGeom prst="rightArrow">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0" name="Arrow: Right 9">
            <a:extLst>
              <a:ext uri="{FF2B5EF4-FFF2-40B4-BE49-F238E27FC236}">
                <a16:creationId xmlns:a16="http://schemas.microsoft.com/office/drawing/2014/main" id="{5A735C21-5D2E-618B-8A28-264AB9021245}"/>
              </a:ext>
            </a:extLst>
          </p:cNvPr>
          <p:cNvSpPr/>
          <p:nvPr/>
        </p:nvSpPr>
        <p:spPr>
          <a:xfrm>
            <a:off x="7919525" y="3464170"/>
            <a:ext cx="597877" cy="386862"/>
          </a:xfrm>
          <a:prstGeom prst="rightArrow">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2D3510FA-8A88-5BE8-69AD-3842AF20C9AA}"/>
              </a:ext>
            </a:extLst>
          </p:cNvPr>
          <p:cNvSpPr/>
          <p:nvPr/>
        </p:nvSpPr>
        <p:spPr>
          <a:xfrm>
            <a:off x="1383909" y="3814106"/>
            <a:ext cx="1688123" cy="425546"/>
          </a:xfrm>
          <a:prstGeom prst="rect">
            <a:avLst/>
          </a:prstGeom>
          <a:effectLst>
            <a:outerShdw blurRad="50800" dist="38100" dir="2700000" algn="tl" rotWithShape="0">
              <a:prstClr val="black">
                <a:alpha val="40000"/>
              </a:prstClr>
            </a:outerShdw>
          </a:effectLst>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dirty="0"/>
              <a:t>Frame n + 1</a:t>
            </a:r>
          </a:p>
        </p:txBody>
      </p:sp>
      <p:sp>
        <p:nvSpPr>
          <p:cNvPr id="3" name="Rectangle 2">
            <a:extLst>
              <a:ext uri="{FF2B5EF4-FFF2-40B4-BE49-F238E27FC236}">
                <a16:creationId xmlns:a16="http://schemas.microsoft.com/office/drawing/2014/main" id="{319EE9B0-F86F-0FCF-E024-523DBDFC748B}"/>
              </a:ext>
            </a:extLst>
          </p:cNvPr>
          <p:cNvSpPr/>
          <p:nvPr/>
        </p:nvSpPr>
        <p:spPr>
          <a:xfrm>
            <a:off x="5375031" y="3814106"/>
            <a:ext cx="1688123" cy="425546"/>
          </a:xfrm>
          <a:prstGeom prst="rect">
            <a:avLst/>
          </a:prstGeom>
          <a:effectLst>
            <a:outerShdw blurRad="50800" dist="38100" dir="2700000" algn="tl" rotWithShape="0">
              <a:prstClr val="black">
                <a:alpha val="40000"/>
              </a:prstClr>
            </a:outerShdw>
          </a:effectLst>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dirty="0"/>
              <a:t>Frame n</a:t>
            </a:r>
          </a:p>
        </p:txBody>
      </p:sp>
      <p:pic>
        <p:nvPicPr>
          <p:cNvPr id="5" name="Graphic 4" descr="Zoom out with solid fill">
            <a:extLst>
              <a:ext uri="{FF2B5EF4-FFF2-40B4-BE49-F238E27FC236}">
                <a16:creationId xmlns:a16="http://schemas.microsoft.com/office/drawing/2014/main" id="{8DCC38BB-1EDA-FB12-1FA1-D3E52FA858B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499544" y="621506"/>
            <a:ext cx="584202" cy="584202"/>
          </a:xfrm>
          <a:prstGeom prst="rect">
            <a:avLst/>
          </a:prstGeom>
        </p:spPr>
      </p:pic>
      <p:sp>
        <p:nvSpPr>
          <p:cNvPr id="12" name="PB">
            <a:extLst>
              <a:ext uri="{FF2B5EF4-FFF2-40B4-BE49-F238E27FC236}">
                <a16:creationId xmlns:a16="http://schemas.microsoft.com/office/drawing/2014/main" id="{0B88E6DA-0B98-DF82-41F8-7F3441E80407}"/>
              </a:ext>
            </a:extLst>
          </p:cNvPr>
          <p:cNvSpPr/>
          <p:nvPr/>
        </p:nvSpPr>
        <p:spPr>
          <a:xfrm>
            <a:off x="0" y="6070600"/>
            <a:ext cx="9122685" cy="152400"/>
          </a:xfrm>
          <a:prstGeom prst="rect">
            <a:avLst/>
          </a:prstGeom>
          <a:solidFill>
            <a:srgbClr val="E76E0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03117354"/>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BA813-2B78-4EBA-4054-C0A102FEE752}"/>
              </a:ext>
            </a:extLst>
          </p:cNvPr>
          <p:cNvSpPr>
            <a:spLocks noGrp="1"/>
          </p:cNvSpPr>
          <p:nvPr>
            <p:ph type="title"/>
          </p:nvPr>
        </p:nvSpPr>
        <p:spPr/>
        <p:txBody>
          <a:bodyPr/>
          <a:lstStyle/>
          <a:p>
            <a:r>
              <a:rPr lang="en-US" dirty="0"/>
              <a:t>Overview of a frame</a:t>
            </a:r>
          </a:p>
        </p:txBody>
      </p:sp>
      <p:sp>
        <p:nvSpPr>
          <p:cNvPr id="6" name="Rectangle 5">
            <a:extLst>
              <a:ext uri="{FF2B5EF4-FFF2-40B4-BE49-F238E27FC236}">
                <a16:creationId xmlns:a16="http://schemas.microsoft.com/office/drawing/2014/main" id="{B76CE89E-F7F8-0995-1BD1-232BBD136ED3}"/>
              </a:ext>
            </a:extLst>
          </p:cNvPr>
          <p:cNvSpPr/>
          <p:nvPr/>
        </p:nvSpPr>
        <p:spPr>
          <a:xfrm>
            <a:off x="1091420" y="1920240"/>
            <a:ext cx="2278966" cy="2708031"/>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dirty="0"/>
              <a:t>Application Logic</a:t>
            </a:r>
          </a:p>
        </p:txBody>
      </p:sp>
      <p:sp>
        <p:nvSpPr>
          <p:cNvPr id="7" name="Rectangle 6">
            <a:extLst>
              <a:ext uri="{FF2B5EF4-FFF2-40B4-BE49-F238E27FC236}">
                <a16:creationId xmlns:a16="http://schemas.microsoft.com/office/drawing/2014/main" id="{42C364D4-DA6A-D002-0728-4A2A02B67FF0}"/>
              </a:ext>
            </a:extLst>
          </p:cNvPr>
          <p:cNvSpPr/>
          <p:nvPr/>
        </p:nvSpPr>
        <p:spPr>
          <a:xfrm>
            <a:off x="5083127" y="1920240"/>
            <a:ext cx="2278966" cy="2708031"/>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dirty="0"/>
              <a:t>Physics Step</a:t>
            </a:r>
          </a:p>
        </p:txBody>
      </p:sp>
      <p:sp>
        <p:nvSpPr>
          <p:cNvPr id="8" name="Rectangle 7">
            <a:extLst>
              <a:ext uri="{FF2B5EF4-FFF2-40B4-BE49-F238E27FC236}">
                <a16:creationId xmlns:a16="http://schemas.microsoft.com/office/drawing/2014/main" id="{7A07A42F-B7E8-92BB-A82A-9EB7108C3692}"/>
              </a:ext>
            </a:extLst>
          </p:cNvPr>
          <p:cNvSpPr/>
          <p:nvPr/>
        </p:nvSpPr>
        <p:spPr>
          <a:xfrm>
            <a:off x="9074834" y="1920240"/>
            <a:ext cx="2278966" cy="2708031"/>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dirty="0"/>
              <a:t>Render</a:t>
            </a:r>
          </a:p>
        </p:txBody>
      </p:sp>
      <p:sp>
        <p:nvSpPr>
          <p:cNvPr id="9" name="Arrow: Right 8">
            <a:extLst>
              <a:ext uri="{FF2B5EF4-FFF2-40B4-BE49-F238E27FC236}">
                <a16:creationId xmlns:a16="http://schemas.microsoft.com/office/drawing/2014/main" id="{D4073DAD-F887-34AD-65E3-DDCC47585628}"/>
              </a:ext>
            </a:extLst>
          </p:cNvPr>
          <p:cNvSpPr/>
          <p:nvPr/>
        </p:nvSpPr>
        <p:spPr>
          <a:xfrm>
            <a:off x="3927818" y="3467686"/>
            <a:ext cx="597877" cy="386862"/>
          </a:xfrm>
          <a:prstGeom prst="rightArrow">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0" name="Arrow: Right 9">
            <a:extLst>
              <a:ext uri="{FF2B5EF4-FFF2-40B4-BE49-F238E27FC236}">
                <a16:creationId xmlns:a16="http://schemas.microsoft.com/office/drawing/2014/main" id="{5A735C21-5D2E-618B-8A28-264AB9021245}"/>
              </a:ext>
            </a:extLst>
          </p:cNvPr>
          <p:cNvSpPr/>
          <p:nvPr/>
        </p:nvSpPr>
        <p:spPr>
          <a:xfrm>
            <a:off x="7919525" y="3464170"/>
            <a:ext cx="597877" cy="386862"/>
          </a:xfrm>
          <a:prstGeom prst="rightArrow">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2D3510FA-8A88-5BE8-69AD-3842AF20C9AA}"/>
              </a:ext>
            </a:extLst>
          </p:cNvPr>
          <p:cNvSpPr/>
          <p:nvPr/>
        </p:nvSpPr>
        <p:spPr>
          <a:xfrm>
            <a:off x="1383909" y="3814106"/>
            <a:ext cx="1688123" cy="425546"/>
          </a:xfrm>
          <a:prstGeom prst="rect">
            <a:avLst/>
          </a:prstGeom>
          <a:effectLst>
            <a:outerShdw blurRad="50800" dist="38100" dir="2700000" algn="tl" rotWithShape="0">
              <a:prstClr val="black">
                <a:alpha val="40000"/>
              </a:prstClr>
            </a:outerShdw>
          </a:effectLst>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dirty="0"/>
              <a:t>Frame n + 2</a:t>
            </a:r>
          </a:p>
        </p:txBody>
      </p:sp>
      <p:sp>
        <p:nvSpPr>
          <p:cNvPr id="3" name="Rectangle 2">
            <a:extLst>
              <a:ext uri="{FF2B5EF4-FFF2-40B4-BE49-F238E27FC236}">
                <a16:creationId xmlns:a16="http://schemas.microsoft.com/office/drawing/2014/main" id="{319EE9B0-F86F-0FCF-E024-523DBDFC748B}"/>
              </a:ext>
            </a:extLst>
          </p:cNvPr>
          <p:cNvSpPr/>
          <p:nvPr/>
        </p:nvSpPr>
        <p:spPr>
          <a:xfrm>
            <a:off x="5375031" y="3814106"/>
            <a:ext cx="1688123" cy="425546"/>
          </a:xfrm>
          <a:prstGeom prst="rect">
            <a:avLst/>
          </a:prstGeom>
          <a:effectLst>
            <a:outerShdw blurRad="50800" dist="38100" dir="2700000" algn="tl" rotWithShape="0">
              <a:prstClr val="black">
                <a:alpha val="40000"/>
              </a:prstClr>
            </a:outerShdw>
          </a:effectLst>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dirty="0"/>
              <a:t>Frame n + 1</a:t>
            </a:r>
          </a:p>
        </p:txBody>
      </p:sp>
      <p:sp>
        <p:nvSpPr>
          <p:cNvPr id="5" name="Rectangle 4">
            <a:extLst>
              <a:ext uri="{FF2B5EF4-FFF2-40B4-BE49-F238E27FC236}">
                <a16:creationId xmlns:a16="http://schemas.microsoft.com/office/drawing/2014/main" id="{E40D8005-B9FB-A58D-0F13-986CDB2BBC7D}"/>
              </a:ext>
            </a:extLst>
          </p:cNvPr>
          <p:cNvSpPr/>
          <p:nvPr/>
        </p:nvSpPr>
        <p:spPr>
          <a:xfrm>
            <a:off x="9412457" y="3814106"/>
            <a:ext cx="1688123" cy="425546"/>
          </a:xfrm>
          <a:prstGeom prst="rect">
            <a:avLst/>
          </a:prstGeom>
          <a:effectLst>
            <a:outerShdw blurRad="50800" dist="38100" dir="2700000" algn="tl" rotWithShape="0">
              <a:prstClr val="black">
                <a:alpha val="40000"/>
              </a:prstClr>
            </a:outerShdw>
          </a:effectLst>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dirty="0"/>
              <a:t>Frame n</a:t>
            </a:r>
          </a:p>
        </p:txBody>
      </p:sp>
      <p:pic>
        <p:nvPicPr>
          <p:cNvPr id="11" name="Graphic 10" descr="Zoom out with solid fill">
            <a:extLst>
              <a:ext uri="{FF2B5EF4-FFF2-40B4-BE49-F238E27FC236}">
                <a16:creationId xmlns:a16="http://schemas.microsoft.com/office/drawing/2014/main" id="{24F29612-3EA7-FA53-41AD-D128E818550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499544" y="621506"/>
            <a:ext cx="584202" cy="584202"/>
          </a:xfrm>
          <a:prstGeom prst="rect">
            <a:avLst/>
          </a:prstGeom>
        </p:spPr>
      </p:pic>
      <p:sp>
        <p:nvSpPr>
          <p:cNvPr id="13" name="PB">
            <a:extLst>
              <a:ext uri="{FF2B5EF4-FFF2-40B4-BE49-F238E27FC236}">
                <a16:creationId xmlns:a16="http://schemas.microsoft.com/office/drawing/2014/main" id="{E57EE2F7-CF04-65AB-4D4B-FCE314BD793D}"/>
              </a:ext>
            </a:extLst>
          </p:cNvPr>
          <p:cNvSpPr/>
          <p:nvPr/>
        </p:nvSpPr>
        <p:spPr>
          <a:xfrm>
            <a:off x="0" y="6070600"/>
            <a:ext cx="9207944" cy="152400"/>
          </a:xfrm>
          <a:prstGeom prst="rect">
            <a:avLst/>
          </a:prstGeom>
          <a:solidFill>
            <a:srgbClr val="E76E0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21901568"/>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BA813-2B78-4EBA-4054-C0A102FEE752}"/>
              </a:ext>
            </a:extLst>
          </p:cNvPr>
          <p:cNvSpPr>
            <a:spLocks noGrp="1"/>
          </p:cNvSpPr>
          <p:nvPr>
            <p:ph type="title"/>
          </p:nvPr>
        </p:nvSpPr>
        <p:spPr/>
        <p:txBody>
          <a:bodyPr/>
          <a:lstStyle/>
          <a:p>
            <a:r>
              <a:rPr lang="en-US" dirty="0"/>
              <a:t>Challenges with synchronization</a:t>
            </a:r>
          </a:p>
        </p:txBody>
      </p:sp>
      <p:sp>
        <p:nvSpPr>
          <p:cNvPr id="3" name="Content Placeholder 2">
            <a:extLst>
              <a:ext uri="{FF2B5EF4-FFF2-40B4-BE49-F238E27FC236}">
                <a16:creationId xmlns:a16="http://schemas.microsoft.com/office/drawing/2014/main" id="{CE63331A-EE8F-AFF7-6EBF-733E32E1A594}"/>
              </a:ext>
            </a:extLst>
          </p:cNvPr>
          <p:cNvSpPr>
            <a:spLocks noGrp="1"/>
          </p:cNvSpPr>
          <p:nvPr>
            <p:ph idx="1"/>
          </p:nvPr>
        </p:nvSpPr>
        <p:spPr/>
        <p:txBody>
          <a:bodyPr>
            <a:normAutofit/>
          </a:bodyPr>
          <a:lstStyle/>
          <a:p>
            <a:r>
              <a:rPr lang="en-US" dirty="0"/>
              <a:t>The </a:t>
            </a:r>
            <a:r>
              <a:rPr lang="en-US" b="1" dirty="0"/>
              <a:t>Physics thread </a:t>
            </a:r>
            <a:r>
              <a:rPr lang="en-US" dirty="0"/>
              <a:t>needs to wait for the Logic thread to finish the logic for the current frame before it can apply physics.</a:t>
            </a:r>
          </a:p>
          <a:p>
            <a:r>
              <a:rPr lang="en-US" dirty="0"/>
              <a:t>The </a:t>
            </a:r>
            <a:r>
              <a:rPr lang="en-US" b="1" dirty="0"/>
              <a:t>Rendering thread </a:t>
            </a:r>
            <a:r>
              <a:rPr lang="en-US" dirty="0"/>
              <a:t>needs to wait for the Physics thread to complete its calculations before rendering the updated frame.</a:t>
            </a:r>
          </a:p>
          <a:p>
            <a:r>
              <a:rPr lang="en-US" dirty="0"/>
              <a:t>The </a:t>
            </a:r>
            <a:r>
              <a:rPr lang="en-US" b="1" dirty="0"/>
              <a:t>Logic thread </a:t>
            </a:r>
            <a:r>
              <a:rPr lang="en-US" dirty="0"/>
              <a:t>can start working on the next frame's logic while the Physics and Rendering threads are still processing the previous frame, but it needs to avoid modifying shared data until physics is done.</a:t>
            </a:r>
          </a:p>
        </p:txBody>
      </p:sp>
      <p:pic>
        <p:nvPicPr>
          <p:cNvPr id="4" name="Graphic 3" descr="Zoom out with solid fill">
            <a:extLst>
              <a:ext uri="{FF2B5EF4-FFF2-40B4-BE49-F238E27FC236}">
                <a16:creationId xmlns:a16="http://schemas.microsoft.com/office/drawing/2014/main" id="{A482A4E8-85A7-D3B9-287D-6A4C8410CDB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499544" y="621506"/>
            <a:ext cx="584202" cy="584202"/>
          </a:xfrm>
          <a:prstGeom prst="rect">
            <a:avLst/>
          </a:prstGeom>
        </p:spPr>
      </p:pic>
      <p:sp>
        <p:nvSpPr>
          <p:cNvPr id="6" name="PB">
            <a:extLst>
              <a:ext uri="{FF2B5EF4-FFF2-40B4-BE49-F238E27FC236}">
                <a16:creationId xmlns:a16="http://schemas.microsoft.com/office/drawing/2014/main" id="{923CCA61-8E19-131D-1242-510E33C82CF7}"/>
              </a:ext>
            </a:extLst>
          </p:cNvPr>
          <p:cNvSpPr/>
          <p:nvPr/>
        </p:nvSpPr>
        <p:spPr>
          <a:xfrm>
            <a:off x="0" y="6070600"/>
            <a:ext cx="9293203" cy="152400"/>
          </a:xfrm>
          <a:prstGeom prst="rect">
            <a:avLst/>
          </a:prstGeom>
          <a:solidFill>
            <a:srgbClr val="E76E0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776942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E79AC3-3E34-F72E-2656-FB2FE30C6D01}"/>
              </a:ext>
            </a:extLst>
          </p:cNvPr>
          <p:cNvSpPr>
            <a:spLocks noGrp="1"/>
          </p:cNvSpPr>
          <p:nvPr>
            <p:ph type="title"/>
          </p:nvPr>
        </p:nvSpPr>
        <p:spPr/>
        <p:txBody>
          <a:bodyPr/>
          <a:lstStyle/>
          <a:p>
            <a:r>
              <a:rPr lang="en-US" dirty="0"/>
              <a:t>What is a fiber</a:t>
            </a:r>
          </a:p>
        </p:txBody>
      </p:sp>
      <p:pic>
        <p:nvPicPr>
          <p:cNvPr id="4" name="Graphic 3" descr="Processor with solid fill">
            <a:extLst>
              <a:ext uri="{FF2B5EF4-FFF2-40B4-BE49-F238E27FC236}">
                <a16:creationId xmlns:a16="http://schemas.microsoft.com/office/drawing/2014/main" id="{AC4375EB-9BBB-B6DC-25EC-29E2B3C6205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499544" y="621506"/>
            <a:ext cx="584202" cy="584202"/>
          </a:xfrm>
          <a:prstGeom prst="rect">
            <a:avLst/>
          </a:prstGeom>
        </p:spPr>
      </p:pic>
      <p:pic>
        <p:nvPicPr>
          <p:cNvPr id="7" name="Graphic 6" descr="Whole pizza with solid fill">
            <a:extLst>
              <a:ext uri="{FF2B5EF4-FFF2-40B4-BE49-F238E27FC236}">
                <a16:creationId xmlns:a16="http://schemas.microsoft.com/office/drawing/2014/main" id="{4E68EF46-51F3-C62B-4928-580296308B8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03963" y="2337813"/>
            <a:ext cx="1776987" cy="1776987"/>
          </a:xfrm>
          <a:prstGeom prst="rect">
            <a:avLst/>
          </a:prstGeom>
        </p:spPr>
      </p:pic>
      <p:grpSp>
        <p:nvGrpSpPr>
          <p:cNvPr id="12" name="Group 11">
            <a:extLst>
              <a:ext uri="{FF2B5EF4-FFF2-40B4-BE49-F238E27FC236}">
                <a16:creationId xmlns:a16="http://schemas.microsoft.com/office/drawing/2014/main" id="{7FC628FD-1549-9F43-595C-7D3935531D9C}"/>
              </a:ext>
            </a:extLst>
          </p:cNvPr>
          <p:cNvGrpSpPr/>
          <p:nvPr/>
        </p:nvGrpSpPr>
        <p:grpSpPr>
          <a:xfrm>
            <a:off x="3839303" y="2337813"/>
            <a:ext cx="1776987" cy="1776987"/>
            <a:chOff x="5255455" y="2588455"/>
            <a:chExt cx="1681090" cy="1681090"/>
          </a:xfrm>
        </p:grpSpPr>
        <p:pic>
          <p:nvPicPr>
            <p:cNvPr id="10" name="Graphic 9" descr="Eye with solid fill">
              <a:extLst>
                <a:ext uri="{FF2B5EF4-FFF2-40B4-BE49-F238E27FC236}">
                  <a16:creationId xmlns:a16="http://schemas.microsoft.com/office/drawing/2014/main" id="{9B83996E-263D-93E4-58AE-F116FA5F016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255455" y="2588455"/>
              <a:ext cx="1681090" cy="1681090"/>
            </a:xfrm>
            <a:prstGeom prst="rect">
              <a:avLst/>
            </a:prstGeom>
          </p:spPr>
        </p:pic>
        <p:sp>
          <p:nvSpPr>
            <p:cNvPr id="11" name="Multiplication Sign 10">
              <a:extLst>
                <a:ext uri="{FF2B5EF4-FFF2-40B4-BE49-F238E27FC236}">
                  <a16:creationId xmlns:a16="http://schemas.microsoft.com/office/drawing/2014/main" id="{B1D6F47C-0A5D-85A9-CE8A-3854AE6432FD}"/>
                </a:ext>
              </a:extLst>
            </p:cNvPr>
            <p:cNvSpPr/>
            <p:nvPr/>
          </p:nvSpPr>
          <p:spPr>
            <a:xfrm>
              <a:off x="5677661" y="3010661"/>
              <a:ext cx="836678" cy="836678"/>
            </a:xfrm>
            <a:prstGeom prst="mathMultiply">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grpSp>
      <p:pic>
        <p:nvPicPr>
          <p:cNvPr id="13" name="Graphic 12" descr="Users with solid fill">
            <a:extLst>
              <a:ext uri="{FF2B5EF4-FFF2-40B4-BE49-F238E27FC236}">
                <a16:creationId xmlns:a16="http://schemas.microsoft.com/office/drawing/2014/main" id="{2AE87E0E-60A8-1543-B71E-CBF6CE13A749}"/>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575711" y="2337812"/>
            <a:ext cx="1776988" cy="1776988"/>
          </a:xfrm>
          <a:prstGeom prst="rect">
            <a:avLst/>
          </a:prstGeom>
        </p:spPr>
      </p:pic>
      <p:pic>
        <p:nvPicPr>
          <p:cNvPr id="14" name="Graphic 13" descr="Body builder with solid fill">
            <a:extLst>
              <a:ext uri="{FF2B5EF4-FFF2-40B4-BE49-F238E27FC236}">
                <a16:creationId xmlns:a16="http://schemas.microsoft.com/office/drawing/2014/main" id="{5A83FED0-2890-E229-DE8B-979500E9C9A1}"/>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9611051" y="2337814"/>
            <a:ext cx="1776986" cy="1776986"/>
          </a:xfrm>
          <a:prstGeom prst="rect">
            <a:avLst/>
          </a:prstGeom>
        </p:spPr>
      </p:pic>
      <p:sp>
        <p:nvSpPr>
          <p:cNvPr id="18" name="TextBox 17">
            <a:extLst>
              <a:ext uri="{FF2B5EF4-FFF2-40B4-BE49-F238E27FC236}">
                <a16:creationId xmlns:a16="http://schemas.microsoft.com/office/drawing/2014/main" id="{C9DB26F9-65CB-8238-E113-3A06DC37BB67}"/>
              </a:ext>
            </a:extLst>
          </p:cNvPr>
          <p:cNvSpPr txBox="1"/>
          <p:nvPr/>
        </p:nvSpPr>
        <p:spPr>
          <a:xfrm>
            <a:off x="3839303" y="4473525"/>
            <a:ext cx="1776987" cy="1200329"/>
          </a:xfrm>
          <a:prstGeom prst="rect">
            <a:avLst/>
          </a:prstGeom>
          <a:noFill/>
        </p:spPr>
        <p:txBody>
          <a:bodyPr wrap="square" rtlCol="0">
            <a:spAutoFit/>
          </a:bodyPr>
          <a:lstStyle/>
          <a:p>
            <a:pPr algn="ctr"/>
            <a:r>
              <a:rPr lang="en-US" b="1" dirty="0">
                <a:solidFill>
                  <a:schemeClr val="bg1"/>
                </a:solidFill>
              </a:rPr>
              <a:t>OS has no idea how to schedule a fiber</a:t>
            </a:r>
          </a:p>
          <a:p>
            <a:endParaRPr lang="en-US" b="1" dirty="0">
              <a:solidFill>
                <a:schemeClr val="bg1"/>
              </a:solidFill>
            </a:endParaRPr>
          </a:p>
        </p:txBody>
      </p:sp>
      <p:sp>
        <p:nvSpPr>
          <p:cNvPr id="19" name="TextBox 18">
            <a:extLst>
              <a:ext uri="{FF2B5EF4-FFF2-40B4-BE49-F238E27FC236}">
                <a16:creationId xmlns:a16="http://schemas.microsoft.com/office/drawing/2014/main" id="{5DEE2055-6514-D09F-0990-D6F6B9BDA351}"/>
              </a:ext>
            </a:extLst>
          </p:cNvPr>
          <p:cNvSpPr txBox="1"/>
          <p:nvPr/>
        </p:nvSpPr>
        <p:spPr>
          <a:xfrm>
            <a:off x="6575711" y="4473524"/>
            <a:ext cx="1776987" cy="646331"/>
          </a:xfrm>
          <a:prstGeom prst="rect">
            <a:avLst/>
          </a:prstGeom>
          <a:noFill/>
        </p:spPr>
        <p:txBody>
          <a:bodyPr wrap="square" rtlCol="0">
            <a:spAutoFit/>
          </a:bodyPr>
          <a:lstStyle/>
          <a:p>
            <a:pPr algn="ctr"/>
            <a:r>
              <a:rPr lang="en-US" b="1" dirty="0">
                <a:solidFill>
                  <a:schemeClr val="bg1"/>
                </a:solidFill>
              </a:rPr>
              <a:t>Cooperative multithreading</a:t>
            </a:r>
          </a:p>
        </p:txBody>
      </p:sp>
      <p:sp>
        <p:nvSpPr>
          <p:cNvPr id="20" name="TextBox 19">
            <a:extLst>
              <a:ext uri="{FF2B5EF4-FFF2-40B4-BE49-F238E27FC236}">
                <a16:creationId xmlns:a16="http://schemas.microsoft.com/office/drawing/2014/main" id="{49DF6976-5369-38C6-1CD1-0769B4121416}"/>
              </a:ext>
            </a:extLst>
          </p:cNvPr>
          <p:cNvSpPr txBox="1"/>
          <p:nvPr/>
        </p:nvSpPr>
        <p:spPr>
          <a:xfrm>
            <a:off x="9611050" y="4494623"/>
            <a:ext cx="1776987" cy="923330"/>
          </a:xfrm>
          <a:prstGeom prst="rect">
            <a:avLst/>
          </a:prstGeom>
          <a:noFill/>
        </p:spPr>
        <p:txBody>
          <a:bodyPr wrap="square" rtlCol="0">
            <a:spAutoFit/>
          </a:bodyPr>
          <a:lstStyle/>
          <a:p>
            <a:pPr algn="ctr"/>
            <a:r>
              <a:rPr lang="en-US" b="1" dirty="0">
                <a:solidFill>
                  <a:schemeClr val="bg1"/>
                </a:solidFill>
              </a:rPr>
              <a:t>Minimal overhead</a:t>
            </a:r>
          </a:p>
          <a:p>
            <a:endParaRPr lang="en-US" b="1" dirty="0">
              <a:solidFill>
                <a:schemeClr val="bg1"/>
              </a:solidFill>
            </a:endParaRPr>
          </a:p>
        </p:txBody>
      </p:sp>
      <p:sp>
        <p:nvSpPr>
          <p:cNvPr id="21" name="TextBox 20">
            <a:extLst>
              <a:ext uri="{FF2B5EF4-FFF2-40B4-BE49-F238E27FC236}">
                <a16:creationId xmlns:a16="http://schemas.microsoft.com/office/drawing/2014/main" id="{8C37ED1E-46D2-AF82-B6F7-C1F0578FFAE5}"/>
              </a:ext>
            </a:extLst>
          </p:cNvPr>
          <p:cNvSpPr txBox="1"/>
          <p:nvPr/>
        </p:nvSpPr>
        <p:spPr>
          <a:xfrm>
            <a:off x="803962" y="4494623"/>
            <a:ext cx="1776987" cy="369332"/>
          </a:xfrm>
          <a:prstGeom prst="rect">
            <a:avLst/>
          </a:prstGeom>
          <a:noFill/>
        </p:spPr>
        <p:txBody>
          <a:bodyPr wrap="square" rtlCol="0">
            <a:spAutoFit/>
          </a:bodyPr>
          <a:lstStyle/>
          <a:p>
            <a:pPr algn="ctr"/>
            <a:r>
              <a:rPr lang="en-US" b="1" dirty="0">
                <a:solidFill>
                  <a:schemeClr val="bg1"/>
                </a:solidFill>
              </a:rPr>
              <a:t>Partial thread</a:t>
            </a:r>
          </a:p>
        </p:txBody>
      </p:sp>
      <p:sp>
        <p:nvSpPr>
          <p:cNvPr id="6" name="PB">
            <a:extLst>
              <a:ext uri="{FF2B5EF4-FFF2-40B4-BE49-F238E27FC236}">
                <a16:creationId xmlns:a16="http://schemas.microsoft.com/office/drawing/2014/main" id="{7C3AD353-4AB8-D35E-7642-17FDC8F2366A}"/>
              </a:ext>
            </a:extLst>
          </p:cNvPr>
          <p:cNvSpPr/>
          <p:nvPr/>
        </p:nvSpPr>
        <p:spPr>
          <a:xfrm>
            <a:off x="0" y="6070600"/>
            <a:ext cx="937846" cy="152400"/>
          </a:xfrm>
          <a:prstGeom prst="rect">
            <a:avLst/>
          </a:prstGeom>
          <a:solidFill>
            <a:srgbClr val="E76E0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29791446"/>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BA813-2B78-4EBA-4054-C0A102FEE752}"/>
              </a:ext>
            </a:extLst>
          </p:cNvPr>
          <p:cNvSpPr>
            <a:spLocks noGrp="1"/>
          </p:cNvSpPr>
          <p:nvPr>
            <p:ph type="title"/>
          </p:nvPr>
        </p:nvSpPr>
        <p:spPr/>
        <p:txBody>
          <a:bodyPr/>
          <a:lstStyle/>
          <a:p>
            <a:r>
              <a:rPr lang="en-US" dirty="0"/>
              <a:t>Challenges with synchronization</a:t>
            </a:r>
          </a:p>
        </p:txBody>
      </p:sp>
      <p:sp>
        <p:nvSpPr>
          <p:cNvPr id="3" name="Content Placeholder 2">
            <a:extLst>
              <a:ext uri="{FF2B5EF4-FFF2-40B4-BE49-F238E27FC236}">
                <a16:creationId xmlns:a16="http://schemas.microsoft.com/office/drawing/2014/main" id="{CE63331A-EE8F-AFF7-6EBF-733E32E1A594}"/>
              </a:ext>
            </a:extLst>
          </p:cNvPr>
          <p:cNvSpPr>
            <a:spLocks noGrp="1"/>
          </p:cNvSpPr>
          <p:nvPr>
            <p:ph idx="1"/>
          </p:nvPr>
        </p:nvSpPr>
        <p:spPr/>
        <p:txBody>
          <a:bodyPr>
            <a:normAutofit/>
          </a:bodyPr>
          <a:lstStyle/>
          <a:p>
            <a:r>
              <a:rPr lang="en-US" dirty="0"/>
              <a:t>We can use double/triple buffering for sharing data between threads</a:t>
            </a:r>
          </a:p>
          <a:p>
            <a:pPr lvl="1"/>
            <a:r>
              <a:rPr lang="en-US" dirty="0"/>
              <a:t>Each thread has its own version of the application state</a:t>
            </a:r>
          </a:p>
          <a:p>
            <a:r>
              <a:rPr lang="en-US" dirty="0"/>
              <a:t>We can use condition variables to signal the readiness of another thread</a:t>
            </a:r>
          </a:p>
          <a:p>
            <a:pPr lvl="1"/>
            <a:r>
              <a:rPr lang="en-US" dirty="0"/>
              <a:t>This ensure each thread knows when it’s safe to proceed.</a:t>
            </a:r>
          </a:p>
        </p:txBody>
      </p:sp>
      <p:pic>
        <p:nvPicPr>
          <p:cNvPr id="4" name="Graphic 3" descr="Zoom out with solid fill">
            <a:extLst>
              <a:ext uri="{FF2B5EF4-FFF2-40B4-BE49-F238E27FC236}">
                <a16:creationId xmlns:a16="http://schemas.microsoft.com/office/drawing/2014/main" id="{C971CE9E-99E4-38D9-9A83-85E3D9868A2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499544" y="621506"/>
            <a:ext cx="584202" cy="584202"/>
          </a:xfrm>
          <a:prstGeom prst="rect">
            <a:avLst/>
          </a:prstGeom>
        </p:spPr>
      </p:pic>
      <p:sp>
        <p:nvSpPr>
          <p:cNvPr id="6" name="PB">
            <a:extLst>
              <a:ext uri="{FF2B5EF4-FFF2-40B4-BE49-F238E27FC236}">
                <a16:creationId xmlns:a16="http://schemas.microsoft.com/office/drawing/2014/main" id="{2C596D0E-E3F2-C999-4292-DD6F69925E51}"/>
              </a:ext>
            </a:extLst>
          </p:cNvPr>
          <p:cNvSpPr/>
          <p:nvPr/>
        </p:nvSpPr>
        <p:spPr>
          <a:xfrm>
            <a:off x="0" y="6070600"/>
            <a:ext cx="9378462" cy="152400"/>
          </a:xfrm>
          <a:prstGeom prst="rect">
            <a:avLst/>
          </a:prstGeom>
          <a:solidFill>
            <a:srgbClr val="E76E0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75664765"/>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BA813-2B78-4EBA-4054-C0A102FEE752}"/>
              </a:ext>
            </a:extLst>
          </p:cNvPr>
          <p:cNvSpPr>
            <a:spLocks noGrp="1"/>
          </p:cNvSpPr>
          <p:nvPr>
            <p:ph type="title"/>
          </p:nvPr>
        </p:nvSpPr>
        <p:spPr/>
        <p:txBody>
          <a:bodyPr/>
          <a:lstStyle/>
          <a:p>
            <a:r>
              <a:rPr lang="en-US" dirty="0"/>
              <a:t>Overview of a frame</a:t>
            </a:r>
          </a:p>
        </p:txBody>
      </p:sp>
      <p:grpSp>
        <p:nvGrpSpPr>
          <p:cNvPr id="56" name="Group 55">
            <a:extLst>
              <a:ext uri="{FF2B5EF4-FFF2-40B4-BE49-F238E27FC236}">
                <a16:creationId xmlns:a16="http://schemas.microsoft.com/office/drawing/2014/main" id="{B550F2D5-949E-3F55-8E53-DA9F47BCD6D9}"/>
              </a:ext>
            </a:extLst>
          </p:cNvPr>
          <p:cNvGrpSpPr/>
          <p:nvPr/>
        </p:nvGrpSpPr>
        <p:grpSpPr>
          <a:xfrm>
            <a:off x="1019005" y="1909763"/>
            <a:ext cx="1233498" cy="943133"/>
            <a:chOff x="446976" y="2506274"/>
            <a:chExt cx="2023149" cy="1546900"/>
          </a:xfrm>
        </p:grpSpPr>
        <p:sp>
          <p:nvSpPr>
            <p:cNvPr id="49" name="Rectangle 48">
              <a:extLst>
                <a:ext uri="{FF2B5EF4-FFF2-40B4-BE49-F238E27FC236}">
                  <a16:creationId xmlns:a16="http://schemas.microsoft.com/office/drawing/2014/main" id="{CB4917FF-F967-E6F1-F37A-4E9EE90E2ECC}"/>
                </a:ext>
              </a:extLst>
            </p:cNvPr>
            <p:cNvSpPr/>
            <p:nvPr/>
          </p:nvSpPr>
          <p:spPr>
            <a:xfrm>
              <a:off x="446976" y="2593536"/>
              <a:ext cx="444145" cy="267788"/>
            </a:xfrm>
            <a:prstGeom prst="rect">
              <a:avLst/>
            </a:prstGeom>
            <a:solidFill>
              <a:srgbClr val="FBE3D6"/>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F93990E9-59B8-99C9-4BC8-2FD3772C6A44}"/>
                </a:ext>
              </a:extLst>
            </p:cNvPr>
            <p:cNvSpPr/>
            <p:nvPr/>
          </p:nvSpPr>
          <p:spPr>
            <a:xfrm>
              <a:off x="446976" y="3145831"/>
              <a:ext cx="444146" cy="267788"/>
            </a:xfrm>
            <a:prstGeom prst="rect">
              <a:avLst/>
            </a:prstGeom>
            <a:solidFill>
              <a:schemeClr val="accent2">
                <a:lumMod val="40000"/>
                <a:lumOff val="60000"/>
              </a:schemeClr>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0A8AAB9B-456F-6F4E-D5EC-779396349E32}"/>
                </a:ext>
              </a:extLst>
            </p:cNvPr>
            <p:cNvSpPr/>
            <p:nvPr/>
          </p:nvSpPr>
          <p:spPr>
            <a:xfrm>
              <a:off x="469053" y="3692118"/>
              <a:ext cx="444145" cy="267788"/>
            </a:xfrm>
            <a:prstGeom prst="rect">
              <a:avLst/>
            </a:prstGeom>
            <a:solidFill>
              <a:schemeClr val="accent2">
                <a:lumMod val="50000"/>
              </a:schemeClr>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52" name="TextBox 51">
              <a:extLst>
                <a:ext uri="{FF2B5EF4-FFF2-40B4-BE49-F238E27FC236}">
                  <a16:creationId xmlns:a16="http://schemas.microsoft.com/office/drawing/2014/main" id="{D291EFF1-2F5F-5F46-F526-30E70D9EBE57}"/>
                </a:ext>
              </a:extLst>
            </p:cNvPr>
            <p:cNvSpPr txBox="1"/>
            <p:nvPr/>
          </p:nvSpPr>
          <p:spPr>
            <a:xfrm>
              <a:off x="1067345" y="2506274"/>
              <a:ext cx="1402780" cy="454326"/>
            </a:xfrm>
            <a:prstGeom prst="rect">
              <a:avLst/>
            </a:prstGeom>
            <a:noFill/>
          </p:spPr>
          <p:txBody>
            <a:bodyPr wrap="square" rtlCol="0">
              <a:spAutoFit/>
            </a:bodyPr>
            <a:lstStyle/>
            <a:p>
              <a:r>
                <a:rPr lang="en-US" sz="1200" dirty="0">
                  <a:solidFill>
                    <a:schemeClr val="bg1"/>
                  </a:solidFill>
                </a:rPr>
                <a:t>Logic</a:t>
              </a:r>
            </a:p>
          </p:txBody>
        </p:sp>
        <p:sp>
          <p:nvSpPr>
            <p:cNvPr id="53" name="TextBox 52">
              <a:extLst>
                <a:ext uri="{FF2B5EF4-FFF2-40B4-BE49-F238E27FC236}">
                  <a16:creationId xmlns:a16="http://schemas.microsoft.com/office/drawing/2014/main" id="{7B607730-46B5-4764-52ED-8FF49D41B852}"/>
                </a:ext>
              </a:extLst>
            </p:cNvPr>
            <p:cNvSpPr txBox="1"/>
            <p:nvPr/>
          </p:nvSpPr>
          <p:spPr>
            <a:xfrm>
              <a:off x="1060594" y="3052561"/>
              <a:ext cx="1195426" cy="454326"/>
            </a:xfrm>
            <a:prstGeom prst="rect">
              <a:avLst/>
            </a:prstGeom>
            <a:noFill/>
          </p:spPr>
          <p:txBody>
            <a:bodyPr wrap="square" rtlCol="0">
              <a:spAutoFit/>
            </a:bodyPr>
            <a:lstStyle/>
            <a:p>
              <a:r>
                <a:rPr lang="en-US" sz="1200" dirty="0">
                  <a:solidFill>
                    <a:schemeClr val="bg1"/>
                  </a:solidFill>
                </a:rPr>
                <a:t>Physics</a:t>
              </a:r>
            </a:p>
          </p:txBody>
        </p:sp>
        <p:sp>
          <p:nvSpPr>
            <p:cNvPr id="54" name="TextBox 53">
              <a:extLst>
                <a:ext uri="{FF2B5EF4-FFF2-40B4-BE49-F238E27FC236}">
                  <a16:creationId xmlns:a16="http://schemas.microsoft.com/office/drawing/2014/main" id="{365EB089-DED8-91F1-8F07-64412B3ABA02}"/>
                </a:ext>
              </a:extLst>
            </p:cNvPr>
            <p:cNvSpPr txBox="1"/>
            <p:nvPr/>
          </p:nvSpPr>
          <p:spPr>
            <a:xfrm>
              <a:off x="1060594" y="3598848"/>
              <a:ext cx="1301882" cy="454326"/>
            </a:xfrm>
            <a:prstGeom prst="rect">
              <a:avLst/>
            </a:prstGeom>
            <a:noFill/>
          </p:spPr>
          <p:txBody>
            <a:bodyPr wrap="square" rtlCol="0">
              <a:spAutoFit/>
            </a:bodyPr>
            <a:lstStyle/>
            <a:p>
              <a:r>
                <a:rPr lang="en-US" sz="1200" dirty="0">
                  <a:solidFill>
                    <a:schemeClr val="bg1"/>
                  </a:solidFill>
                </a:rPr>
                <a:t>Render</a:t>
              </a:r>
            </a:p>
          </p:txBody>
        </p:sp>
      </p:grpSp>
      <p:grpSp>
        <p:nvGrpSpPr>
          <p:cNvPr id="4" name="Group 3">
            <a:extLst>
              <a:ext uri="{FF2B5EF4-FFF2-40B4-BE49-F238E27FC236}">
                <a16:creationId xmlns:a16="http://schemas.microsoft.com/office/drawing/2014/main" id="{C5ED7A84-AA4F-CAD6-441E-F94D4E3B008D}"/>
              </a:ext>
            </a:extLst>
          </p:cNvPr>
          <p:cNvGrpSpPr/>
          <p:nvPr/>
        </p:nvGrpSpPr>
        <p:grpSpPr>
          <a:xfrm>
            <a:off x="2365970" y="1909763"/>
            <a:ext cx="6384833" cy="4132043"/>
            <a:chOff x="2632166" y="1790754"/>
            <a:chExt cx="6322927" cy="4012540"/>
          </a:xfrm>
        </p:grpSpPr>
        <p:grpSp>
          <p:nvGrpSpPr>
            <p:cNvPr id="5" name="Group 4">
              <a:extLst>
                <a:ext uri="{FF2B5EF4-FFF2-40B4-BE49-F238E27FC236}">
                  <a16:creationId xmlns:a16="http://schemas.microsoft.com/office/drawing/2014/main" id="{D4E27A7B-EC2B-B71B-CF2E-EF406FC3BDFD}"/>
                </a:ext>
              </a:extLst>
            </p:cNvPr>
            <p:cNvGrpSpPr/>
            <p:nvPr/>
          </p:nvGrpSpPr>
          <p:grpSpPr>
            <a:xfrm>
              <a:off x="2632166" y="1790754"/>
              <a:ext cx="6322927" cy="3450040"/>
              <a:chOff x="940526" y="2066865"/>
              <a:chExt cx="7850765" cy="4011718"/>
            </a:xfrm>
          </p:grpSpPr>
          <p:sp>
            <p:nvSpPr>
              <p:cNvPr id="42" name="Rectangle 41">
                <a:extLst>
                  <a:ext uri="{FF2B5EF4-FFF2-40B4-BE49-F238E27FC236}">
                    <a16:creationId xmlns:a16="http://schemas.microsoft.com/office/drawing/2014/main" id="{07EE3179-0EEC-2218-FC00-688311B121B5}"/>
                  </a:ext>
                </a:extLst>
              </p:cNvPr>
              <p:cNvSpPr/>
              <p:nvPr/>
            </p:nvSpPr>
            <p:spPr>
              <a:xfrm>
                <a:off x="940526" y="2072639"/>
                <a:ext cx="1828800" cy="1114697"/>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dirty="0"/>
                  <a:t>Worker Thread </a:t>
                </a:r>
              </a:p>
              <a:p>
                <a:pPr algn="ctr"/>
                <a:r>
                  <a:rPr lang="en-US" dirty="0"/>
                  <a:t>1</a:t>
                </a:r>
              </a:p>
            </p:txBody>
          </p:sp>
          <p:sp>
            <p:nvSpPr>
              <p:cNvPr id="44" name="Rectangle 43">
                <a:extLst>
                  <a:ext uri="{FF2B5EF4-FFF2-40B4-BE49-F238E27FC236}">
                    <a16:creationId xmlns:a16="http://schemas.microsoft.com/office/drawing/2014/main" id="{76BB7933-1457-5168-B2E7-287F425EA00F}"/>
                  </a:ext>
                </a:extLst>
              </p:cNvPr>
              <p:cNvSpPr/>
              <p:nvPr/>
            </p:nvSpPr>
            <p:spPr>
              <a:xfrm>
                <a:off x="940526" y="3429000"/>
                <a:ext cx="1828800" cy="1114697"/>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dirty="0"/>
                  <a:t>Worker Thread </a:t>
                </a:r>
              </a:p>
              <a:p>
                <a:pPr algn="ctr"/>
                <a:r>
                  <a:rPr lang="en-US" dirty="0"/>
                  <a:t>2</a:t>
                </a:r>
              </a:p>
            </p:txBody>
          </p:sp>
          <p:sp>
            <p:nvSpPr>
              <p:cNvPr id="46" name="Rectangle 45">
                <a:extLst>
                  <a:ext uri="{FF2B5EF4-FFF2-40B4-BE49-F238E27FC236}">
                    <a16:creationId xmlns:a16="http://schemas.microsoft.com/office/drawing/2014/main" id="{E27CFD32-576C-C009-7F82-5ECB1768FF6E}"/>
                  </a:ext>
                </a:extLst>
              </p:cNvPr>
              <p:cNvSpPr/>
              <p:nvPr/>
            </p:nvSpPr>
            <p:spPr>
              <a:xfrm>
                <a:off x="940526" y="4783183"/>
                <a:ext cx="1828800" cy="1114697"/>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dirty="0"/>
                  <a:t>Worker Thread </a:t>
                </a:r>
              </a:p>
              <a:p>
                <a:pPr algn="ctr"/>
                <a:r>
                  <a:rPr lang="en-US" dirty="0"/>
                  <a:t>3</a:t>
                </a:r>
              </a:p>
            </p:txBody>
          </p:sp>
          <p:sp>
            <p:nvSpPr>
              <p:cNvPr id="48" name="Rectangle 47">
                <a:extLst>
                  <a:ext uri="{FF2B5EF4-FFF2-40B4-BE49-F238E27FC236}">
                    <a16:creationId xmlns:a16="http://schemas.microsoft.com/office/drawing/2014/main" id="{EB44E32A-E3C9-BB26-7F8C-69B04268D252}"/>
                  </a:ext>
                </a:extLst>
              </p:cNvPr>
              <p:cNvSpPr/>
              <p:nvPr/>
            </p:nvSpPr>
            <p:spPr>
              <a:xfrm>
                <a:off x="3056709" y="2072639"/>
                <a:ext cx="444137" cy="1114697"/>
              </a:xfrm>
              <a:prstGeom prst="rect">
                <a:avLst/>
              </a:prstGeom>
              <a:solidFill>
                <a:schemeClr val="accent2">
                  <a:lumMod val="20000"/>
                  <a:lumOff val="80000"/>
                </a:schemeClr>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60" name="Rectangle 59">
                <a:extLst>
                  <a:ext uri="{FF2B5EF4-FFF2-40B4-BE49-F238E27FC236}">
                    <a16:creationId xmlns:a16="http://schemas.microsoft.com/office/drawing/2014/main" id="{37F956E3-1418-78C8-1759-BF6C17B21A6B}"/>
                  </a:ext>
                </a:extLst>
              </p:cNvPr>
              <p:cNvSpPr/>
              <p:nvPr/>
            </p:nvSpPr>
            <p:spPr>
              <a:xfrm>
                <a:off x="3056709" y="3429000"/>
                <a:ext cx="444137" cy="1114697"/>
              </a:xfrm>
              <a:prstGeom prst="rect">
                <a:avLst/>
              </a:prstGeom>
              <a:solidFill>
                <a:schemeClr val="accent2">
                  <a:lumMod val="20000"/>
                  <a:lumOff val="80000"/>
                </a:schemeClr>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61" name="Rectangle 60">
                <a:extLst>
                  <a:ext uri="{FF2B5EF4-FFF2-40B4-BE49-F238E27FC236}">
                    <a16:creationId xmlns:a16="http://schemas.microsoft.com/office/drawing/2014/main" id="{75D836A5-4A86-20BD-6B80-F4748BA09AEF}"/>
                  </a:ext>
                </a:extLst>
              </p:cNvPr>
              <p:cNvSpPr/>
              <p:nvPr/>
            </p:nvSpPr>
            <p:spPr>
              <a:xfrm>
                <a:off x="3644538" y="3429000"/>
                <a:ext cx="444137" cy="1114697"/>
              </a:xfrm>
              <a:prstGeom prst="rect">
                <a:avLst/>
              </a:prstGeom>
              <a:solidFill>
                <a:schemeClr val="accent2">
                  <a:lumMod val="20000"/>
                  <a:lumOff val="80000"/>
                </a:schemeClr>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62" name="Rectangle 61">
                <a:extLst>
                  <a:ext uri="{FF2B5EF4-FFF2-40B4-BE49-F238E27FC236}">
                    <a16:creationId xmlns:a16="http://schemas.microsoft.com/office/drawing/2014/main" id="{84E2072D-ADE4-ED87-7B35-605EAD3B6A66}"/>
                  </a:ext>
                </a:extLst>
              </p:cNvPr>
              <p:cNvSpPr/>
              <p:nvPr/>
            </p:nvSpPr>
            <p:spPr>
              <a:xfrm>
                <a:off x="3644538" y="4783182"/>
                <a:ext cx="444137" cy="1114697"/>
              </a:xfrm>
              <a:prstGeom prst="rect">
                <a:avLst/>
              </a:prstGeom>
              <a:solidFill>
                <a:schemeClr val="accent2">
                  <a:lumMod val="20000"/>
                  <a:lumOff val="80000"/>
                </a:schemeClr>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63" name="Rectangle 62">
                <a:extLst>
                  <a:ext uri="{FF2B5EF4-FFF2-40B4-BE49-F238E27FC236}">
                    <a16:creationId xmlns:a16="http://schemas.microsoft.com/office/drawing/2014/main" id="{3DA586FF-451E-D044-9F29-785557F7FB10}"/>
                  </a:ext>
                </a:extLst>
              </p:cNvPr>
              <p:cNvSpPr/>
              <p:nvPr/>
            </p:nvSpPr>
            <p:spPr>
              <a:xfrm>
                <a:off x="4232367" y="4783182"/>
                <a:ext cx="444137" cy="1114697"/>
              </a:xfrm>
              <a:prstGeom prst="rect">
                <a:avLst/>
              </a:prstGeom>
              <a:solidFill>
                <a:schemeClr val="accent2">
                  <a:lumMod val="20000"/>
                  <a:lumOff val="80000"/>
                </a:schemeClr>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64" name="Rectangle 63">
                <a:extLst>
                  <a:ext uri="{FF2B5EF4-FFF2-40B4-BE49-F238E27FC236}">
                    <a16:creationId xmlns:a16="http://schemas.microsoft.com/office/drawing/2014/main" id="{CC7A5D2B-C24A-DE29-311D-A7EE1982EA0F}"/>
                  </a:ext>
                </a:extLst>
              </p:cNvPr>
              <p:cNvSpPr/>
              <p:nvPr/>
            </p:nvSpPr>
            <p:spPr>
              <a:xfrm>
                <a:off x="4232367" y="3428999"/>
                <a:ext cx="444137" cy="1114697"/>
              </a:xfrm>
              <a:prstGeom prst="rect">
                <a:avLst/>
              </a:prstGeom>
              <a:solidFill>
                <a:schemeClr val="accent2">
                  <a:lumMod val="20000"/>
                  <a:lumOff val="80000"/>
                </a:schemeClr>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65" name="Rectangle 64">
                <a:extLst>
                  <a:ext uri="{FF2B5EF4-FFF2-40B4-BE49-F238E27FC236}">
                    <a16:creationId xmlns:a16="http://schemas.microsoft.com/office/drawing/2014/main" id="{4FDC7D4C-7ADA-66EA-03AD-6A7608FAE625}"/>
                  </a:ext>
                </a:extLst>
              </p:cNvPr>
              <p:cNvSpPr/>
              <p:nvPr/>
            </p:nvSpPr>
            <p:spPr>
              <a:xfrm>
                <a:off x="4232366" y="2072639"/>
                <a:ext cx="444137" cy="1114697"/>
              </a:xfrm>
              <a:prstGeom prst="rect">
                <a:avLst/>
              </a:prstGeom>
              <a:solidFill>
                <a:schemeClr val="accent2">
                  <a:lumMod val="20000"/>
                  <a:lumOff val="80000"/>
                </a:schemeClr>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67" name="Rectangle 66">
                <a:extLst>
                  <a:ext uri="{FF2B5EF4-FFF2-40B4-BE49-F238E27FC236}">
                    <a16:creationId xmlns:a16="http://schemas.microsoft.com/office/drawing/2014/main" id="{1D4DC097-9C38-C2C0-00DC-884BF0FDD254}"/>
                  </a:ext>
                </a:extLst>
              </p:cNvPr>
              <p:cNvSpPr/>
              <p:nvPr/>
            </p:nvSpPr>
            <p:spPr>
              <a:xfrm>
                <a:off x="4820196" y="4783182"/>
                <a:ext cx="444137" cy="1114697"/>
              </a:xfrm>
              <a:prstGeom prst="rect">
                <a:avLst/>
              </a:prstGeom>
              <a:solidFill>
                <a:schemeClr val="accent2">
                  <a:lumMod val="20000"/>
                  <a:lumOff val="80000"/>
                </a:schemeClr>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68" name="Rectangle 67">
                <a:extLst>
                  <a:ext uri="{FF2B5EF4-FFF2-40B4-BE49-F238E27FC236}">
                    <a16:creationId xmlns:a16="http://schemas.microsoft.com/office/drawing/2014/main" id="{64E11D38-04C6-DA3F-9207-69FE3DD843F3}"/>
                  </a:ext>
                </a:extLst>
              </p:cNvPr>
              <p:cNvSpPr/>
              <p:nvPr/>
            </p:nvSpPr>
            <p:spPr>
              <a:xfrm>
                <a:off x="4820196" y="2072638"/>
                <a:ext cx="444137" cy="1114697"/>
              </a:xfrm>
              <a:prstGeom prst="rect">
                <a:avLst/>
              </a:prstGeom>
              <a:solidFill>
                <a:schemeClr val="accent2">
                  <a:lumMod val="20000"/>
                  <a:lumOff val="80000"/>
                </a:schemeClr>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69" name="Rectangle 68">
                <a:extLst>
                  <a:ext uri="{FF2B5EF4-FFF2-40B4-BE49-F238E27FC236}">
                    <a16:creationId xmlns:a16="http://schemas.microsoft.com/office/drawing/2014/main" id="{789B3486-F38E-4ED6-40A9-20CBBE183DC0}"/>
                  </a:ext>
                </a:extLst>
              </p:cNvPr>
              <p:cNvSpPr/>
              <p:nvPr/>
            </p:nvSpPr>
            <p:spPr>
              <a:xfrm>
                <a:off x="5408023" y="2072638"/>
                <a:ext cx="444137" cy="1114697"/>
              </a:xfrm>
              <a:prstGeom prst="rect">
                <a:avLst/>
              </a:prstGeom>
              <a:solidFill>
                <a:schemeClr val="accent2">
                  <a:lumMod val="20000"/>
                  <a:lumOff val="80000"/>
                </a:schemeClr>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70" name="Rectangle 69">
                <a:extLst>
                  <a:ext uri="{FF2B5EF4-FFF2-40B4-BE49-F238E27FC236}">
                    <a16:creationId xmlns:a16="http://schemas.microsoft.com/office/drawing/2014/main" id="{4021330D-41D5-CFAE-BDAD-A75BE3D2323D}"/>
                  </a:ext>
                </a:extLst>
              </p:cNvPr>
              <p:cNvSpPr/>
              <p:nvPr/>
            </p:nvSpPr>
            <p:spPr>
              <a:xfrm>
                <a:off x="3643190" y="2072637"/>
                <a:ext cx="444137" cy="1114697"/>
              </a:xfrm>
              <a:prstGeom prst="rect">
                <a:avLst/>
              </a:prstGeom>
              <a:solidFill>
                <a:schemeClr val="accent2">
                  <a:lumMod val="60000"/>
                  <a:lumOff val="40000"/>
                </a:schemeClr>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71" name="Rectangle 70">
                <a:extLst>
                  <a:ext uri="{FF2B5EF4-FFF2-40B4-BE49-F238E27FC236}">
                    <a16:creationId xmlns:a16="http://schemas.microsoft.com/office/drawing/2014/main" id="{772FB837-3CEF-C936-E0C9-D6E81D4FDC99}"/>
                  </a:ext>
                </a:extLst>
              </p:cNvPr>
              <p:cNvSpPr/>
              <p:nvPr/>
            </p:nvSpPr>
            <p:spPr>
              <a:xfrm>
                <a:off x="3056710" y="4783180"/>
                <a:ext cx="444137" cy="1114697"/>
              </a:xfrm>
              <a:prstGeom prst="rect">
                <a:avLst/>
              </a:prstGeom>
              <a:solidFill>
                <a:schemeClr val="accent2">
                  <a:lumMod val="60000"/>
                  <a:lumOff val="40000"/>
                </a:schemeClr>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72" name="Rectangle 71">
                <a:extLst>
                  <a:ext uri="{FF2B5EF4-FFF2-40B4-BE49-F238E27FC236}">
                    <a16:creationId xmlns:a16="http://schemas.microsoft.com/office/drawing/2014/main" id="{8B33D271-0312-2BFF-44A1-E094ED69565B}"/>
                  </a:ext>
                </a:extLst>
              </p:cNvPr>
              <p:cNvSpPr/>
              <p:nvPr/>
            </p:nvSpPr>
            <p:spPr>
              <a:xfrm>
                <a:off x="4822183" y="3427909"/>
                <a:ext cx="444137" cy="1114697"/>
              </a:xfrm>
              <a:prstGeom prst="rect">
                <a:avLst/>
              </a:prstGeom>
              <a:solidFill>
                <a:schemeClr val="accent2">
                  <a:lumMod val="60000"/>
                  <a:lumOff val="40000"/>
                </a:schemeClr>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906142E6-601F-3C15-4B55-871640781A64}"/>
                  </a:ext>
                </a:extLst>
              </p:cNvPr>
              <p:cNvSpPr/>
              <p:nvPr/>
            </p:nvSpPr>
            <p:spPr>
              <a:xfrm>
                <a:off x="5410012" y="3427909"/>
                <a:ext cx="444137" cy="1114697"/>
              </a:xfrm>
              <a:prstGeom prst="rect">
                <a:avLst/>
              </a:prstGeom>
              <a:solidFill>
                <a:schemeClr val="accent2">
                  <a:lumMod val="60000"/>
                  <a:lumOff val="40000"/>
                </a:schemeClr>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74" name="Rectangle 73">
                <a:extLst>
                  <a:ext uri="{FF2B5EF4-FFF2-40B4-BE49-F238E27FC236}">
                    <a16:creationId xmlns:a16="http://schemas.microsoft.com/office/drawing/2014/main" id="{38EA23FD-17FB-2A00-6705-02D0B2CC6195}"/>
                  </a:ext>
                </a:extLst>
              </p:cNvPr>
              <p:cNvSpPr/>
              <p:nvPr/>
            </p:nvSpPr>
            <p:spPr>
              <a:xfrm>
                <a:off x="5408023" y="4783179"/>
                <a:ext cx="444137" cy="1114697"/>
              </a:xfrm>
              <a:prstGeom prst="rect">
                <a:avLst/>
              </a:prstGeom>
              <a:solidFill>
                <a:schemeClr val="accent2">
                  <a:lumMod val="60000"/>
                  <a:lumOff val="40000"/>
                </a:schemeClr>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D1776658-8413-A452-BF60-69C179BCD1DA}"/>
                  </a:ext>
                </a:extLst>
              </p:cNvPr>
              <p:cNvSpPr/>
              <p:nvPr/>
            </p:nvSpPr>
            <p:spPr>
              <a:xfrm>
                <a:off x="7171508" y="3427909"/>
                <a:ext cx="444137" cy="1114697"/>
              </a:xfrm>
              <a:prstGeom prst="rect">
                <a:avLst/>
              </a:prstGeom>
              <a:solidFill>
                <a:schemeClr val="accent2">
                  <a:lumMod val="60000"/>
                  <a:lumOff val="40000"/>
                </a:schemeClr>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76" name="Rectangle 75">
                <a:extLst>
                  <a:ext uri="{FF2B5EF4-FFF2-40B4-BE49-F238E27FC236}">
                    <a16:creationId xmlns:a16="http://schemas.microsoft.com/office/drawing/2014/main" id="{AA17838F-34A9-68A6-8CFC-EAEFBD97CE2D}"/>
                  </a:ext>
                </a:extLst>
              </p:cNvPr>
              <p:cNvSpPr/>
              <p:nvPr/>
            </p:nvSpPr>
            <p:spPr>
              <a:xfrm>
                <a:off x="6621178" y="2072636"/>
                <a:ext cx="444137" cy="1114697"/>
              </a:xfrm>
              <a:prstGeom prst="rect">
                <a:avLst/>
              </a:prstGeom>
              <a:solidFill>
                <a:schemeClr val="accent2">
                  <a:lumMod val="60000"/>
                  <a:lumOff val="40000"/>
                </a:schemeClr>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563D3A09-B388-70CF-0A61-23F30C0F87B0}"/>
                  </a:ext>
                </a:extLst>
              </p:cNvPr>
              <p:cNvSpPr/>
              <p:nvPr/>
            </p:nvSpPr>
            <p:spPr>
              <a:xfrm>
                <a:off x="7209004" y="2072635"/>
                <a:ext cx="444137" cy="1114697"/>
              </a:xfrm>
              <a:prstGeom prst="rect">
                <a:avLst/>
              </a:prstGeom>
              <a:solidFill>
                <a:schemeClr val="accent2">
                  <a:lumMod val="60000"/>
                  <a:lumOff val="40000"/>
                </a:schemeClr>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78" name="Rectangle 77">
                <a:extLst>
                  <a:ext uri="{FF2B5EF4-FFF2-40B4-BE49-F238E27FC236}">
                    <a16:creationId xmlns:a16="http://schemas.microsoft.com/office/drawing/2014/main" id="{AFA16508-9A17-2401-9149-2DD65E20894D}"/>
                  </a:ext>
                </a:extLst>
              </p:cNvPr>
              <p:cNvSpPr/>
              <p:nvPr/>
            </p:nvSpPr>
            <p:spPr>
              <a:xfrm>
                <a:off x="7759331" y="3427909"/>
                <a:ext cx="444137" cy="1114697"/>
              </a:xfrm>
              <a:prstGeom prst="rect">
                <a:avLst/>
              </a:prstGeom>
              <a:solidFill>
                <a:schemeClr val="accent2">
                  <a:lumMod val="60000"/>
                  <a:lumOff val="40000"/>
                </a:schemeClr>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79" name="Rectangle 78">
                <a:extLst>
                  <a:ext uri="{FF2B5EF4-FFF2-40B4-BE49-F238E27FC236}">
                    <a16:creationId xmlns:a16="http://schemas.microsoft.com/office/drawing/2014/main" id="{2489298E-7365-C45E-4EC4-6645F64B8F1B}"/>
                  </a:ext>
                </a:extLst>
              </p:cNvPr>
              <p:cNvSpPr/>
              <p:nvPr/>
            </p:nvSpPr>
            <p:spPr>
              <a:xfrm>
                <a:off x="8347154" y="3427909"/>
                <a:ext cx="444137" cy="1114697"/>
              </a:xfrm>
              <a:prstGeom prst="rect">
                <a:avLst/>
              </a:prstGeom>
              <a:solidFill>
                <a:schemeClr val="accent2">
                  <a:lumMod val="60000"/>
                  <a:lumOff val="40000"/>
                </a:schemeClr>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80" name="Rectangle 79">
                <a:extLst>
                  <a:ext uri="{FF2B5EF4-FFF2-40B4-BE49-F238E27FC236}">
                    <a16:creationId xmlns:a16="http://schemas.microsoft.com/office/drawing/2014/main" id="{510D336B-5581-D57A-9870-83C963C49326}"/>
                  </a:ext>
                </a:extLst>
              </p:cNvPr>
              <p:cNvSpPr/>
              <p:nvPr/>
            </p:nvSpPr>
            <p:spPr>
              <a:xfrm>
                <a:off x="6570585" y="4783180"/>
                <a:ext cx="444137" cy="1114697"/>
              </a:xfrm>
              <a:prstGeom prst="rect">
                <a:avLst/>
              </a:prstGeom>
              <a:solidFill>
                <a:schemeClr val="accent2">
                  <a:lumMod val="60000"/>
                  <a:lumOff val="40000"/>
                </a:schemeClr>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81" name="Rectangle 80">
                <a:extLst>
                  <a:ext uri="{FF2B5EF4-FFF2-40B4-BE49-F238E27FC236}">
                    <a16:creationId xmlns:a16="http://schemas.microsoft.com/office/drawing/2014/main" id="{968EB401-A7E3-D09A-4FEC-01B8D454C7CB}"/>
                  </a:ext>
                </a:extLst>
              </p:cNvPr>
              <p:cNvSpPr/>
              <p:nvPr/>
            </p:nvSpPr>
            <p:spPr>
              <a:xfrm>
                <a:off x="5993862" y="3427908"/>
                <a:ext cx="444137" cy="1114697"/>
              </a:xfrm>
              <a:prstGeom prst="rect">
                <a:avLst/>
              </a:prstGeom>
              <a:solidFill>
                <a:schemeClr val="accent2">
                  <a:lumMod val="50000"/>
                </a:schemeClr>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82" name="Rectangle 81">
                <a:extLst>
                  <a:ext uri="{FF2B5EF4-FFF2-40B4-BE49-F238E27FC236}">
                    <a16:creationId xmlns:a16="http://schemas.microsoft.com/office/drawing/2014/main" id="{59E8A5C1-7365-994C-AF99-DC952BACEF5F}"/>
                  </a:ext>
                </a:extLst>
              </p:cNvPr>
              <p:cNvSpPr/>
              <p:nvPr/>
            </p:nvSpPr>
            <p:spPr>
              <a:xfrm>
                <a:off x="5989304" y="4783180"/>
                <a:ext cx="444137" cy="1114697"/>
              </a:xfrm>
              <a:prstGeom prst="rect">
                <a:avLst/>
              </a:prstGeom>
              <a:solidFill>
                <a:schemeClr val="accent2">
                  <a:lumMod val="50000"/>
                </a:schemeClr>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83" name="Rectangle 82">
                <a:extLst>
                  <a:ext uri="{FF2B5EF4-FFF2-40B4-BE49-F238E27FC236}">
                    <a16:creationId xmlns:a16="http://schemas.microsoft.com/office/drawing/2014/main" id="{AC734AFD-60DE-47E2-DB85-995F17FAF2FF}"/>
                  </a:ext>
                </a:extLst>
              </p:cNvPr>
              <p:cNvSpPr/>
              <p:nvPr/>
            </p:nvSpPr>
            <p:spPr>
              <a:xfrm>
                <a:off x="6581685" y="3427907"/>
                <a:ext cx="444137" cy="1114697"/>
              </a:xfrm>
              <a:prstGeom prst="rect">
                <a:avLst/>
              </a:prstGeom>
              <a:solidFill>
                <a:schemeClr val="accent2">
                  <a:lumMod val="50000"/>
                </a:schemeClr>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84" name="Rectangle 83">
                <a:extLst>
                  <a:ext uri="{FF2B5EF4-FFF2-40B4-BE49-F238E27FC236}">
                    <a16:creationId xmlns:a16="http://schemas.microsoft.com/office/drawing/2014/main" id="{1195F4B0-56B1-6EE8-23AA-AAFD7CB56315}"/>
                  </a:ext>
                </a:extLst>
              </p:cNvPr>
              <p:cNvSpPr/>
              <p:nvPr/>
            </p:nvSpPr>
            <p:spPr>
              <a:xfrm>
                <a:off x="8347151" y="4783178"/>
                <a:ext cx="444137" cy="1114697"/>
              </a:xfrm>
              <a:prstGeom prst="rect">
                <a:avLst/>
              </a:prstGeom>
              <a:solidFill>
                <a:schemeClr val="accent2">
                  <a:lumMod val="50000"/>
                </a:schemeClr>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85" name="Rectangle 84">
                <a:extLst>
                  <a:ext uri="{FF2B5EF4-FFF2-40B4-BE49-F238E27FC236}">
                    <a16:creationId xmlns:a16="http://schemas.microsoft.com/office/drawing/2014/main" id="{B7414F37-6E0D-5ECA-EEEF-4944FE4B2E05}"/>
                  </a:ext>
                </a:extLst>
              </p:cNvPr>
              <p:cNvSpPr/>
              <p:nvPr/>
            </p:nvSpPr>
            <p:spPr>
              <a:xfrm>
                <a:off x="5997202" y="2072635"/>
                <a:ext cx="444137" cy="1114697"/>
              </a:xfrm>
              <a:prstGeom prst="rect">
                <a:avLst/>
              </a:prstGeom>
              <a:solidFill>
                <a:schemeClr val="accent2">
                  <a:lumMod val="50000"/>
                </a:schemeClr>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86" name="Rectangle 85">
                <a:extLst>
                  <a:ext uri="{FF2B5EF4-FFF2-40B4-BE49-F238E27FC236}">
                    <a16:creationId xmlns:a16="http://schemas.microsoft.com/office/drawing/2014/main" id="{473D2C0F-7F66-34AE-66D8-2FCC7A4E2E9B}"/>
                  </a:ext>
                </a:extLst>
              </p:cNvPr>
              <p:cNvSpPr/>
              <p:nvPr/>
            </p:nvSpPr>
            <p:spPr>
              <a:xfrm>
                <a:off x="7164950" y="4783180"/>
                <a:ext cx="444137" cy="1114697"/>
              </a:xfrm>
              <a:prstGeom prst="rect">
                <a:avLst/>
              </a:prstGeom>
              <a:solidFill>
                <a:schemeClr val="accent2">
                  <a:lumMod val="50000"/>
                </a:schemeClr>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87" name="Rectangle 86">
                <a:extLst>
                  <a:ext uri="{FF2B5EF4-FFF2-40B4-BE49-F238E27FC236}">
                    <a16:creationId xmlns:a16="http://schemas.microsoft.com/office/drawing/2014/main" id="{59388F18-5789-AD55-CDEF-806AE6A9A736}"/>
                  </a:ext>
                </a:extLst>
              </p:cNvPr>
              <p:cNvSpPr/>
              <p:nvPr/>
            </p:nvSpPr>
            <p:spPr>
              <a:xfrm>
                <a:off x="8347151" y="2066865"/>
                <a:ext cx="444137" cy="1114697"/>
              </a:xfrm>
              <a:prstGeom prst="rect">
                <a:avLst/>
              </a:prstGeom>
              <a:solidFill>
                <a:schemeClr val="accent2">
                  <a:lumMod val="50000"/>
                </a:schemeClr>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88" name="Rectangle 87">
                <a:extLst>
                  <a:ext uri="{FF2B5EF4-FFF2-40B4-BE49-F238E27FC236}">
                    <a16:creationId xmlns:a16="http://schemas.microsoft.com/office/drawing/2014/main" id="{02C83C09-CC5F-FBF1-92EE-7ACE7539938D}"/>
                  </a:ext>
                </a:extLst>
              </p:cNvPr>
              <p:cNvSpPr/>
              <p:nvPr/>
            </p:nvSpPr>
            <p:spPr>
              <a:xfrm>
                <a:off x="7760687" y="2072635"/>
                <a:ext cx="444137" cy="1114697"/>
              </a:xfrm>
              <a:prstGeom prst="rect">
                <a:avLst/>
              </a:prstGeom>
              <a:solidFill>
                <a:schemeClr val="accent2">
                  <a:lumMod val="50000"/>
                </a:schemeClr>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89" name="Rectangle 88">
                <a:extLst>
                  <a:ext uri="{FF2B5EF4-FFF2-40B4-BE49-F238E27FC236}">
                    <a16:creationId xmlns:a16="http://schemas.microsoft.com/office/drawing/2014/main" id="{3F4FD564-CFBB-45FE-C0B8-28247C2187AD}"/>
                  </a:ext>
                </a:extLst>
              </p:cNvPr>
              <p:cNvSpPr/>
              <p:nvPr/>
            </p:nvSpPr>
            <p:spPr>
              <a:xfrm>
                <a:off x="7765871" y="4783179"/>
                <a:ext cx="444137" cy="1114697"/>
              </a:xfrm>
              <a:prstGeom prst="rect">
                <a:avLst/>
              </a:prstGeom>
              <a:solidFill>
                <a:schemeClr val="accent2">
                  <a:lumMod val="60000"/>
                  <a:lumOff val="40000"/>
                </a:schemeClr>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cxnSp>
            <p:nvCxnSpPr>
              <p:cNvPr id="90" name="Straight Connector 89">
                <a:extLst>
                  <a:ext uri="{FF2B5EF4-FFF2-40B4-BE49-F238E27FC236}">
                    <a16:creationId xmlns:a16="http://schemas.microsoft.com/office/drawing/2014/main" id="{9F64CE03-E741-B05D-71B6-F2531A7E3909}"/>
                  </a:ext>
                </a:extLst>
              </p:cNvPr>
              <p:cNvCxnSpPr>
                <a:cxnSpLocks/>
              </p:cNvCxnSpPr>
              <p:nvPr/>
            </p:nvCxnSpPr>
            <p:spPr>
              <a:xfrm>
                <a:off x="3056709" y="6078583"/>
                <a:ext cx="5734580" cy="0"/>
              </a:xfrm>
              <a:prstGeom prst="line">
                <a:avLst/>
              </a:prstGeom>
              <a:ln w="57150">
                <a:solidFill>
                  <a:schemeClr val="accent2"/>
                </a:solidFill>
              </a:ln>
            </p:spPr>
            <p:style>
              <a:lnRef idx="2">
                <a:schemeClr val="accent2"/>
              </a:lnRef>
              <a:fillRef idx="0">
                <a:schemeClr val="accent2"/>
              </a:fillRef>
              <a:effectRef idx="1">
                <a:schemeClr val="accent2"/>
              </a:effectRef>
              <a:fontRef idx="minor">
                <a:schemeClr val="tx1"/>
              </a:fontRef>
            </p:style>
          </p:cxnSp>
        </p:grpSp>
        <p:sp>
          <p:nvSpPr>
            <p:cNvPr id="7" name="TextBox 6">
              <a:extLst>
                <a:ext uri="{FF2B5EF4-FFF2-40B4-BE49-F238E27FC236}">
                  <a16:creationId xmlns:a16="http://schemas.microsoft.com/office/drawing/2014/main" id="{53A5BC63-9EE8-2221-AF6E-16241F0C11F2}"/>
                </a:ext>
              </a:extLst>
            </p:cNvPr>
            <p:cNvSpPr txBox="1"/>
            <p:nvPr/>
          </p:nvSpPr>
          <p:spPr>
            <a:xfrm>
              <a:off x="6278942" y="5444643"/>
              <a:ext cx="541642" cy="358651"/>
            </a:xfrm>
            <a:prstGeom prst="rect">
              <a:avLst/>
            </a:prstGeom>
            <a:noFill/>
          </p:spPr>
          <p:txBody>
            <a:bodyPr wrap="none" rtlCol="0">
              <a:spAutoFit/>
            </a:bodyPr>
            <a:lstStyle/>
            <a:p>
              <a:r>
                <a:rPr lang="en-US" dirty="0">
                  <a:solidFill>
                    <a:schemeClr val="bg1"/>
                  </a:solidFill>
                </a:rPr>
                <a:t>16ms</a:t>
              </a:r>
            </a:p>
          </p:txBody>
        </p:sp>
      </p:grpSp>
      <p:pic>
        <p:nvPicPr>
          <p:cNvPr id="3" name="Graphic 2" descr="Zoom out with solid fill">
            <a:extLst>
              <a:ext uri="{FF2B5EF4-FFF2-40B4-BE49-F238E27FC236}">
                <a16:creationId xmlns:a16="http://schemas.microsoft.com/office/drawing/2014/main" id="{73D8C2FC-80BC-80FF-C76A-634E1EA13A1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499544" y="621506"/>
            <a:ext cx="584202" cy="584202"/>
          </a:xfrm>
          <a:prstGeom prst="rect">
            <a:avLst/>
          </a:prstGeom>
        </p:spPr>
      </p:pic>
      <p:sp>
        <p:nvSpPr>
          <p:cNvPr id="8" name="PB">
            <a:extLst>
              <a:ext uri="{FF2B5EF4-FFF2-40B4-BE49-F238E27FC236}">
                <a16:creationId xmlns:a16="http://schemas.microsoft.com/office/drawing/2014/main" id="{8EA34FC8-5B78-29F7-26ED-849B08A141DC}"/>
              </a:ext>
            </a:extLst>
          </p:cNvPr>
          <p:cNvSpPr/>
          <p:nvPr/>
        </p:nvSpPr>
        <p:spPr>
          <a:xfrm>
            <a:off x="0" y="6070600"/>
            <a:ext cx="9463720" cy="152400"/>
          </a:xfrm>
          <a:prstGeom prst="rect">
            <a:avLst/>
          </a:prstGeom>
          <a:solidFill>
            <a:srgbClr val="E76E0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89825837"/>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8DE5F6-8F9A-E2CB-94A1-BD25949608E2}"/>
              </a:ext>
            </a:extLst>
          </p:cNvPr>
          <p:cNvSpPr>
            <a:spLocks noGrp="1"/>
          </p:cNvSpPr>
          <p:nvPr>
            <p:ph type="title"/>
          </p:nvPr>
        </p:nvSpPr>
        <p:spPr/>
        <p:txBody>
          <a:bodyPr/>
          <a:lstStyle/>
          <a:p>
            <a:r>
              <a:rPr lang="en-US" dirty="0"/>
              <a:t>Overview of a frame</a:t>
            </a:r>
          </a:p>
        </p:txBody>
      </p:sp>
      <p:sp>
        <p:nvSpPr>
          <p:cNvPr id="3" name="Content Placeholder 2">
            <a:extLst>
              <a:ext uri="{FF2B5EF4-FFF2-40B4-BE49-F238E27FC236}">
                <a16:creationId xmlns:a16="http://schemas.microsoft.com/office/drawing/2014/main" id="{62B64DB2-6F2C-7E90-AD48-8B26FB902D73}"/>
              </a:ext>
            </a:extLst>
          </p:cNvPr>
          <p:cNvSpPr>
            <a:spLocks noGrp="1"/>
          </p:cNvSpPr>
          <p:nvPr>
            <p:ph idx="1"/>
          </p:nvPr>
        </p:nvSpPr>
        <p:spPr/>
        <p:txBody>
          <a:bodyPr/>
          <a:lstStyle/>
          <a:p>
            <a:r>
              <a:rPr lang="en-US" dirty="0"/>
              <a:t>No instance of the same stage can run in parallel</a:t>
            </a:r>
          </a:p>
          <a:p>
            <a:pPr lvl="1"/>
            <a:r>
              <a:rPr lang="en-US" dirty="0"/>
              <a:t>This does not make sense as we cannot calculate anything new without any new input</a:t>
            </a:r>
          </a:p>
          <a:p>
            <a:r>
              <a:rPr lang="en-US" dirty="0"/>
              <a:t>Limit the frames in flight to a reasonable number</a:t>
            </a:r>
          </a:p>
          <a:p>
            <a:pPr lvl="1"/>
            <a:r>
              <a:rPr lang="en-US" dirty="0"/>
              <a:t>Input lag becomes a thing quite fast</a:t>
            </a:r>
          </a:p>
          <a:p>
            <a:r>
              <a:rPr lang="en-US" dirty="0"/>
              <a:t>Filling up the cores with work in multi-threaded applications seems to be affecting performance way more over applying cache coherency (your use case might vary).</a:t>
            </a:r>
          </a:p>
        </p:txBody>
      </p:sp>
      <p:pic>
        <p:nvPicPr>
          <p:cNvPr id="4" name="Graphic 3" descr="Zoom out with solid fill">
            <a:extLst>
              <a:ext uri="{FF2B5EF4-FFF2-40B4-BE49-F238E27FC236}">
                <a16:creationId xmlns:a16="http://schemas.microsoft.com/office/drawing/2014/main" id="{2F8F7EF3-D23A-17FC-34C8-8FC8AF5AE8E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499544" y="621506"/>
            <a:ext cx="584202" cy="584202"/>
          </a:xfrm>
          <a:prstGeom prst="rect">
            <a:avLst/>
          </a:prstGeom>
        </p:spPr>
      </p:pic>
      <p:sp>
        <p:nvSpPr>
          <p:cNvPr id="6" name="PB">
            <a:extLst>
              <a:ext uri="{FF2B5EF4-FFF2-40B4-BE49-F238E27FC236}">
                <a16:creationId xmlns:a16="http://schemas.microsoft.com/office/drawing/2014/main" id="{46985754-0441-CFC5-5ED1-72AB33DD7824}"/>
              </a:ext>
            </a:extLst>
          </p:cNvPr>
          <p:cNvSpPr/>
          <p:nvPr/>
        </p:nvSpPr>
        <p:spPr>
          <a:xfrm>
            <a:off x="0" y="6070600"/>
            <a:ext cx="9548979" cy="152400"/>
          </a:xfrm>
          <a:prstGeom prst="rect">
            <a:avLst/>
          </a:prstGeom>
          <a:solidFill>
            <a:srgbClr val="E76E0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88546270"/>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8E6326-669D-3ADC-233F-2B7CD30BC479}"/>
              </a:ext>
            </a:extLst>
          </p:cNvPr>
          <p:cNvSpPr>
            <a:spLocks noGrp="1"/>
          </p:cNvSpPr>
          <p:nvPr>
            <p:ph type="title"/>
          </p:nvPr>
        </p:nvSpPr>
        <p:spPr>
          <a:xfrm>
            <a:off x="2781301" y="1709739"/>
            <a:ext cx="6629398" cy="2557462"/>
          </a:xfrm>
        </p:spPr>
        <p:txBody>
          <a:bodyPr>
            <a:normAutofit/>
          </a:bodyPr>
          <a:lstStyle/>
          <a:p>
            <a:r>
              <a:rPr lang="en-US" dirty="0"/>
              <a:t>Memory</a:t>
            </a:r>
          </a:p>
        </p:txBody>
      </p:sp>
      <p:pic>
        <p:nvPicPr>
          <p:cNvPr id="5" name="Graphic 4" descr="Brain with solid fill">
            <a:extLst>
              <a:ext uri="{FF2B5EF4-FFF2-40B4-BE49-F238E27FC236}">
                <a16:creationId xmlns:a16="http://schemas.microsoft.com/office/drawing/2014/main" id="{ED361376-EBB2-AE53-F6DF-48E45320FAB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593394" y="3449896"/>
            <a:ext cx="1634610" cy="1634610"/>
          </a:xfrm>
          <a:prstGeom prst="rect">
            <a:avLst/>
          </a:prstGeom>
        </p:spPr>
      </p:pic>
      <p:sp>
        <p:nvSpPr>
          <p:cNvPr id="4" name="PB">
            <a:extLst>
              <a:ext uri="{FF2B5EF4-FFF2-40B4-BE49-F238E27FC236}">
                <a16:creationId xmlns:a16="http://schemas.microsoft.com/office/drawing/2014/main" id="{EC4DA210-F2E1-985A-B9F4-0248C3F61B23}"/>
              </a:ext>
            </a:extLst>
          </p:cNvPr>
          <p:cNvSpPr/>
          <p:nvPr/>
        </p:nvSpPr>
        <p:spPr>
          <a:xfrm>
            <a:off x="0" y="6070600"/>
            <a:ext cx="9634238" cy="152400"/>
          </a:xfrm>
          <a:prstGeom prst="rect">
            <a:avLst/>
          </a:prstGeom>
          <a:solidFill>
            <a:srgbClr val="E76E0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70843529"/>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8DE5F6-8F9A-E2CB-94A1-BD25949608E2}"/>
              </a:ext>
            </a:extLst>
          </p:cNvPr>
          <p:cNvSpPr>
            <a:spLocks noGrp="1"/>
          </p:cNvSpPr>
          <p:nvPr>
            <p:ph type="title"/>
          </p:nvPr>
        </p:nvSpPr>
        <p:spPr/>
        <p:txBody>
          <a:bodyPr/>
          <a:lstStyle/>
          <a:p>
            <a:r>
              <a:rPr lang="en-US" dirty="0"/>
              <a:t>Memory Allocation</a:t>
            </a:r>
          </a:p>
        </p:txBody>
      </p:sp>
      <p:sp>
        <p:nvSpPr>
          <p:cNvPr id="3" name="Content Placeholder 2">
            <a:extLst>
              <a:ext uri="{FF2B5EF4-FFF2-40B4-BE49-F238E27FC236}">
                <a16:creationId xmlns:a16="http://schemas.microsoft.com/office/drawing/2014/main" id="{62B64DB2-6F2C-7E90-AD48-8B26FB902D73}"/>
              </a:ext>
            </a:extLst>
          </p:cNvPr>
          <p:cNvSpPr>
            <a:spLocks noGrp="1"/>
          </p:cNvSpPr>
          <p:nvPr>
            <p:ph idx="1"/>
          </p:nvPr>
        </p:nvSpPr>
        <p:spPr/>
        <p:txBody>
          <a:bodyPr/>
          <a:lstStyle/>
          <a:p>
            <a:r>
              <a:rPr lang="en-US" dirty="0"/>
              <a:t>Linear allocators</a:t>
            </a:r>
          </a:p>
          <a:p>
            <a:r>
              <a:rPr lang="en-US" dirty="0"/>
              <a:t>There is </a:t>
            </a:r>
            <a:r>
              <a:rPr lang="en-US" b="1" dirty="0"/>
              <a:t>no delete</a:t>
            </a:r>
            <a:r>
              <a:rPr lang="en-US" dirty="0"/>
              <a:t> anywhere</a:t>
            </a:r>
          </a:p>
          <a:p>
            <a:endParaRPr lang="en-US" dirty="0"/>
          </a:p>
          <a:p>
            <a:r>
              <a:rPr lang="en-US" dirty="0"/>
              <a:t>This worked great for the first approach … </a:t>
            </a:r>
          </a:p>
          <a:p>
            <a:pPr lvl="1"/>
            <a:endParaRPr lang="en-US" dirty="0"/>
          </a:p>
        </p:txBody>
      </p:sp>
      <p:pic>
        <p:nvPicPr>
          <p:cNvPr id="4" name="Graphic 3" descr="Brain with solid fill">
            <a:extLst>
              <a:ext uri="{FF2B5EF4-FFF2-40B4-BE49-F238E27FC236}">
                <a16:creationId xmlns:a16="http://schemas.microsoft.com/office/drawing/2014/main" id="{EC4AFBCA-D4B5-C13D-45EF-27C8ABC87E7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474144" y="596106"/>
            <a:ext cx="635002" cy="635002"/>
          </a:xfrm>
          <a:prstGeom prst="rect">
            <a:avLst/>
          </a:prstGeom>
        </p:spPr>
      </p:pic>
      <p:sp>
        <p:nvSpPr>
          <p:cNvPr id="6" name="Rectangle 5">
            <a:extLst>
              <a:ext uri="{FF2B5EF4-FFF2-40B4-BE49-F238E27FC236}">
                <a16:creationId xmlns:a16="http://schemas.microsoft.com/office/drawing/2014/main" id="{C1E9E929-B344-2DD5-B452-D62161A01A43}"/>
              </a:ext>
            </a:extLst>
          </p:cNvPr>
          <p:cNvSpPr/>
          <p:nvPr/>
        </p:nvSpPr>
        <p:spPr>
          <a:xfrm>
            <a:off x="1588167" y="4812631"/>
            <a:ext cx="8885977" cy="601579"/>
          </a:xfrm>
          <a:prstGeom prst="rect">
            <a:avLst/>
          </a:prstGeom>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5A38ECE0-9B5F-DC87-869B-39FCC35A8453}"/>
              </a:ext>
            </a:extLst>
          </p:cNvPr>
          <p:cNvSpPr/>
          <p:nvPr/>
        </p:nvSpPr>
        <p:spPr>
          <a:xfrm>
            <a:off x="1588168" y="4812632"/>
            <a:ext cx="6450932" cy="601579"/>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dirty="0"/>
              <a:t>Allocated Memory</a:t>
            </a:r>
          </a:p>
        </p:txBody>
      </p:sp>
      <p:sp>
        <p:nvSpPr>
          <p:cNvPr id="7" name="Arrow: Right 6">
            <a:extLst>
              <a:ext uri="{FF2B5EF4-FFF2-40B4-BE49-F238E27FC236}">
                <a16:creationId xmlns:a16="http://schemas.microsoft.com/office/drawing/2014/main" id="{94FCC378-857D-9B91-EA7A-59234DF554CF}"/>
              </a:ext>
            </a:extLst>
          </p:cNvPr>
          <p:cNvSpPr/>
          <p:nvPr/>
        </p:nvSpPr>
        <p:spPr>
          <a:xfrm>
            <a:off x="8444630" y="4993105"/>
            <a:ext cx="441158" cy="240632"/>
          </a:xfrm>
          <a:prstGeom prst="rightArrow">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cxnSp>
        <p:nvCxnSpPr>
          <p:cNvPr id="10" name="Straight Arrow Connector 9">
            <a:extLst>
              <a:ext uri="{FF2B5EF4-FFF2-40B4-BE49-F238E27FC236}">
                <a16:creationId xmlns:a16="http://schemas.microsoft.com/office/drawing/2014/main" id="{9E02715E-B07C-28DC-293F-B75CDC03FC04}"/>
              </a:ext>
            </a:extLst>
          </p:cNvPr>
          <p:cNvCxnSpPr/>
          <p:nvPr/>
        </p:nvCxnSpPr>
        <p:spPr>
          <a:xfrm flipV="1">
            <a:off x="8164361" y="4244340"/>
            <a:ext cx="560539" cy="411480"/>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sp>
        <p:nvSpPr>
          <p:cNvPr id="11" name="TextBox 10">
            <a:extLst>
              <a:ext uri="{FF2B5EF4-FFF2-40B4-BE49-F238E27FC236}">
                <a16:creationId xmlns:a16="http://schemas.microsoft.com/office/drawing/2014/main" id="{A7C62FC9-9DAA-6E17-DD2F-2BF785FA254F}"/>
              </a:ext>
            </a:extLst>
          </p:cNvPr>
          <p:cNvSpPr txBox="1"/>
          <p:nvPr/>
        </p:nvSpPr>
        <p:spPr>
          <a:xfrm>
            <a:off x="8229600" y="3840480"/>
            <a:ext cx="1661160" cy="369332"/>
          </a:xfrm>
          <a:prstGeom prst="rect">
            <a:avLst/>
          </a:prstGeom>
          <a:noFill/>
        </p:spPr>
        <p:txBody>
          <a:bodyPr wrap="square" rtlCol="0">
            <a:spAutoFit/>
          </a:bodyPr>
          <a:lstStyle/>
          <a:p>
            <a:pPr algn="ctr"/>
            <a:r>
              <a:rPr lang="en-US" dirty="0">
                <a:solidFill>
                  <a:schemeClr val="bg1"/>
                </a:solidFill>
              </a:rPr>
              <a:t>Offset</a:t>
            </a:r>
          </a:p>
        </p:txBody>
      </p:sp>
      <p:sp>
        <p:nvSpPr>
          <p:cNvPr id="12" name="TextBox 11">
            <a:extLst>
              <a:ext uri="{FF2B5EF4-FFF2-40B4-BE49-F238E27FC236}">
                <a16:creationId xmlns:a16="http://schemas.microsoft.com/office/drawing/2014/main" id="{E939D9E6-D12D-388F-C622-E832D6C98033}"/>
              </a:ext>
            </a:extLst>
          </p:cNvPr>
          <p:cNvSpPr txBox="1"/>
          <p:nvPr/>
        </p:nvSpPr>
        <p:spPr>
          <a:xfrm>
            <a:off x="757587" y="5571021"/>
            <a:ext cx="1661160" cy="369332"/>
          </a:xfrm>
          <a:prstGeom prst="rect">
            <a:avLst/>
          </a:prstGeom>
          <a:noFill/>
        </p:spPr>
        <p:txBody>
          <a:bodyPr wrap="square" rtlCol="0">
            <a:spAutoFit/>
          </a:bodyPr>
          <a:lstStyle/>
          <a:p>
            <a:pPr algn="ctr"/>
            <a:r>
              <a:rPr lang="en-US" dirty="0">
                <a:solidFill>
                  <a:schemeClr val="bg1"/>
                </a:solidFill>
              </a:rPr>
              <a:t>0</a:t>
            </a:r>
          </a:p>
        </p:txBody>
      </p:sp>
      <p:sp>
        <p:nvSpPr>
          <p:cNvPr id="13" name="TextBox 12">
            <a:extLst>
              <a:ext uri="{FF2B5EF4-FFF2-40B4-BE49-F238E27FC236}">
                <a16:creationId xmlns:a16="http://schemas.microsoft.com/office/drawing/2014/main" id="{714731E6-F063-52F0-DE78-D412E1DDA1F1}"/>
              </a:ext>
            </a:extLst>
          </p:cNvPr>
          <p:cNvSpPr txBox="1"/>
          <p:nvPr/>
        </p:nvSpPr>
        <p:spPr>
          <a:xfrm>
            <a:off x="9643564" y="5571545"/>
            <a:ext cx="1661160" cy="369332"/>
          </a:xfrm>
          <a:prstGeom prst="rect">
            <a:avLst/>
          </a:prstGeom>
          <a:noFill/>
        </p:spPr>
        <p:txBody>
          <a:bodyPr wrap="square" rtlCol="0">
            <a:spAutoFit/>
          </a:bodyPr>
          <a:lstStyle/>
          <a:p>
            <a:pPr algn="ctr"/>
            <a:r>
              <a:rPr lang="en-US" dirty="0">
                <a:solidFill>
                  <a:schemeClr val="bg1"/>
                </a:solidFill>
              </a:rPr>
              <a:t>max</a:t>
            </a:r>
          </a:p>
        </p:txBody>
      </p:sp>
      <p:sp>
        <p:nvSpPr>
          <p:cNvPr id="17" name="PB">
            <a:extLst>
              <a:ext uri="{FF2B5EF4-FFF2-40B4-BE49-F238E27FC236}">
                <a16:creationId xmlns:a16="http://schemas.microsoft.com/office/drawing/2014/main" id="{D07C3E41-413F-CAF8-B0C9-3C4B4487AA1F}"/>
              </a:ext>
            </a:extLst>
          </p:cNvPr>
          <p:cNvSpPr/>
          <p:nvPr/>
        </p:nvSpPr>
        <p:spPr>
          <a:xfrm>
            <a:off x="0" y="6070600"/>
            <a:ext cx="9719497" cy="152400"/>
          </a:xfrm>
          <a:prstGeom prst="rect">
            <a:avLst/>
          </a:prstGeom>
          <a:solidFill>
            <a:srgbClr val="E76E0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15606214"/>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8DE5F6-8F9A-E2CB-94A1-BD25949608E2}"/>
              </a:ext>
            </a:extLst>
          </p:cNvPr>
          <p:cNvSpPr>
            <a:spLocks noGrp="1"/>
          </p:cNvSpPr>
          <p:nvPr>
            <p:ph type="title"/>
          </p:nvPr>
        </p:nvSpPr>
        <p:spPr/>
        <p:txBody>
          <a:bodyPr/>
          <a:lstStyle/>
          <a:p>
            <a:r>
              <a:rPr lang="en-US" dirty="0"/>
              <a:t>Memory Allocation</a:t>
            </a:r>
          </a:p>
        </p:txBody>
      </p:sp>
      <p:sp>
        <p:nvSpPr>
          <p:cNvPr id="3" name="Content Placeholder 2">
            <a:extLst>
              <a:ext uri="{FF2B5EF4-FFF2-40B4-BE49-F238E27FC236}">
                <a16:creationId xmlns:a16="http://schemas.microsoft.com/office/drawing/2014/main" id="{62B64DB2-6F2C-7E90-AD48-8B26FB902D73}"/>
              </a:ext>
            </a:extLst>
          </p:cNvPr>
          <p:cNvSpPr>
            <a:spLocks noGrp="1"/>
          </p:cNvSpPr>
          <p:nvPr>
            <p:ph idx="1"/>
          </p:nvPr>
        </p:nvSpPr>
        <p:spPr/>
        <p:txBody>
          <a:bodyPr/>
          <a:lstStyle/>
          <a:p>
            <a:r>
              <a:rPr lang="en-US" dirty="0"/>
              <a:t>Allocation of memory that is consumed within a stage </a:t>
            </a:r>
          </a:p>
          <a:p>
            <a:r>
              <a:rPr lang="en-US" dirty="0"/>
              <a:t>Passed from one frame to the next frame in the same stage</a:t>
            </a:r>
          </a:p>
          <a:p>
            <a:r>
              <a:rPr lang="en-US" dirty="0"/>
              <a:t>Feed from one stage to another stage </a:t>
            </a:r>
          </a:p>
        </p:txBody>
      </p:sp>
      <p:pic>
        <p:nvPicPr>
          <p:cNvPr id="4" name="Graphic 3" descr="Brain with solid fill">
            <a:extLst>
              <a:ext uri="{FF2B5EF4-FFF2-40B4-BE49-F238E27FC236}">
                <a16:creationId xmlns:a16="http://schemas.microsoft.com/office/drawing/2014/main" id="{0F1E612B-13B1-D684-BCA8-BFCB4724893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474144" y="596106"/>
            <a:ext cx="635002" cy="635002"/>
          </a:xfrm>
          <a:prstGeom prst="rect">
            <a:avLst/>
          </a:prstGeom>
        </p:spPr>
      </p:pic>
      <p:sp>
        <p:nvSpPr>
          <p:cNvPr id="6" name="PB">
            <a:extLst>
              <a:ext uri="{FF2B5EF4-FFF2-40B4-BE49-F238E27FC236}">
                <a16:creationId xmlns:a16="http://schemas.microsoft.com/office/drawing/2014/main" id="{69AC1B1A-05B1-6583-0894-BE029404D42C}"/>
              </a:ext>
            </a:extLst>
          </p:cNvPr>
          <p:cNvSpPr/>
          <p:nvPr/>
        </p:nvSpPr>
        <p:spPr>
          <a:xfrm>
            <a:off x="0" y="6070600"/>
            <a:ext cx="9804755" cy="152400"/>
          </a:xfrm>
          <a:prstGeom prst="rect">
            <a:avLst/>
          </a:prstGeom>
          <a:solidFill>
            <a:srgbClr val="E76E0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1552588"/>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8DE5F6-8F9A-E2CB-94A1-BD25949608E2}"/>
              </a:ext>
            </a:extLst>
          </p:cNvPr>
          <p:cNvSpPr>
            <a:spLocks noGrp="1"/>
          </p:cNvSpPr>
          <p:nvPr>
            <p:ph type="title"/>
          </p:nvPr>
        </p:nvSpPr>
        <p:spPr/>
        <p:txBody>
          <a:bodyPr/>
          <a:lstStyle/>
          <a:p>
            <a:r>
              <a:rPr lang="en-US" dirty="0"/>
              <a:t>Memory Allocation</a:t>
            </a:r>
          </a:p>
        </p:txBody>
      </p:sp>
      <p:sp>
        <p:nvSpPr>
          <p:cNvPr id="3" name="Content Placeholder 2">
            <a:extLst>
              <a:ext uri="{FF2B5EF4-FFF2-40B4-BE49-F238E27FC236}">
                <a16:creationId xmlns:a16="http://schemas.microsoft.com/office/drawing/2014/main" id="{62B64DB2-6F2C-7E90-AD48-8B26FB902D73}"/>
              </a:ext>
            </a:extLst>
          </p:cNvPr>
          <p:cNvSpPr>
            <a:spLocks noGrp="1"/>
          </p:cNvSpPr>
          <p:nvPr>
            <p:ph idx="1"/>
          </p:nvPr>
        </p:nvSpPr>
        <p:spPr/>
        <p:txBody>
          <a:bodyPr/>
          <a:lstStyle/>
          <a:p>
            <a:r>
              <a:rPr lang="en-US" dirty="0"/>
              <a:t>Lot of different linear allocators</a:t>
            </a:r>
          </a:p>
          <a:p>
            <a:r>
              <a:rPr lang="en-US" dirty="0"/>
              <a:t>All of them allocated for worst case</a:t>
            </a:r>
          </a:p>
        </p:txBody>
      </p:sp>
      <p:pic>
        <p:nvPicPr>
          <p:cNvPr id="4" name="Graphic 3" descr="Brain with solid fill">
            <a:extLst>
              <a:ext uri="{FF2B5EF4-FFF2-40B4-BE49-F238E27FC236}">
                <a16:creationId xmlns:a16="http://schemas.microsoft.com/office/drawing/2014/main" id="{7AEA165D-99E8-F6A3-167B-A60DC9FCBD3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474144" y="596106"/>
            <a:ext cx="635002" cy="635002"/>
          </a:xfrm>
          <a:prstGeom prst="rect">
            <a:avLst/>
          </a:prstGeom>
        </p:spPr>
      </p:pic>
      <p:pic>
        <p:nvPicPr>
          <p:cNvPr id="6" name="Graphic 5" descr="Sad face with solid fill with solid fill">
            <a:extLst>
              <a:ext uri="{FF2B5EF4-FFF2-40B4-BE49-F238E27FC236}">
                <a16:creationId xmlns:a16="http://schemas.microsoft.com/office/drawing/2014/main" id="{92D6041C-9453-07EE-7D53-5A169B8B7C4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174831" y="2950203"/>
            <a:ext cx="1860884" cy="1860884"/>
          </a:xfrm>
          <a:prstGeom prst="rect">
            <a:avLst/>
          </a:prstGeom>
        </p:spPr>
      </p:pic>
      <p:sp>
        <p:nvSpPr>
          <p:cNvPr id="9" name="PB">
            <a:extLst>
              <a:ext uri="{FF2B5EF4-FFF2-40B4-BE49-F238E27FC236}">
                <a16:creationId xmlns:a16="http://schemas.microsoft.com/office/drawing/2014/main" id="{3BC69302-6702-0737-CC94-730AE16784B1}"/>
              </a:ext>
            </a:extLst>
          </p:cNvPr>
          <p:cNvSpPr/>
          <p:nvPr/>
        </p:nvSpPr>
        <p:spPr>
          <a:xfrm>
            <a:off x="0" y="6070600"/>
            <a:ext cx="9890014" cy="152400"/>
          </a:xfrm>
          <a:prstGeom prst="rect">
            <a:avLst/>
          </a:prstGeom>
          <a:solidFill>
            <a:srgbClr val="E76E0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45686811"/>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8E6326-669D-3ADC-233F-2B7CD30BC479}"/>
              </a:ext>
            </a:extLst>
          </p:cNvPr>
          <p:cNvSpPr>
            <a:spLocks noGrp="1"/>
          </p:cNvSpPr>
          <p:nvPr>
            <p:ph type="title"/>
          </p:nvPr>
        </p:nvSpPr>
        <p:spPr>
          <a:xfrm>
            <a:off x="2781301" y="1709739"/>
            <a:ext cx="6629398" cy="2557462"/>
          </a:xfrm>
        </p:spPr>
        <p:txBody>
          <a:bodyPr>
            <a:normAutofit/>
          </a:bodyPr>
          <a:lstStyle/>
          <a:p>
            <a:r>
              <a:rPr lang="en-US" dirty="0"/>
              <a:t>Tagged Heap</a:t>
            </a:r>
          </a:p>
        </p:txBody>
      </p:sp>
      <p:pic>
        <p:nvPicPr>
          <p:cNvPr id="5" name="Graphic 4" descr="Tag with solid fill">
            <a:extLst>
              <a:ext uri="{FF2B5EF4-FFF2-40B4-BE49-F238E27FC236}">
                <a16:creationId xmlns:a16="http://schemas.microsoft.com/office/drawing/2014/main" id="{03C3B266-1BBE-6617-C7FC-D5F3402FF66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721213" y="3577715"/>
            <a:ext cx="1378972" cy="1378972"/>
          </a:xfrm>
          <a:prstGeom prst="rect">
            <a:avLst/>
          </a:prstGeom>
        </p:spPr>
      </p:pic>
      <p:sp>
        <p:nvSpPr>
          <p:cNvPr id="3" name="TextBox 2">
            <a:extLst>
              <a:ext uri="{FF2B5EF4-FFF2-40B4-BE49-F238E27FC236}">
                <a16:creationId xmlns:a16="http://schemas.microsoft.com/office/drawing/2014/main" id="{64698F72-C342-93DA-48FF-216728FFE0A4}"/>
              </a:ext>
            </a:extLst>
          </p:cNvPr>
          <p:cNvSpPr txBox="1"/>
          <p:nvPr/>
        </p:nvSpPr>
        <p:spPr>
          <a:xfrm>
            <a:off x="5476045" y="5728081"/>
            <a:ext cx="6490336" cy="244682"/>
          </a:xfrm>
          <a:prstGeom prst="rect">
            <a:avLst/>
          </a:prstGeom>
          <a:noFill/>
        </p:spPr>
        <p:txBody>
          <a:bodyPr wrap="square" rtlCol="0">
            <a:spAutoFit/>
          </a:bodyPr>
          <a:lstStyle/>
          <a:p>
            <a:pPr algn="r" defTabSz="914400">
              <a:lnSpc>
                <a:spcPct val="90000"/>
              </a:lnSpc>
              <a:spcAft>
                <a:spcPts val="600"/>
              </a:spcAft>
              <a:buClr>
                <a:schemeClr val="bg1"/>
              </a:buClr>
            </a:pPr>
            <a:r>
              <a:rPr lang="en-US" sz="1100" i="1" dirty="0">
                <a:solidFill>
                  <a:schemeClr val="bg1"/>
                </a:solidFill>
              </a:rPr>
              <a:t>Parallelizing the Naughty Dog Engine Using Fibers – Naughty Dog </a:t>
            </a:r>
          </a:p>
        </p:txBody>
      </p:sp>
      <p:sp>
        <p:nvSpPr>
          <p:cNvPr id="6" name="PB">
            <a:extLst>
              <a:ext uri="{FF2B5EF4-FFF2-40B4-BE49-F238E27FC236}">
                <a16:creationId xmlns:a16="http://schemas.microsoft.com/office/drawing/2014/main" id="{10B7BD25-A70B-257E-EB16-01FC220C83E1}"/>
              </a:ext>
            </a:extLst>
          </p:cNvPr>
          <p:cNvSpPr/>
          <p:nvPr/>
        </p:nvSpPr>
        <p:spPr>
          <a:xfrm>
            <a:off x="0" y="6070600"/>
            <a:ext cx="9975273" cy="152400"/>
          </a:xfrm>
          <a:prstGeom prst="rect">
            <a:avLst/>
          </a:prstGeom>
          <a:solidFill>
            <a:srgbClr val="E76E0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25592757"/>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D1DE90-7E8A-E924-C7EE-1EA5CA8595A3}"/>
              </a:ext>
            </a:extLst>
          </p:cNvPr>
          <p:cNvSpPr>
            <a:spLocks noGrp="1"/>
          </p:cNvSpPr>
          <p:nvPr>
            <p:ph type="title"/>
          </p:nvPr>
        </p:nvSpPr>
        <p:spPr/>
        <p:txBody>
          <a:bodyPr/>
          <a:lstStyle/>
          <a:p>
            <a:r>
              <a:rPr lang="en-US" dirty="0"/>
              <a:t>Tagged Heap</a:t>
            </a:r>
          </a:p>
        </p:txBody>
      </p:sp>
      <p:sp>
        <p:nvSpPr>
          <p:cNvPr id="4" name="Text Placeholder 3">
            <a:extLst>
              <a:ext uri="{FF2B5EF4-FFF2-40B4-BE49-F238E27FC236}">
                <a16:creationId xmlns:a16="http://schemas.microsoft.com/office/drawing/2014/main" id="{5C4BC4D2-004E-40EF-9264-5CDDD04BE4FD}"/>
              </a:ext>
            </a:extLst>
          </p:cNvPr>
          <p:cNvSpPr>
            <a:spLocks noGrp="1"/>
          </p:cNvSpPr>
          <p:nvPr>
            <p:ph type="body" sz="half" idx="2"/>
          </p:nvPr>
        </p:nvSpPr>
        <p:spPr/>
        <p:txBody>
          <a:bodyPr/>
          <a:lstStyle/>
          <a:p>
            <a:pPr marL="342900" indent="-342900">
              <a:buFont typeface="Arial" panose="020B0604020202020204" pitchFamily="34" charset="0"/>
              <a:buChar char="•"/>
            </a:pPr>
            <a:r>
              <a:rPr lang="en-US" dirty="0"/>
              <a:t>Block based allocator</a:t>
            </a:r>
          </a:p>
          <a:p>
            <a:pPr marL="800100" lvl="1" indent="-342900">
              <a:buFont typeface="Arial" panose="020B0604020202020204" pitchFamily="34" charset="0"/>
              <a:buChar char="•"/>
            </a:pPr>
            <a:r>
              <a:rPr lang="en-US" sz="2000" dirty="0"/>
              <a:t>Block size of 2 MiB</a:t>
            </a:r>
          </a:p>
          <a:p>
            <a:pPr marL="342900" indent="-342900">
              <a:buFont typeface="Arial" panose="020B0604020202020204" pitchFamily="34" charset="0"/>
              <a:buChar char="•"/>
            </a:pPr>
            <a:r>
              <a:rPr lang="en-US" dirty="0"/>
              <a:t>Each block is owned by a tag</a:t>
            </a:r>
          </a:p>
          <a:p>
            <a:pPr marL="800100" lvl="1" indent="-342900">
              <a:buFont typeface="Arial" panose="020B0604020202020204" pitchFamily="34" charset="0"/>
              <a:buChar char="•"/>
            </a:pPr>
            <a:r>
              <a:rPr lang="en-US" sz="2000" dirty="0"/>
              <a:t>uin64_t</a:t>
            </a:r>
          </a:p>
          <a:p>
            <a:pPr marL="342900" indent="-342900">
              <a:buFont typeface="Arial" panose="020B0604020202020204" pitchFamily="34" charset="0"/>
              <a:buChar char="•"/>
            </a:pPr>
            <a:r>
              <a:rPr lang="en-US" dirty="0"/>
              <a:t>No ::free(</a:t>
            </a:r>
            <a:r>
              <a:rPr lang="en-US" dirty="0" err="1"/>
              <a:t>ptr</a:t>
            </a:r>
            <a:r>
              <a:rPr lang="en-US" dirty="0"/>
              <a:t>) interface</a:t>
            </a:r>
          </a:p>
          <a:p>
            <a:pPr marL="342900" indent="-342900">
              <a:buFont typeface="Arial" panose="020B0604020202020204" pitchFamily="34" charset="0"/>
              <a:buChar char="•"/>
            </a:pPr>
            <a:r>
              <a:rPr lang="en-US" dirty="0"/>
              <a:t>Free all blocks associated with a specific tag</a:t>
            </a:r>
          </a:p>
          <a:p>
            <a:pPr lvl="1"/>
            <a:endParaRPr lang="en-US" sz="2200" dirty="0"/>
          </a:p>
          <a:p>
            <a:endParaRPr lang="en-US" dirty="0"/>
          </a:p>
        </p:txBody>
      </p:sp>
      <p:pic>
        <p:nvPicPr>
          <p:cNvPr id="5" name="Picture 4">
            <a:extLst>
              <a:ext uri="{FF2B5EF4-FFF2-40B4-BE49-F238E27FC236}">
                <a16:creationId xmlns:a16="http://schemas.microsoft.com/office/drawing/2014/main" id="{57573710-94D7-61C0-23AB-ACF13A610C26}"/>
              </a:ext>
            </a:extLst>
          </p:cNvPr>
          <p:cNvPicPr>
            <a:picLocks noChangeAspect="1"/>
          </p:cNvPicPr>
          <p:nvPr/>
        </p:nvPicPr>
        <p:blipFill>
          <a:blip r:embed="rId3">
            <a:extLst>
              <a:ext uri="{28A0092B-C50C-407E-A947-70E740481C1C}">
                <a14:useLocalDpi xmlns:a14="http://schemas.microsoft.com/office/drawing/2010/main" val="0"/>
              </a:ext>
            </a:extLst>
          </a:blip>
          <a:srcRect t="2553" b="2553"/>
          <a:stretch/>
        </p:blipFill>
        <p:spPr>
          <a:xfrm>
            <a:off x="6096000" y="733954"/>
            <a:ext cx="4940178" cy="5135034"/>
          </a:xfrm>
          <a:prstGeom prst="rect">
            <a:avLst/>
          </a:prstGeom>
        </p:spPr>
      </p:pic>
      <p:sp>
        <p:nvSpPr>
          <p:cNvPr id="6" name="PB">
            <a:extLst>
              <a:ext uri="{FF2B5EF4-FFF2-40B4-BE49-F238E27FC236}">
                <a16:creationId xmlns:a16="http://schemas.microsoft.com/office/drawing/2014/main" id="{5F804C97-3907-AABD-148C-D954A154D710}"/>
              </a:ext>
            </a:extLst>
          </p:cNvPr>
          <p:cNvSpPr/>
          <p:nvPr/>
        </p:nvSpPr>
        <p:spPr>
          <a:xfrm>
            <a:off x="0" y="6705600"/>
            <a:ext cx="10060532" cy="152400"/>
          </a:xfrm>
          <a:prstGeom prst="rect">
            <a:avLst/>
          </a:prstGeom>
          <a:solidFill>
            <a:srgbClr val="E76E0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82308945"/>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044C60-13E7-FC4A-8606-A38D218EC1FC}"/>
              </a:ext>
            </a:extLst>
          </p:cNvPr>
          <p:cNvSpPr>
            <a:spLocks noGrp="1"/>
          </p:cNvSpPr>
          <p:nvPr>
            <p:ph type="title"/>
          </p:nvPr>
        </p:nvSpPr>
        <p:spPr/>
        <p:txBody>
          <a:bodyPr/>
          <a:lstStyle/>
          <a:p>
            <a:r>
              <a:rPr lang="en-US" dirty="0"/>
              <a:t>Tagged Heap</a:t>
            </a:r>
          </a:p>
        </p:txBody>
      </p:sp>
      <p:grpSp>
        <p:nvGrpSpPr>
          <p:cNvPr id="5" name="Group 4">
            <a:extLst>
              <a:ext uri="{FF2B5EF4-FFF2-40B4-BE49-F238E27FC236}">
                <a16:creationId xmlns:a16="http://schemas.microsoft.com/office/drawing/2014/main" id="{F6EAC0CB-3323-38E0-6B13-F878A678106B}"/>
              </a:ext>
            </a:extLst>
          </p:cNvPr>
          <p:cNvGrpSpPr/>
          <p:nvPr/>
        </p:nvGrpSpPr>
        <p:grpSpPr>
          <a:xfrm>
            <a:off x="887438" y="1828800"/>
            <a:ext cx="5977010" cy="3986460"/>
            <a:chOff x="887438" y="1685577"/>
            <a:chExt cx="6641122" cy="4429400"/>
          </a:xfrm>
        </p:grpSpPr>
        <p:sp>
          <p:nvSpPr>
            <p:cNvPr id="3" name="Rectangle 2">
              <a:extLst>
                <a:ext uri="{FF2B5EF4-FFF2-40B4-BE49-F238E27FC236}">
                  <a16:creationId xmlns:a16="http://schemas.microsoft.com/office/drawing/2014/main" id="{D2DF663E-1A4A-0201-6541-9572DF8B9309}"/>
                </a:ext>
              </a:extLst>
            </p:cNvPr>
            <p:cNvSpPr/>
            <p:nvPr/>
          </p:nvSpPr>
          <p:spPr>
            <a:xfrm>
              <a:off x="887438" y="1690688"/>
              <a:ext cx="3255498" cy="4424289"/>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5DD8421C-5E12-81F6-5E26-6DC58E08508F}"/>
                </a:ext>
              </a:extLst>
            </p:cNvPr>
            <p:cNvSpPr/>
            <p:nvPr/>
          </p:nvSpPr>
          <p:spPr>
            <a:xfrm>
              <a:off x="1048043" y="2804257"/>
              <a:ext cx="1392702" cy="548640"/>
            </a:xfrm>
            <a:prstGeom prst="rect">
              <a:avLst/>
            </a:prstGeom>
            <a:effectLst>
              <a:outerShdw blurRad="50800" dist="38100" dir="2700000" algn="tl" rotWithShape="0">
                <a:prstClr val="black">
                  <a:alpha val="40000"/>
                </a:prstClr>
              </a:outerShdw>
            </a:effectLst>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59E5B49B-24EB-EDC1-71B2-F9BDC1CB2C35}"/>
                </a:ext>
              </a:extLst>
            </p:cNvPr>
            <p:cNvSpPr/>
            <p:nvPr/>
          </p:nvSpPr>
          <p:spPr>
            <a:xfrm>
              <a:off x="2595489" y="2804257"/>
              <a:ext cx="1392702" cy="548640"/>
            </a:xfrm>
            <a:prstGeom prst="rect">
              <a:avLst/>
            </a:prstGeom>
            <a:effectLst>
              <a:outerShdw blurRad="50800" dist="38100" dir="2700000" algn="tl" rotWithShape="0">
                <a:prstClr val="black">
                  <a:alpha val="40000"/>
                </a:prstClr>
              </a:outerShdw>
            </a:effectLst>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7898AF28-BAB7-B161-BC28-66D5035CD4CD}"/>
                </a:ext>
              </a:extLst>
            </p:cNvPr>
            <p:cNvSpPr/>
            <p:nvPr/>
          </p:nvSpPr>
          <p:spPr>
            <a:xfrm>
              <a:off x="1048043" y="3429000"/>
              <a:ext cx="1392702" cy="548640"/>
            </a:xfrm>
            <a:prstGeom prst="rect">
              <a:avLst/>
            </a:prstGeom>
            <a:solidFill>
              <a:schemeClr val="accent2">
                <a:lumMod val="50000"/>
              </a:schemeClr>
            </a:solidFill>
            <a:effectLst>
              <a:outerShdw blurRad="50800" dist="38100" dir="2700000" algn="tl" rotWithShape="0">
                <a:prstClr val="black">
                  <a:alpha val="40000"/>
                </a:prstClr>
              </a:outerShdw>
            </a:effectLst>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dirty="0"/>
                <a:t>RENDER</a:t>
              </a:r>
            </a:p>
          </p:txBody>
        </p:sp>
        <p:sp>
          <p:nvSpPr>
            <p:cNvPr id="10" name="Rectangle 9">
              <a:extLst>
                <a:ext uri="{FF2B5EF4-FFF2-40B4-BE49-F238E27FC236}">
                  <a16:creationId xmlns:a16="http://schemas.microsoft.com/office/drawing/2014/main" id="{DD1E7A96-10E8-ED38-D63D-3D1E88354EF0}"/>
                </a:ext>
              </a:extLst>
            </p:cNvPr>
            <p:cNvSpPr/>
            <p:nvPr/>
          </p:nvSpPr>
          <p:spPr>
            <a:xfrm>
              <a:off x="2595489" y="3429000"/>
              <a:ext cx="1392702" cy="548640"/>
            </a:xfrm>
            <a:prstGeom prst="rect">
              <a:avLst/>
            </a:prstGeom>
            <a:solidFill>
              <a:schemeClr val="accent2">
                <a:lumMod val="20000"/>
                <a:lumOff val="80000"/>
              </a:schemeClr>
            </a:solidFill>
            <a:effectLst>
              <a:outerShdw blurRad="50800" dist="38100" dir="2700000" algn="tl" rotWithShape="0">
                <a:prstClr val="black">
                  <a:alpha val="40000"/>
                </a:prstClr>
              </a:outerShdw>
            </a:effectLst>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dirty="0">
                  <a:solidFill>
                    <a:schemeClr val="tx1"/>
                  </a:solidFill>
                </a:rPr>
                <a:t>APP</a:t>
              </a:r>
            </a:p>
          </p:txBody>
        </p:sp>
        <p:sp>
          <p:nvSpPr>
            <p:cNvPr id="11" name="Rectangle 10">
              <a:extLst>
                <a:ext uri="{FF2B5EF4-FFF2-40B4-BE49-F238E27FC236}">
                  <a16:creationId xmlns:a16="http://schemas.microsoft.com/office/drawing/2014/main" id="{E55703CC-2A1F-AD18-59F5-BD2995731F55}"/>
                </a:ext>
              </a:extLst>
            </p:cNvPr>
            <p:cNvSpPr/>
            <p:nvPr/>
          </p:nvSpPr>
          <p:spPr>
            <a:xfrm>
              <a:off x="1048043" y="4053717"/>
              <a:ext cx="1392702" cy="548640"/>
            </a:xfrm>
            <a:prstGeom prst="rect">
              <a:avLst/>
            </a:prstGeom>
            <a:solidFill>
              <a:schemeClr val="accent2">
                <a:lumMod val="50000"/>
              </a:schemeClr>
            </a:solidFill>
            <a:effectLst>
              <a:outerShdw blurRad="50800" dist="38100" dir="2700000" algn="tl" rotWithShape="0">
                <a:prstClr val="black">
                  <a:alpha val="40000"/>
                </a:prstClr>
              </a:outerShdw>
            </a:effectLst>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dirty="0"/>
                <a:t>RENDER</a:t>
              </a:r>
            </a:p>
          </p:txBody>
        </p:sp>
        <p:sp>
          <p:nvSpPr>
            <p:cNvPr id="12" name="Rectangle 11">
              <a:extLst>
                <a:ext uri="{FF2B5EF4-FFF2-40B4-BE49-F238E27FC236}">
                  <a16:creationId xmlns:a16="http://schemas.microsoft.com/office/drawing/2014/main" id="{92AF4C83-0380-82BE-9391-A358EA42A92E}"/>
                </a:ext>
              </a:extLst>
            </p:cNvPr>
            <p:cNvSpPr/>
            <p:nvPr/>
          </p:nvSpPr>
          <p:spPr>
            <a:xfrm>
              <a:off x="2595489" y="4053717"/>
              <a:ext cx="1392702" cy="548640"/>
            </a:xfrm>
            <a:prstGeom prst="rect">
              <a:avLst/>
            </a:prstGeom>
            <a:solidFill>
              <a:schemeClr val="accent2">
                <a:lumMod val="20000"/>
                <a:lumOff val="80000"/>
              </a:schemeClr>
            </a:solidFill>
            <a:effectLst>
              <a:outerShdw blurRad="50800" dist="38100" dir="2700000" algn="tl" rotWithShape="0">
                <a:prstClr val="black">
                  <a:alpha val="40000"/>
                </a:prstClr>
              </a:outerShdw>
            </a:effectLst>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dirty="0">
                  <a:solidFill>
                    <a:schemeClr val="tx1"/>
                  </a:solidFill>
                </a:rPr>
                <a:t>APP</a:t>
              </a:r>
            </a:p>
          </p:txBody>
        </p:sp>
        <p:sp>
          <p:nvSpPr>
            <p:cNvPr id="13" name="Rectangle 12">
              <a:extLst>
                <a:ext uri="{FF2B5EF4-FFF2-40B4-BE49-F238E27FC236}">
                  <a16:creationId xmlns:a16="http://schemas.microsoft.com/office/drawing/2014/main" id="{55FD6943-9A01-D0E8-812B-08F0280E22A1}"/>
                </a:ext>
              </a:extLst>
            </p:cNvPr>
            <p:cNvSpPr/>
            <p:nvPr/>
          </p:nvSpPr>
          <p:spPr>
            <a:xfrm>
              <a:off x="1048043" y="4678460"/>
              <a:ext cx="1392702" cy="548640"/>
            </a:xfrm>
            <a:prstGeom prst="rect">
              <a:avLst/>
            </a:prstGeom>
            <a:solidFill>
              <a:schemeClr val="accent2">
                <a:lumMod val="60000"/>
                <a:lumOff val="40000"/>
              </a:schemeClr>
            </a:solidFill>
            <a:effectLst>
              <a:outerShdw blurRad="50800" dist="38100" dir="2700000" algn="tl" rotWithShape="0">
                <a:prstClr val="black">
                  <a:alpha val="40000"/>
                </a:prstClr>
              </a:outerShdw>
            </a:effectLst>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dirty="0"/>
                <a:t>PHYX</a:t>
              </a:r>
            </a:p>
          </p:txBody>
        </p:sp>
        <p:sp>
          <p:nvSpPr>
            <p:cNvPr id="14" name="Rectangle 13">
              <a:extLst>
                <a:ext uri="{FF2B5EF4-FFF2-40B4-BE49-F238E27FC236}">
                  <a16:creationId xmlns:a16="http://schemas.microsoft.com/office/drawing/2014/main" id="{C25BDD06-32D9-5C32-D260-A4DB8982AB70}"/>
                </a:ext>
              </a:extLst>
            </p:cNvPr>
            <p:cNvSpPr/>
            <p:nvPr/>
          </p:nvSpPr>
          <p:spPr>
            <a:xfrm>
              <a:off x="2595489" y="4678460"/>
              <a:ext cx="1392702" cy="548640"/>
            </a:xfrm>
            <a:prstGeom prst="rect">
              <a:avLst/>
            </a:prstGeom>
            <a:solidFill>
              <a:schemeClr val="accent2">
                <a:lumMod val="60000"/>
                <a:lumOff val="40000"/>
              </a:schemeClr>
            </a:solidFill>
            <a:effectLst>
              <a:outerShdw blurRad="50800" dist="38100" dir="2700000" algn="tl" rotWithShape="0">
                <a:prstClr val="black">
                  <a:alpha val="40000"/>
                </a:prstClr>
              </a:outerShdw>
            </a:effectLst>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dirty="0"/>
                <a:t>PHYX</a:t>
              </a:r>
            </a:p>
          </p:txBody>
        </p:sp>
        <p:sp>
          <p:nvSpPr>
            <p:cNvPr id="15" name="Rectangle 14">
              <a:extLst>
                <a:ext uri="{FF2B5EF4-FFF2-40B4-BE49-F238E27FC236}">
                  <a16:creationId xmlns:a16="http://schemas.microsoft.com/office/drawing/2014/main" id="{595A94D5-EDBE-5681-7D08-4F12F33C9E9B}"/>
                </a:ext>
              </a:extLst>
            </p:cNvPr>
            <p:cNvSpPr/>
            <p:nvPr/>
          </p:nvSpPr>
          <p:spPr>
            <a:xfrm>
              <a:off x="1048043" y="5303203"/>
              <a:ext cx="1392702" cy="548640"/>
            </a:xfrm>
            <a:prstGeom prst="rect">
              <a:avLst/>
            </a:prstGeom>
            <a:effectLst>
              <a:outerShdw blurRad="50800" dist="38100" dir="2700000" algn="tl" rotWithShape="0">
                <a:prstClr val="black">
                  <a:alpha val="40000"/>
                </a:prstClr>
              </a:outerShdw>
            </a:effectLst>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83324489-C3F1-27C0-E7C3-2CE81FA02928}"/>
                </a:ext>
              </a:extLst>
            </p:cNvPr>
            <p:cNvSpPr/>
            <p:nvPr/>
          </p:nvSpPr>
          <p:spPr>
            <a:xfrm>
              <a:off x="2595489" y="5303203"/>
              <a:ext cx="1392702" cy="548640"/>
            </a:xfrm>
            <a:prstGeom prst="rect">
              <a:avLst/>
            </a:prstGeom>
            <a:effectLst>
              <a:outerShdw blurRad="50800" dist="38100" dir="2700000" algn="tl" rotWithShape="0">
                <a:prstClr val="black">
                  <a:alpha val="40000"/>
                </a:prstClr>
              </a:outerShdw>
            </a:effectLst>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92BB87D6-FE5C-B07D-C543-996CF4FB81F7}"/>
                </a:ext>
              </a:extLst>
            </p:cNvPr>
            <p:cNvSpPr txBox="1"/>
            <p:nvPr/>
          </p:nvSpPr>
          <p:spPr>
            <a:xfrm>
              <a:off x="1048044" y="1745351"/>
              <a:ext cx="2978465" cy="649750"/>
            </a:xfrm>
            <a:prstGeom prst="rect">
              <a:avLst/>
            </a:prstGeom>
            <a:noFill/>
          </p:spPr>
          <p:txBody>
            <a:bodyPr wrap="square" rtlCol="0">
              <a:spAutoFit/>
            </a:bodyPr>
            <a:lstStyle/>
            <a:p>
              <a:pPr algn="ctr"/>
              <a:r>
                <a:rPr lang="en-US" sz="3200" b="1" dirty="0">
                  <a:solidFill>
                    <a:schemeClr val="bg1"/>
                  </a:solidFill>
                </a:rPr>
                <a:t>TAGGED HEAP</a:t>
              </a:r>
            </a:p>
          </p:txBody>
        </p:sp>
        <p:sp>
          <p:nvSpPr>
            <p:cNvPr id="18" name="Rectangle 17">
              <a:extLst>
                <a:ext uri="{FF2B5EF4-FFF2-40B4-BE49-F238E27FC236}">
                  <a16:creationId xmlns:a16="http://schemas.microsoft.com/office/drawing/2014/main" id="{6B787CD8-4771-4DEC-18CA-AB233D417C33}"/>
                </a:ext>
              </a:extLst>
            </p:cNvPr>
            <p:cNvSpPr/>
            <p:nvPr/>
          </p:nvSpPr>
          <p:spPr>
            <a:xfrm>
              <a:off x="4663439" y="1685577"/>
              <a:ext cx="2865121" cy="1297091"/>
            </a:xfrm>
            <a:prstGeom prst="rect">
              <a:avLst/>
            </a:prstGeom>
            <a:effectLst>
              <a:outerShdw blurRad="50800" dist="38100" dir="2700000" algn="tl" rotWithShape="0">
                <a:prstClr val="black">
                  <a:alpha val="40000"/>
                </a:prstClr>
              </a:outerShdw>
            </a:effectLst>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5CA77C00-158E-AC96-1894-B5A79A502710}"/>
                </a:ext>
              </a:extLst>
            </p:cNvPr>
            <p:cNvSpPr/>
            <p:nvPr/>
          </p:nvSpPr>
          <p:spPr>
            <a:xfrm>
              <a:off x="5978769" y="2303756"/>
              <a:ext cx="1392702" cy="548640"/>
            </a:xfrm>
            <a:prstGeom prst="rect">
              <a:avLst/>
            </a:prstGeom>
            <a:solidFill>
              <a:schemeClr val="accent2">
                <a:lumMod val="20000"/>
                <a:lumOff val="80000"/>
              </a:schemeClr>
            </a:solidFill>
            <a:effectLst>
              <a:outerShdw blurRad="50800" dist="38100" dir="2700000" algn="tl" rotWithShape="0">
                <a:prstClr val="black">
                  <a:alpha val="40000"/>
                </a:prstClr>
              </a:outerShdw>
            </a:effectLst>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dirty="0">
                  <a:solidFill>
                    <a:schemeClr val="tx1"/>
                  </a:solidFill>
                </a:rPr>
                <a:t>APP</a:t>
              </a:r>
            </a:p>
          </p:txBody>
        </p:sp>
        <p:sp>
          <p:nvSpPr>
            <p:cNvPr id="21" name="TextBox 20">
              <a:extLst>
                <a:ext uri="{FF2B5EF4-FFF2-40B4-BE49-F238E27FC236}">
                  <a16:creationId xmlns:a16="http://schemas.microsoft.com/office/drawing/2014/main" id="{68900308-74C1-AEAA-5BC7-DAA0D081E043}"/>
                </a:ext>
              </a:extLst>
            </p:cNvPr>
            <p:cNvSpPr txBox="1"/>
            <p:nvPr/>
          </p:nvSpPr>
          <p:spPr>
            <a:xfrm>
              <a:off x="4725571" y="1775231"/>
              <a:ext cx="1253198" cy="444567"/>
            </a:xfrm>
            <a:prstGeom prst="rect">
              <a:avLst/>
            </a:prstGeom>
            <a:noFill/>
          </p:spPr>
          <p:txBody>
            <a:bodyPr wrap="square" rtlCol="0">
              <a:spAutoFit/>
            </a:bodyPr>
            <a:lstStyle/>
            <a:p>
              <a:r>
                <a:rPr lang="en-US" sz="2000" b="1" dirty="0">
                  <a:solidFill>
                    <a:schemeClr val="bg1"/>
                  </a:solidFill>
                </a:rPr>
                <a:t>Allocator</a:t>
              </a:r>
            </a:p>
          </p:txBody>
        </p:sp>
      </p:grpSp>
      <p:pic>
        <p:nvPicPr>
          <p:cNvPr id="4" name="Graphic 3" descr="Tag with solid fill">
            <a:extLst>
              <a:ext uri="{FF2B5EF4-FFF2-40B4-BE49-F238E27FC236}">
                <a16:creationId xmlns:a16="http://schemas.microsoft.com/office/drawing/2014/main" id="{557BA42E-C365-863A-9C3E-F04CC8ECEE3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484570" y="606532"/>
            <a:ext cx="614150" cy="614150"/>
          </a:xfrm>
          <a:prstGeom prst="rect">
            <a:avLst/>
          </a:prstGeom>
        </p:spPr>
      </p:pic>
      <p:sp>
        <p:nvSpPr>
          <p:cNvPr id="19" name="PB">
            <a:extLst>
              <a:ext uri="{FF2B5EF4-FFF2-40B4-BE49-F238E27FC236}">
                <a16:creationId xmlns:a16="http://schemas.microsoft.com/office/drawing/2014/main" id="{8809A044-5DBB-407F-19E2-C4426EC36363}"/>
              </a:ext>
            </a:extLst>
          </p:cNvPr>
          <p:cNvSpPr/>
          <p:nvPr/>
        </p:nvSpPr>
        <p:spPr>
          <a:xfrm>
            <a:off x="0" y="6070600"/>
            <a:ext cx="10145790" cy="152400"/>
          </a:xfrm>
          <a:prstGeom prst="rect">
            <a:avLst/>
          </a:prstGeom>
          <a:solidFill>
            <a:srgbClr val="E76E0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832386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E79AC3-3E34-F72E-2656-FB2FE30C6D01}"/>
              </a:ext>
            </a:extLst>
          </p:cNvPr>
          <p:cNvSpPr>
            <a:spLocks noGrp="1"/>
          </p:cNvSpPr>
          <p:nvPr>
            <p:ph type="title"/>
          </p:nvPr>
        </p:nvSpPr>
        <p:spPr/>
        <p:txBody>
          <a:bodyPr/>
          <a:lstStyle/>
          <a:p>
            <a:r>
              <a:rPr lang="en-US" dirty="0"/>
              <a:t>What is a fiber</a:t>
            </a:r>
          </a:p>
        </p:txBody>
      </p:sp>
      <p:sp>
        <p:nvSpPr>
          <p:cNvPr id="3" name="Content Placeholder 2">
            <a:extLst>
              <a:ext uri="{FF2B5EF4-FFF2-40B4-BE49-F238E27FC236}">
                <a16:creationId xmlns:a16="http://schemas.microsoft.com/office/drawing/2014/main" id="{744DDC17-6251-7AE9-0CBC-5056024F4692}"/>
              </a:ext>
            </a:extLst>
          </p:cNvPr>
          <p:cNvSpPr>
            <a:spLocks noGrp="1"/>
          </p:cNvSpPr>
          <p:nvPr>
            <p:ph idx="1"/>
          </p:nvPr>
        </p:nvSpPr>
        <p:spPr>
          <a:xfrm>
            <a:off x="1354347" y="2253673"/>
            <a:ext cx="4741654" cy="3768436"/>
          </a:xfrm>
        </p:spPr>
        <p:txBody>
          <a:bodyPr/>
          <a:lstStyle/>
          <a:p>
            <a:r>
              <a:rPr lang="en-US" dirty="0"/>
              <a:t>Like a partial thread</a:t>
            </a:r>
          </a:p>
          <a:p>
            <a:pPr lvl="1"/>
            <a:r>
              <a:rPr lang="en-US" dirty="0"/>
              <a:t>user provided stack space</a:t>
            </a:r>
          </a:p>
          <a:p>
            <a:pPr lvl="1"/>
            <a:r>
              <a:rPr lang="en-US" dirty="0"/>
              <a:t>space to save register</a:t>
            </a:r>
          </a:p>
        </p:txBody>
      </p:sp>
      <p:pic>
        <p:nvPicPr>
          <p:cNvPr id="4" name="Graphic 3" descr="Processor with solid fill">
            <a:extLst>
              <a:ext uri="{FF2B5EF4-FFF2-40B4-BE49-F238E27FC236}">
                <a16:creationId xmlns:a16="http://schemas.microsoft.com/office/drawing/2014/main" id="{AC4375EB-9BBB-B6DC-25EC-29E2B3C6205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499544" y="621506"/>
            <a:ext cx="584202" cy="584202"/>
          </a:xfrm>
          <a:prstGeom prst="rect">
            <a:avLst/>
          </a:prstGeom>
        </p:spPr>
      </p:pic>
      <p:pic>
        <p:nvPicPr>
          <p:cNvPr id="7" name="Graphic 6" descr="Whole pizza with solid fill">
            <a:extLst>
              <a:ext uri="{FF2B5EF4-FFF2-40B4-BE49-F238E27FC236}">
                <a16:creationId xmlns:a16="http://schemas.microsoft.com/office/drawing/2014/main" id="{4E68EF46-51F3-C62B-4928-580296308B8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719686" y="2454812"/>
            <a:ext cx="3364060" cy="3364060"/>
          </a:xfrm>
          <a:prstGeom prst="rect">
            <a:avLst/>
          </a:prstGeom>
        </p:spPr>
      </p:pic>
      <p:sp>
        <p:nvSpPr>
          <p:cNvPr id="8" name="PB">
            <a:extLst>
              <a:ext uri="{FF2B5EF4-FFF2-40B4-BE49-F238E27FC236}">
                <a16:creationId xmlns:a16="http://schemas.microsoft.com/office/drawing/2014/main" id="{AFB4DFB1-3B3F-C3AF-CA0A-7081CA6DDBC0}"/>
              </a:ext>
            </a:extLst>
          </p:cNvPr>
          <p:cNvSpPr/>
          <p:nvPr/>
        </p:nvSpPr>
        <p:spPr>
          <a:xfrm>
            <a:off x="0" y="6070600"/>
            <a:ext cx="1023105" cy="152400"/>
          </a:xfrm>
          <a:prstGeom prst="rect">
            <a:avLst/>
          </a:prstGeom>
          <a:solidFill>
            <a:srgbClr val="E76E0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73743176"/>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044C60-13E7-FC4A-8606-A38D218EC1FC}"/>
              </a:ext>
            </a:extLst>
          </p:cNvPr>
          <p:cNvSpPr>
            <a:spLocks noGrp="1"/>
          </p:cNvSpPr>
          <p:nvPr>
            <p:ph type="title"/>
          </p:nvPr>
        </p:nvSpPr>
        <p:spPr/>
        <p:txBody>
          <a:bodyPr/>
          <a:lstStyle/>
          <a:p>
            <a:r>
              <a:rPr lang="en-US" dirty="0"/>
              <a:t>Tagged Heap</a:t>
            </a:r>
          </a:p>
        </p:txBody>
      </p:sp>
      <p:grpSp>
        <p:nvGrpSpPr>
          <p:cNvPr id="22" name="Group 21">
            <a:extLst>
              <a:ext uri="{FF2B5EF4-FFF2-40B4-BE49-F238E27FC236}">
                <a16:creationId xmlns:a16="http://schemas.microsoft.com/office/drawing/2014/main" id="{D3AC43F5-6A33-1B74-B298-CB1B7BD2814C}"/>
              </a:ext>
            </a:extLst>
          </p:cNvPr>
          <p:cNvGrpSpPr/>
          <p:nvPr/>
        </p:nvGrpSpPr>
        <p:grpSpPr>
          <a:xfrm>
            <a:off x="887441" y="1828800"/>
            <a:ext cx="9961683" cy="3986460"/>
            <a:chOff x="887438" y="1666398"/>
            <a:chExt cx="11304561" cy="4448579"/>
          </a:xfrm>
        </p:grpSpPr>
        <p:sp>
          <p:nvSpPr>
            <p:cNvPr id="3" name="Rectangle 2">
              <a:extLst>
                <a:ext uri="{FF2B5EF4-FFF2-40B4-BE49-F238E27FC236}">
                  <a16:creationId xmlns:a16="http://schemas.microsoft.com/office/drawing/2014/main" id="{D2DF663E-1A4A-0201-6541-9572DF8B9309}"/>
                </a:ext>
              </a:extLst>
            </p:cNvPr>
            <p:cNvSpPr/>
            <p:nvPr/>
          </p:nvSpPr>
          <p:spPr>
            <a:xfrm>
              <a:off x="887438" y="1690688"/>
              <a:ext cx="3255498" cy="4424289"/>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5DD8421C-5E12-81F6-5E26-6DC58E08508F}"/>
                </a:ext>
              </a:extLst>
            </p:cNvPr>
            <p:cNvSpPr/>
            <p:nvPr/>
          </p:nvSpPr>
          <p:spPr>
            <a:xfrm>
              <a:off x="1048043" y="2804257"/>
              <a:ext cx="1392702" cy="548640"/>
            </a:xfrm>
            <a:prstGeom prst="rect">
              <a:avLst/>
            </a:prstGeom>
            <a:effectLst>
              <a:outerShdw blurRad="50800" dist="38100" dir="2700000" algn="tl" rotWithShape="0">
                <a:prstClr val="black">
                  <a:alpha val="40000"/>
                </a:prstClr>
              </a:outerShdw>
            </a:effectLst>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59E5B49B-24EB-EDC1-71B2-F9BDC1CB2C35}"/>
                </a:ext>
              </a:extLst>
            </p:cNvPr>
            <p:cNvSpPr/>
            <p:nvPr/>
          </p:nvSpPr>
          <p:spPr>
            <a:xfrm>
              <a:off x="2595489" y="2804257"/>
              <a:ext cx="1392702" cy="548640"/>
            </a:xfrm>
            <a:prstGeom prst="rect">
              <a:avLst/>
            </a:prstGeom>
            <a:effectLst>
              <a:outerShdw blurRad="50800" dist="38100" dir="2700000" algn="tl" rotWithShape="0">
                <a:prstClr val="black">
                  <a:alpha val="40000"/>
                </a:prstClr>
              </a:outerShdw>
            </a:effectLst>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7898AF28-BAB7-B161-BC28-66D5035CD4CD}"/>
                </a:ext>
              </a:extLst>
            </p:cNvPr>
            <p:cNvSpPr/>
            <p:nvPr/>
          </p:nvSpPr>
          <p:spPr>
            <a:xfrm>
              <a:off x="1048043" y="3429000"/>
              <a:ext cx="1392702" cy="548640"/>
            </a:xfrm>
            <a:prstGeom prst="rect">
              <a:avLst/>
            </a:prstGeom>
            <a:solidFill>
              <a:schemeClr val="accent2">
                <a:lumMod val="50000"/>
              </a:schemeClr>
            </a:solidFill>
            <a:effectLst>
              <a:outerShdw blurRad="50800" dist="38100" dir="2700000" algn="tl" rotWithShape="0">
                <a:prstClr val="black">
                  <a:alpha val="40000"/>
                </a:prstClr>
              </a:outerShdw>
            </a:effectLst>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dirty="0"/>
                <a:t>RENDER</a:t>
              </a:r>
            </a:p>
          </p:txBody>
        </p:sp>
        <p:sp>
          <p:nvSpPr>
            <p:cNvPr id="10" name="Rectangle 9">
              <a:extLst>
                <a:ext uri="{FF2B5EF4-FFF2-40B4-BE49-F238E27FC236}">
                  <a16:creationId xmlns:a16="http://schemas.microsoft.com/office/drawing/2014/main" id="{DD1E7A96-10E8-ED38-D63D-3D1E88354EF0}"/>
                </a:ext>
              </a:extLst>
            </p:cNvPr>
            <p:cNvSpPr/>
            <p:nvPr/>
          </p:nvSpPr>
          <p:spPr>
            <a:xfrm>
              <a:off x="2595489" y="3429000"/>
              <a:ext cx="1392702" cy="548640"/>
            </a:xfrm>
            <a:prstGeom prst="rect">
              <a:avLst/>
            </a:prstGeom>
            <a:solidFill>
              <a:schemeClr val="accent2">
                <a:lumMod val="20000"/>
                <a:lumOff val="80000"/>
              </a:schemeClr>
            </a:solidFill>
            <a:effectLst>
              <a:outerShdw blurRad="50800" dist="38100" dir="2700000" algn="tl" rotWithShape="0">
                <a:prstClr val="black">
                  <a:alpha val="40000"/>
                </a:prstClr>
              </a:outerShdw>
            </a:effectLst>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dirty="0">
                  <a:solidFill>
                    <a:schemeClr val="tx1"/>
                  </a:solidFill>
                </a:rPr>
                <a:t>APP</a:t>
              </a:r>
            </a:p>
          </p:txBody>
        </p:sp>
        <p:sp>
          <p:nvSpPr>
            <p:cNvPr id="11" name="Rectangle 10">
              <a:extLst>
                <a:ext uri="{FF2B5EF4-FFF2-40B4-BE49-F238E27FC236}">
                  <a16:creationId xmlns:a16="http://schemas.microsoft.com/office/drawing/2014/main" id="{E55703CC-2A1F-AD18-59F5-BD2995731F55}"/>
                </a:ext>
              </a:extLst>
            </p:cNvPr>
            <p:cNvSpPr/>
            <p:nvPr/>
          </p:nvSpPr>
          <p:spPr>
            <a:xfrm>
              <a:off x="1048043" y="4053717"/>
              <a:ext cx="1392702" cy="548640"/>
            </a:xfrm>
            <a:prstGeom prst="rect">
              <a:avLst/>
            </a:prstGeom>
            <a:solidFill>
              <a:schemeClr val="accent2">
                <a:lumMod val="50000"/>
              </a:schemeClr>
            </a:solidFill>
            <a:effectLst>
              <a:outerShdw blurRad="50800" dist="38100" dir="2700000" algn="tl" rotWithShape="0">
                <a:prstClr val="black">
                  <a:alpha val="40000"/>
                </a:prstClr>
              </a:outerShdw>
            </a:effectLst>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dirty="0"/>
                <a:t>RENDER</a:t>
              </a:r>
            </a:p>
          </p:txBody>
        </p:sp>
        <p:sp>
          <p:nvSpPr>
            <p:cNvPr id="12" name="Rectangle 11">
              <a:extLst>
                <a:ext uri="{FF2B5EF4-FFF2-40B4-BE49-F238E27FC236}">
                  <a16:creationId xmlns:a16="http://schemas.microsoft.com/office/drawing/2014/main" id="{92AF4C83-0380-82BE-9391-A358EA42A92E}"/>
                </a:ext>
              </a:extLst>
            </p:cNvPr>
            <p:cNvSpPr/>
            <p:nvPr/>
          </p:nvSpPr>
          <p:spPr>
            <a:xfrm>
              <a:off x="2595489" y="4053717"/>
              <a:ext cx="1392702" cy="548640"/>
            </a:xfrm>
            <a:prstGeom prst="rect">
              <a:avLst/>
            </a:prstGeom>
            <a:solidFill>
              <a:schemeClr val="accent2">
                <a:lumMod val="20000"/>
                <a:lumOff val="80000"/>
              </a:schemeClr>
            </a:solidFill>
            <a:effectLst>
              <a:outerShdw blurRad="50800" dist="38100" dir="2700000" algn="tl" rotWithShape="0">
                <a:prstClr val="black">
                  <a:alpha val="40000"/>
                </a:prstClr>
              </a:outerShdw>
            </a:effectLst>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dirty="0">
                  <a:solidFill>
                    <a:schemeClr val="tx1"/>
                  </a:solidFill>
                </a:rPr>
                <a:t>APP</a:t>
              </a:r>
            </a:p>
          </p:txBody>
        </p:sp>
        <p:sp>
          <p:nvSpPr>
            <p:cNvPr id="13" name="Rectangle 12">
              <a:extLst>
                <a:ext uri="{FF2B5EF4-FFF2-40B4-BE49-F238E27FC236}">
                  <a16:creationId xmlns:a16="http://schemas.microsoft.com/office/drawing/2014/main" id="{55FD6943-9A01-D0E8-812B-08F0280E22A1}"/>
                </a:ext>
              </a:extLst>
            </p:cNvPr>
            <p:cNvSpPr/>
            <p:nvPr/>
          </p:nvSpPr>
          <p:spPr>
            <a:xfrm>
              <a:off x="1048043" y="4678460"/>
              <a:ext cx="1392702" cy="548640"/>
            </a:xfrm>
            <a:prstGeom prst="rect">
              <a:avLst/>
            </a:prstGeom>
            <a:solidFill>
              <a:schemeClr val="accent2">
                <a:lumMod val="60000"/>
                <a:lumOff val="40000"/>
              </a:schemeClr>
            </a:solidFill>
            <a:effectLst>
              <a:outerShdw blurRad="50800" dist="38100" dir="2700000" algn="tl" rotWithShape="0">
                <a:prstClr val="black">
                  <a:alpha val="40000"/>
                </a:prstClr>
              </a:outerShdw>
            </a:effectLst>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dirty="0"/>
                <a:t>PHYX</a:t>
              </a:r>
            </a:p>
          </p:txBody>
        </p:sp>
        <p:sp>
          <p:nvSpPr>
            <p:cNvPr id="14" name="Rectangle 13">
              <a:extLst>
                <a:ext uri="{FF2B5EF4-FFF2-40B4-BE49-F238E27FC236}">
                  <a16:creationId xmlns:a16="http://schemas.microsoft.com/office/drawing/2014/main" id="{C25BDD06-32D9-5C32-D260-A4DB8982AB70}"/>
                </a:ext>
              </a:extLst>
            </p:cNvPr>
            <p:cNvSpPr/>
            <p:nvPr/>
          </p:nvSpPr>
          <p:spPr>
            <a:xfrm>
              <a:off x="2595489" y="4678460"/>
              <a:ext cx="1392702" cy="548640"/>
            </a:xfrm>
            <a:prstGeom prst="rect">
              <a:avLst/>
            </a:prstGeom>
            <a:solidFill>
              <a:schemeClr val="accent2">
                <a:lumMod val="60000"/>
                <a:lumOff val="40000"/>
              </a:schemeClr>
            </a:solidFill>
            <a:effectLst>
              <a:outerShdw blurRad="50800" dist="38100" dir="2700000" algn="tl" rotWithShape="0">
                <a:prstClr val="black">
                  <a:alpha val="40000"/>
                </a:prstClr>
              </a:outerShdw>
            </a:effectLst>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dirty="0"/>
                <a:t>PHYX</a:t>
              </a:r>
            </a:p>
          </p:txBody>
        </p:sp>
        <p:sp>
          <p:nvSpPr>
            <p:cNvPr id="15" name="Rectangle 14">
              <a:extLst>
                <a:ext uri="{FF2B5EF4-FFF2-40B4-BE49-F238E27FC236}">
                  <a16:creationId xmlns:a16="http://schemas.microsoft.com/office/drawing/2014/main" id="{595A94D5-EDBE-5681-7D08-4F12F33C9E9B}"/>
                </a:ext>
              </a:extLst>
            </p:cNvPr>
            <p:cNvSpPr/>
            <p:nvPr/>
          </p:nvSpPr>
          <p:spPr>
            <a:xfrm>
              <a:off x="1048043" y="5303203"/>
              <a:ext cx="1392702" cy="548640"/>
            </a:xfrm>
            <a:prstGeom prst="rect">
              <a:avLst/>
            </a:prstGeom>
            <a:effectLst>
              <a:outerShdw blurRad="50800" dist="38100" dir="2700000" algn="tl" rotWithShape="0">
                <a:prstClr val="black">
                  <a:alpha val="40000"/>
                </a:prstClr>
              </a:outerShdw>
            </a:effectLst>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83324489-C3F1-27C0-E7C3-2CE81FA02928}"/>
                </a:ext>
              </a:extLst>
            </p:cNvPr>
            <p:cNvSpPr/>
            <p:nvPr/>
          </p:nvSpPr>
          <p:spPr>
            <a:xfrm>
              <a:off x="2595489" y="5303203"/>
              <a:ext cx="1392702" cy="548640"/>
            </a:xfrm>
            <a:prstGeom prst="rect">
              <a:avLst/>
            </a:prstGeom>
            <a:effectLst>
              <a:outerShdw blurRad="50800" dist="38100" dir="2700000" algn="tl" rotWithShape="0">
                <a:prstClr val="black">
                  <a:alpha val="40000"/>
                </a:prstClr>
              </a:outerShdw>
            </a:effectLst>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6B787CD8-4771-4DEC-18CA-AB233D417C33}"/>
                </a:ext>
              </a:extLst>
            </p:cNvPr>
            <p:cNvSpPr/>
            <p:nvPr/>
          </p:nvSpPr>
          <p:spPr>
            <a:xfrm>
              <a:off x="4663439" y="1685577"/>
              <a:ext cx="2865121" cy="1297091"/>
            </a:xfrm>
            <a:prstGeom prst="rect">
              <a:avLst/>
            </a:prstGeom>
            <a:effectLst>
              <a:outerShdw blurRad="50800" dist="38100" dir="2700000" algn="tl" rotWithShape="0">
                <a:prstClr val="black">
                  <a:alpha val="40000"/>
                </a:prstClr>
              </a:outerShdw>
            </a:effectLst>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5CA77C00-158E-AC96-1894-B5A79A502710}"/>
                </a:ext>
              </a:extLst>
            </p:cNvPr>
            <p:cNvSpPr/>
            <p:nvPr/>
          </p:nvSpPr>
          <p:spPr>
            <a:xfrm>
              <a:off x="5978769" y="2303756"/>
              <a:ext cx="1392702" cy="548640"/>
            </a:xfrm>
            <a:prstGeom prst="rect">
              <a:avLst/>
            </a:prstGeom>
            <a:solidFill>
              <a:schemeClr val="accent2">
                <a:lumMod val="20000"/>
                <a:lumOff val="80000"/>
              </a:schemeClr>
            </a:solidFill>
            <a:effectLst>
              <a:outerShdw blurRad="50800" dist="38100" dir="2700000" algn="tl" rotWithShape="0">
                <a:prstClr val="black">
                  <a:alpha val="40000"/>
                </a:prstClr>
              </a:outerShdw>
            </a:effectLst>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dirty="0">
                  <a:solidFill>
                    <a:schemeClr val="tx1"/>
                  </a:solidFill>
                </a:rPr>
                <a:t>APP</a:t>
              </a:r>
            </a:p>
          </p:txBody>
        </p:sp>
        <p:sp>
          <p:nvSpPr>
            <p:cNvPr id="21" name="TextBox 20">
              <a:extLst>
                <a:ext uri="{FF2B5EF4-FFF2-40B4-BE49-F238E27FC236}">
                  <a16:creationId xmlns:a16="http://schemas.microsoft.com/office/drawing/2014/main" id="{68900308-74C1-AEAA-5BC7-DAA0D081E043}"/>
                </a:ext>
              </a:extLst>
            </p:cNvPr>
            <p:cNvSpPr txBox="1"/>
            <p:nvPr/>
          </p:nvSpPr>
          <p:spPr>
            <a:xfrm>
              <a:off x="4725571" y="1775231"/>
              <a:ext cx="1392702" cy="446492"/>
            </a:xfrm>
            <a:prstGeom prst="rect">
              <a:avLst/>
            </a:prstGeom>
            <a:noFill/>
          </p:spPr>
          <p:txBody>
            <a:bodyPr wrap="square" rtlCol="0">
              <a:spAutoFit/>
            </a:bodyPr>
            <a:lstStyle/>
            <a:p>
              <a:r>
                <a:rPr lang="en-US" sz="2000" b="1" dirty="0">
                  <a:solidFill>
                    <a:schemeClr val="bg1"/>
                  </a:solidFill>
                </a:rPr>
                <a:t>Allocator</a:t>
              </a:r>
            </a:p>
          </p:txBody>
        </p:sp>
        <p:cxnSp>
          <p:nvCxnSpPr>
            <p:cNvPr id="5" name="Straight Arrow Connector 4">
              <a:extLst>
                <a:ext uri="{FF2B5EF4-FFF2-40B4-BE49-F238E27FC236}">
                  <a16:creationId xmlns:a16="http://schemas.microsoft.com/office/drawing/2014/main" id="{1F4EA41E-4B32-EFFF-5762-6020E4952CCD}"/>
                </a:ext>
              </a:extLst>
            </p:cNvPr>
            <p:cNvCxnSpPr>
              <a:cxnSpLocks/>
            </p:cNvCxnSpPr>
            <p:nvPr/>
          </p:nvCxnSpPr>
          <p:spPr>
            <a:xfrm flipH="1">
              <a:off x="7913077" y="1871003"/>
              <a:ext cx="963637" cy="0"/>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8" name="Straight Arrow Connector 7">
              <a:extLst>
                <a:ext uri="{FF2B5EF4-FFF2-40B4-BE49-F238E27FC236}">
                  <a16:creationId xmlns:a16="http://schemas.microsoft.com/office/drawing/2014/main" id="{8729131C-3176-996B-86F7-20AE062C56FF}"/>
                </a:ext>
              </a:extLst>
            </p:cNvPr>
            <p:cNvCxnSpPr>
              <a:cxnSpLocks/>
            </p:cNvCxnSpPr>
            <p:nvPr/>
          </p:nvCxnSpPr>
          <p:spPr>
            <a:xfrm flipH="1">
              <a:off x="7913077" y="2330126"/>
              <a:ext cx="548640" cy="0"/>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19" name="Straight Arrow Connector 18">
              <a:extLst>
                <a:ext uri="{FF2B5EF4-FFF2-40B4-BE49-F238E27FC236}">
                  <a16:creationId xmlns:a16="http://schemas.microsoft.com/office/drawing/2014/main" id="{6CD3BB13-EE04-0CE7-D433-26AEA6A3C8F7}"/>
                </a:ext>
              </a:extLst>
            </p:cNvPr>
            <p:cNvCxnSpPr>
              <a:cxnSpLocks/>
            </p:cNvCxnSpPr>
            <p:nvPr/>
          </p:nvCxnSpPr>
          <p:spPr>
            <a:xfrm flipH="1">
              <a:off x="7913077" y="2796801"/>
              <a:ext cx="1329397" cy="0"/>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sp>
          <p:nvSpPr>
            <p:cNvPr id="31" name="TextBox 30">
              <a:extLst>
                <a:ext uri="{FF2B5EF4-FFF2-40B4-BE49-F238E27FC236}">
                  <a16:creationId xmlns:a16="http://schemas.microsoft.com/office/drawing/2014/main" id="{EDB7B0E7-3491-206F-BF85-E582C47D3E93}"/>
                </a:ext>
              </a:extLst>
            </p:cNvPr>
            <p:cNvSpPr txBox="1"/>
            <p:nvPr/>
          </p:nvSpPr>
          <p:spPr>
            <a:xfrm>
              <a:off x="9365565" y="1666398"/>
              <a:ext cx="2826434" cy="446492"/>
            </a:xfrm>
            <a:prstGeom prst="rect">
              <a:avLst/>
            </a:prstGeom>
            <a:noFill/>
          </p:spPr>
          <p:txBody>
            <a:bodyPr wrap="square" rtlCol="0">
              <a:spAutoFit/>
            </a:bodyPr>
            <a:lstStyle/>
            <a:p>
              <a:r>
                <a:rPr lang="en-US" sz="2000" dirty="0">
                  <a:solidFill>
                    <a:schemeClr val="bg1"/>
                  </a:solidFill>
                </a:rPr>
                <a:t>memory request</a:t>
              </a:r>
            </a:p>
          </p:txBody>
        </p:sp>
        <p:sp>
          <p:nvSpPr>
            <p:cNvPr id="32" name="TextBox 31">
              <a:extLst>
                <a:ext uri="{FF2B5EF4-FFF2-40B4-BE49-F238E27FC236}">
                  <a16:creationId xmlns:a16="http://schemas.microsoft.com/office/drawing/2014/main" id="{908D1250-D77D-88A4-5B78-E0520690C8A9}"/>
                </a:ext>
              </a:extLst>
            </p:cNvPr>
            <p:cNvSpPr txBox="1"/>
            <p:nvPr/>
          </p:nvSpPr>
          <p:spPr>
            <a:xfrm>
              <a:off x="9365565" y="2127987"/>
              <a:ext cx="2826434" cy="789946"/>
            </a:xfrm>
            <a:prstGeom prst="rect">
              <a:avLst/>
            </a:prstGeom>
            <a:noFill/>
          </p:spPr>
          <p:txBody>
            <a:bodyPr wrap="square" rtlCol="0">
              <a:spAutoFit/>
            </a:bodyPr>
            <a:lstStyle/>
            <a:p>
              <a:r>
                <a:rPr lang="en-US" sz="2000" dirty="0">
                  <a:solidFill>
                    <a:schemeClr val="bg1"/>
                  </a:solidFill>
                </a:rPr>
                <a:t>memory request</a:t>
              </a:r>
            </a:p>
            <a:p>
              <a:endParaRPr lang="en-US" sz="2000" b="1" dirty="0">
                <a:solidFill>
                  <a:schemeClr val="bg1"/>
                </a:solidFill>
              </a:endParaRPr>
            </a:p>
          </p:txBody>
        </p:sp>
        <p:sp>
          <p:nvSpPr>
            <p:cNvPr id="33" name="TextBox 32">
              <a:extLst>
                <a:ext uri="{FF2B5EF4-FFF2-40B4-BE49-F238E27FC236}">
                  <a16:creationId xmlns:a16="http://schemas.microsoft.com/office/drawing/2014/main" id="{78694805-85A7-E044-D4FD-6409428AA6DB}"/>
                </a:ext>
              </a:extLst>
            </p:cNvPr>
            <p:cNvSpPr txBox="1"/>
            <p:nvPr/>
          </p:nvSpPr>
          <p:spPr>
            <a:xfrm>
              <a:off x="9365565" y="2604202"/>
              <a:ext cx="2826434" cy="446492"/>
            </a:xfrm>
            <a:prstGeom prst="rect">
              <a:avLst/>
            </a:prstGeom>
            <a:noFill/>
          </p:spPr>
          <p:txBody>
            <a:bodyPr wrap="square" rtlCol="0">
              <a:spAutoFit/>
            </a:bodyPr>
            <a:lstStyle/>
            <a:p>
              <a:r>
                <a:rPr lang="en-US" sz="2000" dirty="0">
                  <a:solidFill>
                    <a:schemeClr val="bg1"/>
                  </a:solidFill>
                </a:rPr>
                <a:t>memory request</a:t>
              </a:r>
            </a:p>
          </p:txBody>
        </p:sp>
      </p:grpSp>
      <p:pic>
        <p:nvPicPr>
          <p:cNvPr id="4" name="Graphic 3" descr="Tag with solid fill">
            <a:extLst>
              <a:ext uri="{FF2B5EF4-FFF2-40B4-BE49-F238E27FC236}">
                <a16:creationId xmlns:a16="http://schemas.microsoft.com/office/drawing/2014/main" id="{1ADBA601-6949-2985-D7F3-6E1FD69AB90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484570" y="606532"/>
            <a:ext cx="614150" cy="614150"/>
          </a:xfrm>
          <a:prstGeom prst="rect">
            <a:avLst/>
          </a:prstGeom>
        </p:spPr>
      </p:pic>
      <p:sp>
        <p:nvSpPr>
          <p:cNvPr id="23" name="TextBox 22">
            <a:extLst>
              <a:ext uri="{FF2B5EF4-FFF2-40B4-BE49-F238E27FC236}">
                <a16:creationId xmlns:a16="http://schemas.microsoft.com/office/drawing/2014/main" id="{BB798BBC-D127-7F63-2831-EF2014A313A0}"/>
              </a:ext>
            </a:extLst>
          </p:cNvPr>
          <p:cNvSpPr txBox="1"/>
          <p:nvPr/>
        </p:nvSpPr>
        <p:spPr>
          <a:xfrm>
            <a:off x="1031983" y="1882597"/>
            <a:ext cx="2680619" cy="584775"/>
          </a:xfrm>
          <a:prstGeom prst="rect">
            <a:avLst/>
          </a:prstGeom>
          <a:noFill/>
        </p:spPr>
        <p:txBody>
          <a:bodyPr wrap="square" rtlCol="0">
            <a:spAutoFit/>
          </a:bodyPr>
          <a:lstStyle/>
          <a:p>
            <a:pPr algn="ctr"/>
            <a:r>
              <a:rPr lang="en-US" sz="3200" b="1" dirty="0">
                <a:solidFill>
                  <a:schemeClr val="bg1"/>
                </a:solidFill>
              </a:rPr>
              <a:t>TAGGED HEAP</a:t>
            </a:r>
          </a:p>
        </p:txBody>
      </p:sp>
      <p:sp>
        <p:nvSpPr>
          <p:cNvPr id="25" name="PB">
            <a:extLst>
              <a:ext uri="{FF2B5EF4-FFF2-40B4-BE49-F238E27FC236}">
                <a16:creationId xmlns:a16="http://schemas.microsoft.com/office/drawing/2014/main" id="{CC6058B3-942F-F4B1-59EF-E0CD96FB8CAE}"/>
              </a:ext>
            </a:extLst>
          </p:cNvPr>
          <p:cNvSpPr/>
          <p:nvPr/>
        </p:nvSpPr>
        <p:spPr>
          <a:xfrm>
            <a:off x="0" y="6070600"/>
            <a:ext cx="10231049" cy="152400"/>
          </a:xfrm>
          <a:prstGeom prst="rect">
            <a:avLst/>
          </a:prstGeom>
          <a:solidFill>
            <a:srgbClr val="E76E0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88878649"/>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044C60-13E7-FC4A-8606-A38D218EC1FC}"/>
              </a:ext>
            </a:extLst>
          </p:cNvPr>
          <p:cNvSpPr>
            <a:spLocks noGrp="1"/>
          </p:cNvSpPr>
          <p:nvPr>
            <p:ph type="title"/>
          </p:nvPr>
        </p:nvSpPr>
        <p:spPr/>
        <p:txBody>
          <a:bodyPr/>
          <a:lstStyle/>
          <a:p>
            <a:r>
              <a:rPr lang="en-US" dirty="0"/>
              <a:t>Tagged Heap</a:t>
            </a:r>
          </a:p>
        </p:txBody>
      </p:sp>
      <p:grpSp>
        <p:nvGrpSpPr>
          <p:cNvPr id="8" name="Group 7">
            <a:extLst>
              <a:ext uri="{FF2B5EF4-FFF2-40B4-BE49-F238E27FC236}">
                <a16:creationId xmlns:a16="http://schemas.microsoft.com/office/drawing/2014/main" id="{1B368AF9-2B4A-CFCB-86EB-2A1FD7D6132E}"/>
              </a:ext>
            </a:extLst>
          </p:cNvPr>
          <p:cNvGrpSpPr/>
          <p:nvPr/>
        </p:nvGrpSpPr>
        <p:grpSpPr>
          <a:xfrm>
            <a:off x="887438" y="1828800"/>
            <a:ext cx="5977010" cy="3986460"/>
            <a:chOff x="887438" y="1685577"/>
            <a:chExt cx="6641122" cy="4429400"/>
          </a:xfrm>
        </p:grpSpPr>
        <p:sp>
          <p:nvSpPr>
            <p:cNvPr id="3" name="Rectangle 2">
              <a:extLst>
                <a:ext uri="{FF2B5EF4-FFF2-40B4-BE49-F238E27FC236}">
                  <a16:creationId xmlns:a16="http://schemas.microsoft.com/office/drawing/2014/main" id="{D2DF663E-1A4A-0201-6541-9572DF8B9309}"/>
                </a:ext>
              </a:extLst>
            </p:cNvPr>
            <p:cNvSpPr/>
            <p:nvPr/>
          </p:nvSpPr>
          <p:spPr>
            <a:xfrm>
              <a:off x="887438" y="1690688"/>
              <a:ext cx="3255498" cy="4424289"/>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5DD8421C-5E12-81F6-5E26-6DC58E08508F}"/>
                </a:ext>
              </a:extLst>
            </p:cNvPr>
            <p:cNvSpPr/>
            <p:nvPr/>
          </p:nvSpPr>
          <p:spPr>
            <a:xfrm>
              <a:off x="1048043" y="2804257"/>
              <a:ext cx="1392702" cy="548640"/>
            </a:xfrm>
            <a:prstGeom prst="rect">
              <a:avLst/>
            </a:prstGeom>
            <a:effectLst>
              <a:outerShdw blurRad="50800" dist="38100" dir="2700000" algn="tl" rotWithShape="0">
                <a:prstClr val="black">
                  <a:alpha val="40000"/>
                </a:prstClr>
              </a:outerShdw>
            </a:effectLst>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59E5B49B-24EB-EDC1-71B2-F9BDC1CB2C35}"/>
                </a:ext>
              </a:extLst>
            </p:cNvPr>
            <p:cNvSpPr/>
            <p:nvPr/>
          </p:nvSpPr>
          <p:spPr>
            <a:xfrm>
              <a:off x="2595489" y="2804257"/>
              <a:ext cx="1392702" cy="548640"/>
            </a:xfrm>
            <a:prstGeom prst="rect">
              <a:avLst/>
            </a:prstGeom>
            <a:effectLst>
              <a:outerShdw blurRad="50800" dist="38100" dir="2700000" algn="tl" rotWithShape="0">
                <a:prstClr val="black">
                  <a:alpha val="40000"/>
                </a:prstClr>
              </a:outerShdw>
            </a:effectLst>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7898AF28-BAB7-B161-BC28-66D5035CD4CD}"/>
                </a:ext>
              </a:extLst>
            </p:cNvPr>
            <p:cNvSpPr/>
            <p:nvPr/>
          </p:nvSpPr>
          <p:spPr>
            <a:xfrm>
              <a:off x="1048043" y="3429000"/>
              <a:ext cx="1392702" cy="548640"/>
            </a:xfrm>
            <a:prstGeom prst="rect">
              <a:avLst/>
            </a:prstGeom>
            <a:solidFill>
              <a:schemeClr val="accent2">
                <a:lumMod val="50000"/>
              </a:schemeClr>
            </a:solidFill>
            <a:effectLst>
              <a:outerShdw blurRad="50800" dist="38100" dir="2700000" algn="tl" rotWithShape="0">
                <a:prstClr val="black">
                  <a:alpha val="40000"/>
                </a:prstClr>
              </a:outerShdw>
            </a:effectLst>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dirty="0"/>
                <a:t>RENDER</a:t>
              </a:r>
            </a:p>
          </p:txBody>
        </p:sp>
        <p:sp>
          <p:nvSpPr>
            <p:cNvPr id="10" name="Rectangle 9">
              <a:extLst>
                <a:ext uri="{FF2B5EF4-FFF2-40B4-BE49-F238E27FC236}">
                  <a16:creationId xmlns:a16="http://schemas.microsoft.com/office/drawing/2014/main" id="{DD1E7A96-10E8-ED38-D63D-3D1E88354EF0}"/>
                </a:ext>
              </a:extLst>
            </p:cNvPr>
            <p:cNvSpPr/>
            <p:nvPr/>
          </p:nvSpPr>
          <p:spPr>
            <a:xfrm>
              <a:off x="2595489" y="3429000"/>
              <a:ext cx="1392702" cy="548640"/>
            </a:xfrm>
            <a:prstGeom prst="rect">
              <a:avLst/>
            </a:prstGeom>
            <a:solidFill>
              <a:schemeClr val="accent2">
                <a:lumMod val="20000"/>
                <a:lumOff val="80000"/>
              </a:schemeClr>
            </a:solidFill>
            <a:effectLst>
              <a:outerShdw blurRad="50800" dist="38100" dir="2700000" algn="tl" rotWithShape="0">
                <a:prstClr val="black">
                  <a:alpha val="40000"/>
                </a:prstClr>
              </a:outerShdw>
            </a:effectLst>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dirty="0">
                  <a:solidFill>
                    <a:schemeClr val="tx1"/>
                  </a:solidFill>
                </a:rPr>
                <a:t>APP</a:t>
              </a:r>
            </a:p>
          </p:txBody>
        </p:sp>
        <p:sp>
          <p:nvSpPr>
            <p:cNvPr id="11" name="Rectangle 10">
              <a:extLst>
                <a:ext uri="{FF2B5EF4-FFF2-40B4-BE49-F238E27FC236}">
                  <a16:creationId xmlns:a16="http://schemas.microsoft.com/office/drawing/2014/main" id="{E55703CC-2A1F-AD18-59F5-BD2995731F55}"/>
                </a:ext>
              </a:extLst>
            </p:cNvPr>
            <p:cNvSpPr/>
            <p:nvPr/>
          </p:nvSpPr>
          <p:spPr>
            <a:xfrm>
              <a:off x="1048043" y="4053717"/>
              <a:ext cx="1392702" cy="548640"/>
            </a:xfrm>
            <a:prstGeom prst="rect">
              <a:avLst/>
            </a:prstGeom>
            <a:solidFill>
              <a:schemeClr val="accent2">
                <a:lumMod val="50000"/>
              </a:schemeClr>
            </a:solidFill>
            <a:effectLst>
              <a:outerShdw blurRad="50800" dist="38100" dir="2700000" algn="tl" rotWithShape="0">
                <a:prstClr val="black">
                  <a:alpha val="40000"/>
                </a:prstClr>
              </a:outerShdw>
            </a:effectLst>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dirty="0"/>
                <a:t>RENDER</a:t>
              </a:r>
            </a:p>
          </p:txBody>
        </p:sp>
        <p:sp>
          <p:nvSpPr>
            <p:cNvPr id="12" name="Rectangle 11">
              <a:extLst>
                <a:ext uri="{FF2B5EF4-FFF2-40B4-BE49-F238E27FC236}">
                  <a16:creationId xmlns:a16="http://schemas.microsoft.com/office/drawing/2014/main" id="{92AF4C83-0380-82BE-9391-A358EA42A92E}"/>
                </a:ext>
              </a:extLst>
            </p:cNvPr>
            <p:cNvSpPr/>
            <p:nvPr/>
          </p:nvSpPr>
          <p:spPr>
            <a:xfrm>
              <a:off x="2595489" y="4053717"/>
              <a:ext cx="1392702" cy="548640"/>
            </a:xfrm>
            <a:prstGeom prst="rect">
              <a:avLst/>
            </a:prstGeom>
            <a:solidFill>
              <a:schemeClr val="accent2">
                <a:lumMod val="20000"/>
                <a:lumOff val="80000"/>
              </a:schemeClr>
            </a:solidFill>
            <a:effectLst>
              <a:outerShdw blurRad="50800" dist="38100" dir="2700000" algn="tl" rotWithShape="0">
                <a:prstClr val="black">
                  <a:alpha val="40000"/>
                </a:prstClr>
              </a:outerShdw>
            </a:effectLst>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dirty="0">
                  <a:solidFill>
                    <a:schemeClr val="tx1"/>
                  </a:solidFill>
                </a:rPr>
                <a:t>APP</a:t>
              </a:r>
            </a:p>
          </p:txBody>
        </p:sp>
        <p:sp>
          <p:nvSpPr>
            <p:cNvPr id="13" name="Rectangle 12">
              <a:extLst>
                <a:ext uri="{FF2B5EF4-FFF2-40B4-BE49-F238E27FC236}">
                  <a16:creationId xmlns:a16="http://schemas.microsoft.com/office/drawing/2014/main" id="{55FD6943-9A01-D0E8-812B-08F0280E22A1}"/>
                </a:ext>
              </a:extLst>
            </p:cNvPr>
            <p:cNvSpPr/>
            <p:nvPr/>
          </p:nvSpPr>
          <p:spPr>
            <a:xfrm>
              <a:off x="1048043" y="4678460"/>
              <a:ext cx="1392702" cy="548640"/>
            </a:xfrm>
            <a:prstGeom prst="rect">
              <a:avLst/>
            </a:prstGeom>
            <a:solidFill>
              <a:schemeClr val="accent2">
                <a:lumMod val="60000"/>
                <a:lumOff val="40000"/>
              </a:schemeClr>
            </a:solidFill>
            <a:effectLst>
              <a:outerShdw blurRad="50800" dist="38100" dir="2700000" algn="tl" rotWithShape="0">
                <a:prstClr val="black">
                  <a:alpha val="40000"/>
                </a:prstClr>
              </a:outerShdw>
            </a:effectLst>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dirty="0"/>
                <a:t>PHYX</a:t>
              </a:r>
            </a:p>
          </p:txBody>
        </p:sp>
        <p:sp>
          <p:nvSpPr>
            <p:cNvPr id="14" name="Rectangle 13">
              <a:extLst>
                <a:ext uri="{FF2B5EF4-FFF2-40B4-BE49-F238E27FC236}">
                  <a16:creationId xmlns:a16="http://schemas.microsoft.com/office/drawing/2014/main" id="{C25BDD06-32D9-5C32-D260-A4DB8982AB70}"/>
                </a:ext>
              </a:extLst>
            </p:cNvPr>
            <p:cNvSpPr/>
            <p:nvPr/>
          </p:nvSpPr>
          <p:spPr>
            <a:xfrm>
              <a:off x="2595489" y="4678460"/>
              <a:ext cx="1392702" cy="548640"/>
            </a:xfrm>
            <a:prstGeom prst="rect">
              <a:avLst/>
            </a:prstGeom>
            <a:solidFill>
              <a:schemeClr val="accent2">
                <a:lumMod val="60000"/>
                <a:lumOff val="40000"/>
              </a:schemeClr>
            </a:solidFill>
            <a:effectLst>
              <a:outerShdw blurRad="50800" dist="38100" dir="2700000" algn="tl" rotWithShape="0">
                <a:prstClr val="black">
                  <a:alpha val="40000"/>
                </a:prstClr>
              </a:outerShdw>
            </a:effectLst>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dirty="0"/>
                <a:t>PHYX</a:t>
              </a:r>
            </a:p>
          </p:txBody>
        </p:sp>
        <p:sp>
          <p:nvSpPr>
            <p:cNvPr id="15" name="Rectangle 14">
              <a:extLst>
                <a:ext uri="{FF2B5EF4-FFF2-40B4-BE49-F238E27FC236}">
                  <a16:creationId xmlns:a16="http://schemas.microsoft.com/office/drawing/2014/main" id="{595A94D5-EDBE-5681-7D08-4F12F33C9E9B}"/>
                </a:ext>
              </a:extLst>
            </p:cNvPr>
            <p:cNvSpPr/>
            <p:nvPr/>
          </p:nvSpPr>
          <p:spPr>
            <a:xfrm>
              <a:off x="1048043" y="5303203"/>
              <a:ext cx="1392702" cy="548640"/>
            </a:xfrm>
            <a:prstGeom prst="rect">
              <a:avLst/>
            </a:prstGeom>
            <a:effectLst>
              <a:outerShdw blurRad="50800" dist="38100" dir="2700000" algn="tl" rotWithShape="0">
                <a:prstClr val="black">
                  <a:alpha val="40000"/>
                </a:prstClr>
              </a:outerShdw>
            </a:effectLst>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83324489-C3F1-27C0-E7C3-2CE81FA02928}"/>
                </a:ext>
              </a:extLst>
            </p:cNvPr>
            <p:cNvSpPr/>
            <p:nvPr/>
          </p:nvSpPr>
          <p:spPr>
            <a:xfrm>
              <a:off x="2595489" y="5303203"/>
              <a:ext cx="1392702" cy="548640"/>
            </a:xfrm>
            <a:prstGeom prst="rect">
              <a:avLst/>
            </a:prstGeom>
            <a:effectLst>
              <a:outerShdw blurRad="50800" dist="38100" dir="2700000" algn="tl" rotWithShape="0">
                <a:prstClr val="black">
                  <a:alpha val="40000"/>
                </a:prstClr>
              </a:outerShdw>
            </a:effectLst>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6B787CD8-4771-4DEC-18CA-AB233D417C33}"/>
                </a:ext>
              </a:extLst>
            </p:cNvPr>
            <p:cNvSpPr/>
            <p:nvPr/>
          </p:nvSpPr>
          <p:spPr>
            <a:xfrm>
              <a:off x="4663439" y="1685577"/>
              <a:ext cx="2865121" cy="1297091"/>
            </a:xfrm>
            <a:prstGeom prst="rect">
              <a:avLst/>
            </a:prstGeom>
            <a:effectLst>
              <a:outerShdw blurRad="50800" dist="38100" dir="2700000" algn="tl" rotWithShape="0">
                <a:prstClr val="black">
                  <a:alpha val="40000"/>
                </a:prstClr>
              </a:outerShdw>
            </a:effectLst>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5CA77C00-158E-AC96-1894-B5A79A502710}"/>
                </a:ext>
              </a:extLst>
            </p:cNvPr>
            <p:cNvSpPr/>
            <p:nvPr/>
          </p:nvSpPr>
          <p:spPr>
            <a:xfrm>
              <a:off x="5978769" y="2303756"/>
              <a:ext cx="1392702" cy="548640"/>
            </a:xfrm>
            <a:prstGeom prst="rect">
              <a:avLst/>
            </a:prstGeom>
            <a:solidFill>
              <a:schemeClr val="accent2">
                <a:lumMod val="20000"/>
                <a:lumOff val="80000"/>
              </a:schemeClr>
            </a:solidFill>
            <a:effectLst>
              <a:outerShdw blurRad="50800" dist="38100" dir="2700000" algn="tl" rotWithShape="0">
                <a:prstClr val="black">
                  <a:alpha val="40000"/>
                </a:prstClr>
              </a:outerShdw>
            </a:effectLst>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dirty="0">
                  <a:solidFill>
                    <a:schemeClr val="tx1"/>
                  </a:solidFill>
                </a:rPr>
                <a:t>APP</a:t>
              </a:r>
            </a:p>
          </p:txBody>
        </p:sp>
        <p:sp>
          <p:nvSpPr>
            <p:cNvPr id="21" name="TextBox 20">
              <a:extLst>
                <a:ext uri="{FF2B5EF4-FFF2-40B4-BE49-F238E27FC236}">
                  <a16:creationId xmlns:a16="http://schemas.microsoft.com/office/drawing/2014/main" id="{68900308-74C1-AEAA-5BC7-DAA0D081E043}"/>
                </a:ext>
              </a:extLst>
            </p:cNvPr>
            <p:cNvSpPr txBox="1"/>
            <p:nvPr/>
          </p:nvSpPr>
          <p:spPr>
            <a:xfrm>
              <a:off x="4725571" y="1775231"/>
              <a:ext cx="1253198" cy="444567"/>
            </a:xfrm>
            <a:prstGeom prst="rect">
              <a:avLst/>
            </a:prstGeom>
            <a:noFill/>
          </p:spPr>
          <p:txBody>
            <a:bodyPr wrap="square" rtlCol="0">
              <a:spAutoFit/>
            </a:bodyPr>
            <a:lstStyle/>
            <a:p>
              <a:r>
                <a:rPr lang="en-US" sz="2000" b="1" dirty="0">
                  <a:solidFill>
                    <a:schemeClr val="bg1"/>
                  </a:solidFill>
                </a:rPr>
                <a:t>Allocator</a:t>
              </a:r>
            </a:p>
          </p:txBody>
        </p:sp>
        <p:sp>
          <p:nvSpPr>
            <p:cNvPr id="4" name="Multiplication Sign 3">
              <a:extLst>
                <a:ext uri="{FF2B5EF4-FFF2-40B4-BE49-F238E27FC236}">
                  <a16:creationId xmlns:a16="http://schemas.microsoft.com/office/drawing/2014/main" id="{A5F138D9-2C80-4D82-CC19-0AE27C5C88FA}"/>
                </a:ext>
              </a:extLst>
            </p:cNvPr>
            <p:cNvSpPr/>
            <p:nvPr/>
          </p:nvSpPr>
          <p:spPr>
            <a:xfrm>
              <a:off x="6318010" y="2303756"/>
              <a:ext cx="714220" cy="573258"/>
            </a:xfrm>
            <a:prstGeom prst="mathMultiply">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grpSp>
      <p:pic>
        <p:nvPicPr>
          <p:cNvPr id="5" name="Graphic 4" descr="Tag with solid fill">
            <a:extLst>
              <a:ext uri="{FF2B5EF4-FFF2-40B4-BE49-F238E27FC236}">
                <a16:creationId xmlns:a16="http://schemas.microsoft.com/office/drawing/2014/main" id="{A4412A25-C789-42C0-1CFE-B01111AD680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484570" y="606532"/>
            <a:ext cx="614150" cy="614150"/>
          </a:xfrm>
          <a:prstGeom prst="rect">
            <a:avLst/>
          </a:prstGeom>
        </p:spPr>
      </p:pic>
      <p:sp>
        <p:nvSpPr>
          <p:cNvPr id="19" name="TextBox 18">
            <a:extLst>
              <a:ext uri="{FF2B5EF4-FFF2-40B4-BE49-F238E27FC236}">
                <a16:creationId xmlns:a16="http://schemas.microsoft.com/office/drawing/2014/main" id="{3F30BC0B-F320-C94C-6371-57412F4301EF}"/>
              </a:ext>
            </a:extLst>
          </p:cNvPr>
          <p:cNvSpPr txBox="1"/>
          <p:nvPr/>
        </p:nvSpPr>
        <p:spPr>
          <a:xfrm>
            <a:off x="1031983" y="1882597"/>
            <a:ext cx="2680619" cy="584775"/>
          </a:xfrm>
          <a:prstGeom prst="rect">
            <a:avLst/>
          </a:prstGeom>
          <a:noFill/>
        </p:spPr>
        <p:txBody>
          <a:bodyPr wrap="square" rtlCol="0">
            <a:spAutoFit/>
          </a:bodyPr>
          <a:lstStyle/>
          <a:p>
            <a:pPr algn="ctr"/>
            <a:r>
              <a:rPr lang="en-US" sz="3200" b="1" dirty="0">
                <a:solidFill>
                  <a:schemeClr val="bg1"/>
                </a:solidFill>
              </a:rPr>
              <a:t>TAGGED HEAP</a:t>
            </a:r>
          </a:p>
        </p:txBody>
      </p:sp>
      <p:sp>
        <p:nvSpPr>
          <p:cNvPr id="23" name="PB">
            <a:extLst>
              <a:ext uri="{FF2B5EF4-FFF2-40B4-BE49-F238E27FC236}">
                <a16:creationId xmlns:a16="http://schemas.microsoft.com/office/drawing/2014/main" id="{0DB762AC-24A6-34EB-9964-B9225C977F34}"/>
              </a:ext>
            </a:extLst>
          </p:cNvPr>
          <p:cNvSpPr/>
          <p:nvPr/>
        </p:nvSpPr>
        <p:spPr>
          <a:xfrm>
            <a:off x="0" y="6070600"/>
            <a:ext cx="10316308" cy="152400"/>
          </a:xfrm>
          <a:prstGeom prst="rect">
            <a:avLst/>
          </a:prstGeom>
          <a:solidFill>
            <a:srgbClr val="E76E0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38957999"/>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044C60-13E7-FC4A-8606-A38D218EC1FC}"/>
              </a:ext>
            </a:extLst>
          </p:cNvPr>
          <p:cNvSpPr>
            <a:spLocks noGrp="1"/>
          </p:cNvSpPr>
          <p:nvPr>
            <p:ph type="title"/>
          </p:nvPr>
        </p:nvSpPr>
        <p:spPr/>
        <p:txBody>
          <a:bodyPr/>
          <a:lstStyle/>
          <a:p>
            <a:r>
              <a:rPr lang="en-US" dirty="0"/>
              <a:t>Tagged Heap</a:t>
            </a:r>
          </a:p>
        </p:txBody>
      </p:sp>
      <p:grpSp>
        <p:nvGrpSpPr>
          <p:cNvPr id="7" name="Group 6">
            <a:extLst>
              <a:ext uri="{FF2B5EF4-FFF2-40B4-BE49-F238E27FC236}">
                <a16:creationId xmlns:a16="http://schemas.microsoft.com/office/drawing/2014/main" id="{8D8FBCE8-61EB-9B63-91F0-BB4D600249F4}"/>
              </a:ext>
            </a:extLst>
          </p:cNvPr>
          <p:cNvGrpSpPr/>
          <p:nvPr/>
        </p:nvGrpSpPr>
        <p:grpSpPr>
          <a:xfrm>
            <a:off x="887438" y="1828800"/>
            <a:ext cx="5977010" cy="3986460"/>
            <a:chOff x="887438" y="1685577"/>
            <a:chExt cx="6641122" cy="4429400"/>
          </a:xfrm>
        </p:grpSpPr>
        <p:sp>
          <p:nvSpPr>
            <p:cNvPr id="3" name="Rectangle 2">
              <a:extLst>
                <a:ext uri="{FF2B5EF4-FFF2-40B4-BE49-F238E27FC236}">
                  <a16:creationId xmlns:a16="http://schemas.microsoft.com/office/drawing/2014/main" id="{D2DF663E-1A4A-0201-6541-9572DF8B9309}"/>
                </a:ext>
              </a:extLst>
            </p:cNvPr>
            <p:cNvSpPr/>
            <p:nvPr/>
          </p:nvSpPr>
          <p:spPr>
            <a:xfrm>
              <a:off x="887438" y="1690688"/>
              <a:ext cx="3255498" cy="4424289"/>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5DD8421C-5E12-81F6-5E26-6DC58E08508F}"/>
                </a:ext>
              </a:extLst>
            </p:cNvPr>
            <p:cNvSpPr/>
            <p:nvPr/>
          </p:nvSpPr>
          <p:spPr>
            <a:xfrm>
              <a:off x="1048043" y="2804257"/>
              <a:ext cx="1392702" cy="548640"/>
            </a:xfrm>
            <a:prstGeom prst="rect">
              <a:avLst/>
            </a:prstGeom>
            <a:effectLst>
              <a:outerShdw blurRad="50800" dist="38100" dir="2700000" algn="tl" rotWithShape="0">
                <a:prstClr val="black">
                  <a:alpha val="40000"/>
                </a:prstClr>
              </a:outerShdw>
            </a:effectLst>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7898AF28-BAB7-B161-BC28-66D5035CD4CD}"/>
                </a:ext>
              </a:extLst>
            </p:cNvPr>
            <p:cNvSpPr/>
            <p:nvPr/>
          </p:nvSpPr>
          <p:spPr>
            <a:xfrm>
              <a:off x="1048043" y="3429000"/>
              <a:ext cx="1392702" cy="548640"/>
            </a:xfrm>
            <a:prstGeom prst="rect">
              <a:avLst/>
            </a:prstGeom>
            <a:solidFill>
              <a:schemeClr val="accent2">
                <a:lumMod val="50000"/>
              </a:schemeClr>
            </a:solidFill>
            <a:effectLst>
              <a:outerShdw blurRad="50800" dist="38100" dir="2700000" algn="tl" rotWithShape="0">
                <a:prstClr val="black">
                  <a:alpha val="40000"/>
                </a:prstClr>
              </a:outerShdw>
            </a:effectLst>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dirty="0"/>
                <a:t>RENDER</a:t>
              </a:r>
            </a:p>
          </p:txBody>
        </p:sp>
        <p:sp>
          <p:nvSpPr>
            <p:cNvPr id="10" name="Rectangle 9">
              <a:extLst>
                <a:ext uri="{FF2B5EF4-FFF2-40B4-BE49-F238E27FC236}">
                  <a16:creationId xmlns:a16="http://schemas.microsoft.com/office/drawing/2014/main" id="{DD1E7A96-10E8-ED38-D63D-3D1E88354EF0}"/>
                </a:ext>
              </a:extLst>
            </p:cNvPr>
            <p:cNvSpPr/>
            <p:nvPr/>
          </p:nvSpPr>
          <p:spPr>
            <a:xfrm>
              <a:off x="2595489" y="3429000"/>
              <a:ext cx="1392702" cy="548640"/>
            </a:xfrm>
            <a:prstGeom prst="rect">
              <a:avLst/>
            </a:prstGeom>
            <a:solidFill>
              <a:schemeClr val="accent2">
                <a:lumMod val="20000"/>
                <a:lumOff val="80000"/>
              </a:schemeClr>
            </a:solidFill>
            <a:effectLst>
              <a:outerShdw blurRad="50800" dist="38100" dir="2700000" algn="tl" rotWithShape="0">
                <a:prstClr val="black">
                  <a:alpha val="40000"/>
                </a:prstClr>
              </a:outerShdw>
            </a:effectLst>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dirty="0">
                  <a:solidFill>
                    <a:schemeClr val="tx1"/>
                  </a:solidFill>
                </a:rPr>
                <a:t>APP</a:t>
              </a:r>
            </a:p>
          </p:txBody>
        </p:sp>
        <p:sp>
          <p:nvSpPr>
            <p:cNvPr id="11" name="Rectangle 10">
              <a:extLst>
                <a:ext uri="{FF2B5EF4-FFF2-40B4-BE49-F238E27FC236}">
                  <a16:creationId xmlns:a16="http://schemas.microsoft.com/office/drawing/2014/main" id="{E55703CC-2A1F-AD18-59F5-BD2995731F55}"/>
                </a:ext>
              </a:extLst>
            </p:cNvPr>
            <p:cNvSpPr/>
            <p:nvPr/>
          </p:nvSpPr>
          <p:spPr>
            <a:xfrm>
              <a:off x="1048043" y="4053717"/>
              <a:ext cx="1392702" cy="548640"/>
            </a:xfrm>
            <a:prstGeom prst="rect">
              <a:avLst/>
            </a:prstGeom>
            <a:solidFill>
              <a:schemeClr val="accent2">
                <a:lumMod val="50000"/>
              </a:schemeClr>
            </a:solidFill>
            <a:effectLst>
              <a:outerShdw blurRad="50800" dist="38100" dir="2700000" algn="tl" rotWithShape="0">
                <a:prstClr val="black">
                  <a:alpha val="40000"/>
                </a:prstClr>
              </a:outerShdw>
            </a:effectLst>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dirty="0"/>
                <a:t>RENDER</a:t>
              </a:r>
            </a:p>
          </p:txBody>
        </p:sp>
        <p:sp>
          <p:nvSpPr>
            <p:cNvPr id="12" name="Rectangle 11">
              <a:extLst>
                <a:ext uri="{FF2B5EF4-FFF2-40B4-BE49-F238E27FC236}">
                  <a16:creationId xmlns:a16="http://schemas.microsoft.com/office/drawing/2014/main" id="{92AF4C83-0380-82BE-9391-A358EA42A92E}"/>
                </a:ext>
              </a:extLst>
            </p:cNvPr>
            <p:cNvSpPr/>
            <p:nvPr/>
          </p:nvSpPr>
          <p:spPr>
            <a:xfrm>
              <a:off x="2595489" y="4053717"/>
              <a:ext cx="1392702" cy="548640"/>
            </a:xfrm>
            <a:prstGeom prst="rect">
              <a:avLst/>
            </a:prstGeom>
            <a:solidFill>
              <a:schemeClr val="accent2">
                <a:lumMod val="20000"/>
                <a:lumOff val="80000"/>
              </a:schemeClr>
            </a:solidFill>
            <a:effectLst>
              <a:outerShdw blurRad="50800" dist="38100" dir="2700000" algn="tl" rotWithShape="0">
                <a:prstClr val="black">
                  <a:alpha val="40000"/>
                </a:prstClr>
              </a:outerShdw>
            </a:effectLst>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dirty="0">
                  <a:solidFill>
                    <a:schemeClr val="tx1"/>
                  </a:solidFill>
                </a:rPr>
                <a:t>APP</a:t>
              </a:r>
            </a:p>
          </p:txBody>
        </p:sp>
        <p:sp>
          <p:nvSpPr>
            <p:cNvPr id="13" name="Rectangle 12">
              <a:extLst>
                <a:ext uri="{FF2B5EF4-FFF2-40B4-BE49-F238E27FC236}">
                  <a16:creationId xmlns:a16="http://schemas.microsoft.com/office/drawing/2014/main" id="{55FD6943-9A01-D0E8-812B-08F0280E22A1}"/>
                </a:ext>
              </a:extLst>
            </p:cNvPr>
            <p:cNvSpPr/>
            <p:nvPr/>
          </p:nvSpPr>
          <p:spPr>
            <a:xfrm>
              <a:off x="1048043" y="4678460"/>
              <a:ext cx="1392702" cy="548640"/>
            </a:xfrm>
            <a:prstGeom prst="rect">
              <a:avLst/>
            </a:prstGeom>
            <a:solidFill>
              <a:schemeClr val="accent2">
                <a:lumMod val="60000"/>
                <a:lumOff val="40000"/>
              </a:schemeClr>
            </a:solidFill>
            <a:effectLst>
              <a:outerShdw blurRad="50800" dist="38100" dir="2700000" algn="tl" rotWithShape="0">
                <a:prstClr val="black">
                  <a:alpha val="40000"/>
                </a:prstClr>
              </a:outerShdw>
            </a:effectLst>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dirty="0"/>
                <a:t>PHYX</a:t>
              </a:r>
            </a:p>
          </p:txBody>
        </p:sp>
        <p:sp>
          <p:nvSpPr>
            <p:cNvPr id="14" name="Rectangle 13">
              <a:extLst>
                <a:ext uri="{FF2B5EF4-FFF2-40B4-BE49-F238E27FC236}">
                  <a16:creationId xmlns:a16="http://schemas.microsoft.com/office/drawing/2014/main" id="{C25BDD06-32D9-5C32-D260-A4DB8982AB70}"/>
                </a:ext>
              </a:extLst>
            </p:cNvPr>
            <p:cNvSpPr/>
            <p:nvPr/>
          </p:nvSpPr>
          <p:spPr>
            <a:xfrm>
              <a:off x="2595489" y="4678460"/>
              <a:ext cx="1392702" cy="548640"/>
            </a:xfrm>
            <a:prstGeom prst="rect">
              <a:avLst/>
            </a:prstGeom>
            <a:solidFill>
              <a:schemeClr val="accent2">
                <a:lumMod val="60000"/>
                <a:lumOff val="40000"/>
              </a:schemeClr>
            </a:solidFill>
            <a:effectLst>
              <a:outerShdw blurRad="50800" dist="38100" dir="2700000" algn="tl" rotWithShape="0">
                <a:prstClr val="black">
                  <a:alpha val="40000"/>
                </a:prstClr>
              </a:outerShdw>
            </a:effectLst>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dirty="0"/>
                <a:t>PHYX</a:t>
              </a:r>
            </a:p>
          </p:txBody>
        </p:sp>
        <p:sp>
          <p:nvSpPr>
            <p:cNvPr id="15" name="Rectangle 14">
              <a:extLst>
                <a:ext uri="{FF2B5EF4-FFF2-40B4-BE49-F238E27FC236}">
                  <a16:creationId xmlns:a16="http://schemas.microsoft.com/office/drawing/2014/main" id="{595A94D5-EDBE-5681-7D08-4F12F33C9E9B}"/>
                </a:ext>
              </a:extLst>
            </p:cNvPr>
            <p:cNvSpPr/>
            <p:nvPr/>
          </p:nvSpPr>
          <p:spPr>
            <a:xfrm>
              <a:off x="1048043" y="5303203"/>
              <a:ext cx="1392702" cy="548640"/>
            </a:xfrm>
            <a:prstGeom prst="rect">
              <a:avLst/>
            </a:prstGeom>
            <a:effectLst>
              <a:outerShdw blurRad="50800" dist="38100" dir="2700000" algn="tl" rotWithShape="0">
                <a:prstClr val="black">
                  <a:alpha val="40000"/>
                </a:prstClr>
              </a:outerShdw>
            </a:effectLst>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83324489-C3F1-27C0-E7C3-2CE81FA02928}"/>
                </a:ext>
              </a:extLst>
            </p:cNvPr>
            <p:cNvSpPr/>
            <p:nvPr/>
          </p:nvSpPr>
          <p:spPr>
            <a:xfrm>
              <a:off x="2595489" y="5303203"/>
              <a:ext cx="1392702" cy="548640"/>
            </a:xfrm>
            <a:prstGeom prst="rect">
              <a:avLst/>
            </a:prstGeom>
            <a:effectLst>
              <a:outerShdw blurRad="50800" dist="38100" dir="2700000" algn="tl" rotWithShape="0">
                <a:prstClr val="black">
                  <a:alpha val="40000"/>
                </a:prstClr>
              </a:outerShdw>
            </a:effectLst>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6B787CD8-4771-4DEC-18CA-AB233D417C33}"/>
                </a:ext>
              </a:extLst>
            </p:cNvPr>
            <p:cNvSpPr/>
            <p:nvPr/>
          </p:nvSpPr>
          <p:spPr>
            <a:xfrm>
              <a:off x="4663439" y="1685577"/>
              <a:ext cx="2865121" cy="1297091"/>
            </a:xfrm>
            <a:prstGeom prst="rect">
              <a:avLst/>
            </a:prstGeom>
            <a:effectLst>
              <a:outerShdw blurRad="50800" dist="38100" dir="2700000" algn="tl" rotWithShape="0">
                <a:prstClr val="black">
                  <a:alpha val="40000"/>
                </a:prstClr>
              </a:outerShdw>
            </a:effectLst>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68900308-74C1-AEAA-5BC7-DAA0D081E043}"/>
                </a:ext>
              </a:extLst>
            </p:cNvPr>
            <p:cNvSpPr txBox="1"/>
            <p:nvPr/>
          </p:nvSpPr>
          <p:spPr>
            <a:xfrm>
              <a:off x="4725571" y="1775231"/>
              <a:ext cx="1253198" cy="444567"/>
            </a:xfrm>
            <a:prstGeom prst="rect">
              <a:avLst/>
            </a:prstGeom>
            <a:noFill/>
          </p:spPr>
          <p:txBody>
            <a:bodyPr wrap="square" rtlCol="0">
              <a:spAutoFit/>
            </a:bodyPr>
            <a:lstStyle/>
            <a:p>
              <a:r>
                <a:rPr lang="en-US" sz="2000" b="1" dirty="0">
                  <a:solidFill>
                    <a:schemeClr val="bg1"/>
                  </a:solidFill>
                </a:rPr>
                <a:t>Allocator</a:t>
              </a:r>
            </a:p>
          </p:txBody>
        </p:sp>
        <p:sp>
          <p:nvSpPr>
            <p:cNvPr id="5" name="Arrow: Bent 4">
              <a:extLst>
                <a:ext uri="{FF2B5EF4-FFF2-40B4-BE49-F238E27FC236}">
                  <a16:creationId xmlns:a16="http://schemas.microsoft.com/office/drawing/2014/main" id="{DA870506-2A1F-60D9-B484-3A333EB40B78}"/>
                </a:ext>
              </a:extLst>
            </p:cNvPr>
            <p:cNvSpPr/>
            <p:nvPr/>
          </p:nvSpPr>
          <p:spPr>
            <a:xfrm rot="10800000">
              <a:off x="4663439" y="3221502"/>
              <a:ext cx="513472" cy="492369"/>
            </a:xfrm>
            <a:prstGeom prst="bentArrow">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solidFill>
                  <a:schemeClr val="tx1"/>
                </a:solidFill>
              </a:endParaRPr>
            </a:p>
          </p:txBody>
        </p:sp>
        <p:sp>
          <p:nvSpPr>
            <p:cNvPr id="8" name="Rectangle 7">
              <a:extLst>
                <a:ext uri="{FF2B5EF4-FFF2-40B4-BE49-F238E27FC236}">
                  <a16:creationId xmlns:a16="http://schemas.microsoft.com/office/drawing/2014/main" id="{3634A3FB-3962-53AE-1120-1855A34C3D27}"/>
                </a:ext>
              </a:extLst>
            </p:cNvPr>
            <p:cNvSpPr/>
            <p:nvPr/>
          </p:nvSpPr>
          <p:spPr>
            <a:xfrm>
              <a:off x="2595489" y="2804257"/>
              <a:ext cx="1392702" cy="548640"/>
            </a:xfrm>
            <a:prstGeom prst="rect">
              <a:avLst/>
            </a:prstGeom>
            <a:solidFill>
              <a:schemeClr val="accent2">
                <a:lumMod val="20000"/>
                <a:lumOff val="80000"/>
              </a:schemeClr>
            </a:solidFill>
            <a:effectLst>
              <a:outerShdw blurRad="50800" dist="38100" dir="2700000" algn="tl" rotWithShape="0">
                <a:prstClr val="black">
                  <a:alpha val="40000"/>
                </a:prstClr>
              </a:outerShdw>
            </a:effectLst>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dirty="0">
                  <a:solidFill>
                    <a:schemeClr val="tx1"/>
                  </a:solidFill>
                </a:rPr>
                <a:t>APP</a:t>
              </a:r>
            </a:p>
          </p:txBody>
        </p:sp>
        <p:sp>
          <p:nvSpPr>
            <p:cNvPr id="19" name="TextBox 18">
              <a:extLst>
                <a:ext uri="{FF2B5EF4-FFF2-40B4-BE49-F238E27FC236}">
                  <a16:creationId xmlns:a16="http://schemas.microsoft.com/office/drawing/2014/main" id="{70890527-D8E1-B7F5-640B-3716CC3DAA7E}"/>
                </a:ext>
              </a:extLst>
            </p:cNvPr>
            <p:cNvSpPr txBox="1"/>
            <p:nvPr/>
          </p:nvSpPr>
          <p:spPr>
            <a:xfrm>
              <a:off x="5400327" y="3283021"/>
              <a:ext cx="1197266" cy="410369"/>
            </a:xfrm>
            <a:prstGeom prst="rect">
              <a:avLst/>
            </a:prstGeom>
            <a:noFill/>
          </p:spPr>
          <p:txBody>
            <a:bodyPr wrap="none" rtlCol="0">
              <a:spAutoFit/>
            </a:bodyPr>
            <a:lstStyle/>
            <a:p>
              <a:r>
                <a:rPr lang="en-US" b="1" dirty="0" err="1">
                  <a:solidFill>
                    <a:schemeClr val="bg1"/>
                  </a:solidFill>
                </a:rPr>
                <a:t>alloc</a:t>
              </a:r>
              <a:r>
                <a:rPr lang="en-US" b="1" dirty="0">
                  <a:solidFill>
                    <a:schemeClr val="bg1"/>
                  </a:solidFill>
                </a:rPr>
                <a:t> “APP”</a:t>
              </a:r>
            </a:p>
          </p:txBody>
        </p:sp>
      </p:grpSp>
      <p:pic>
        <p:nvPicPr>
          <p:cNvPr id="4" name="Graphic 3" descr="Tag with solid fill">
            <a:extLst>
              <a:ext uri="{FF2B5EF4-FFF2-40B4-BE49-F238E27FC236}">
                <a16:creationId xmlns:a16="http://schemas.microsoft.com/office/drawing/2014/main" id="{97417EA6-9552-CADE-7699-C3349C1143A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484570" y="606532"/>
            <a:ext cx="614150" cy="614150"/>
          </a:xfrm>
          <a:prstGeom prst="rect">
            <a:avLst/>
          </a:prstGeom>
        </p:spPr>
      </p:pic>
      <p:sp>
        <p:nvSpPr>
          <p:cNvPr id="20" name="TextBox 19">
            <a:extLst>
              <a:ext uri="{FF2B5EF4-FFF2-40B4-BE49-F238E27FC236}">
                <a16:creationId xmlns:a16="http://schemas.microsoft.com/office/drawing/2014/main" id="{E4999485-6E69-62D4-6A19-C79041E47E54}"/>
              </a:ext>
            </a:extLst>
          </p:cNvPr>
          <p:cNvSpPr txBox="1"/>
          <p:nvPr/>
        </p:nvSpPr>
        <p:spPr>
          <a:xfrm>
            <a:off x="1031983" y="1882597"/>
            <a:ext cx="2680619" cy="584775"/>
          </a:xfrm>
          <a:prstGeom prst="rect">
            <a:avLst/>
          </a:prstGeom>
          <a:noFill/>
        </p:spPr>
        <p:txBody>
          <a:bodyPr wrap="square" rtlCol="0">
            <a:spAutoFit/>
          </a:bodyPr>
          <a:lstStyle/>
          <a:p>
            <a:pPr algn="ctr"/>
            <a:r>
              <a:rPr lang="en-US" sz="3200" b="1" dirty="0">
                <a:solidFill>
                  <a:schemeClr val="bg1"/>
                </a:solidFill>
              </a:rPr>
              <a:t>TAGGED HEAP</a:t>
            </a:r>
          </a:p>
        </p:txBody>
      </p:sp>
      <p:sp>
        <p:nvSpPr>
          <p:cNvPr id="23" name="PB">
            <a:extLst>
              <a:ext uri="{FF2B5EF4-FFF2-40B4-BE49-F238E27FC236}">
                <a16:creationId xmlns:a16="http://schemas.microsoft.com/office/drawing/2014/main" id="{029D30A2-1BDF-3C27-62E4-E856517C12CA}"/>
              </a:ext>
            </a:extLst>
          </p:cNvPr>
          <p:cNvSpPr/>
          <p:nvPr/>
        </p:nvSpPr>
        <p:spPr>
          <a:xfrm>
            <a:off x="0" y="6070600"/>
            <a:ext cx="10401567" cy="152400"/>
          </a:xfrm>
          <a:prstGeom prst="rect">
            <a:avLst/>
          </a:prstGeom>
          <a:solidFill>
            <a:srgbClr val="E76E0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16655033"/>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5B1281F5-E0AD-FCC3-7F79-891D5B20115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320800" y="121719"/>
            <a:ext cx="9550400" cy="6614562"/>
          </a:xfrm>
          <a:prstGeom prst="rect">
            <a:avLst/>
          </a:prstGeom>
        </p:spPr>
      </p:pic>
      <p:sp>
        <p:nvSpPr>
          <p:cNvPr id="3" name="PB">
            <a:extLst>
              <a:ext uri="{FF2B5EF4-FFF2-40B4-BE49-F238E27FC236}">
                <a16:creationId xmlns:a16="http://schemas.microsoft.com/office/drawing/2014/main" id="{27C4493A-84EA-53BE-C0DE-0C2CB0F4BC1B}"/>
              </a:ext>
            </a:extLst>
          </p:cNvPr>
          <p:cNvSpPr/>
          <p:nvPr/>
        </p:nvSpPr>
        <p:spPr>
          <a:xfrm>
            <a:off x="0" y="6705600"/>
            <a:ext cx="10486825" cy="152400"/>
          </a:xfrm>
          <a:prstGeom prst="rect">
            <a:avLst/>
          </a:prstGeom>
          <a:solidFill>
            <a:srgbClr val="E76E0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24609130"/>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044C60-13E7-FC4A-8606-A38D218EC1FC}"/>
              </a:ext>
            </a:extLst>
          </p:cNvPr>
          <p:cNvSpPr>
            <a:spLocks noGrp="1"/>
          </p:cNvSpPr>
          <p:nvPr>
            <p:ph type="title"/>
          </p:nvPr>
        </p:nvSpPr>
        <p:spPr/>
        <p:txBody>
          <a:bodyPr/>
          <a:lstStyle/>
          <a:p>
            <a:r>
              <a:rPr lang="en-US" dirty="0"/>
              <a:t>Tagged Heap</a:t>
            </a:r>
          </a:p>
        </p:txBody>
      </p:sp>
      <p:grpSp>
        <p:nvGrpSpPr>
          <p:cNvPr id="23" name="Group 22">
            <a:extLst>
              <a:ext uri="{FF2B5EF4-FFF2-40B4-BE49-F238E27FC236}">
                <a16:creationId xmlns:a16="http://schemas.microsoft.com/office/drawing/2014/main" id="{152C64D7-D660-6FC7-468C-27994E515CEC}"/>
              </a:ext>
            </a:extLst>
          </p:cNvPr>
          <p:cNvGrpSpPr/>
          <p:nvPr/>
        </p:nvGrpSpPr>
        <p:grpSpPr>
          <a:xfrm>
            <a:off x="887440" y="1828800"/>
            <a:ext cx="10174105" cy="4003721"/>
            <a:chOff x="887438" y="1666398"/>
            <a:chExt cx="11304561" cy="4448579"/>
          </a:xfrm>
        </p:grpSpPr>
        <p:sp>
          <p:nvSpPr>
            <p:cNvPr id="3" name="Rectangle 2">
              <a:extLst>
                <a:ext uri="{FF2B5EF4-FFF2-40B4-BE49-F238E27FC236}">
                  <a16:creationId xmlns:a16="http://schemas.microsoft.com/office/drawing/2014/main" id="{D2DF663E-1A4A-0201-6541-9572DF8B9309}"/>
                </a:ext>
              </a:extLst>
            </p:cNvPr>
            <p:cNvSpPr/>
            <p:nvPr/>
          </p:nvSpPr>
          <p:spPr>
            <a:xfrm>
              <a:off x="887438" y="1690688"/>
              <a:ext cx="3255498" cy="4424289"/>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5DD8421C-5E12-81F6-5E26-6DC58E08508F}"/>
                </a:ext>
              </a:extLst>
            </p:cNvPr>
            <p:cNvSpPr/>
            <p:nvPr/>
          </p:nvSpPr>
          <p:spPr>
            <a:xfrm>
              <a:off x="1048043" y="2804257"/>
              <a:ext cx="1392702" cy="548640"/>
            </a:xfrm>
            <a:prstGeom prst="rect">
              <a:avLst/>
            </a:prstGeom>
            <a:effectLst>
              <a:outerShdw blurRad="50800" dist="38100" dir="2700000" algn="tl" rotWithShape="0">
                <a:prstClr val="black">
                  <a:alpha val="40000"/>
                </a:prstClr>
              </a:outerShdw>
            </a:effectLst>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7898AF28-BAB7-B161-BC28-66D5035CD4CD}"/>
                </a:ext>
              </a:extLst>
            </p:cNvPr>
            <p:cNvSpPr/>
            <p:nvPr/>
          </p:nvSpPr>
          <p:spPr>
            <a:xfrm>
              <a:off x="1048043" y="3429000"/>
              <a:ext cx="1392702" cy="548640"/>
            </a:xfrm>
            <a:prstGeom prst="rect">
              <a:avLst/>
            </a:prstGeom>
            <a:solidFill>
              <a:schemeClr val="accent2">
                <a:lumMod val="50000"/>
              </a:schemeClr>
            </a:solidFill>
            <a:effectLst>
              <a:outerShdw blurRad="50800" dist="38100" dir="2700000" algn="tl" rotWithShape="0">
                <a:prstClr val="black">
                  <a:alpha val="40000"/>
                </a:prstClr>
              </a:outerShdw>
            </a:effectLst>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dirty="0"/>
                <a:t>RENDER</a:t>
              </a:r>
            </a:p>
          </p:txBody>
        </p:sp>
        <p:sp>
          <p:nvSpPr>
            <p:cNvPr id="10" name="Rectangle 9">
              <a:extLst>
                <a:ext uri="{FF2B5EF4-FFF2-40B4-BE49-F238E27FC236}">
                  <a16:creationId xmlns:a16="http://schemas.microsoft.com/office/drawing/2014/main" id="{DD1E7A96-10E8-ED38-D63D-3D1E88354EF0}"/>
                </a:ext>
              </a:extLst>
            </p:cNvPr>
            <p:cNvSpPr/>
            <p:nvPr/>
          </p:nvSpPr>
          <p:spPr>
            <a:xfrm>
              <a:off x="2595489" y="3429000"/>
              <a:ext cx="1392702" cy="548640"/>
            </a:xfrm>
            <a:prstGeom prst="rect">
              <a:avLst/>
            </a:prstGeom>
            <a:solidFill>
              <a:schemeClr val="accent2">
                <a:lumMod val="20000"/>
                <a:lumOff val="80000"/>
              </a:schemeClr>
            </a:solidFill>
            <a:effectLst>
              <a:outerShdw blurRad="50800" dist="38100" dir="2700000" algn="tl" rotWithShape="0">
                <a:prstClr val="black">
                  <a:alpha val="40000"/>
                </a:prstClr>
              </a:outerShdw>
            </a:effectLst>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dirty="0">
                  <a:solidFill>
                    <a:schemeClr val="tx1"/>
                  </a:solidFill>
                </a:rPr>
                <a:t>APP</a:t>
              </a:r>
            </a:p>
          </p:txBody>
        </p:sp>
        <p:sp>
          <p:nvSpPr>
            <p:cNvPr id="11" name="Rectangle 10">
              <a:extLst>
                <a:ext uri="{FF2B5EF4-FFF2-40B4-BE49-F238E27FC236}">
                  <a16:creationId xmlns:a16="http://schemas.microsoft.com/office/drawing/2014/main" id="{E55703CC-2A1F-AD18-59F5-BD2995731F55}"/>
                </a:ext>
              </a:extLst>
            </p:cNvPr>
            <p:cNvSpPr/>
            <p:nvPr/>
          </p:nvSpPr>
          <p:spPr>
            <a:xfrm>
              <a:off x="1048043" y="4053717"/>
              <a:ext cx="1392702" cy="548640"/>
            </a:xfrm>
            <a:prstGeom prst="rect">
              <a:avLst/>
            </a:prstGeom>
            <a:solidFill>
              <a:schemeClr val="accent2">
                <a:lumMod val="50000"/>
              </a:schemeClr>
            </a:solidFill>
            <a:effectLst>
              <a:outerShdw blurRad="50800" dist="38100" dir="2700000" algn="tl" rotWithShape="0">
                <a:prstClr val="black">
                  <a:alpha val="40000"/>
                </a:prstClr>
              </a:outerShdw>
            </a:effectLst>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dirty="0"/>
                <a:t>RENDER</a:t>
              </a:r>
            </a:p>
          </p:txBody>
        </p:sp>
        <p:sp>
          <p:nvSpPr>
            <p:cNvPr id="12" name="Rectangle 11">
              <a:extLst>
                <a:ext uri="{FF2B5EF4-FFF2-40B4-BE49-F238E27FC236}">
                  <a16:creationId xmlns:a16="http://schemas.microsoft.com/office/drawing/2014/main" id="{92AF4C83-0380-82BE-9391-A358EA42A92E}"/>
                </a:ext>
              </a:extLst>
            </p:cNvPr>
            <p:cNvSpPr/>
            <p:nvPr/>
          </p:nvSpPr>
          <p:spPr>
            <a:xfrm>
              <a:off x="2595489" y="4053717"/>
              <a:ext cx="1392702" cy="548640"/>
            </a:xfrm>
            <a:prstGeom prst="rect">
              <a:avLst/>
            </a:prstGeom>
            <a:solidFill>
              <a:schemeClr val="accent2">
                <a:lumMod val="20000"/>
                <a:lumOff val="80000"/>
              </a:schemeClr>
            </a:solidFill>
            <a:effectLst>
              <a:outerShdw blurRad="50800" dist="38100" dir="2700000" algn="tl" rotWithShape="0">
                <a:prstClr val="black">
                  <a:alpha val="40000"/>
                </a:prstClr>
              </a:outerShdw>
            </a:effectLst>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dirty="0">
                  <a:solidFill>
                    <a:schemeClr val="tx1"/>
                  </a:solidFill>
                </a:rPr>
                <a:t>APP</a:t>
              </a:r>
            </a:p>
          </p:txBody>
        </p:sp>
        <p:sp>
          <p:nvSpPr>
            <p:cNvPr id="13" name="Rectangle 12">
              <a:extLst>
                <a:ext uri="{FF2B5EF4-FFF2-40B4-BE49-F238E27FC236}">
                  <a16:creationId xmlns:a16="http://schemas.microsoft.com/office/drawing/2014/main" id="{55FD6943-9A01-D0E8-812B-08F0280E22A1}"/>
                </a:ext>
              </a:extLst>
            </p:cNvPr>
            <p:cNvSpPr/>
            <p:nvPr/>
          </p:nvSpPr>
          <p:spPr>
            <a:xfrm>
              <a:off x="1048043" y="4678460"/>
              <a:ext cx="1392702" cy="548640"/>
            </a:xfrm>
            <a:prstGeom prst="rect">
              <a:avLst/>
            </a:prstGeom>
            <a:solidFill>
              <a:schemeClr val="accent2">
                <a:lumMod val="60000"/>
                <a:lumOff val="40000"/>
              </a:schemeClr>
            </a:solidFill>
            <a:effectLst>
              <a:outerShdw blurRad="50800" dist="38100" dir="2700000" algn="tl" rotWithShape="0">
                <a:prstClr val="black">
                  <a:alpha val="40000"/>
                </a:prstClr>
              </a:outerShdw>
            </a:effectLst>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dirty="0"/>
                <a:t>PHYX</a:t>
              </a:r>
            </a:p>
          </p:txBody>
        </p:sp>
        <p:sp>
          <p:nvSpPr>
            <p:cNvPr id="14" name="Rectangle 13">
              <a:extLst>
                <a:ext uri="{FF2B5EF4-FFF2-40B4-BE49-F238E27FC236}">
                  <a16:creationId xmlns:a16="http://schemas.microsoft.com/office/drawing/2014/main" id="{C25BDD06-32D9-5C32-D260-A4DB8982AB70}"/>
                </a:ext>
              </a:extLst>
            </p:cNvPr>
            <p:cNvSpPr/>
            <p:nvPr/>
          </p:nvSpPr>
          <p:spPr>
            <a:xfrm>
              <a:off x="2595489" y="4678460"/>
              <a:ext cx="1392702" cy="548640"/>
            </a:xfrm>
            <a:prstGeom prst="rect">
              <a:avLst/>
            </a:prstGeom>
            <a:solidFill>
              <a:schemeClr val="accent2">
                <a:lumMod val="60000"/>
                <a:lumOff val="40000"/>
              </a:schemeClr>
            </a:solidFill>
            <a:effectLst>
              <a:outerShdw blurRad="50800" dist="38100" dir="2700000" algn="tl" rotWithShape="0">
                <a:prstClr val="black">
                  <a:alpha val="40000"/>
                </a:prstClr>
              </a:outerShdw>
            </a:effectLst>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dirty="0"/>
                <a:t>PHYX</a:t>
              </a:r>
            </a:p>
          </p:txBody>
        </p:sp>
        <p:sp>
          <p:nvSpPr>
            <p:cNvPr id="15" name="Rectangle 14">
              <a:extLst>
                <a:ext uri="{FF2B5EF4-FFF2-40B4-BE49-F238E27FC236}">
                  <a16:creationId xmlns:a16="http://schemas.microsoft.com/office/drawing/2014/main" id="{595A94D5-EDBE-5681-7D08-4F12F33C9E9B}"/>
                </a:ext>
              </a:extLst>
            </p:cNvPr>
            <p:cNvSpPr/>
            <p:nvPr/>
          </p:nvSpPr>
          <p:spPr>
            <a:xfrm>
              <a:off x="1048043" y="5303203"/>
              <a:ext cx="1392702" cy="548640"/>
            </a:xfrm>
            <a:prstGeom prst="rect">
              <a:avLst/>
            </a:prstGeom>
            <a:effectLst>
              <a:outerShdw blurRad="50800" dist="38100" dir="2700000" algn="tl" rotWithShape="0">
                <a:prstClr val="black">
                  <a:alpha val="40000"/>
                </a:prstClr>
              </a:outerShdw>
            </a:effectLst>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83324489-C3F1-27C0-E7C3-2CE81FA02928}"/>
                </a:ext>
              </a:extLst>
            </p:cNvPr>
            <p:cNvSpPr/>
            <p:nvPr/>
          </p:nvSpPr>
          <p:spPr>
            <a:xfrm>
              <a:off x="2595489" y="5303203"/>
              <a:ext cx="1392702" cy="548640"/>
            </a:xfrm>
            <a:prstGeom prst="rect">
              <a:avLst/>
            </a:prstGeom>
            <a:effectLst>
              <a:outerShdw blurRad="50800" dist="38100" dir="2700000" algn="tl" rotWithShape="0">
                <a:prstClr val="black">
                  <a:alpha val="40000"/>
                </a:prstClr>
              </a:outerShdw>
            </a:effectLst>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6B787CD8-4771-4DEC-18CA-AB233D417C33}"/>
                </a:ext>
              </a:extLst>
            </p:cNvPr>
            <p:cNvSpPr/>
            <p:nvPr/>
          </p:nvSpPr>
          <p:spPr>
            <a:xfrm>
              <a:off x="4663439" y="1685577"/>
              <a:ext cx="2865121" cy="1297091"/>
            </a:xfrm>
            <a:prstGeom prst="rect">
              <a:avLst/>
            </a:prstGeom>
            <a:effectLst>
              <a:outerShdw blurRad="50800" dist="38100" dir="2700000" algn="tl" rotWithShape="0">
                <a:prstClr val="black">
                  <a:alpha val="40000"/>
                </a:prstClr>
              </a:outerShdw>
            </a:effectLst>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5CA77C00-158E-AC96-1894-B5A79A502710}"/>
                </a:ext>
              </a:extLst>
            </p:cNvPr>
            <p:cNvSpPr/>
            <p:nvPr/>
          </p:nvSpPr>
          <p:spPr>
            <a:xfrm>
              <a:off x="5978769" y="2303756"/>
              <a:ext cx="1392702" cy="548640"/>
            </a:xfrm>
            <a:prstGeom prst="rect">
              <a:avLst/>
            </a:prstGeom>
            <a:solidFill>
              <a:schemeClr val="accent2">
                <a:lumMod val="20000"/>
                <a:lumOff val="80000"/>
              </a:schemeClr>
            </a:solidFill>
            <a:effectLst>
              <a:outerShdw blurRad="50800" dist="38100" dir="2700000" algn="tl" rotWithShape="0">
                <a:prstClr val="black">
                  <a:alpha val="40000"/>
                </a:prstClr>
              </a:outerShdw>
            </a:effectLst>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dirty="0">
                  <a:solidFill>
                    <a:schemeClr val="tx1"/>
                  </a:solidFill>
                </a:rPr>
                <a:t>APP</a:t>
              </a:r>
            </a:p>
          </p:txBody>
        </p:sp>
        <p:sp>
          <p:nvSpPr>
            <p:cNvPr id="21" name="TextBox 20">
              <a:extLst>
                <a:ext uri="{FF2B5EF4-FFF2-40B4-BE49-F238E27FC236}">
                  <a16:creationId xmlns:a16="http://schemas.microsoft.com/office/drawing/2014/main" id="{68900308-74C1-AEAA-5BC7-DAA0D081E043}"/>
                </a:ext>
              </a:extLst>
            </p:cNvPr>
            <p:cNvSpPr txBox="1"/>
            <p:nvPr/>
          </p:nvSpPr>
          <p:spPr>
            <a:xfrm>
              <a:off x="4725571" y="1775231"/>
              <a:ext cx="1253198" cy="444567"/>
            </a:xfrm>
            <a:prstGeom prst="rect">
              <a:avLst/>
            </a:prstGeom>
            <a:noFill/>
          </p:spPr>
          <p:txBody>
            <a:bodyPr wrap="square" rtlCol="0">
              <a:spAutoFit/>
            </a:bodyPr>
            <a:lstStyle/>
            <a:p>
              <a:r>
                <a:rPr lang="en-US" sz="2000" b="1" dirty="0">
                  <a:solidFill>
                    <a:schemeClr val="bg1"/>
                  </a:solidFill>
                </a:rPr>
                <a:t>Allocator</a:t>
              </a:r>
            </a:p>
          </p:txBody>
        </p:sp>
        <p:cxnSp>
          <p:nvCxnSpPr>
            <p:cNvPr id="5" name="Straight Arrow Connector 4">
              <a:extLst>
                <a:ext uri="{FF2B5EF4-FFF2-40B4-BE49-F238E27FC236}">
                  <a16:creationId xmlns:a16="http://schemas.microsoft.com/office/drawing/2014/main" id="{1F4EA41E-4B32-EFFF-5762-6020E4952CCD}"/>
                </a:ext>
              </a:extLst>
            </p:cNvPr>
            <p:cNvCxnSpPr>
              <a:cxnSpLocks/>
            </p:cNvCxnSpPr>
            <p:nvPr/>
          </p:nvCxnSpPr>
          <p:spPr>
            <a:xfrm flipH="1">
              <a:off x="7913077" y="1871003"/>
              <a:ext cx="963637" cy="0"/>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8" name="Straight Arrow Connector 7">
              <a:extLst>
                <a:ext uri="{FF2B5EF4-FFF2-40B4-BE49-F238E27FC236}">
                  <a16:creationId xmlns:a16="http://schemas.microsoft.com/office/drawing/2014/main" id="{8729131C-3176-996B-86F7-20AE062C56FF}"/>
                </a:ext>
              </a:extLst>
            </p:cNvPr>
            <p:cNvCxnSpPr>
              <a:cxnSpLocks/>
            </p:cNvCxnSpPr>
            <p:nvPr/>
          </p:nvCxnSpPr>
          <p:spPr>
            <a:xfrm flipH="1">
              <a:off x="7913077" y="2330126"/>
              <a:ext cx="548640" cy="0"/>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19" name="Straight Arrow Connector 18">
              <a:extLst>
                <a:ext uri="{FF2B5EF4-FFF2-40B4-BE49-F238E27FC236}">
                  <a16:creationId xmlns:a16="http://schemas.microsoft.com/office/drawing/2014/main" id="{6CD3BB13-EE04-0CE7-D433-26AEA6A3C8F7}"/>
                </a:ext>
              </a:extLst>
            </p:cNvPr>
            <p:cNvCxnSpPr>
              <a:cxnSpLocks/>
            </p:cNvCxnSpPr>
            <p:nvPr/>
          </p:nvCxnSpPr>
          <p:spPr>
            <a:xfrm flipH="1">
              <a:off x="7913077" y="2796801"/>
              <a:ext cx="1329397" cy="0"/>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sp>
          <p:nvSpPr>
            <p:cNvPr id="31" name="TextBox 30">
              <a:extLst>
                <a:ext uri="{FF2B5EF4-FFF2-40B4-BE49-F238E27FC236}">
                  <a16:creationId xmlns:a16="http://schemas.microsoft.com/office/drawing/2014/main" id="{EDB7B0E7-3491-206F-BF85-E582C47D3E93}"/>
                </a:ext>
              </a:extLst>
            </p:cNvPr>
            <p:cNvSpPr txBox="1"/>
            <p:nvPr/>
          </p:nvSpPr>
          <p:spPr>
            <a:xfrm>
              <a:off x="9365563" y="1666398"/>
              <a:ext cx="2826436" cy="444567"/>
            </a:xfrm>
            <a:prstGeom prst="rect">
              <a:avLst/>
            </a:prstGeom>
            <a:noFill/>
          </p:spPr>
          <p:txBody>
            <a:bodyPr wrap="square" rtlCol="0">
              <a:spAutoFit/>
            </a:bodyPr>
            <a:lstStyle/>
            <a:p>
              <a:r>
                <a:rPr lang="en-US" sz="2000" dirty="0">
                  <a:solidFill>
                    <a:schemeClr val="bg1"/>
                  </a:solidFill>
                </a:rPr>
                <a:t>memory request</a:t>
              </a:r>
            </a:p>
          </p:txBody>
        </p:sp>
        <p:sp>
          <p:nvSpPr>
            <p:cNvPr id="32" name="TextBox 31">
              <a:extLst>
                <a:ext uri="{FF2B5EF4-FFF2-40B4-BE49-F238E27FC236}">
                  <a16:creationId xmlns:a16="http://schemas.microsoft.com/office/drawing/2014/main" id="{908D1250-D77D-88A4-5B78-E0520690C8A9}"/>
                </a:ext>
              </a:extLst>
            </p:cNvPr>
            <p:cNvSpPr txBox="1"/>
            <p:nvPr/>
          </p:nvSpPr>
          <p:spPr>
            <a:xfrm>
              <a:off x="9365565" y="2127987"/>
              <a:ext cx="2826434" cy="786540"/>
            </a:xfrm>
            <a:prstGeom prst="rect">
              <a:avLst/>
            </a:prstGeom>
            <a:noFill/>
          </p:spPr>
          <p:txBody>
            <a:bodyPr wrap="square" rtlCol="0">
              <a:spAutoFit/>
            </a:bodyPr>
            <a:lstStyle/>
            <a:p>
              <a:r>
                <a:rPr lang="en-US" sz="2000" dirty="0">
                  <a:solidFill>
                    <a:schemeClr val="bg1"/>
                  </a:solidFill>
                </a:rPr>
                <a:t>memory request</a:t>
              </a:r>
            </a:p>
            <a:p>
              <a:endParaRPr lang="en-US" sz="2000" b="1" dirty="0">
                <a:solidFill>
                  <a:schemeClr val="bg1"/>
                </a:solidFill>
              </a:endParaRPr>
            </a:p>
          </p:txBody>
        </p:sp>
        <p:sp>
          <p:nvSpPr>
            <p:cNvPr id="33" name="TextBox 32">
              <a:extLst>
                <a:ext uri="{FF2B5EF4-FFF2-40B4-BE49-F238E27FC236}">
                  <a16:creationId xmlns:a16="http://schemas.microsoft.com/office/drawing/2014/main" id="{78694805-85A7-E044-D4FD-6409428AA6DB}"/>
                </a:ext>
              </a:extLst>
            </p:cNvPr>
            <p:cNvSpPr txBox="1"/>
            <p:nvPr/>
          </p:nvSpPr>
          <p:spPr>
            <a:xfrm>
              <a:off x="9365563" y="2604202"/>
              <a:ext cx="2826436" cy="444567"/>
            </a:xfrm>
            <a:prstGeom prst="rect">
              <a:avLst/>
            </a:prstGeom>
            <a:noFill/>
          </p:spPr>
          <p:txBody>
            <a:bodyPr wrap="square" rtlCol="0">
              <a:spAutoFit/>
            </a:bodyPr>
            <a:lstStyle/>
            <a:p>
              <a:r>
                <a:rPr lang="en-US" sz="2000" dirty="0">
                  <a:solidFill>
                    <a:schemeClr val="bg1"/>
                  </a:solidFill>
                </a:rPr>
                <a:t>memory request</a:t>
              </a:r>
            </a:p>
          </p:txBody>
        </p:sp>
        <p:sp>
          <p:nvSpPr>
            <p:cNvPr id="4" name="Rectangle 3">
              <a:extLst>
                <a:ext uri="{FF2B5EF4-FFF2-40B4-BE49-F238E27FC236}">
                  <a16:creationId xmlns:a16="http://schemas.microsoft.com/office/drawing/2014/main" id="{38ECAD4C-8D57-C78F-8B4B-ADE679CFD44C}"/>
                </a:ext>
              </a:extLst>
            </p:cNvPr>
            <p:cNvSpPr/>
            <p:nvPr/>
          </p:nvSpPr>
          <p:spPr>
            <a:xfrm>
              <a:off x="2595489" y="2804257"/>
              <a:ext cx="1392702" cy="548640"/>
            </a:xfrm>
            <a:prstGeom prst="rect">
              <a:avLst/>
            </a:prstGeom>
            <a:solidFill>
              <a:schemeClr val="accent2">
                <a:lumMod val="20000"/>
                <a:lumOff val="80000"/>
              </a:schemeClr>
            </a:solidFill>
            <a:effectLst>
              <a:outerShdw blurRad="50800" dist="38100" dir="2700000" algn="tl" rotWithShape="0">
                <a:prstClr val="black">
                  <a:alpha val="40000"/>
                </a:prstClr>
              </a:outerShdw>
            </a:effectLst>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dirty="0">
                  <a:solidFill>
                    <a:schemeClr val="tx1"/>
                  </a:solidFill>
                </a:rPr>
                <a:t>APP</a:t>
              </a:r>
            </a:p>
          </p:txBody>
        </p:sp>
        <p:sp>
          <p:nvSpPr>
            <p:cNvPr id="22" name="Arrow: Bent 21">
              <a:extLst>
                <a:ext uri="{FF2B5EF4-FFF2-40B4-BE49-F238E27FC236}">
                  <a16:creationId xmlns:a16="http://schemas.microsoft.com/office/drawing/2014/main" id="{CF42046C-7309-DACF-DF9C-32BD8051D51A}"/>
                </a:ext>
              </a:extLst>
            </p:cNvPr>
            <p:cNvSpPr/>
            <p:nvPr/>
          </p:nvSpPr>
          <p:spPr>
            <a:xfrm rot="16200000" flipV="1">
              <a:off x="4663439" y="3221502"/>
              <a:ext cx="513472" cy="492369"/>
            </a:xfrm>
            <a:prstGeom prst="bentArrow">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solidFill>
                  <a:schemeClr val="tx1"/>
                </a:solidFill>
              </a:endParaRPr>
            </a:p>
          </p:txBody>
        </p:sp>
      </p:grpSp>
      <p:pic>
        <p:nvPicPr>
          <p:cNvPr id="7" name="Graphic 6" descr="Tag with solid fill">
            <a:extLst>
              <a:ext uri="{FF2B5EF4-FFF2-40B4-BE49-F238E27FC236}">
                <a16:creationId xmlns:a16="http://schemas.microsoft.com/office/drawing/2014/main" id="{5D5DE656-7D81-0D98-9877-EB4ED93C15C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484570" y="606532"/>
            <a:ext cx="614150" cy="614150"/>
          </a:xfrm>
          <a:prstGeom prst="rect">
            <a:avLst/>
          </a:prstGeom>
        </p:spPr>
      </p:pic>
      <p:sp>
        <p:nvSpPr>
          <p:cNvPr id="24" name="TextBox 23">
            <a:extLst>
              <a:ext uri="{FF2B5EF4-FFF2-40B4-BE49-F238E27FC236}">
                <a16:creationId xmlns:a16="http://schemas.microsoft.com/office/drawing/2014/main" id="{380F706F-7823-391B-9BDB-4BD2C1E1D908}"/>
              </a:ext>
            </a:extLst>
          </p:cNvPr>
          <p:cNvSpPr txBox="1"/>
          <p:nvPr/>
        </p:nvSpPr>
        <p:spPr>
          <a:xfrm>
            <a:off x="1031983" y="1882597"/>
            <a:ext cx="2680619" cy="584775"/>
          </a:xfrm>
          <a:prstGeom prst="rect">
            <a:avLst/>
          </a:prstGeom>
          <a:noFill/>
        </p:spPr>
        <p:txBody>
          <a:bodyPr wrap="square" rtlCol="0">
            <a:spAutoFit/>
          </a:bodyPr>
          <a:lstStyle/>
          <a:p>
            <a:pPr algn="ctr"/>
            <a:r>
              <a:rPr lang="en-US" sz="3200" b="1" dirty="0">
                <a:solidFill>
                  <a:schemeClr val="bg1"/>
                </a:solidFill>
              </a:rPr>
              <a:t>TAGGED HEAP</a:t>
            </a:r>
          </a:p>
        </p:txBody>
      </p:sp>
      <p:sp>
        <p:nvSpPr>
          <p:cNvPr id="26" name="PB">
            <a:extLst>
              <a:ext uri="{FF2B5EF4-FFF2-40B4-BE49-F238E27FC236}">
                <a16:creationId xmlns:a16="http://schemas.microsoft.com/office/drawing/2014/main" id="{F6634B39-F250-ABF1-32AB-98EC1450744F}"/>
              </a:ext>
            </a:extLst>
          </p:cNvPr>
          <p:cNvSpPr/>
          <p:nvPr/>
        </p:nvSpPr>
        <p:spPr>
          <a:xfrm>
            <a:off x="0" y="6070600"/>
            <a:ext cx="10572084" cy="152400"/>
          </a:xfrm>
          <a:prstGeom prst="rect">
            <a:avLst/>
          </a:prstGeom>
          <a:solidFill>
            <a:srgbClr val="E76E0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22120174"/>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044C60-13E7-FC4A-8606-A38D218EC1FC}"/>
              </a:ext>
            </a:extLst>
          </p:cNvPr>
          <p:cNvSpPr>
            <a:spLocks noGrp="1"/>
          </p:cNvSpPr>
          <p:nvPr>
            <p:ph type="title"/>
          </p:nvPr>
        </p:nvSpPr>
        <p:spPr/>
        <p:txBody>
          <a:bodyPr/>
          <a:lstStyle/>
          <a:p>
            <a:r>
              <a:rPr lang="en-US" dirty="0"/>
              <a:t>Tagged Heap</a:t>
            </a:r>
          </a:p>
        </p:txBody>
      </p:sp>
      <p:grpSp>
        <p:nvGrpSpPr>
          <p:cNvPr id="20" name="Group 19">
            <a:extLst>
              <a:ext uri="{FF2B5EF4-FFF2-40B4-BE49-F238E27FC236}">
                <a16:creationId xmlns:a16="http://schemas.microsoft.com/office/drawing/2014/main" id="{66AEF93D-1135-8436-0A8D-D0EC3D60E9A1}"/>
              </a:ext>
            </a:extLst>
          </p:cNvPr>
          <p:cNvGrpSpPr/>
          <p:nvPr/>
        </p:nvGrpSpPr>
        <p:grpSpPr>
          <a:xfrm>
            <a:off x="887440" y="1828800"/>
            <a:ext cx="5991417" cy="4003721"/>
            <a:chOff x="887438" y="1685577"/>
            <a:chExt cx="6641122" cy="4429400"/>
          </a:xfrm>
        </p:grpSpPr>
        <p:sp>
          <p:nvSpPr>
            <p:cNvPr id="3" name="Rectangle 2">
              <a:extLst>
                <a:ext uri="{FF2B5EF4-FFF2-40B4-BE49-F238E27FC236}">
                  <a16:creationId xmlns:a16="http://schemas.microsoft.com/office/drawing/2014/main" id="{D2DF663E-1A4A-0201-6541-9572DF8B9309}"/>
                </a:ext>
              </a:extLst>
            </p:cNvPr>
            <p:cNvSpPr/>
            <p:nvPr/>
          </p:nvSpPr>
          <p:spPr>
            <a:xfrm>
              <a:off x="887438" y="1690688"/>
              <a:ext cx="3255498" cy="4424289"/>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5DD8421C-5E12-81F6-5E26-6DC58E08508F}"/>
                </a:ext>
              </a:extLst>
            </p:cNvPr>
            <p:cNvSpPr/>
            <p:nvPr/>
          </p:nvSpPr>
          <p:spPr>
            <a:xfrm>
              <a:off x="1048043" y="2804257"/>
              <a:ext cx="1392702" cy="548640"/>
            </a:xfrm>
            <a:prstGeom prst="rect">
              <a:avLst/>
            </a:prstGeom>
            <a:effectLst>
              <a:outerShdw blurRad="50800" dist="38100" dir="2700000" algn="tl" rotWithShape="0">
                <a:prstClr val="black">
                  <a:alpha val="40000"/>
                </a:prstClr>
              </a:outerShdw>
            </a:effectLst>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7898AF28-BAB7-B161-BC28-66D5035CD4CD}"/>
                </a:ext>
              </a:extLst>
            </p:cNvPr>
            <p:cNvSpPr/>
            <p:nvPr/>
          </p:nvSpPr>
          <p:spPr>
            <a:xfrm>
              <a:off x="1048043" y="3429000"/>
              <a:ext cx="1392702" cy="548640"/>
            </a:xfrm>
            <a:prstGeom prst="rect">
              <a:avLst/>
            </a:prstGeom>
            <a:solidFill>
              <a:schemeClr val="accent2">
                <a:lumMod val="50000"/>
              </a:schemeClr>
            </a:solidFill>
            <a:effectLst>
              <a:outerShdw blurRad="50800" dist="38100" dir="2700000" algn="tl" rotWithShape="0">
                <a:prstClr val="black">
                  <a:alpha val="40000"/>
                </a:prstClr>
              </a:outerShdw>
            </a:effectLst>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dirty="0"/>
                <a:t>RENDER</a:t>
              </a:r>
            </a:p>
          </p:txBody>
        </p:sp>
        <p:sp>
          <p:nvSpPr>
            <p:cNvPr id="10" name="Rectangle 9">
              <a:extLst>
                <a:ext uri="{FF2B5EF4-FFF2-40B4-BE49-F238E27FC236}">
                  <a16:creationId xmlns:a16="http://schemas.microsoft.com/office/drawing/2014/main" id="{DD1E7A96-10E8-ED38-D63D-3D1E88354EF0}"/>
                </a:ext>
              </a:extLst>
            </p:cNvPr>
            <p:cNvSpPr/>
            <p:nvPr/>
          </p:nvSpPr>
          <p:spPr>
            <a:xfrm>
              <a:off x="2595489" y="3429000"/>
              <a:ext cx="1392702" cy="548640"/>
            </a:xfrm>
            <a:prstGeom prst="rect">
              <a:avLst/>
            </a:prstGeom>
            <a:solidFill>
              <a:schemeClr val="accent2">
                <a:lumMod val="20000"/>
                <a:lumOff val="80000"/>
              </a:schemeClr>
            </a:solidFill>
            <a:effectLst>
              <a:outerShdw blurRad="50800" dist="38100" dir="2700000" algn="tl" rotWithShape="0">
                <a:prstClr val="black">
                  <a:alpha val="40000"/>
                </a:prstClr>
              </a:outerShdw>
            </a:effectLst>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dirty="0">
                  <a:solidFill>
                    <a:schemeClr val="tx1"/>
                  </a:solidFill>
                </a:rPr>
                <a:t>APP</a:t>
              </a:r>
            </a:p>
          </p:txBody>
        </p:sp>
        <p:sp>
          <p:nvSpPr>
            <p:cNvPr id="11" name="Rectangle 10">
              <a:extLst>
                <a:ext uri="{FF2B5EF4-FFF2-40B4-BE49-F238E27FC236}">
                  <a16:creationId xmlns:a16="http://schemas.microsoft.com/office/drawing/2014/main" id="{E55703CC-2A1F-AD18-59F5-BD2995731F55}"/>
                </a:ext>
              </a:extLst>
            </p:cNvPr>
            <p:cNvSpPr/>
            <p:nvPr/>
          </p:nvSpPr>
          <p:spPr>
            <a:xfrm>
              <a:off x="1048043" y="4053717"/>
              <a:ext cx="1392702" cy="548640"/>
            </a:xfrm>
            <a:prstGeom prst="rect">
              <a:avLst/>
            </a:prstGeom>
            <a:solidFill>
              <a:schemeClr val="accent2">
                <a:lumMod val="50000"/>
              </a:schemeClr>
            </a:solidFill>
            <a:effectLst>
              <a:outerShdw blurRad="50800" dist="38100" dir="2700000" algn="tl" rotWithShape="0">
                <a:prstClr val="black">
                  <a:alpha val="40000"/>
                </a:prstClr>
              </a:outerShdw>
            </a:effectLst>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dirty="0"/>
                <a:t>RENDER</a:t>
              </a:r>
            </a:p>
          </p:txBody>
        </p:sp>
        <p:sp>
          <p:nvSpPr>
            <p:cNvPr id="12" name="Rectangle 11">
              <a:extLst>
                <a:ext uri="{FF2B5EF4-FFF2-40B4-BE49-F238E27FC236}">
                  <a16:creationId xmlns:a16="http://schemas.microsoft.com/office/drawing/2014/main" id="{92AF4C83-0380-82BE-9391-A358EA42A92E}"/>
                </a:ext>
              </a:extLst>
            </p:cNvPr>
            <p:cNvSpPr/>
            <p:nvPr/>
          </p:nvSpPr>
          <p:spPr>
            <a:xfrm>
              <a:off x="2595489" y="4053717"/>
              <a:ext cx="1392702" cy="548640"/>
            </a:xfrm>
            <a:prstGeom prst="rect">
              <a:avLst/>
            </a:prstGeom>
            <a:solidFill>
              <a:schemeClr val="accent2">
                <a:lumMod val="20000"/>
                <a:lumOff val="80000"/>
              </a:schemeClr>
            </a:solidFill>
            <a:effectLst>
              <a:outerShdw blurRad="50800" dist="38100" dir="2700000" algn="tl" rotWithShape="0">
                <a:prstClr val="black">
                  <a:alpha val="40000"/>
                </a:prstClr>
              </a:outerShdw>
            </a:effectLst>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dirty="0">
                  <a:solidFill>
                    <a:schemeClr val="tx1"/>
                  </a:solidFill>
                </a:rPr>
                <a:t>APP</a:t>
              </a:r>
            </a:p>
          </p:txBody>
        </p:sp>
        <p:sp>
          <p:nvSpPr>
            <p:cNvPr id="13" name="Rectangle 12">
              <a:extLst>
                <a:ext uri="{FF2B5EF4-FFF2-40B4-BE49-F238E27FC236}">
                  <a16:creationId xmlns:a16="http://schemas.microsoft.com/office/drawing/2014/main" id="{55FD6943-9A01-D0E8-812B-08F0280E22A1}"/>
                </a:ext>
              </a:extLst>
            </p:cNvPr>
            <p:cNvSpPr/>
            <p:nvPr/>
          </p:nvSpPr>
          <p:spPr>
            <a:xfrm>
              <a:off x="1048043" y="4678460"/>
              <a:ext cx="1392702" cy="548640"/>
            </a:xfrm>
            <a:prstGeom prst="rect">
              <a:avLst/>
            </a:prstGeom>
            <a:solidFill>
              <a:schemeClr val="accent2">
                <a:lumMod val="60000"/>
                <a:lumOff val="40000"/>
              </a:schemeClr>
            </a:solidFill>
            <a:effectLst>
              <a:outerShdw blurRad="50800" dist="38100" dir="2700000" algn="tl" rotWithShape="0">
                <a:prstClr val="black">
                  <a:alpha val="40000"/>
                </a:prstClr>
              </a:outerShdw>
            </a:effectLst>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dirty="0"/>
                <a:t>PHYX</a:t>
              </a:r>
            </a:p>
          </p:txBody>
        </p:sp>
        <p:sp>
          <p:nvSpPr>
            <p:cNvPr id="14" name="Rectangle 13">
              <a:extLst>
                <a:ext uri="{FF2B5EF4-FFF2-40B4-BE49-F238E27FC236}">
                  <a16:creationId xmlns:a16="http://schemas.microsoft.com/office/drawing/2014/main" id="{C25BDD06-32D9-5C32-D260-A4DB8982AB70}"/>
                </a:ext>
              </a:extLst>
            </p:cNvPr>
            <p:cNvSpPr/>
            <p:nvPr/>
          </p:nvSpPr>
          <p:spPr>
            <a:xfrm>
              <a:off x="2595489" y="4678460"/>
              <a:ext cx="1392702" cy="548640"/>
            </a:xfrm>
            <a:prstGeom prst="rect">
              <a:avLst/>
            </a:prstGeom>
            <a:solidFill>
              <a:schemeClr val="accent2">
                <a:lumMod val="60000"/>
                <a:lumOff val="40000"/>
              </a:schemeClr>
            </a:solidFill>
            <a:effectLst>
              <a:outerShdw blurRad="50800" dist="38100" dir="2700000" algn="tl" rotWithShape="0">
                <a:prstClr val="black">
                  <a:alpha val="40000"/>
                </a:prstClr>
              </a:outerShdw>
            </a:effectLst>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dirty="0"/>
                <a:t>PHYX</a:t>
              </a:r>
            </a:p>
          </p:txBody>
        </p:sp>
        <p:sp>
          <p:nvSpPr>
            <p:cNvPr id="15" name="Rectangle 14">
              <a:extLst>
                <a:ext uri="{FF2B5EF4-FFF2-40B4-BE49-F238E27FC236}">
                  <a16:creationId xmlns:a16="http://schemas.microsoft.com/office/drawing/2014/main" id="{595A94D5-EDBE-5681-7D08-4F12F33C9E9B}"/>
                </a:ext>
              </a:extLst>
            </p:cNvPr>
            <p:cNvSpPr/>
            <p:nvPr/>
          </p:nvSpPr>
          <p:spPr>
            <a:xfrm>
              <a:off x="1048043" y="5303203"/>
              <a:ext cx="1392702" cy="548640"/>
            </a:xfrm>
            <a:prstGeom prst="rect">
              <a:avLst/>
            </a:prstGeom>
            <a:effectLst>
              <a:outerShdw blurRad="50800" dist="38100" dir="2700000" algn="tl" rotWithShape="0">
                <a:prstClr val="black">
                  <a:alpha val="40000"/>
                </a:prstClr>
              </a:outerShdw>
            </a:effectLst>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83324489-C3F1-27C0-E7C3-2CE81FA02928}"/>
                </a:ext>
              </a:extLst>
            </p:cNvPr>
            <p:cNvSpPr/>
            <p:nvPr/>
          </p:nvSpPr>
          <p:spPr>
            <a:xfrm>
              <a:off x="2595489" y="5303203"/>
              <a:ext cx="1392702" cy="548640"/>
            </a:xfrm>
            <a:prstGeom prst="rect">
              <a:avLst/>
            </a:prstGeom>
            <a:effectLst>
              <a:outerShdw blurRad="50800" dist="38100" dir="2700000" algn="tl" rotWithShape="0">
                <a:prstClr val="black">
                  <a:alpha val="40000"/>
                </a:prstClr>
              </a:outerShdw>
            </a:effectLst>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6B787CD8-4771-4DEC-18CA-AB233D417C33}"/>
                </a:ext>
              </a:extLst>
            </p:cNvPr>
            <p:cNvSpPr/>
            <p:nvPr/>
          </p:nvSpPr>
          <p:spPr>
            <a:xfrm>
              <a:off x="4663439" y="1685577"/>
              <a:ext cx="2865121" cy="1297091"/>
            </a:xfrm>
            <a:prstGeom prst="rect">
              <a:avLst/>
            </a:prstGeom>
            <a:effectLst>
              <a:outerShdw blurRad="50800" dist="38100" dir="2700000" algn="tl" rotWithShape="0">
                <a:prstClr val="black">
                  <a:alpha val="40000"/>
                </a:prstClr>
              </a:outerShdw>
            </a:effectLst>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68900308-74C1-AEAA-5BC7-DAA0D081E043}"/>
                </a:ext>
              </a:extLst>
            </p:cNvPr>
            <p:cNvSpPr txBox="1"/>
            <p:nvPr/>
          </p:nvSpPr>
          <p:spPr>
            <a:xfrm>
              <a:off x="4725571" y="1775231"/>
              <a:ext cx="1253198" cy="442650"/>
            </a:xfrm>
            <a:prstGeom prst="rect">
              <a:avLst/>
            </a:prstGeom>
            <a:noFill/>
          </p:spPr>
          <p:txBody>
            <a:bodyPr wrap="square" rtlCol="0">
              <a:spAutoFit/>
            </a:bodyPr>
            <a:lstStyle/>
            <a:p>
              <a:r>
                <a:rPr lang="en-US" sz="2000" b="1" dirty="0">
                  <a:solidFill>
                    <a:schemeClr val="bg1"/>
                  </a:solidFill>
                </a:rPr>
                <a:t>Allocator</a:t>
              </a:r>
            </a:p>
          </p:txBody>
        </p:sp>
        <p:sp>
          <p:nvSpPr>
            <p:cNvPr id="5" name="Arrow: Bent 4">
              <a:extLst>
                <a:ext uri="{FF2B5EF4-FFF2-40B4-BE49-F238E27FC236}">
                  <a16:creationId xmlns:a16="http://schemas.microsoft.com/office/drawing/2014/main" id="{DA870506-2A1F-60D9-B484-3A333EB40B78}"/>
                </a:ext>
              </a:extLst>
            </p:cNvPr>
            <p:cNvSpPr/>
            <p:nvPr/>
          </p:nvSpPr>
          <p:spPr>
            <a:xfrm rot="10800000">
              <a:off x="4663439" y="3221502"/>
              <a:ext cx="513472" cy="492369"/>
            </a:xfrm>
            <a:prstGeom prst="bentArrow">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solidFill>
                  <a:schemeClr val="tx1"/>
                </a:solidFill>
              </a:endParaRPr>
            </a:p>
          </p:txBody>
        </p:sp>
        <p:sp>
          <p:nvSpPr>
            <p:cNvPr id="8" name="Rectangle 7">
              <a:extLst>
                <a:ext uri="{FF2B5EF4-FFF2-40B4-BE49-F238E27FC236}">
                  <a16:creationId xmlns:a16="http://schemas.microsoft.com/office/drawing/2014/main" id="{3634A3FB-3962-53AE-1120-1855A34C3D27}"/>
                </a:ext>
              </a:extLst>
            </p:cNvPr>
            <p:cNvSpPr/>
            <p:nvPr/>
          </p:nvSpPr>
          <p:spPr>
            <a:xfrm>
              <a:off x="2595489" y="2804257"/>
              <a:ext cx="1392702" cy="548640"/>
            </a:xfrm>
            <a:prstGeom prst="rect">
              <a:avLst/>
            </a:prstGeom>
            <a:solidFill>
              <a:schemeClr val="accent2">
                <a:lumMod val="20000"/>
                <a:lumOff val="80000"/>
              </a:schemeClr>
            </a:solidFill>
            <a:effectLst>
              <a:outerShdw blurRad="50800" dist="38100" dir="2700000" algn="tl" rotWithShape="0">
                <a:prstClr val="black">
                  <a:alpha val="40000"/>
                </a:prstClr>
              </a:outerShdw>
            </a:effectLst>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dirty="0">
                  <a:solidFill>
                    <a:schemeClr val="tx1"/>
                  </a:solidFill>
                </a:rPr>
                <a:t>APP</a:t>
              </a:r>
            </a:p>
          </p:txBody>
        </p:sp>
        <p:sp>
          <p:nvSpPr>
            <p:cNvPr id="19" name="TextBox 18">
              <a:extLst>
                <a:ext uri="{FF2B5EF4-FFF2-40B4-BE49-F238E27FC236}">
                  <a16:creationId xmlns:a16="http://schemas.microsoft.com/office/drawing/2014/main" id="{70890527-D8E1-B7F5-640B-3716CC3DAA7E}"/>
                </a:ext>
              </a:extLst>
            </p:cNvPr>
            <p:cNvSpPr txBox="1"/>
            <p:nvPr/>
          </p:nvSpPr>
          <p:spPr>
            <a:xfrm>
              <a:off x="5400327" y="3283021"/>
              <a:ext cx="1157073" cy="408600"/>
            </a:xfrm>
            <a:prstGeom prst="rect">
              <a:avLst/>
            </a:prstGeom>
            <a:noFill/>
          </p:spPr>
          <p:txBody>
            <a:bodyPr wrap="none" rtlCol="0">
              <a:spAutoFit/>
            </a:bodyPr>
            <a:lstStyle/>
            <a:p>
              <a:r>
                <a:rPr lang="en-US" b="1" dirty="0">
                  <a:solidFill>
                    <a:schemeClr val="bg1"/>
                  </a:solidFill>
                </a:rPr>
                <a:t>free “APP”</a:t>
              </a:r>
            </a:p>
          </p:txBody>
        </p:sp>
        <p:sp>
          <p:nvSpPr>
            <p:cNvPr id="4" name="Rectangle 3">
              <a:extLst>
                <a:ext uri="{FF2B5EF4-FFF2-40B4-BE49-F238E27FC236}">
                  <a16:creationId xmlns:a16="http://schemas.microsoft.com/office/drawing/2014/main" id="{68F89272-D633-1858-237B-A029F15AA2E7}"/>
                </a:ext>
              </a:extLst>
            </p:cNvPr>
            <p:cNvSpPr/>
            <p:nvPr/>
          </p:nvSpPr>
          <p:spPr>
            <a:xfrm>
              <a:off x="2525151" y="2743201"/>
              <a:ext cx="1540412" cy="1935260"/>
            </a:xfrm>
            <a:prstGeom prst="rect">
              <a:avLst/>
            </a:prstGeom>
            <a:noFill/>
            <a:ln w="76200">
              <a:solidFill>
                <a:schemeClr val="accent2">
                  <a:lumMod val="20000"/>
                  <a:lumOff val="80000"/>
                </a:schemeClr>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 name="Graphic 6" descr="Tag with solid fill">
            <a:extLst>
              <a:ext uri="{FF2B5EF4-FFF2-40B4-BE49-F238E27FC236}">
                <a16:creationId xmlns:a16="http://schemas.microsoft.com/office/drawing/2014/main" id="{0FF96205-5CF6-9FFD-5210-BED8A1F0A45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484570" y="606532"/>
            <a:ext cx="614150" cy="614150"/>
          </a:xfrm>
          <a:prstGeom prst="rect">
            <a:avLst/>
          </a:prstGeom>
        </p:spPr>
      </p:pic>
      <p:sp>
        <p:nvSpPr>
          <p:cNvPr id="22" name="TextBox 21">
            <a:extLst>
              <a:ext uri="{FF2B5EF4-FFF2-40B4-BE49-F238E27FC236}">
                <a16:creationId xmlns:a16="http://schemas.microsoft.com/office/drawing/2014/main" id="{52CB96EB-5652-EA90-9CF3-366D1C972F26}"/>
              </a:ext>
            </a:extLst>
          </p:cNvPr>
          <p:cNvSpPr txBox="1"/>
          <p:nvPr/>
        </p:nvSpPr>
        <p:spPr>
          <a:xfrm>
            <a:off x="1031983" y="1882597"/>
            <a:ext cx="2680619" cy="584775"/>
          </a:xfrm>
          <a:prstGeom prst="rect">
            <a:avLst/>
          </a:prstGeom>
          <a:noFill/>
        </p:spPr>
        <p:txBody>
          <a:bodyPr wrap="square" rtlCol="0">
            <a:spAutoFit/>
          </a:bodyPr>
          <a:lstStyle/>
          <a:p>
            <a:pPr algn="ctr"/>
            <a:r>
              <a:rPr lang="en-US" sz="3200" b="1" dirty="0">
                <a:solidFill>
                  <a:schemeClr val="bg1"/>
                </a:solidFill>
              </a:rPr>
              <a:t>TAGGED HEAP</a:t>
            </a:r>
          </a:p>
        </p:txBody>
      </p:sp>
      <p:sp>
        <p:nvSpPr>
          <p:cNvPr id="24" name="PB">
            <a:extLst>
              <a:ext uri="{FF2B5EF4-FFF2-40B4-BE49-F238E27FC236}">
                <a16:creationId xmlns:a16="http://schemas.microsoft.com/office/drawing/2014/main" id="{C5A2D33C-520D-734F-CDCD-CE3427E5DD7B}"/>
              </a:ext>
            </a:extLst>
          </p:cNvPr>
          <p:cNvSpPr/>
          <p:nvPr/>
        </p:nvSpPr>
        <p:spPr>
          <a:xfrm>
            <a:off x="0" y="6070600"/>
            <a:ext cx="10657343" cy="152400"/>
          </a:xfrm>
          <a:prstGeom prst="rect">
            <a:avLst/>
          </a:prstGeom>
          <a:solidFill>
            <a:srgbClr val="E76E0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85946481"/>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044C60-13E7-FC4A-8606-A38D218EC1FC}"/>
              </a:ext>
            </a:extLst>
          </p:cNvPr>
          <p:cNvSpPr>
            <a:spLocks noGrp="1"/>
          </p:cNvSpPr>
          <p:nvPr>
            <p:ph type="title"/>
          </p:nvPr>
        </p:nvSpPr>
        <p:spPr/>
        <p:txBody>
          <a:bodyPr/>
          <a:lstStyle/>
          <a:p>
            <a:r>
              <a:rPr lang="en-US" dirty="0"/>
              <a:t>Tagged Heap</a:t>
            </a:r>
          </a:p>
        </p:txBody>
      </p:sp>
      <p:grpSp>
        <p:nvGrpSpPr>
          <p:cNvPr id="8" name="Group 7">
            <a:extLst>
              <a:ext uri="{FF2B5EF4-FFF2-40B4-BE49-F238E27FC236}">
                <a16:creationId xmlns:a16="http://schemas.microsoft.com/office/drawing/2014/main" id="{67434192-BA90-8342-EFDB-DA04E3678297}"/>
              </a:ext>
            </a:extLst>
          </p:cNvPr>
          <p:cNvGrpSpPr/>
          <p:nvPr/>
        </p:nvGrpSpPr>
        <p:grpSpPr>
          <a:xfrm>
            <a:off x="887440" y="1828800"/>
            <a:ext cx="5991417" cy="4003721"/>
            <a:chOff x="887438" y="1685577"/>
            <a:chExt cx="6641122" cy="4429400"/>
          </a:xfrm>
        </p:grpSpPr>
        <p:sp>
          <p:nvSpPr>
            <p:cNvPr id="3" name="Rectangle 2">
              <a:extLst>
                <a:ext uri="{FF2B5EF4-FFF2-40B4-BE49-F238E27FC236}">
                  <a16:creationId xmlns:a16="http://schemas.microsoft.com/office/drawing/2014/main" id="{D2DF663E-1A4A-0201-6541-9572DF8B9309}"/>
                </a:ext>
              </a:extLst>
            </p:cNvPr>
            <p:cNvSpPr/>
            <p:nvPr/>
          </p:nvSpPr>
          <p:spPr>
            <a:xfrm>
              <a:off x="887438" y="1690688"/>
              <a:ext cx="3255498" cy="4424289"/>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5DD8421C-5E12-81F6-5E26-6DC58E08508F}"/>
                </a:ext>
              </a:extLst>
            </p:cNvPr>
            <p:cNvSpPr/>
            <p:nvPr/>
          </p:nvSpPr>
          <p:spPr>
            <a:xfrm>
              <a:off x="1048043" y="2804257"/>
              <a:ext cx="1392702" cy="548640"/>
            </a:xfrm>
            <a:prstGeom prst="rect">
              <a:avLst/>
            </a:prstGeom>
            <a:effectLst>
              <a:outerShdw blurRad="50800" dist="38100" dir="2700000" algn="tl" rotWithShape="0">
                <a:prstClr val="black">
                  <a:alpha val="40000"/>
                </a:prstClr>
              </a:outerShdw>
            </a:effectLst>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7898AF28-BAB7-B161-BC28-66D5035CD4CD}"/>
                </a:ext>
              </a:extLst>
            </p:cNvPr>
            <p:cNvSpPr/>
            <p:nvPr/>
          </p:nvSpPr>
          <p:spPr>
            <a:xfrm>
              <a:off x="1048043" y="3429000"/>
              <a:ext cx="1392702" cy="548640"/>
            </a:xfrm>
            <a:prstGeom prst="rect">
              <a:avLst/>
            </a:prstGeom>
            <a:solidFill>
              <a:schemeClr val="accent2">
                <a:lumMod val="50000"/>
              </a:schemeClr>
            </a:solidFill>
            <a:effectLst>
              <a:outerShdw blurRad="50800" dist="38100" dir="2700000" algn="tl" rotWithShape="0">
                <a:prstClr val="black">
                  <a:alpha val="40000"/>
                </a:prstClr>
              </a:outerShdw>
            </a:effectLst>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dirty="0"/>
                <a:t>RENDER</a:t>
              </a:r>
            </a:p>
          </p:txBody>
        </p:sp>
        <p:sp>
          <p:nvSpPr>
            <p:cNvPr id="11" name="Rectangle 10">
              <a:extLst>
                <a:ext uri="{FF2B5EF4-FFF2-40B4-BE49-F238E27FC236}">
                  <a16:creationId xmlns:a16="http://schemas.microsoft.com/office/drawing/2014/main" id="{E55703CC-2A1F-AD18-59F5-BD2995731F55}"/>
                </a:ext>
              </a:extLst>
            </p:cNvPr>
            <p:cNvSpPr/>
            <p:nvPr/>
          </p:nvSpPr>
          <p:spPr>
            <a:xfrm>
              <a:off x="1048043" y="4053717"/>
              <a:ext cx="1392702" cy="548640"/>
            </a:xfrm>
            <a:prstGeom prst="rect">
              <a:avLst/>
            </a:prstGeom>
            <a:solidFill>
              <a:schemeClr val="accent2">
                <a:lumMod val="50000"/>
              </a:schemeClr>
            </a:solidFill>
            <a:effectLst>
              <a:outerShdw blurRad="50800" dist="38100" dir="2700000" algn="tl" rotWithShape="0">
                <a:prstClr val="black">
                  <a:alpha val="40000"/>
                </a:prstClr>
              </a:outerShdw>
            </a:effectLst>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dirty="0"/>
                <a:t>RENDER</a:t>
              </a:r>
            </a:p>
          </p:txBody>
        </p:sp>
        <p:sp>
          <p:nvSpPr>
            <p:cNvPr id="13" name="Rectangle 12">
              <a:extLst>
                <a:ext uri="{FF2B5EF4-FFF2-40B4-BE49-F238E27FC236}">
                  <a16:creationId xmlns:a16="http://schemas.microsoft.com/office/drawing/2014/main" id="{55FD6943-9A01-D0E8-812B-08F0280E22A1}"/>
                </a:ext>
              </a:extLst>
            </p:cNvPr>
            <p:cNvSpPr/>
            <p:nvPr/>
          </p:nvSpPr>
          <p:spPr>
            <a:xfrm>
              <a:off x="1048043" y="4678460"/>
              <a:ext cx="1392702" cy="548640"/>
            </a:xfrm>
            <a:prstGeom prst="rect">
              <a:avLst/>
            </a:prstGeom>
            <a:solidFill>
              <a:schemeClr val="accent2">
                <a:lumMod val="60000"/>
                <a:lumOff val="40000"/>
              </a:schemeClr>
            </a:solidFill>
            <a:effectLst>
              <a:outerShdw blurRad="50800" dist="38100" dir="2700000" algn="tl" rotWithShape="0">
                <a:prstClr val="black">
                  <a:alpha val="40000"/>
                </a:prstClr>
              </a:outerShdw>
            </a:effectLst>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dirty="0"/>
                <a:t>PHYX</a:t>
              </a:r>
            </a:p>
          </p:txBody>
        </p:sp>
        <p:sp>
          <p:nvSpPr>
            <p:cNvPr id="14" name="Rectangle 13">
              <a:extLst>
                <a:ext uri="{FF2B5EF4-FFF2-40B4-BE49-F238E27FC236}">
                  <a16:creationId xmlns:a16="http://schemas.microsoft.com/office/drawing/2014/main" id="{C25BDD06-32D9-5C32-D260-A4DB8982AB70}"/>
                </a:ext>
              </a:extLst>
            </p:cNvPr>
            <p:cNvSpPr/>
            <p:nvPr/>
          </p:nvSpPr>
          <p:spPr>
            <a:xfrm>
              <a:off x="2595489" y="4678460"/>
              <a:ext cx="1392702" cy="548640"/>
            </a:xfrm>
            <a:prstGeom prst="rect">
              <a:avLst/>
            </a:prstGeom>
            <a:solidFill>
              <a:schemeClr val="accent2">
                <a:lumMod val="60000"/>
                <a:lumOff val="40000"/>
              </a:schemeClr>
            </a:solidFill>
            <a:effectLst>
              <a:outerShdw blurRad="50800" dist="38100" dir="2700000" algn="tl" rotWithShape="0">
                <a:prstClr val="black">
                  <a:alpha val="40000"/>
                </a:prstClr>
              </a:outerShdw>
            </a:effectLst>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dirty="0"/>
                <a:t>PHYX</a:t>
              </a:r>
            </a:p>
          </p:txBody>
        </p:sp>
        <p:sp>
          <p:nvSpPr>
            <p:cNvPr id="15" name="Rectangle 14">
              <a:extLst>
                <a:ext uri="{FF2B5EF4-FFF2-40B4-BE49-F238E27FC236}">
                  <a16:creationId xmlns:a16="http://schemas.microsoft.com/office/drawing/2014/main" id="{595A94D5-EDBE-5681-7D08-4F12F33C9E9B}"/>
                </a:ext>
              </a:extLst>
            </p:cNvPr>
            <p:cNvSpPr/>
            <p:nvPr/>
          </p:nvSpPr>
          <p:spPr>
            <a:xfrm>
              <a:off x="1048043" y="5303203"/>
              <a:ext cx="1392702" cy="548640"/>
            </a:xfrm>
            <a:prstGeom prst="rect">
              <a:avLst/>
            </a:prstGeom>
            <a:effectLst>
              <a:outerShdw blurRad="50800" dist="38100" dir="2700000" algn="tl" rotWithShape="0">
                <a:prstClr val="black">
                  <a:alpha val="40000"/>
                </a:prstClr>
              </a:outerShdw>
            </a:effectLst>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83324489-C3F1-27C0-E7C3-2CE81FA02928}"/>
                </a:ext>
              </a:extLst>
            </p:cNvPr>
            <p:cNvSpPr/>
            <p:nvPr/>
          </p:nvSpPr>
          <p:spPr>
            <a:xfrm>
              <a:off x="2595489" y="5303203"/>
              <a:ext cx="1392702" cy="548640"/>
            </a:xfrm>
            <a:prstGeom prst="rect">
              <a:avLst/>
            </a:prstGeom>
            <a:effectLst>
              <a:outerShdw blurRad="50800" dist="38100" dir="2700000" algn="tl" rotWithShape="0">
                <a:prstClr val="black">
                  <a:alpha val="40000"/>
                </a:prstClr>
              </a:outerShdw>
            </a:effectLst>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6B787CD8-4771-4DEC-18CA-AB233D417C33}"/>
                </a:ext>
              </a:extLst>
            </p:cNvPr>
            <p:cNvSpPr/>
            <p:nvPr/>
          </p:nvSpPr>
          <p:spPr>
            <a:xfrm>
              <a:off x="4663439" y="1685577"/>
              <a:ext cx="2865121" cy="1297091"/>
            </a:xfrm>
            <a:prstGeom prst="rect">
              <a:avLst/>
            </a:prstGeom>
            <a:effectLst>
              <a:outerShdw blurRad="50800" dist="38100" dir="2700000" algn="tl" rotWithShape="0">
                <a:prstClr val="black">
                  <a:alpha val="40000"/>
                </a:prstClr>
              </a:outerShdw>
            </a:effectLst>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68900308-74C1-AEAA-5BC7-DAA0D081E043}"/>
                </a:ext>
              </a:extLst>
            </p:cNvPr>
            <p:cNvSpPr txBox="1"/>
            <p:nvPr/>
          </p:nvSpPr>
          <p:spPr>
            <a:xfrm>
              <a:off x="4725571" y="1775231"/>
              <a:ext cx="1253198" cy="442650"/>
            </a:xfrm>
            <a:prstGeom prst="rect">
              <a:avLst/>
            </a:prstGeom>
            <a:noFill/>
          </p:spPr>
          <p:txBody>
            <a:bodyPr wrap="square" rtlCol="0">
              <a:spAutoFit/>
            </a:bodyPr>
            <a:lstStyle/>
            <a:p>
              <a:r>
                <a:rPr lang="en-US" sz="2000" b="1" dirty="0">
                  <a:solidFill>
                    <a:schemeClr val="bg1"/>
                  </a:solidFill>
                </a:rPr>
                <a:t>Allocator</a:t>
              </a:r>
            </a:p>
          </p:txBody>
        </p:sp>
        <p:sp>
          <p:nvSpPr>
            <p:cNvPr id="5" name="Arrow: Bent 4">
              <a:extLst>
                <a:ext uri="{FF2B5EF4-FFF2-40B4-BE49-F238E27FC236}">
                  <a16:creationId xmlns:a16="http://schemas.microsoft.com/office/drawing/2014/main" id="{DA870506-2A1F-60D9-B484-3A333EB40B78}"/>
                </a:ext>
              </a:extLst>
            </p:cNvPr>
            <p:cNvSpPr/>
            <p:nvPr/>
          </p:nvSpPr>
          <p:spPr>
            <a:xfrm rot="10800000">
              <a:off x="4663439" y="3221502"/>
              <a:ext cx="513472" cy="492369"/>
            </a:xfrm>
            <a:prstGeom prst="bentArrow">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solidFill>
                  <a:schemeClr val="tx1"/>
                </a:solidFill>
              </a:endParaRPr>
            </a:p>
          </p:txBody>
        </p:sp>
        <p:sp>
          <p:nvSpPr>
            <p:cNvPr id="19" name="TextBox 18">
              <a:extLst>
                <a:ext uri="{FF2B5EF4-FFF2-40B4-BE49-F238E27FC236}">
                  <a16:creationId xmlns:a16="http://schemas.microsoft.com/office/drawing/2014/main" id="{70890527-D8E1-B7F5-640B-3716CC3DAA7E}"/>
                </a:ext>
              </a:extLst>
            </p:cNvPr>
            <p:cNvSpPr txBox="1"/>
            <p:nvPr/>
          </p:nvSpPr>
          <p:spPr>
            <a:xfrm>
              <a:off x="5400327" y="3283021"/>
              <a:ext cx="1157073" cy="408600"/>
            </a:xfrm>
            <a:prstGeom prst="rect">
              <a:avLst/>
            </a:prstGeom>
            <a:noFill/>
          </p:spPr>
          <p:txBody>
            <a:bodyPr wrap="none" rtlCol="0">
              <a:spAutoFit/>
            </a:bodyPr>
            <a:lstStyle/>
            <a:p>
              <a:r>
                <a:rPr lang="en-US" b="1" dirty="0">
                  <a:solidFill>
                    <a:schemeClr val="bg1"/>
                  </a:solidFill>
                </a:rPr>
                <a:t>free “APP”</a:t>
              </a:r>
            </a:p>
          </p:txBody>
        </p:sp>
        <p:sp>
          <p:nvSpPr>
            <p:cNvPr id="7" name="Rectangle 6">
              <a:extLst>
                <a:ext uri="{FF2B5EF4-FFF2-40B4-BE49-F238E27FC236}">
                  <a16:creationId xmlns:a16="http://schemas.microsoft.com/office/drawing/2014/main" id="{38BE55A3-4AC4-4015-39DC-873DD2872673}"/>
                </a:ext>
              </a:extLst>
            </p:cNvPr>
            <p:cNvSpPr/>
            <p:nvPr/>
          </p:nvSpPr>
          <p:spPr>
            <a:xfrm>
              <a:off x="2595489" y="2807774"/>
              <a:ext cx="1392702" cy="548640"/>
            </a:xfrm>
            <a:prstGeom prst="rect">
              <a:avLst/>
            </a:prstGeom>
            <a:effectLst>
              <a:outerShdw blurRad="50800" dist="38100" dir="2700000" algn="tl" rotWithShape="0">
                <a:prstClr val="black">
                  <a:alpha val="40000"/>
                </a:prstClr>
              </a:outerShdw>
            </a:effectLst>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6C0B051C-70DC-1508-F620-92CC5147897B}"/>
                </a:ext>
              </a:extLst>
            </p:cNvPr>
            <p:cNvSpPr/>
            <p:nvPr/>
          </p:nvSpPr>
          <p:spPr>
            <a:xfrm>
              <a:off x="2595489" y="3429000"/>
              <a:ext cx="1392702" cy="548640"/>
            </a:xfrm>
            <a:prstGeom prst="rect">
              <a:avLst/>
            </a:prstGeom>
            <a:effectLst>
              <a:outerShdw blurRad="50800" dist="38100" dir="2700000" algn="tl" rotWithShape="0">
                <a:prstClr val="black">
                  <a:alpha val="40000"/>
                </a:prstClr>
              </a:outerShdw>
            </a:effectLst>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910EE665-1B67-ED5D-B37E-DD3D4FF381C4}"/>
                </a:ext>
              </a:extLst>
            </p:cNvPr>
            <p:cNvSpPr/>
            <p:nvPr/>
          </p:nvSpPr>
          <p:spPr>
            <a:xfrm>
              <a:off x="2595489" y="4042214"/>
              <a:ext cx="1392702" cy="548640"/>
            </a:xfrm>
            <a:prstGeom prst="rect">
              <a:avLst/>
            </a:prstGeom>
            <a:effectLst>
              <a:outerShdw blurRad="50800" dist="38100" dir="2700000" algn="tl" rotWithShape="0">
                <a:prstClr val="black">
                  <a:alpha val="40000"/>
                </a:prstClr>
              </a:outerShdw>
            </a:effectLst>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grpSp>
      <p:pic>
        <p:nvPicPr>
          <p:cNvPr id="4" name="Graphic 3" descr="Tag with solid fill">
            <a:extLst>
              <a:ext uri="{FF2B5EF4-FFF2-40B4-BE49-F238E27FC236}">
                <a16:creationId xmlns:a16="http://schemas.microsoft.com/office/drawing/2014/main" id="{14DCCB3D-1DD4-E94F-9EC5-56E8CF6B79E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484570" y="606532"/>
            <a:ext cx="614150" cy="614150"/>
          </a:xfrm>
          <a:prstGeom prst="rect">
            <a:avLst/>
          </a:prstGeom>
        </p:spPr>
      </p:pic>
      <p:sp>
        <p:nvSpPr>
          <p:cNvPr id="10" name="TextBox 9">
            <a:extLst>
              <a:ext uri="{FF2B5EF4-FFF2-40B4-BE49-F238E27FC236}">
                <a16:creationId xmlns:a16="http://schemas.microsoft.com/office/drawing/2014/main" id="{2B44110C-FB60-3EE5-2CC8-80971B86EF25}"/>
              </a:ext>
            </a:extLst>
          </p:cNvPr>
          <p:cNvSpPr txBox="1"/>
          <p:nvPr/>
        </p:nvSpPr>
        <p:spPr>
          <a:xfrm>
            <a:off x="1031983" y="1882597"/>
            <a:ext cx="2680619" cy="584775"/>
          </a:xfrm>
          <a:prstGeom prst="rect">
            <a:avLst/>
          </a:prstGeom>
          <a:noFill/>
        </p:spPr>
        <p:txBody>
          <a:bodyPr wrap="square" rtlCol="0">
            <a:spAutoFit/>
          </a:bodyPr>
          <a:lstStyle/>
          <a:p>
            <a:pPr algn="ctr"/>
            <a:r>
              <a:rPr lang="en-US" sz="3200" b="1" dirty="0">
                <a:solidFill>
                  <a:schemeClr val="bg1"/>
                </a:solidFill>
              </a:rPr>
              <a:t>TAGGED HEAP</a:t>
            </a:r>
          </a:p>
        </p:txBody>
      </p:sp>
      <p:sp>
        <p:nvSpPr>
          <p:cNvPr id="23" name="PB">
            <a:extLst>
              <a:ext uri="{FF2B5EF4-FFF2-40B4-BE49-F238E27FC236}">
                <a16:creationId xmlns:a16="http://schemas.microsoft.com/office/drawing/2014/main" id="{BB5F208C-6675-36FE-78B9-8F1DF079EE58}"/>
              </a:ext>
            </a:extLst>
          </p:cNvPr>
          <p:cNvSpPr/>
          <p:nvPr/>
        </p:nvSpPr>
        <p:spPr>
          <a:xfrm>
            <a:off x="0" y="6070600"/>
            <a:ext cx="10742602" cy="152400"/>
          </a:xfrm>
          <a:prstGeom prst="rect">
            <a:avLst/>
          </a:prstGeom>
          <a:solidFill>
            <a:srgbClr val="E76E0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90908854"/>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screenshot of a computer program&#10;&#10;Description automatically generated">
            <a:extLst>
              <a:ext uri="{FF2B5EF4-FFF2-40B4-BE49-F238E27FC236}">
                <a16:creationId xmlns:a16="http://schemas.microsoft.com/office/drawing/2014/main" id="{DAAA1A40-C94D-BB8A-A78E-B8ED99D02D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9101" y="531421"/>
            <a:ext cx="11913798" cy="5795158"/>
          </a:xfrm>
          <a:prstGeom prst="rect">
            <a:avLst/>
          </a:prstGeom>
        </p:spPr>
      </p:pic>
      <p:sp>
        <p:nvSpPr>
          <p:cNvPr id="3" name="PB">
            <a:extLst>
              <a:ext uri="{FF2B5EF4-FFF2-40B4-BE49-F238E27FC236}">
                <a16:creationId xmlns:a16="http://schemas.microsoft.com/office/drawing/2014/main" id="{29A801B2-7A43-0B60-375F-4355FAB6A724}"/>
              </a:ext>
            </a:extLst>
          </p:cNvPr>
          <p:cNvSpPr/>
          <p:nvPr/>
        </p:nvSpPr>
        <p:spPr>
          <a:xfrm>
            <a:off x="0" y="6705600"/>
            <a:ext cx="10827860" cy="152400"/>
          </a:xfrm>
          <a:prstGeom prst="rect">
            <a:avLst/>
          </a:prstGeom>
          <a:solidFill>
            <a:srgbClr val="E76E0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61564924"/>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8DE5F6-8F9A-E2CB-94A1-BD25949608E2}"/>
              </a:ext>
            </a:extLst>
          </p:cNvPr>
          <p:cNvSpPr>
            <a:spLocks noGrp="1"/>
          </p:cNvSpPr>
          <p:nvPr>
            <p:ph type="title"/>
          </p:nvPr>
        </p:nvSpPr>
        <p:spPr/>
        <p:txBody>
          <a:bodyPr/>
          <a:lstStyle/>
          <a:p>
            <a:r>
              <a:rPr lang="en-US" dirty="0"/>
              <a:t>Tagged Heap</a:t>
            </a:r>
          </a:p>
        </p:txBody>
      </p:sp>
      <p:sp>
        <p:nvSpPr>
          <p:cNvPr id="3" name="Content Placeholder 2">
            <a:extLst>
              <a:ext uri="{FF2B5EF4-FFF2-40B4-BE49-F238E27FC236}">
                <a16:creationId xmlns:a16="http://schemas.microsoft.com/office/drawing/2014/main" id="{62B64DB2-6F2C-7E90-AD48-8B26FB902D73}"/>
              </a:ext>
            </a:extLst>
          </p:cNvPr>
          <p:cNvSpPr>
            <a:spLocks noGrp="1"/>
          </p:cNvSpPr>
          <p:nvPr>
            <p:ph idx="1"/>
          </p:nvPr>
        </p:nvSpPr>
        <p:spPr/>
        <p:txBody>
          <a:bodyPr/>
          <a:lstStyle/>
          <a:p>
            <a:r>
              <a:rPr lang="en-US" dirty="0"/>
              <a:t>Almost all allocations are less than 2MiB</a:t>
            </a:r>
          </a:p>
          <a:p>
            <a:r>
              <a:rPr lang="en-US" dirty="0"/>
              <a:t>Very unlikely that every allocator would spike to the largest amount</a:t>
            </a:r>
          </a:p>
          <a:p>
            <a:r>
              <a:rPr lang="en-US" dirty="0"/>
              <a:t>You need enough blocks to cover the most reasonable amount of spike as a whole</a:t>
            </a:r>
          </a:p>
        </p:txBody>
      </p:sp>
      <p:pic>
        <p:nvPicPr>
          <p:cNvPr id="4" name="Graphic 3" descr="Tag with solid fill">
            <a:extLst>
              <a:ext uri="{FF2B5EF4-FFF2-40B4-BE49-F238E27FC236}">
                <a16:creationId xmlns:a16="http://schemas.microsoft.com/office/drawing/2014/main" id="{A0AA2019-E7C4-DFC0-FA43-AF01080F106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484570" y="606532"/>
            <a:ext cx="614150" cy="614150"/>
          </a:xfrm>
          <a:prstGeom prst="rect">
            <a:avLst/>
          </a:prstGeom>
        </p:spPr>
      </p:pic>
      <p:sp>
        <p:nvSpPr>
          <p:cNvPr id="6" name="PB">
            <a:extLst>
              <a:ext uri="{FF2B5EF4-FFF2-40B4-BE49-F238E27FC236}">
                <a16:creationId xmlns:a16="http://schemas.microsoft.com/office/drawing/2014/main" id="{D3455E28-1FDF-B292-9E97-399AF1A5B18A}"/>
              </a:ext>
            </a:extLst>
          </p:cNvPr>
          <p:cNvSpPr/>
          <p:nvPr/>
        </p:nvSpPr>
        <p:spPr>
          <a:xfrm>
            <a:off x="0" y="6070600"/>
            <a:ext cx="10913119" cy="152400"/>
          </a:xfrm>
          <a:prstGeom prst="rect">
            <a:avLst/>
          </a:prstGeom>
          <a:solidFill>
            <a:srgbClr val="E76E0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30348937"/>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8DE5F6-8F9A-E2CB-94A1-BD25949608E2}"/>
              </a:ext>
            </a:extLst>
          </p:cNvPr>
          <p:cNvSpPr>
            <a:spLocks noGrp="1"/>
          </p:cNvSpPr>
          <p:nvPr>
            <p:ph type="title"/>
          </p:nvPr>
        </p:nvSpPr>
        <p:spPr/>
        <p:txBody>
          <a:bodyPr/>
          <a:lstStyle/>
          <a:p>
            <a:r>
              <a:rPr lang="en-US" dirty="0"/>
              <a:t>Tagged Heap</a:t>
            </a:r>
          </a:p>
        </p:txBody>
      </p:sp>
      <p:sp>
        <p:nvSpPr>
          <p:cNvPr id="3" name="Content Placeholder 2">
            <a:extLst>
              <a:ext uri="{FF2B5EF4-FFF2-40B4-BE49-F238E27FC236}">
                <a16:creationId xmlns:a16="http://schemas.microsoft.com/office/drawing/2014/main" id="{62B64DB2-6F2C-7E90-AD48-8B26FB902D73}"/>
              </a:ext>
            </a:extLst>
          </p:cNvPr>
          <p:cNvSpPr>
            <a:spLocks noGrp="1"/>
          </p:cNvSpPr>
          <p:nvPr>
            <p:ph idx="1"/>
          </p:nvPr>
        </p:nvSpPr>
        <p:spPr/>
        <p:txBody>
          <a:bodyPr/>
          <a:lstStyle/>
          <a:p>
            <a:r>
              <a:rPr lang="en-US" dirty="0"/>
              <a:t>For blocks larger than 2MiB you could solve it as followed:</a:t>
            </a:r>
          </a:p>
          <a:p>
            <a:pPr lvl="1"/>
            <a:r>
              <a:rPr lang="en-US" dirty="0"/>
              <a:t>Increase the initial block size</a:t>
            </a:r>
          </a:p>
          <a:p>
            <a:pPr lvl="1"/>
            <a:r>
              <a:rPr lang="en-US" dirty="0"/>
              <a:t>Multiple block allocations</a:t>
            </a:r>
          </a:p>
          <a:p>
            <a:pPr lvl="2"/>
            <a:r>
              <a:rPr lang="en-US" dirty="0"/>
              <a:t>allocator would allocate multiple blocks and track that these blocks are part of a single "larger" allocation</a:t>
            </a:r>
          </a:p>
          <a:p>
            <a:pPr lvl="2"/>
            <a:r>
              <a:rPr lang="en-US" dirty="0"/>
              <a:t>store metadata to link these blocks together and indicate that they form a single allocation</a:t>
            </a:r>
          </a:p>
          <a:p>
            <a:pPr lvl="1"/>
            <a:r>
              <a:rPr lang="en-US" dirty="0"/>
              <a:t>Buddy allocation</a:t>
            </a:r>
          </a:p>
          <a:p>
            <a:pPr lvl="2"/>
            <a:r>
              <a:rPr lang="en-US" dirty="0"/>
              <a:t>pre-allocate memory in a large pool, and then divide that memory into blocks of varying sizes based on powers of two</a:t>
            </a:r>
          </a:p>
          <a:p>
            <a:pPr lvl="2"/>
            <a:r>
              <a:rPr lang="en-US" dirty="0"/>
              <a:t>if 3MiB allocation is requested, the allocator can provide a single 4MiB block instead of needing two separate blocks</a:t>
            </a:r>
          </a:p>
          <a:p>
            <a:pPr lvl="2"/>
            <a:endParaRPr lang="en-US" dirty="0"/>
          </a:p>
        </p:txBody>
      </p:sp>
      <p:pic>
        <p:nvPicPr>
          <p:cNvPr id="4" name="Graphic 3" descr="Tag with solid fill">
            <a:extLst>
              <a:ext uri="{FF2B5EF4-FFF2-40B4-BE49-F238E27FC236}">
                <a16:creationId xmlns:a16="http://schemas.microsoft.com/office/drawing/2014/main" id="{3F026561-C5A9-992B-36E3-FFEA66258BE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484570" y="606532"/>
            <a:ext cx="614150" cy="614150"/>
          </a:xfrm>
          <a:prstGeom prst="rect">
            <a:avLst/>
          </a:prstGeom>
        </p:spPr>
      </p:pic>
      <p:sp>
        <p:nvSpPr>
          <p:cNvPr id="6" name="PB">
            <a:extLst>
              <a:ext uri="{FF2B5EF4-FFF2-40B4-BE49-F238E27FC236}">
                <a16:creationId xmlns:a16="http://schemas.microsoft.com/office/drawing/2014/main" id="{CD9B35C5-DBEA-3B7C-FD84-D8EFE0FCAB63}"/>
              </a:ext>
            </a:extLst>
          </p:cNvPr>
          <p:cNvSpPr/>
          <p:nvPr/>
        </p:nvSpPr>
        <p:spPr>
          <a:xfrm>
            <a:off x="0" y="6070600"/>
            <a:ext cx="10998378" cy="152400"/>
          </a:xfrm>
          <a:prstGeom prst="rect">
            <a:avLst/>
          </a:prstGeom>
          <a:solidFill>
            <a:srgbClr val="E76E0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141201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E79AC3-3E34-F72E-2656-FB2FE30C6D01}"/>
              </a:ext>
            </a:extLst>
          </p:cNvPr>
          <p:cNvSpPr>
            <a:spLocks noGrp="1"/>
          </p:cNvSpPr>
          <p:nvPr>
            <p:ph type="title"/>
          </p:nvPr>
        </p:nvSpPr>
        <p:spPr/>
        <p:txBody>
          <a:bodyPr/>
          <a:lstStyle/>
          <a:p>
            <a:r>
              <a:rPr lang="en-US" dirty="0"/>
              <a:t>What is a fiber</a:t>
            </a:r>
          </a:p>
        </p:txBody>
      </p:sp>
      <p:sp>
        <p:nvSpPr>
          <p:cNvPr id="3" name="Content Placeholder 2">
            <a:extLst>
              <a:ext uri="{FF2B5EF4-FFF2-40B4-BE49-F238E27FC236}">
                <a16:creationId xmlns:a16="http://schemas.microsoft.com/office/drawing/2014/main" id="{744DDC17-6251-7AE9-0CBC-5056024F4692}"/>
              </a:ext>
            </a:extLst>
          </p:cNvPr>
          <p:cNvSpPr>
            <a:spLocks noGrp="1"/>
          </p:cNvSpPr>
          <p:nvPr>
            <p:ph idx="1"/>
          </p:nvPr>
        </p:nvSpPr>
        <p:spPr/>
        <p:txBody>
          <a:bodyPr>
            <a:normAutofit/>
          </a:bodyPr>
          <a:lstStyle/>
          <a:p>
            <a:r>
              <a:rPr lang="en-US" dirty="0"/>
              <a:t>OS has no idea how to schedule a fiber</a:t>
            </a:r>
          </a:p>
          <a:p>
            <a:r>
              <a:rPr lang="en-US" dirty="0"/>
              <a:t>They are always executed by a thread</a:t>
            </a:r>
          </a:p>
        </p:txBody>
      </p:sp>
      <p:pic>
        <p:nvPicPr>
          <p:cNvPr id="4" name="Graphic 3" descr="Processor with solid fill">
            <a:extLst>
              <a:ext uri="{FF2B5EF4-FFF2-40B4-BE49-F238E27FC236}">
                <a16:creationId xmlns:a16="http://schemas.microsoft.com/office/drawing/2014/main" id="{A9C7F562-BA0E-35D1-D996-DECF683A310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499544" y="621506"/>
            <a:ext cx="584202" cy="584202"/>
          </a:xfrm>
          <a:prstGeom prst="rect">
            <a:avLst/>
          </a:prstGeom>
        </p:spPr>
      </p:pic>
      <p:grpSp>
        <p:nvGrpSpPr>
          <p:cNvPr id="10" name="Group 9">
            <a:extLst>
              <a:ext uri="{FF2B5EF4-FFF2-40B4-BE49-F238E27FC236}">
                <a16:creationId xmlns:a16="http://schemas.microsoft.com/office/drawing/2014/main" id="{9CEAE5E3-E4E0-5FA3-8DC1-E58ED4FD8DAA}"/>
              </a:ext>
            </a:extLst>
          </p:cNvPr>
          <p:cNvGrpSpPr/>
          <p:nvPr/>
        </p:nvGrpSpPr>
        <p:grpSpPr>
          <a:xfrm>
            <a:off x="7625194" y="2488805"/>
            <a:ext cx="3458552" cy="3458548"/>
            <a:chOff x="5255455" y="2588455"/>
            <a:chExt cx="1681090" cy="1681090"/>
          </a:xfrm>
        </p:grpSpPr>
        <p:pic>
          <p:nvPicPr>
            <p:cNvPr id="11" name="Graphic 10" descr="Eye with solid fill">
              <a:extLst>
                <a:ext uri="{FF2B5EF4-FFF2-40B4-BE49-F238E27FC236}">
                  <a16:creationId xmlns:a16="http://schemas.microsoft.com/office/drawing/2014/main" id="{F8CB8DB3-1C52-8514-BF08-F66FFEC9295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255455" y="2588455"/>
              <a:ext cx="1681090" cy="1681090"/>
            </a:xfrm>
            <a:prstGeom prst="rect">
              <a:avLst/>
            </a:prstGeom>
          </p:spPr>
        </p:pic>
        <p:sp>
          <p:nvSpPr>
            <p:cNvPr id="12" name="Multiplication Sign 11">
              <a:extLst>
                <a:ext uri="{FF2B5EF4-FFF2-40B4-BE49-F238E27FC236}">
                  <a16:creationId xmlns:a16="http://schemas.microsoft.com/office/drawing/2014/main" id="{67E897AF-7895-F7B5-3A9D-5B96BB58769A}"/>
                </a:ext>
              </a:extLst>
            </p:cNvPr>
            <p:cNvSpPr/>
            <p:nvPr/>
          </p:nvSpPr>
          <p:spPr>
            <a:xfrm>
              <a:off x="5677661" y="3010661"/>
              <a:ext cx="836678" cy="836678"/>
            </a:xfrm>
            <a:prstGeom prst="mathMultiply">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grpSp>
      <p:sp>
        <p:nvSpPr>
          <p:cNvPr id="7" name="PB">
            <a:extLst>
              <a:ext uri="{FF2B5EF4-FFF2-40B4-BE49-F238E27FC236}">
                <a16:creationId xmlns:a16="http://schemas.microsoft.com/office/drawing/2014/main" id="{47AE38CC-22A6-7406-EF41-658A792D4A5C}"/>
              </a:ext>
            </a:extLst>
          </p:cNvPr>
          <p:cNvSpPr/>
          <p:nvPr/>
        </p:nvSpPr>
        <p:spPr>
          <a:xfrm>
            <a:off x="0" y="6070600"/>
            <a:ext cx="1108364" cy="152400"/>
          </a:xfrm>
          <a:prstGeom prst="rect">
            <a:avLst/>
          </a:prstGeom>
          <a:solidFill>
            <a:srgbClr val="E76E0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57098962"/>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8E6326-669D-3ADC-233F-2B7CD30BC479}"/>
              </a:ext>
            </a:extLst>
          </p:cNvPr>
          <p:cNvSpPr>
            <a:spLocks noGrp="1"/>
          </p:cNvSpPr>
          <p:nvPr>
            <p:ph type="title"/>
          </p:nvPr>
        </p:nvSpPr>
        <p:spPr>
          <a:xfrm>
            <a:off x="2781301" y="1709739"/>
            <a:ext cx="6629398" cy="2557462"/>
          </a:xfrm>
        </p:spPr>
        <p:txBody>
          <a:bodyPr>
            <a:normAutofit fontScale="90000"/>
          </a:bodyPr>
          <a:lstStyle/>
          <a:p>
            <a:r>
              <a:rPr lang="en-US" dirty="0"/>
              <a:t>Memory Allocations</a:t>
            </a:r>
            <a:br>
              <a:rPr lang="en-US" dirty="0"/>
            </a:br>
            <a:r>
              <a:rPr lang="en-US" dirty="0"/>
              <a:t>when using</a:t>
            </a:r>
            <a:br>
              <a:rPr lang="en-US" dirty="0"/>
            </a:br>
            <a:r>
              <a:rPr lang="en-US" dirty="0"/>
              <a:t>Fibers</a:t>
            </a:r>
          </a:p>
        </p:txBody>
      </p:sp>
      <p:pic>
        <p:nvPicPr>
          <p:cNvPr id="5" name="Graphic 4" descr="Database with solid fill">
            <a:extLst>
              <a:ext uri="{FF2B5EF4-FFF2-40B4-BE49-F238E27FC236}">
                <a16:creationId xmlns:a16="http://schemas.microsoft.com/office/drawing/2014/main" id="{ED48643D-9276-187F-F595-BF7FBE08DE5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642555" y="3499057"/>
            <a:ext cx="1536288" cy="1536288"/>
          </a:xfrm>
          <a:prstGeom prst="rect">
            <a:avLst/>
          </a:prstGeom>
        </p:spPr>
      </p:pic>
      <p:sp>
        <p:nvSpPr>
          <p:cNvPr id="4" name="PB">
            <a:extLst>
              <a:ext uri="{FF2B5EF4-FFF2-40B4-BE49-F238E27FC236}">
                <a16:creationId xmlns:a16="http://schemas.microsoft.com/office/drawing/2014/main" id="{4BF8A938-9DF7-CBD8-0256-00A9CD253B8B}"/>
              </a:ext>
            </a:extLst>
          </p:cNvPr>
          <p:cNvSpPr/>
          <p:nvPr/>
        </p:nvSpPr>
        <p:spPr>
          <a:xfrm>
            <a:off x="0" y="6070600"/>
            <a:ext cx="11083637" cy="152400"/>
          </a:xfrm>
          <a:prstGeom prst="rect">
            <a:avLst/>
          </a:prstGeom>
          <a:solidFill>
            <a:srgbClr val="E76E0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98442072"/>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8DE5F6-8F9A-E2CB-94A1-BD25949608E2}"/>
              </a:ext>
            </a:extLst>
          </p:cNvPr>
          <p:cNvSpPr>
            <a:spLocks noGrp="1"/>
          </p:cNvSpPr>
          <p:nvPr>
            <p:ph type="title"/>
          </p:nvPr>
        </p:nvSpPr>
        <p:spPr/>
        <p:txBody>
          <a:bodyPr/>
          <a:lstStyle/>
          <a:p>
            <a:r>
              <a:rPr lang="en-US" dirty="0"/>
              <a:t>Memory Allocations when using Fibers</a:t>
            </a:r>
          </a:p>
        </p:txBody>
      </p:sp>
      <p:grpSp>
        <p:nvGrpSpPr>
          <p:cNvPr id="5" name="Group 4">
            <a:extLst>
              <a:ext uri="{FF2B5EF4-FFF2-40B4-BE49-F238E27FC236}">
                <a16:creationId xmlns:a16="http://schemas.microsoft.com/office/drawing/2014/main" id="{D1C29753-30B6-60B9-BB27-7BA77BDD066C}"/>
              </a:ext>
            </a:extLst>
          </p:cNvPr>
          <p:cNvGrpSpPr/>
          <p:nvPr/>
        </p:nvGrpSpPr>
        <p:grpSpPr>
          <a:xfrm>
            <a:off x="1737360" y="1828800"/>
            <a:ext cx="8598498" cy="4006115"/>
            <a:chOff x="1570333" y="1601908"/>
            <a:chExt cx="9051050" cy="4216963"/>
          </a:xfrm>
        </p:grpSpPr>
        <p:grpSp>
          <p:nvGrpSpPr>
            <p:cNvPr id="11" name="Group 10">
              <a:extLst>
                <a:ext uri="{FF2B5EF4-FFF2-40B4-BE49-F238E27FC236}">
                  <a16:creationId xmlns:a16="http://schemas.microsoft.com/office/drawing/2014/main" id="{872BBA33-F22C-06C2-6519-FF781062D003}"/>
                </a:ext>
              </a:extLst>
            </p:cNvPr>
            <p:cNvGrpSpPr/>
            <p:nvPr/>
          </p:nvGrpSpPr>
          <p:grpSpPr>
            <a:xfrm>
              <a:off x="1570333" y="1610865"/>
              <a:ext cx="2448622" cy="2068392"/>
              <a:chOff x="5436733" y="3516923"/>
              <a:chExt cx="1517186" cy="1449642"/>
            </a:xfrm>
          </p:grpSpPr>
          <p:sp>
            <p:nvSpPr>
              <p:cNvPr id="6" name="Flowchart: Document 5">
                <a:extLst>
                  <a:ext uri="{FF2B5EF4-FFF2-40B4-BE49-F238E27FC236}">
                    <a16:creationId xmlns:a16="http://schemas.microsoft.com/office/drawing/2014/main" id="{70C742AD-F65A-DC43-0593-85E1B2762C8B}"/>
                  </a:ext>
                </a:extLst>
              </p:cNvPr>
              <p:cNvSpPr/>
              <p:nvPr/>
            </p:nvSpPr>
            <p:spPr>
              <a:xfrm>
                <a:off x="5436733" y="3516923"/>
                <a:ext cx="1517186" cy="1449642"/>
              </a:xfrm>
              <a:prstGeom prst="flowChartDocument">
                <a:avLst/>
              </a:prstGeom>
              <a:effectLst>
                <a:outerShdw blurRad="50800" dist="38100" dir="2700000" algn="tl" rotWithShape="0">
                  <a:prstClr val="black">
                    <a:alpha val="40000"/>
                  </a:prstClr>
                </a:outerShdw>
              </a:effectLst>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sz="1600" dirty="0"/>
                  <a:t>Worker</a:t>
                </a:r>
              </a:p>
              <a:p>
                <a:pPr algn="ctr"/>
                <a:r>
                  <a:rPr lang="en-US" sz="1600" dirty="0"/>
                  <a:t>Thread</a:t>
                </a:r>
              </a:p>
              <a:p>
                <a:pPr algn="ctr"/>
                <a:endParaRPr lang="en-US" sz="1600" dirty="0"/>
              </a:p>
              <a:p>
                <a:pPr algn="ctr"/>
                <a:endParaRPr lang="en-US" sz="1600" dirty="0"/>
              </a:p>
            </p:txBody>
          </p:sp>
          <p:grpSp>
            <p:nvGrpSpPr>
              <p:cNvPr id="7" name="Group 6">
                <a:extLst>
                  <a:ext uri="{FF2B5EF4-FFF2-40B4-BE49-F238E27FC236}">
                    <a16:creationId xmlns:a16="http://schemas.microsoft.com/office/drawing/2014/main" id="{377D2D40-9247-6204-757F-9558E6E258B4}"/>
                  </a:ext>
                </a:extLst>
              </p:cNvPr>
              <p:cNvGrpSpPr/>
              <p:nvPr/>
            </p:nvGrpSpPr>
            <p:grpSpPr>
              <a:xfrm>
                <a:off x="5626297" y="4193876"/>
                <a:ext cx="1098060" cy="349988"/>
                <a:chOff x="4815840" y="3274423"/>
                <a:chExt cx="1950720" cy="505098"/>
              </a:xfrm>
              <a:effectLst>
                <a:outerShdw blurRad="50800" dist="38100" dir="2700000" algn="tl" rotWithShape="0">
                  <a:prstClr val="black">
                    <a:alpha val="40000"/>
                  </a:prstClr>
                </a:outerShdw>
              </a:effectLst>
            </p:grpSpPr>
            <p:sp>
              <p:nvSpPr>
                <p:cNvPr id="8" name="Rectangle 7">
                  <a:extLst>
                    <a:ext uri="{FF2B5EF4-FFF2-40B4-BE49-F238E27FC236}">
                      <a16:creationId xmlns:a16="http://schemas.microsoft.com/office/drawing/2014/main" id="{16640D2B-B51D-66FD-0812-4B15ED2AC19C}"/>
                    </a:ext>
                  </a:extLst>
                </p:cNvPr>
                <p:cNvSpPr/>
                <p:nvPr/>
              </p:nvSpPr>
              <p:spPr>
                <a:xfrm>
                  <a:off x="4815840" y="3274423"/>
                  <a:ext cx="1950720" cy="505096"/>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78886A3-2BF8-F246-E6B2-E77B1BC2B0E3}"/>
                    </a:ext>
                  </a:extLst>
                </p:cNvPr>
                <p:cNvSpPr/>
                <p:nvPr/>
              </p:nvSpPr>
              <p:spPr>
                <a:xfrm>
                  <a:off x="4920343" y="3274424"/>
                  <a:ext cx="1741714" cy="505097"/>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dirty="0"/>
                </a:p>
              </p:txBody>
            </p:sp>
          </p:grpSp>
          <p:sp>
            <p:nvSpPr>
              <p:cNvPr id="10" name="Rectangle 9">
                <a:extLst>
                  <a:ext uri="{FF2B5EF4-FFF2-40B4-BE49-F238E27FC236}">
                    <a16:creationId xmlns:a16="http://schemas.microsoft.com/office/drawing/2014/main" id="{2D428299-68A0-8FC9-6CF9-5A2F1DB864B7}"/>
                  </a:ext>
                </a:extLst>
              </p:cNvPr>
              <p:cNvSpPr/>
              <p:nvPr/>
            </p:nvSpPr>
            <p:spPr>
              <a:xfrm>
                <a:off x="6021787" y="4232787"/>
                <a:ext cx="322138" cy="263250"/>
              </a:xfrm>
              <a:prstGeom prst="rect">
                <a:avLst/>
              </a:prstGeom>
              <a:effectLst>
                <a:outerShdw blurRad="50800" dist="38100" dir="2700000" algn="tl" rotWithShape="0">
                  <a:prstClr val="black">
                    <a:alpha val="40000"/>
                  </a:prstClr>
                </a:outerShdw>
              </a:effectLst>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grpSp>
        <p:sp>
          <p:nvSpPr>
            <p:cNvPr id="13" name="Flowchart: Document 12">
              <a:extLst>
                <a:ext uri="{FF2B5EF4-FFF2-40B4-BE49-F238E27FC236}">
                  <a16:creationId xmlns:a16="http://schemas.microsoft.com/office/drawing/2014/main" id="{28070623-D4B6-E046-3485-E5302BCE2CA1}"/>
                </a:ext>
              </a:extLst>
            </p:cNvPr>
            <p:cNvSpPr/>
            <p:nvPr/>
          </p:nvSpPr>
          <p:spPr>
            <a:xfrm>
              <a:off x="4871689" y="1610865"/>
              <a:ext cx="2448622" cy="2068392"/>
            </a:xfrm>
            <a:prstGeom prst="flowChartDocument">
              <a:avLst/>
            </a:prstGeom>
            <a:effectLst>
              <a:outerShdw blurRad="50800" dist="38100" dir="2700000" algn="tl" rotWithShape="0">
                <a:prstClr val="black">
                  <a:alpha val="40000"/>
                </a:prstClr>
              </a:outerShdw>
            </a:effectLst>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sz="1600" dirty="0"/>
                <a:t>Worker</a:t>
              </a:r>
            </a:p>
            <a:p>
              <a:pPr algn="ctr"/>
              <a:r>
                <a:rPr lang="en-US" sz="1600" dirty="0"/>
                <a:t>Thread</a:t>
              </a:r>
            </a:p>
            <a:p>
              <a:pPr algn="ctr"/>
              <a:endParaRPr lang="en-US" sz="1600" dirty="0"/>
            </a:p>
            <a:p>
              <a:pPr algn="ctr"/>
              <a:endParaRPr lang="en-US" sz="1600" dirty="0"/>
            </a:p>
          </p:txBody>
        </p:sp>
        <p:grpSp>
          <p:nvGrpSpPr>
            <p:cNvPr id="18" name="Group 17">
              <a:extLst>
                <a:ext uri="{FF2B5EF4-FFF2-40B4-BE49-F238E27FC236}">
                  <a16:creationId xmlns:a16="http://schemas.microsoft.com/office/drawing/2014/main" id="{F1740EDB-FB38-F078-0584-7D10D5D122DA}"/>
                </a:ext>
              </a:extLst>
            </p:cNvPr>
            <p:cNvGrpSpPr/>
            <p:nvPr/>
          </p:nvGrpSpPr>
          <p:grpSpPr>
            <a:xfrm>
              <a:off x="8172761" y="1601908"/>
              <a:ext cx="2448622" cy="2068392"/>
              <a:chOff x="5148171" y="3516923"/>
              <a:chExt cx="1517186" cy="1449642"/>
            </a:xfrm>
          </p:grpSpPr>
          <p:sp>
            <p:nvSpPr>
              <p:cNvPr id="19" name="Flowchart: Document 18">
                <a:extLst>
                  <a:ext uri="{FF2B5EF4-FFF2-40B4-BE49-F238E27FC236}">
                    <a16:creationId xmlns:a16="http://schemas.microsoft.com/office/drawing/2014/main" id="{C530886C-1CF8-C5E8-F8DB-9439CE551998}"/>
                  </a:ext>
                </a:extLst>
              </p:cNvPr>
              <p:cNvSpPr/>
              <p:nvPr/>
            </p:nvSpPr>
            <p:spPr>
              <a:xfrm>
                <a:off x="5148171" y="3516923"/>
                <a:ext cx="1517186" cy="1449642"/>
              </a:xfrm>
              <a:prstGeom prst="flowChartDocument">
                <a:avLst/>
              </a:prstGeom>
              <a:effectLst>
                <a:outerShdw blurRad="50800" dist="38100" dir="2700000" algn="tl" rotWithShape="0">
                  <a:prstClr val="black">
                    <a:alpha val="40000"/>
                  </a:prstClr>
                </a:outerShdw>
              </a:effectLst>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sz="1600" dirty="0"/>
                  <a:t>Worker</a:t>
                </a:r>
              </a:p>
              <a:p>
                <a:pPr algn="ctr"/>
                <a:r>
                  <a:rPr lang="en-US" sz="1600" dirty="0"/>
                  <a:t>Thread</a:t>
                </a:r>
              </a:p>
              <a:p>
                <a:pPr algn="ctr"/>
                <a:endParaRPr lang="en-US" sz="1600" dirty="0"/>
              </a:p>
              <a:p>
                <a:pPr algn="ctr"/>
                <a:endParaRPr lang="en-US" sz="1600" dirty="0"/>
              </a:p>
            </p:txBody>
          </p:sp>
          <p:grpSp>
            <p:nvGrpSpPr>
              <p:cNvPr id="20" name="Group 19">
                <a:extLst>
                  <a:ext uri="{FF2B5EF4-FFF2-40B4-BE49-F238E27FC236}">
                    <a16:creationId xmlns:a16="http://schemas.microsoft.com/office/drawing/2014/main" id="{58D13F34-1AC0-4D6B-AEDA-0E3152AA0D98}"/>
                  </a:ext>
                </a:extLst>
              </p:cNvPr>
              <p:cNvGrpSpPr/>
              <p:nvPr/>
            </p:nvGrpSpPr>
            <p:grpSpPr>
              <a:xfrm>
                <a:off x="5337735" y="4193876"/>
                <a:ext cx="1098061" cy="349988"/>
                <a:chOff x="4303204" y="3274423"/>
                <a:chExt cx="1950721" cy="505098"/>
              </a:xfrm>
              <a:effectLst>
                <a:outerShdw blurRad="50800" dist="38100" dir="2700000" algn="tl" rotWithShape="0">
                  <a:prstClr val="black">
                    <a:alpha val="40000"/>
                  </a:prstClr>
                </a:outerShdw>
              </a:effectLst>
            </p:grpSpPr>
            <p:sp>
              <p:nvSpPr>
                <p:cNvPr id="22" name="Rectangle 21">
                  <a:extLst>
                    <a:ext uri="{FF2B5EF4-FFF2-40B4-BE49-F238E27FC236}">
                      <a16:creationId xmlns:a16="http://schemas.microsoft.com/office/drawing/2014/main" id="{081AD5A3-E307-B6AD-081A-480080392C7D}"/>
                    </a:ext>
                  </a:extLst>
                </p:cNvPr>
                <p:cNvSpPr/>
                <p:nvPr/>
              </p:nvSpPr>
              <p:spPr>
                <a:xfrm>
                  <a:off x="4303204" y="3274423"/>
                  <a:ext cx="1950721" cy="505096"/>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FB65968B-8847-1B5B-9B2B-45C86CEDD5E1}"/>
                    </a:ext>
                  </a:extLst>
                </p:cNvPr>
                <p:cNvSpPr/>
                <p:nvPr/>
              </p:nvSpPr>
              <p:spPr>
                <a:xfrm>
                  <a:off x="4407707" y="3274424"/>
                  <a:ext cx="1741714" cy="505097"/>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dirty="0"/>
                </a:p>
              </p:txBody>
            </p:sp>
          </p:grpSp>
          <p:sp>
            <p:nvSpPr>
              <p:cNvPr id="21" name="Rectangle 20">
                <a:extLst>
                  <a:ext uri="{FF2B5EF4-FFF2-40B4-BE49-F238E27FC236}">
                    <a16:creationId xmlns:a16="http://schemas.microsoft.com/office/drawing/2014/main" id="{22CF28A8-E00D-007D-D07E-8DD395C4F6E2}"/>
                  </a:ext>
                </a:extLst>
              </p:cNvPr>
              <p:cNvSpPr/>
              <p:nvPr/>
            </p:nvSpPr>
            <p:spPr>
              <a:xfrm>
                <a:off x="5733224" y="4232787"/>
                <a:ext cx="322138" cy="263250"/>
              </a:xfrm>
              <a:prstGeom prst="rect">
                <a:avLst/>
              </a:prstGeom>
              <a:effectLst>
                <a:outerShdw blurRad="50800" dist="38100" dir="2700000" algn="tl" rotWithShape="0">
                  <a:prstClr val="black">
                    <a:alpha val="40000"/>
                  </a:prstClr>
                </a:outerShdw>
              </a:effectLst>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grpSp>
        <p:grpSp>
          <p:nvGrpSpPr>
            <p:cNvPr id="27" name="Group 26">
              <a:extLst>
                <a:ext uri="{FF2B5EF4-FFF2-40B4-BE49-F238E27FC236}">
                  <a16:creationId xmlns:a16="http://schemas.microsoft.com/office/drawing/2014/main" id="{CB5D39CD-766D-7A4B-83B5-119FD2839BEE}"/>
                </a:ext>
              </a:extLst>
            </p:cNvPr>
            <p:cNvGrpSpPr/>
            <p:nvPr/>
          </p:nvGrpSpPr>
          <p:grpSpPr>
            <a:xfrm>
              <a:off x="1570618" y="4521780"/>
              <a:ext cx="9050764" cy="1297091"/>
              <a:chOff x="2145861" y="4485048"/>
              <a:chExt cx="7141685" cy="1297091"/>
            </a:xfrm>
          </p:grpSpPr>
          <p:sp>
            <p:nvSpPr>
              <p:cNvPr id="24" name="Rectangle 23">
                <a:extLst>
                  <a:ext uri="{FF2B5EF4-FFF2-40B4-BE49-F238E27FC236}">
                    <a16:creationId xmlns:a16="http://schemas.microsoft.com/office/drawing/2014/main" id="{4F242E2B-EB49-18E2-3CA7-827586479808}"/>
                  </a:ext>
                </a:extLst>
              </p:cNvPr>
              <p:cNvSpPr/>
              <p:nvPr/>
            </p:nvSpPr>
            <p:spPr>
              <a:xfrm>
                <a:off x="2145861" y="4485048"/>
                <a:ext cx="7141685" cy="1297091"/>
              </a:xfrm>
              <a:prstGeom prst="rect">
                <a:avLst/>
              </a:prstGeom>
              <a:effectLst>
                <a:outerShdw blurRad="50800" dist="38100" dir="2700000" algn="tl" rotWithShape="0">
                  <a:prstClr val="black">
                    <a:alpha val="40000"/>
                  </a:prstClr>
                </a:outerShdw>
              </a:effectLst>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F606DCFB-3BFD-1E31-65A7-CEB4D5658DED}"/>
                  </a:ext>
                </a:extLst>
              </p:cNvPr>
              <p:cNvSpPr/>
              <p:nvPr/>
            </p:nvSpPr>
            <p:spPr>
              <a:xfrm>
                <a:off x="3461192" y="4574702"/>
                <a:ext cx="1724544" cy="1077165"/>
              </a:xfrm>
              <a:prstGeom prst="rect">
                <a:avLst/>
              </a:prstGeom>
              <a:solidFill>
                <a:schemeClr val="accent2">
                  <a:lumMod val="20000"/>
                  <a:lumOff val="80000"/>
                </a:schemeClr>
              </a:solidFill>
              <a:effectLst>
                <a:outerShdw blurRad="50800" dist="38100" dir="2700000" algn="tl" rotWithShape="0">
                  <a:prstClr val="black">
                    <a:alpha val="40000"/>
                  </a:prstClr>
                </a:outerShdw>
              </a:effectLst>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dirty="0">
                  <a:solidFill>
                    <a:schemeClr val="tx1"/>
                  </a:solidFill>
                </a:endParaRPr>
              </a:p>
            </p:txBody>
          </p:sp>
          <p:sp>
            <p:nvSpPr>
              <p:cNvPr id="26" name="TextBox 25">
                <a:extLst>
                  <a:ext uri="{FF2B5EF4-FFF2-40B4-BE49-F238E27FC236}">
                    <a16:creationId xmlns:a16="http://schemas.microsoft.com/office/drawing/2014/main" id="{615033EF-0498-FB1B-9123-9EABEF6D2782}"/>
                  </a:ext>
                </a:extLst>
              </p:cNvPr>
              <p:cNvSpPr txBox="1"/>
              <p:nvPr/>
            </p:nvSpPr>
            <p:spPr>
              <a:xfrm>
                <a:off x="2207993" y="4574702"/>
                <a:ext cx="1001872" cy="421169"/>
              </a:xfrm>
              <a:prstGeom prst="rect">
                <a:avLst/>
              </a:prstGeom>
              <a:noFill/>
            </p:spPr>
            <p:txBody>
              <a:bodyPr wrap="square" rtlCol="0">
                <a:spAutoFit/>
              </a:bodyPr>
              <a:lstStyle/>
              <a:p>
                <a:r>
                  <a:rPr lang="en-US" sz="2000" b="1" dirty="0">
                    <a:solidFill>
                      <a:schemeClr val="bg1"/>
                    </a:solidFill>
                  </a:rPr>
                  <a:t>Allocator</a:t>
                </a:r>
              </a:p>
            </p:txBody>
          </p:sp>
        </p:grpSp>
        <p:sp>
          <p:nvSpPr>
            <p:cNvPr id="28" name="TextBox 27">
              <a:extLst>
                <a:ext uri="{FF2B5EF4-FFF2-40B4-BE49-F238E27FC236}">
                  <a16:creationId xmlns:a16="http://schemas.microsoft.com/office/drawing/2014/main" id="{BF69E2E6-50B1-60DF-55FF-26D180240947}"/>
                </a:ext>
              </a:extLst>
            </p:cNvPr>
            <p:cNvSpPr txBox="1"/>
            <p:nvPr/>
          </p:nvSpPr>
          <p:spPr>
            <a:xfrm>
              <a:off x="3237557" y="4611434"/>
              <a:ext cx="676051" cy="400110"/>
            </a:xfrm>
            <a:prstGeom prst="rect">
              <a:avLst/>
            </a:prstGeom>
            <a:noFill/>
          </p:spPr>
          <p:txBody>
            <a:bodyPr wrap="square" rtlCol="0">
              <a:spAutoFit/>
            </a:bodyPr>
            <a:lstStyle/>
            <a:p>
              <a:r>
                <a:rPr lang="en-US" sz="2000" b="1" dirty="0"/>
                <a:t>App</a:t>
              </a:r>
            </a:p>
          </p:txBody>
        </p:sp>
        <p:sp>
          <p:nvSpPr>
            <p:cNvPr id="29" name="Rectangle 28">
              <a:extLst>
                <a:ext uri="{FF2B5EF4-FFF2-40B4-BE49-F238E27FC236}">
                  <a16:creationId xmlns:a16="http://schemas.microsoft.com/office/drawing/2014/main" id="{D4F8E174-F011-6E9D-2F5F-0A55FB48AC4E}"/>
                </a:ext>
              </a:extLst>
            </p:cNvPr>
            <p:cNvSpPr/>
            <p:nvPr/>
          </p:nvSpPr>
          <p:spPr>
            <a:xfrm>
              <a:off x="3962845" y="4915336"/>
              <a:ext cx="158989" cy="192415"/>
            </a:xfrm>
            <a:prstGeom prst="rect">
              <a:avLst/>
            </a:prstGeom>
            <a:solidFill>
              <a:schemeClr val="accent2">
                <a:lumMod val="20000"/>
                <a:lumOff val="80000"/>
              </a:schemeClr>
            </a:solidFill>
            <a:effectLst>
              <a:outerShdw blurRad="50800" dist="38100" dir="2700000" algn="tl" rotWithShape="0">
                <a:prstClr val="black">
                  <a:alpha val="40000"/>
                </a:prstClr>
              </a:outerShdw>
            </a:effectLst>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dirty="0">
                <a:solidFill>
                  <a:schemeClr val="tx1"/>
                </a:solidFill>
              </a:endParaRPr>
            </a:p>
          </p:txBody>
        </p:sp>
        <p:sp>
          <p:nvSpPr>
            <p:cNvPr id="30" name="Rectangle 29">
              <a:extLst>
                <a:ext uri="{FF2B5EF4-FFF2-40B4-BE49-F238E27FC236}">
                  <a16:creationId xmlns:a16="http://schemas.microsoft.com/office/drawing/2014/main" id="{27153043-93CD-8B76-1E8D-0A75D6798FC5}"/>
                </a:ext>
              </a:extLst>
            </p:cNvPr>
            <p:cNvSpPr/>
            <p:nvPr/>
          </p:nvSpPr>
          <p:spPr>
            <a:xfrm>
              <a:off x="4171338" y="4915700"/>
              <a:ext cx="158989" cy="192415"/>
            </a:xfrm>
            <a:prstGeom prst="rect">
              <a:avLst/>
            </a:prstGeom>
            <a:solidFill>
              <a:schemeClr val="accent2">
                <a:lumMod val="20000"/>
                <a:lumOff val="80000"/>
              </a:schemeClr>
            </a:solidFill>
            <a:effectLst>
              <a:outerShdw blurRad="50800" dist="38100" dir="2700000" algn="tl" rotWithShape="0">
                <a:prstClr val="black">
                  <a:alpha val="40000"/>
                </a:prstClr>
              </a:outerShdw>
            </a:effectLst>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dirty="0">
                <a:solidFill>
                  <a:schemeClr val="tx1"/>
                </a:solidFill>
              </a:endParaRPr>
            </a:p>
          </p:txBody>
        </p:sp>
        <p:sp>
          <p:nvSpPr>
            <p:cNvPr id="31" name="Rectangle 30">
              <a:extLst>
                <a:ext uri="{FF2B5EF4-FFF2-40B4-BE49-F238E27FC236}">
                  <a16:creationId xmlns:a16="http://schemas.microsoft.com/office/drawing/2014/main" id="{BB72B154-3692-4F74-ABDB-F39A25414D5D}"/>
                </a:ext>
              </a:extLst>
            </p:cNvPr>
            <p:cNvSpPr/>
            <p:nvPr/>
          </p:nvSpPr>
          <p:spPr>
            <a:xfrm>
              <a:off x="4379831" y="4915336"/>
              <a:ext cx="158989" cy="192415"/>
            </a:xfrm>
            <a:prstGeom prst="rect">
              <a:avLst/>
            </a:prstGeom>
            <a:solidFill>
              <a:schemeClr val="accent2">
                <a:lumMod val="20000"/>
                <a:lumOff val="80000"/>
              </a:schemeClr>
            </a:solidFill>
            <a:effectLst>
              <a:outerShdw blurRad="50800" dist="38100" dir="2700000" algn="tl" rotWithShape="0">
                <a:prstClr val="black">
                  <a:alpha val="40000"/>
                </a:prstClr>
              </a:outerShdw>
            </a:effectLst>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dirty="0">
                <a:solidFill>
                  <a:schemeClr val="tx1"/>
                </a:solidFill>
              </a:endParaRPr>
            </a:p>
          </p:txBody>
        </p:sp>
        <p:sp>
          <p:nvSpPr>
            <p:cNvPr id="46" name="Rectangle 45">
              <a:extLst>
                <a:ext uri="{FF2B5EF4-FFF2-40B4-BE49-F238E27FC236}">
                  <a16:creationId xmlns:a16="http://schemas.microsoft.com/office/drawing/2014/main" id="{6E9A488F-2631-2542-8CB6-715787B9907C}"/>
                </a:ext>
              </a:extLst>
            </p:cNvPr>
            <p:cNvSpPr/>
            <p:nvPr/>
          </p:nvSpPr>
          <p:spPr>
            <a:xfrm>
              <a:off x="3962845" y="5143936"/>
              <a:ext cx="158989" cy="192415"/>
            </a:xfrm>
            <a:prstGeom prst="rect">
              <a:avLst/>
            </a:prstGeom>
            <a:solidFill>
              <a:schemeClr val="accent2">
                <a:lumMod val="20000"/>
                <a:lumOff val="80000"/>
              </a:schemeClr>
            </a:solidFill>
            <a:effectLst>
              <a:outerShdw blurRad="50800" dist="38100" dir="2700000" algn="tl" rotWithShape="0">
                <a:prstClr val="black">
                  <a:alpha val="40000"/>
                </a:prstClr>
              </a:outerShdw>
            </a:effectLst>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dirty="0">
                <a:solidFill>
                  <a:schemeClr val="tx1"/>
                </a:solidFill>
              </a:endParaRPr>
            </a:p>
          </p:txBody>
        </p:sp>
        <p:sp>
          <p:nvSpPr>
            <p:cNvPr id="47" name="Rectangle 46">
              <a:extLst>
                <a:ext uri="{FF2B5EF4-FFF2-40B4-BE49-F238E27FC236}">
                  <a16:creationId xmlns:a16="http://schemas.microsoft.com/office/drawing/2014/main" id="{46FD65D8-D69D-8E39-29A2-BA6BA5DF2C9C}"/>
                </a:ext>
              </a:extLst>
            </p:cNvPr>
            <p:cNvSpPr/>
            <p:nvPr/>
          </p:nvSpPr>
          <p:spPr>
            <a:xfrm>
              <a:off x="4171338" y="5144300"/>
              <a:ext cx="158989" cy="192415"/>
            </a:xfrm>
            <a:prstGeom prst="rect">
              <a:avLst/>
            </a:prstGeom>
            <a:solidFill>
              <a:schemeClr val="accent2">
                <a:lumMod val="20000"/>
                <a:lumOff val="80000"/>
              </a:schemeClr>
            </a:solidFill>
            <a:effectLst>
              <a:outerShdw blurRad="50800" dist="38100" dir="2700000" algn="tl" rotWithShape="0">
                <a:prstClr val="black">
                  <a:alpha val="40000"/>
                </a:prstClr>
              </a:outerShdw>
            </a:effectLst>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dirty="0">
                <a:solidFill>
                  <a:schemeClr val="tx1"/>
                </a:solidFill>
              </a:endParaRPr>
            </a:p>
          </p:txBody>
        </p:sp>
        <p:sp>
          <p:nvSpPr>
            <p:cNvPr id="48" name="Rectangle 47">
              <a:extLst>
                <a:ext uri="{FF2B5EF4-FFF2-40B4-BE49-F238E27FC236}">
                  <a16:creationId xmlns:a16="http://schemas.microsoft.com/office/drawing/2014/main" id="{BCF4E5EA-FD9A-3933-6B40-669ECB3ABB18}"/>
                </a:ext>
              </a:extLst>
            </p:cNvPr>
            <p:cNvSpPr/>
            <p:nvPr/>
          </p:nvSpPr>
          <p:spPr>
            <a:xfrm>
              <a:off x="4379831" y="5143936"/>
              <a:ext cx="158989" cy="192415"/>
            </a:xfrm>
            <a:prstGeom prst="rect">
              <a:avLst/>
            </a:prstGeom>
            <a:solidFill>
              <a:schemeClr val="accent2">
                <a:lumMod val="20000"/>
                <a:lumOff val="80000"/>
              </a:schemeClr>
            </a:solidFill>
            <a:effectLst>
              <a:outerShdw blurRad="50800" dist="38100" dir="2700000" algn="tl" rotWithShape="0">
                <a:prstClr val="black">
                  <a:alpha val="40000"/>
                </a:prstClr>
              </a:outerShdw>
            </a:effectLst>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dirty="0">
                <a:solidFill>
                  <a:schemeClr val="tx1"/>
                </a:solidFill>
              </a:endParaRPr>
            </a:p>
          </p:txBody>
        </p:sp>
        <p:sp>
          <p:nvSpPr>
            <p:cNvPr id="49" name="Rectangle 48">
              <a:extLst>
                <a:ext uri="{FF2B5EF4-FFF2-40B4-BE49-F238E27FC236}">
                  <a16:creationId xmlns:a16="http://schemas.microsoft.com/office/drawing/2014/main" id="{3A37A175-F51B-0EA5-E57C-A697E2FD26D3}"/>
                </a:ext>
              </a:extLst>
            </p:cNvPr>
            <p:cNvSpPr/>
            <p:nvPr/>
          </p:nvSpPr>
          <p:spPr>
            <a:xfrm>
              <a:off x="3962845" y="5370860"/>
              <a:ext cx="158989" cy="192415"/>
            </a:xfrm>
            <a:prstGeom prst="rect">
              <a:avLst/>
            </a:prstGeom>
            <a:solidFill>
              <a:schemeClr val="accent2">
                <a:lumMod val="20000"/>
                <a:lumOff val="80000"/>
              </a:schemeClr>
            </a:solidFill>
            <a:effectLst>
              <a:outerShdw blurRad="50800" dist="38100" dir="2700000" algn="tl" rotWithShape="0">
                <a:prstClr val="black">
                  <a:alpha val="40000"/>
                </a:prstClr>
              </a:outerShdw>
            </a:effectLst>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dirty="0">
                <a:solidFill>
                  <a:schemeClr val="tx1"/>
                </a:solidFill>
              </a:endParaRPr>
            </a:p>
          </p:txBody>
        </p:sp>
        <p:sp>
          <p:nvSpPr>
            <p:cNvPr id="50" name="Rectangle 49">
              <a:extLst>
                <a:ext uri="{FF2B5EF4-FFF2-40B4-BE49-F238E27FC236}">
                  <a16:creationId xmlns:a16="http://schemas.microsoft.com/office/drawing/2014/main" id="{C30480A0-ABBE-EC6E-5927-2DEEB46E91D2}"/>
                </a:ext>
              </a:extLst>
            </p:cNvPr>
            <p:cNvSpPr/>
            <p:nvPr/>
          </p:nvSpPr>
          <p:spPr>
            <a:xfrm>
              <a:off x="4171338" y="5371224"/>
              <a:ext cx="158989" cy="192415"/>
            </a:xfrm>
            <a:prstGeom prst="rect">
              <a:avLst/>
            </a:prstGeom>
            <a:solidFill>
              <a:schemeClr val="accent2">
                <a:lumMod val="20000"/>
                <a:lumOff val="80000"/>
              </a:schemeClr>
            </a:solidFill>
            <a:effectLst>
              <a:outerShdw blurRad="50800" dist="38100" dir="2700000" algn="tl" rotWithShape="0">
                <a:prstClr val="black">
                  <a:alpha val="40000"/>
                </a:prstClr>
              </a:outerShdw>
            </a:effectLst>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dirty="0">
                <a:solidFill>
                  <a:schemeClr val="tx1"/>
                </a:solidFill>
              </a:endParaRPr>
            </a:p>
          </p:txBody>
        </p:sp>
        <p:sp>
          <p:nvSpPr>
            <p:cNvPr id="51" name="Rectangle 50">
              <a:extLst>
                <a:ext uri="{FF2B5EF4-FFF2-40B4-BE49-F238E27FC236}">
                  <a16:creationId xmlns:a16="http://schemas.microsoft.com/office/drawing/2014/main" id="{50CAE891-FD03-273B-B6DB-9E3DE162B96E}"/>
                </a:ext>
              </a:extLst>
            </p:cNvPr>
            <p:cNvSpPr/>
            <p:nvPr/>
          </p:nvSpPr>
          <p:spPr>
            <a:xfrm>
              <a:off x="4379831" y="5370860"/>
              <a:ext cx="158989" cy="192415"/>
            </a:xfrm>
            <a:prstGeom prst="rect">
              <a:avLst/>
            </a:prstGeom>
            <a:solidFill>
              <a:schemeClr val="accent2">
                <a:lumMod val="20000"/>
                <a:lumOff val="80000"/>
              </a:schemeClr>
            </a:solidFill>
            <a:effectLst>
              <a:outerShdw blurRad="50800" dist="38100" dir="2700000" algn="tl" rotWithShape="0">
                <a:prstClr val="black">
                  <a:alpha val="40000"/>
                </a:prstClr>
              </a:outerShdw>
            </a:effectLst>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dirty="0">
                <a:solidFill>
                  <a:schemeClr val="tx1"/>
                </a:solidFill>
              </a:endParaRPr>
            </a:p>
          </p:txBody>
        </p:sp>
        <p:sp>
          <p:nvSpPr>
            <p:cNvPr id="52" name="Rectangle 51">
              <a:extLst>
                <a:ext uri="{FF2B5EF4-FFF2-40B4-BE49-F238E27FC236}">
                  <a16:creationId xmlns:a16="http://schemas.microsoft.com/office/drawing/2014/main" id="{50040CC4-3CD3-97D1-A44C-A37FE762FAE6}"/>
                </a:ext>
              </a:extLst>
            </p:cNvPr>
            <p:cNvSpPr/>
            <p:nvPr/>
          </p:nvSpPr>
          <p:spPr>
            <a:xfrm>
              <a:off x="4585985" y="4915336"/>
              <a:ext cx="158989" cy="192415"/>
            </a:xfrm>
            <a:prstGeom prst="rect">
              <a:avLst/>
            </a:prstGeom>
            <a:solidFill>
              <a:schemeClr val="accent2">
                <a:lumMod val="20000"/>
                <a:lumOff val="80000"/>
              </a:schemeClr>
            </a:solidFill>
            <a:effectLst>
              <a:outerShdw blurRad="50800" dist="38100" dir="2700000" algn="tl" rotWithShape="0">
                <a:prstClr val="black">
                  <a:alpha val="40000"/>
                </a:prstClr>
              </a:outerShdw>
            </a:effectLst>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dirty="0">
                <a:solidFill>
                  <a:schemeClr val="tx1"/>
                </a:solidFill>
              </a:endParaRPr>
            </a:p>
          </p:txBody>
        </p:sp>
        <p:sp>
          <p:nvSpPr>
            <p:cNvPr id="53" name="Rectangle 52">
              <a:extLst>
                <a:ext uri="{FF2B5EF4-FFF2-40B4-BE49-F238E27FC236}">
                  <a16:creationId xmlns:a16="http://schemas.microsoft.com/office/drawing/2014/main" id="{B35396D2-6E80-4F1D-3380-DCFB81E2B73A}"/>
                </a:ext>
              </a:extLst>
            </p:cNvPr>
            <p:cNvSpPr/>
            <p:nvPr/>
          </p:nvSpPr>
          <p:spPr>
            <a:xfrm>
              <a:off x="4794478" y="4915700"/>
              <a:ext cx="158989" cy="192415"/>
            </a:xfrm>
            <a:prstGeom prst="rect">
              <a:avLst/>
            </a:prstGeom>
            <a:solidFill>
              <a:schemeClr val="accent2">
                <a:lumMod val="20000"/>
                <a:lumOff val="80000"/>
              </a:schemeClr>
            </a:solidFill>
            <a:effectLst>
              <a:outerShdw blurRad="50800" dist="38100" dir="2700000" algn="tl" rotWithShape="0">
                <a:prstClr val="black">
                  <a:alpha val="40000"/>
                </a:prstClr>
              </a:outerShdw>
            </a:effectLst>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dirty="0">
                <a:solidFill>
                  <a:schemeClr val="tx1"/>
                </a:solidFill>
              </a:endParaRPr>
            </a:p>
          </p:txBody>
        </p:sp>
        <p:sp>
          <p:nvSpPr>
            <p:cNvPr id="54" name="Rectangle 53">
              <a:extLst>
                <a:ext uri="{FF2B5EF4-FFF2-40B4-BE49-F238E27FC236}">
                  <a16:creationId xmlns:a16="http://schemas.microsoft.com/office/drawing/2014/main" id="{874495DA-4BED-D703-DCF5-2485FBB44AAE}"/>
                </a:ext>
              </a:extLst>
            </p:cNvPr>
            <p:cNvSpPr/>
            <p:nvPr/>
          </p:nvSpPr>
          <p:spPr>
            <a:xfrm>
              <a:off x="5002971" y="4915336"/>
              <a:ext cx="158989" cy="192415"/>
            </a:xfrm>
            <a:prstGeom prst="rect">
              <a:avLst/>
            </a:prstGeom>
            <a:solidFill>
              <a:schemeClr val="accent2">
                <a:lumMod val="20000"/>
                <a:lumOff val="80000"/>
              </a:schemeClr>
            </a:solidFill>
            <a:effectLst>
              <a:outerShdw blurRad="50800" dist="38100" dir="2700000" algn="tl" rotWithShape="0">
                <a:prstClr val="black">
                  <a:alpha val="40000"/>
                </a:prstClr>
              </a:outerShdw>
            </a:effectLst>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dirty="0">
                <a:solidFill>
                  <a:schemeClr val="tx1"/>
                </a:solidFill>
              </a:endParaRPr>
            </a:p>
          </p:txBody>
        </p:sp>
        <p:sp>
          <p:nvSpPr>
            <p:cNvPr id="55" name="Rectangle 54">
              <a:extLst>
                <a:ext uri="{FF2B5EF4-FFF2-40B4-BE49-F238E27FC236}">
                  <a16:creationId xmlns:a16="http://schemas.microsoft.com/office/drawing/2014/main" id="{EA2DE19A-F3E2-B015-A50D-C66F8DA068CB}"/>
                </a:ext>
              </a:extLst>
            </p:cNvPr>
            <p:cNvSpPr/>
            <p:nvPr/>
          </p:nvSpPr>
          <p:spPr>
            <a:xfrm>
              <a:off x="4585985" y="5143936"/>
              <a:ext cx="158989" cy="192415"/>
            </a:xfrm>
            <a:prstGeom prst="rect">
              <a:avLst/>
            </a:prstGeom>
            <a:solidFill>
              <a:schemeClr val="accent2">
                <a:lumMod val="20000"/>
                <a:lumOff val="80000"/>
              </a:schemeClr>
            </a:solidFill>
            <a:effectLst>
              <a:outerShdw blurRad="50800" dist="38100" dir="2700000" algn="tl" rotWithShape="0">
                <a:prstClr val="black">
                  <a:alpha val="40000"/>
                </a:prstClr>
              </a:outerShdw>
            </a:effectLst>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dirty="0">
                <a:solidFill>
                  <a:schemeClr val="tx1"/>
                </a:solidFill>
              </a:endParaRPr>
            </a:p>
          </p:txBody>
        </p:sp>
        <p:sp>
          <p:nvSpPr>
            <p:cNvPr id="56" name="Rectangle 55">
              <a:extLst>
                <a:ext uri="{FF2B5EF4-FFF2-40B4-BE49-F238E27FC236}">
                  <a16:creationId xmlns:a16="http://schemas.microsoft.com/office/drawing/2014/main" id="{A977622C-BE26-256B-320B-5BAC78BB571F}"/>
                </a:ext>
              </a:extLst>
            </p:cNvPr>
            <p:cNvSpPr/>
            <p:nvPr/>
          </p:nvSpPr>
          <p:spPr>
            <a:xfrm>
              <a:off x="4794478" y="5144300"/>
              <a:ext cx="158989" cy="192415"/>
            </a:xfrm>
            <a:prstGeom prst="rect">
              <a:avLst/>
            </a:prstGeom>
            <a:solidFill>
              <a:schemeClr val="accent2">
                <a:lumMod val="20000"/>
                <a:lumOff val="80000"/>
              </a:schemeClr>
            </a:solidFill>
            <a:effectLst>
              <a:outerShdw blurRad="50800" dist="38100" dir="2700000" algn="tl" rotWithShape="0">
                <a:prstClr val="black">
                  <a:alpha val="40000"/>
                </a:prstClr>
              </a:outerShdw>
            </a:effectLst>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dirty="0">
                <a:solidFill>
                  <a:schemeClr val="tx1"/>
                </a:solidFill>
              </a:endParaRPr>
            </a:p>
          </p:txBody>
        </p:sp>
        <p:sp>
          <p:nvSpPr>
            <p:cNvPr id="57" name="Rectangle 56">
              <a:extLst>
                <a:ext uri="{FF2B5EF4-FFF2-40B4-BE49-F238E27FC236}">
                  <a16:creationId xmlns:a16="http://schemas.microsoft.com/office/drawing/2014/main" id="{10095A01-21A7-178C-AB3D-A03D051E14B5}"/>
                </a:ext>
              </a:extLst>
            </p:cNvPr>
            <p:cNvSpPr/>
            <p:nvPr/>
          </p:nvSpPr>
          <p:spPr>
            <a:xfrm>
              <a:off x="5002971" y="5143936"/>
              <a:ext cx="158989" cy="192415"/>
            </a:xfrm>
            <a:prstGeom prst="rect">
              <a:avLst/>
            </a:prstGeom>
            <a:solidFill>
              <a:schemeClr val="accent2">
                <a:lumMod val="20000"/>
                <a:lumOff val="80000"/>
              </a:schemeClr>
            </a:solidFill>
            <a:effectLst>
              <a:outerShdw blurRad="50800" dist="38100" dir="2700000" algn="tl" rotWithShape="0">
                <a:prstClr val="black">
                  <a:alpha val="40000"/>
                </a:prstClr>
              </a:outerShdw>
            </a:effectLst>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dirty="0">
                <a:solidFill>
                  <a:schemeClr val="tx1"/>
                </a:solidFill>
              </a:endParaRPr>
            </a:p>
          </p:txBody>
        </p:sp>
        <p:sp>
          <p:nvSpPr>
            <p:cNvPr id="58" name="Rectangle 57">
              <a:extLst>
                <a:ext uri="{FF2B5EF4-FFF2-40B4-BE49-F238E27FC236}">
                  <a16:creationId xmlns:a16="http://schemas.microsoft.com/office/drawing/2014/main" id="{7CE1D5D8-F7CA-D9C1-5BCE-D57A69192E11}"/>
                </a:ext>
              </a:extLst>
            </p:cNvPr>
            <p:cNvSpPr/>
            <p:nvPr/>
          </p:nvSpPr>
          <p:spPr>
            <a:xfrm>
              <a:off x="4585985" y="5370860"/>
              <a:ext cx="158989" cy="192415"/>
            </a:xfrm>
            <a:prstGeom prst="rect">
              <a:avLst/>
            </a:prstGeom>
            <a:solidFill>
              <a:schemeClr val="accent2">
                <a:lumMod val="20000"/>
                <a:lumOff val="80000"/>
              </a:schemeClr>
            </a:solidFill>
            <a:effectLst>
              <a:outerShdw blurRad="50800" dist="38100" dir="2700000" algn="tl" rotWithShape="0">
                <a:prstClr val="black">
                  <a:alpha val="40000"/>
                </a:prstClr>
              </a:outerShdw>
            </a:effectLst>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dirty="0">
                <a:solidFill>
                  <a:schemeClr val="tx1"/>
                </a:solidFill>
              </a:endParaRPr>
            </a:p>
          </p:txBody>
        </p:sp>
        <p:sp>
          <p:nvSpPr>
            <p:cNvPr id="59" name="Rectangle 58">
              <a:extLst>
                <a:ext uri="{FF2B5EF4-FFF2-40B4-BE49-F238E27FC236}">
                  <a16:creationId xmlns:a16="http://schemas.microsoft.com/office/drawing/2014/main" id="{A341D8A4-EB3B-F8A8-2263-BDFF2912ED63}"/>
                </a:ext>
              </a:extLst>
            </p:cNvPr>
            <p:cNvSpPr/>
            <p:nvPr/>
          </p:nvSpPr>
          <p:spPr>
            <a:xfrm>
              <a:off x="4794478" y="5371224"/>
              <a:ext cx="158989" cy="192415"/>
            </a:xfrm>
            <a:prstGeom prst="rect">
              <a:avLst/>
            </a:prstGeom>
            <a:solidFill>
              <a:schemeClr val="accent2">
                <a:lumMod val="20000"/>
                <a:lumOff val="80000"/>
              </a:schemeClr>
            </a:solidFill>
            <a:effectLst>
              <a:outerShdw blurRad="50800" dist="38100" dir="2700000" algn="tl" rotWithShape="0">
                <a:prstClr val="black">
                  <a:alpha val="40000"/>
                </a:prstClr>
              </a:outerShdw>
            </a:effectLst>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dirty="0">
                <a:solidFill>
                  <a:schemeClr val="tx1"/>
                </a:solidFill>
              </a:endParaRPr>
            </a:p>
          </p:txBody>
        </p:sp>
        <p:sp>
          <p:nvSpPr>
            <p:cNvPr id="60" name="Rectangle 59">
              <a:extLst>
                <a:ext uri="{FF2B5EF4-FFF2-40B4-BE49-F238E27FC236}">
                  <a16:creationId xmlns:a16="http://schemas.microsoft.com/office/drawing/2014/main" id="{0D7C0E80-FA8D-E07D-6BCB-33AACE8D6A4C}"/>
                </a:ext>
              </a:extLst>
            </p:cNvPr>
            <p:cNvSpPr/>
            <p:nvPr/>
          </p:nvSpPr>
          <p:spPr>
            <a:xfrm>
              <a:off x="5002971" y="5370860"/>
              <a:ext cx="158989" cy="192415"/>
            </a:xfrm>
            <a:prstGeom prst="rect">
              <a:avLst/>
            </a:prstGeom>
            <a:solidFill>
              <a:schemeClr val="accent2">
                <a:lumMod val="20000"/>
                <a:lumOff val="80000"/>
              </a:schemeClr>
            </a:solidFill>
            <a:effectLst>
              <a:outerShdw blurRad="50800" dist="38100" dir="2700000" algn="tl" rotWithShape="0">
                <a:prstClr val="black">
                  <a:alpha val="40000"/>
                </a:prstClr>
              </a:outerShdw>
            </a:effectLst>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dirty="0">
                <a:solidFill>
                  <a:schemeClr val="tx1"/>
                </a:solidFill>
              </a:endParaRPr>
            </a:p>
          </p:txBody>
        </p:sp>
        <p:sp>
          <p:nvSpPr>
            <p:cNvPr id="61" name="TextBox 60">
              <a:extLst>
                <a:ext uri="{FF2B5EF4-FFF2-40B4-BE49-F238E27FC236}">
                  <a16:creationId xmlns:a16="http://schemas.microsoft.com/office/drawing/2014/main" id="{F1FB71AB-887A-72ED-FD9C-4185C4F14DF0}"/>
                </a:ext>
              </a:extLst>
            </p:cNvPr>
            <p:cNvSpPr txBox="1"/>
            <p:nvPr/>
          </p:nvSpPr>
          <p:spPr>
            <a:xfrm>
              <a:off x="6356878" y="4682271"/>
              <a:ext cx="3479800" cy="923330"/>
            </a:xfrm>
            <a:prstGeom prst="rect">
              <a:avLst/>
            </a:prstGeom>
            <a:noFill/>
          </p:spPr>
          <p:txBody>
            <a:bodyPr wrap="square" rtlCol="0">
              <a:spAutoFit/>
            </a:bodyPr>
            <a:lstStyle/>
            <a:p>
              <a:r>
                <a:rPr lang="en-US" dirty="0">
                  <a:solidFill>
                    <a:schemeClr val="bg1"/>
                  </a:solidFill>
                </a:rPr>
                <a:t>Locking is required when a single 2Mib block is used by multiple threads</a:t>
              </a:r>
            </a:p>
          </p:txBody>
        </p:sp>
      </p:grpSp>
      <p:pic>
        <p:nvPicPr>
          <p:cNvPr id="3" name="Graphic 2" descr="Database with solid fill">
            <a:extLst>
              <a:ext uri="{FF2B5EF4-FFF2-40B4-BE49-F238E27FC236}">
                <a16:creationId xmlns:a16="http://schemas.microsoft.com/office/drawing/2014/main" id="{A59AC657-F617-D0F9-11C1-92DF743301B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456327" y="578289"/>
            <a:ext cx="670636" cy="670636"/>
          </a:xfrm>
          <a:prstGeom prst="rect">
            <a:avLst/>
          </a:prstGeom>
        </p:spPr>
      </p:pic>
      <p:sp>
        <p:nvSpPr>
          <p:cNvPr id="12" name="PB">
            <a:extLst>
              <a:ext uri="{FF2B5EF4-FFF2-40B4-BE49-F238E27FC236}">
                <a16:creationId xmlns:a16="http://schemas.microsoft.com/office/drawing/2014/main" id="{98B89261-E05D-4B31-3821-AFF6FD71187B}"/>
              </a:ext>
            </a:extLst>
          </p:cNvPr>
          <p:cNvSpPr/>
          <p:nvPr/>
        </p:nvSpPr>
        <p:spPr>
          <a:xfrm>
            <a:off x="0" y="6070600"/>
            <a:ext cx="11168895" cy="152400"/>
          </a:xfrm>
          <a:prstGeom prst="rect">
            <a:avLst/>
          </a:prstGeom>
          <a:solidFill>
            <a:srgbClr val="E76E0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04701091"/>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8DE5F6-8F9A-E2CB-94A1-BD25949608E2}"/>
              </a:ext>
            </a:extLst>
          </p:cNvPr>
          <p:cNvSpPr>
            <a:spLocks noGrp="1"/>
          </p:cNvSpPr>
          <p:nvPr>
            <p:ph type="title"/>
          </p:nvPr>
        </p:nvSpPr>
        <p:spPr/>
        <p:txBody>
          <a:bodyPr/>
          <a:lstStyle/>
          <a:p>
            <a:r>
              <a:rPr lang="en-US" dirty="0"/>
              <a:t>Memory Allocations when using Fibers</a:t>
            </a:r>
          </a:p>
        </p:txBody>
      </p:sp>
      <p:grpSp>
        <p:nvGrpSpPr>
          <p:cNvPr id="14" name="Group 13">
            <a:extLst>
              <a:ext uri="{FF2B5EF4-FFF2-40B4-BE49-F238E27FC236}">
                <a16:creationId xmlns:a16="http://schemas.microsoft.com/office/drawing/2014/main" id="{55BE5BF8-0815-FF82-7B1A-524A57378095}"/>
              </a:ext>
            </a:extLst>
          </p:cNvPr>
          <p:cNvGrpSpPr/>
          <p:nvPr/>
        </p:nvGrpSpPr>
        <p:grpSpPr>
          <a:xfrm>
            <a:off x="1737360" y="1828800"/>
            <a:ext cx="8598498" cy="4006115"/>
            <a:chOff x="1570333" y="1601908"/>
            <a:chExt cx="9051050" cy="4216963"/>
          </a:xfrm>
        </p:grpSpPr>
        <p:grpSp>
          <p:nvGrpSpPr>
            <p:cNvPr id="11" name="Group 10">
              <a:extLst>
                <a:ext uri="{FF2B5EF4-FFF2-40B4-BE49-F238E27FC236}">
                  <a16:creationId xmlns:a16="http://schemas.microsoft.com/office/drawing/2014/main" id="{872BBA33-F22C-06C2-6519-FF781062D003}"/>
                </a:ext>
              </a:extLst>
            </p:cNvPr>
            <p:cNvGrpSpPr/>
            <p:nvPr/>
          </p:nvGrpSpPr>
          <p:grpSpPr>
            <a:xfrm>
              <a:off x="1570333" y="1610865"/>
              <a:ext cx="2448622" cy="2068392"/>
              <a:chOff x="5436733" y="3516923"/>
              <a:chExt cx="1517186" cy="1449642"/>
            </a:xfrm>
          </p:grpSpPr>
          <p:sp>
            <p:nvSpPr>
              <p:cNvPr id="6" name="Flowchart: Document 5">
                <a:extLst>
                  <a:ext uri="{FF2B5EF4-FFF2-40B4-BE49-F238E27FC236}">
                    <a16:creationId xmlns:a16="http://schemas.microsoft.com/office/drawing/2014/main" id="{70C742AD-F65A-DC43-0593-85E1B2762C8B}"/>
                  </a:ext>
                </a:extLst>
              </p:cNvPr>
              <p:cNvSpPr/>
              <p:nvPr/>
            </p:nvSpPr>
            <p:spPr>
              <a:xfrm>
                <a:off x="5436733" y="3516923"/>
                <a:ext cx="1517186" cy="1449642"/>
              </a:xfrm>
              <a:prstGeom prst="flowChartDocument">
                <a:avLst/>
              </a:prstGeom>
              <a:effectLst>
                <a:outerShdw blurRad="50800" dist="38100" dir="2700000" algn="tl" rotWithShape="0">
                  <a:prstClr val="black">
                    <a:alpha val="40000"/>
                  </a:prstClr>
                </a:outerShdw>
              </a:effectLst>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sz="1600" dirty="0"/>
                  <a:t>Worker</a:t>
                </a:r>
              </a:p>
              <a:p>
                <a:pPr algn="ctr"/>
                <a:r>
                  <a:rPr lang="en-US" sz="1600" dirty="0"/>
                  <a:t>Thread</a:t>
                </a:r>
              </a:p>
              <a:p>
                <a:pPr algn="ctr"/>
                <a:endParaRPr lang="en-US" sz="1600" dirty="0"/>
              </a:p>
              <a:p>
                <a:pPr algn="ctr"/>
                <a:endParaRPr lang="en-US" sz="1600" dirty="0"/>
              </a:p>
            </p:txBody>
          </p:sp>
          <p:grpSp>
            <p:nvGrpSpPr>
              <p:cNvPr id="7" name="Group 6">
                <a:extLst>
                  <a:ext uri="{FF2B5EF4-FFF2-40B4-BE49-F238E27FC236}">
                    <a16:creationId xmlns:a16="http://schemas.microsoft.com/office/drawing/2014/main" id="{377D2D40-9247-6204-757F-9558E6E258B4}"/>
                  </a:ext>
                </a:extLst>
              </p:cNvPr>
              <p:cNvGrpSpPr/>
              <p:nvPr/>
            </p:nvGrpSpPr>
            <p:grpSpPr>
              <a:xfrm>
                <a:off x="5626297" y="4193876"/>
                <a:ext cx="1098060" cy="349988"/>
                <a:chOff x="4815840" y="3274423"/>
                <a:chExt cx="1950720" cy="505098"/>
              </a:xfrm>
              <a:effectLst>
                <a:outerShdw blurRad="50800" dist="38100" dir="2700000" algn="tl" rotWithShape="0">
                  <a:prstClr val="black">
                    <a:alpha val="40000"/>
                  </a:prstClr>
                </a:outerShdw>
              </a:effectLst>
            </p:grpSpPr>
            <p:sp>
              <p:nvSpPr>
                <p:cNvPr id="8" name="Rectangle 7">
                  <a:extLst>
                    <a:ext uri="{FF2B5EF4-FFF2-40B4-BE49-F238E27FC236}">
                      <a16:creationId xmlns:a16="http://schemas.microsoft.com/office/drawing/2014/main" id="{16640D2B-B51D-66FD-0812-4B15ED2AC19C}"/>
                    </a:ext>
                  </a:extLst>
                </p:cNvPr>
                <p:cNvSpPr/>
                <p:nvPr/>
              </p:nvSpPr>
              <p:spPr>
                <a:xfrm>
                  <a:off x="4815840" y="3274423"/>
                  <a:ext cx="1950720" cy="505096"/>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78886A3-2BF8-F246-E6B2-E77B1BC2B0E3}"/>
                    </a:ext>
                  </a:extLst>
                </p:cNvPr>
                <p:cNvSpPr/>
                <p:nvPr/>
              </p:nvSpPr>
              <p:spPr>
                <a:xfrm>
                  <a:off x="4920343" y="3274424"/>
                  <a:ext cx="1741714" cy="505097"/>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dirty="0"/>
                </a:p>
              </p:txBody>
            </p:sp>
          </p:grpSp>
          <p:sp>
            <p:nvSpPr>
              <p:cNvPr id="10" name="Rectangle 9">
                <a:extLst>
                  <a:ext uri="{FF2B5EF4-FFF2-40B4-BE49-F238E27FC236}">
                    <a16:creationId xmlns:a16="http://schemas.microsoft.com/office/drawing/2014/main" id="{2D428299-68A0-8FC9-6CF9-5A2F1DB864B7}"/>
                  </a:ext>
                </a:extLst>
              </p:cNvPr>
              <p:cNvSpPr/>
              <p:nvPr/>
            </p:nvSpPr>
            <p:spPr>
              <a:xfrm>
                <a:off x="6021787" y="4232787"/>
                <a:ext cx="322138" cy="263250"/>
              </a:xfrm>
              <a:prstGeom prst="rect">
                <a:avLst/>
              </a:prstGeom>
              <a:effectLst>
                <a:outerShdw blurRad="50800" dist="38100" dir="2700000" algn="tl" rotWithShape="0">
                  <a:prstClr val="black">
                    <a:alpha val="40000"/>
                  </a:prstClr>
                </a:outerShdw>
              </a:effectLst>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grpSp>
        <p:sp>
          <p:nvSpPr>
            <p:cNvPr id="13" name="Flowchart: Document 12">
              <a:extLst>
                <a:ext uri="{FF2B5EF4-FFF2-40B4-BE49-F238E27FC236}">
                  <a16:creationId xmlns:a16="http://schemas.microsoft.com/office/drawing/2014/main" id="{28070623-D4B6-E046-3485-E5302BCE2CA1}"/>
                </a:ext>
              </a:extLst>
            </p:cNvPr>
            <p:cNvSpPr/>
            <p:nvPr/>
          </p:nvSpPr>
          <p:spPr>
            <a:xfrm>
              <a:off x="4871689" y="1610865"/>
              <a:ext cx="2448622" cy="2068392"/>
            </a:xfrm>
            <a:prstGeom prst="flowChartDocument">
              <a:avLst/>
            </a:prstGeom>
            <a:effectLst>
              <a:outerShdw blurRad="50800" dist="38100" dir="2700000" algn="tl" rotWithShape="0">
                <a:prstClr val="black">
                  <a:alpha val="40000"/>
                </a:prstClr>
              </a:outerShdw>
            </a:effectLst>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sz="1600" dirty="0"/>
                <a:t>Worker</a:t>
              </a:r>
            </a:p>
            <a:p>
              <a:pPr algn="ctr"/>
              <a:r>
                <a:rPr lang="en-US" sz="1600" dirty="0"/>
                <a:t>Thread</a:t>
              </a:r>
            </a:p>
            <a:p>
              <a:pPr algn="ctr"/>
              <a:endParaRPr lang="en-US" sz="1600" dirty="0"/>
            </a:p>
            <a:p>
              <a:pPr algn="ctr"/>
              <a:endParaRPr lang="en-US" sz="1600" dirty="0"/>
            </a:p>
          </p:txBody>
        </p:sp>
        <p:grpSp>
          <p:nvGrpSpPr>
            <p:cNvPr id="18" name="Group 17">
              <a:extLst>
                <a:ext uri="{FF2B5EF4-FFF2-40B4-BE49-F238E27FC236}">
                  <a16:creationId xmlns:a16="http://schemas.microsoft.com/office/drawing/2014/main" id="{F1740EDB-FB38-F078-0584-7D10D5D122DA}"/>
                </a:ext>
              </a:extLst>
            </p:cNvPr>
            <p:cNvGrpSpPr/>
            <p:nvPr/>
          </p:nvGrpSpPr>
          <p:grpSpPr>
            <a:xfrm>
              <a:off x="8172761" y="1601908"/>
              <a:ext cx="2448622" cy="2068392"/>
              <a:chOff x="5148171" y="3516923"/>
              <a:chExt cx="1517186" cy="1449642"/>
            </a:xfrm>
          </p:grpSpPr>
          <p:sp>
            <p:nvSpPr>
              <p:cNvPr id="19" name="Flowchart: Document 18">
                <a:extLst>
                  <a:ext uri="{FF2B5EF4-FFF2-40B4-BE49-F238E27FC236}">
                    <a16:creationId xmlns:a16="http://schemas.microsoft.com/office/drawing/2014/main" id="{C530886C-1CF8-C5E8-F8DB-9439CE551998}"/>
                  </a:ext>
                </a:extLst>
              </p:cNvPr>
              <p:cNvSpPr/>
              <p:nvPr/>
            </p:nvSpPr>
            <p:spPr>
              <a:xfrm>
                <a:off x="5148171" y="3516923"/>
                <a:ext cx="1517186" cy="1449642"/>
              </a:xfrm>
              <a:prstGeom prst="flowChartDocument">
                <a:avLst/>
              </a:prstGeom>
              <a:effectLst>
                <a:outerShdw blurRad="50800" dist="38100" dir="2700000" algn="tl" rotWithShape="0">
                  <a:prstClr val="black">
                    <a:alpha val="40000"/>
                  </a:prstClr>
                </a:outerShdw>
              </a:effectLst>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sz="1600" dirty="0"/>
                  <a:t>Worker</a:t>
                </a:r>
              </a:p>
              <a:p>
                <a:pPr algn="ctr"/>
                <a:r>
                  <a:rPr lang="en-US" sz="1600" dirty="0"/>
                  <a:t>Thread</a:t>
                </a:r>
              </a:p>
              <a:p>
                <a:pPr algn="ctr"/>
                <a:endParaRPr lang="en-US" sz="1600" dirty="0"/>
              </a:p>
              <a:p>
                <a:pPr algn="ctr"/>
                <a:endParaRPr lang="en-US" sz="1600" dirty="0"/>
              </a:p>
            </p:txBody>
          </p:sp>
          <p:grpSp>
            <p:nvGrpSpPr>
              <p:cNvPr id="20" name="Group 19">
                <a:extLst>
                  <a:ext uri="{FF2B5EF4-FFF2-40B4-BE49-F238E27FC236}">
                    <a16:creationId xmlns:a16="http://schemas.microsoft.com/office/drawing/2014/main" id="{58D13F34-1AC0-4D6B-AEDA-0E3152AA0D98}"/>
                  </a:ext>
                </a:extLst>
              </p:cNvPr>
              <p:cNvGrpSpPr/>
              <p:nvPr/>
            </p:nvGrpSpPr>
            <p:grpSpPr>
              <a:xfrm>
                <a:off x="5337735" y="4193876"/>
                <a:ext cx="1098061" cy="349988"/>
                <a:chOff x="4303204" y="3274423"/>
                <a:chExt cx="1950721" cy="505098"/>
              </a:xfrm>
              <a:effectLst>
                <a:outerShdw blurRad="50800" dist="38100" dir="2700000" algn="tl" rotWithShape="0">
                  <a:prstClr val="black">
                    <a:alpha val="40000"/>
                  </a:prstClr>
                </a:outerShdw>
              </a:effectLst>
            </p:grpSpPr>
            <p:sp>
              <p:nvSpPr>
                <p:cNvPr id="22" name="Rectangle 21">
                  <a:extLst>
                    <a:ext uri="{FF2B5EF4-FFF2-40B4-BE49-F238E27FC236}">
                      <a16:creationId xmlns:a16="http://schemas.microsoft.com/office/drawing/2014/main" id="{081AD5A3-E307-B6AD-081A-480080392C7D}"/>
                    </a:ext>
                  </a:extLst>
                </p:cNvPr>
                <p:cNvSpPr/>
                <p:nvPr/>
              </p:nvSpPr>
              <p:spPr>
                <a:xfrm>
                  <a:off x="4303204" y="3274423"/>
                  <a:ext cx="1950721" cy="505096"/>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FB65968B-8847-1B5B-9B2B-45C86CEDD5E1}"/>
                    </a:ext>
                  </a:extLst>
                </p:cNvPr>
                <p:cNvSpPr/>
                <p:nvPr/>
              </p:nvSpPr>
              <p:spPr>
                <a:xfrm>
                  <a:off x="4407707" y="3274424"/>
                  <a:ext cx="1741714" cy="505097"/>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dirty="0"/>
                </a:p>
              </p:txBody>
            </p:sp>
          </p:grpSp>
          <p:sp>
            <p:nvSpPr>
              <p:cNvPr id="21" name="Rectangle 20">
                <a:extLst>
                  <a:ext uri="{FF2B5EF4-FFF2-40B4-BE49-F238E27FC236}">
                    <a16:creationId xmlns:a16="http://schemas.microsoft.com/office/drawing/2014/main" id="{22CF28A8-E00D-007D-D07E-8DD395C4F6E2}"/>
                  </a:ext>
                </a:extLst>
              </p:cNvPr>
              <p:cNvSpPr/>
              <p:nvPr/>
            </p:nvSpPr>
            <p:spPr>
              <a:xfrm>
                <a:off x="5733224" y="4232787"/>
                <a:ext cx="322138" cy="263250"/>
              </a:xfrm>
              <a:prstGeom prst="rect">
                <a:avLst/>
              </a:prstGeom>
              <a:effectLst>
                <a:outerShdw blurRad="50800" dist="38100" dir="2700000" algn="tl" rotWithShape="0">
                  <a:prstClr val="black">
                    <a:alpha val="40000"/>
                  </a:prstClr>
                </a:outerShdw>
              </a:effectLst>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grpSp>
        <p:grpSp>
          <p:nvGrpSpPr>
            <p:cNvPr id="27" name="Group 26">
              <a:extLst>
                <a:ext uri="{FF2B5EF4-FFF2-40B4-BE49-F238E27FC236}">
                  <a16:creationId xmlns:a16="http://schemas.microsoft.com/office/drawing/2014/main" id="{CB5D39CD-766D-7A4B-83B5-119FD2839BEE}"/>
                </a:ext>
              </a:extLst>
            </p:cNvPr>
            <p:cNvGrpSpPr/>
            <p:nvPr/>
          </p:nvGrpSpPr>
          <p:grpSpPr>
            <a:xfrm>
              <a:off x="1570618" y="4521780"/>
              <a:ext cx="9050764" cy="1297091"/>
              <a:chOff x="2145861" y="4485048"/>
              <a:chExt cx="7141685" cy="1297091"/>
            </a:xfrm>
          </p:grpSpPr>
          <p:sp>
            <p:nvSpPr>
              <p:cNvPr id="24" name="Rectangle 23">
                <a:extLst>
                  <a:ext uri="{FF2B5EF4-FFF2-40B4-BE49-F238E27FC236}">
                    <a16:creationId xmlns:a16="http://schemas.microsoft.com/office/drawing/2014/main" id="{4F242E2B-EB49-18E2-3CA7-827586479808}"/>
                  </a:ext>
                </a:extLst>
              </p:cNvPr>
              <p:cNvSpPr/>
              <p:nvPr/>
            </p:nvSpPr>
            <p:spPr>
              <a:xfrm>
                <a:off x="2145861" y="4485048"/>
                <a:ext cx="7141685" cy="1297091"/>
              </a:xfrm>
              <a:prstGeom prst="rect">
                <a:avLst/>
              </a:prstGeom>
              <a:effectLst>
                <a:outerShdw blurRad="50800" dist="38100" dir="2700000" algn="tl" rotWithShape="0">
                  <a:prstClr val="black">
                    <a:alpha val="40000"/>
                  </a:prstClr>
                </a:outerShdw>
              </a:effectLst>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F606DCFB-3BFD-1E31-65A7-CEB4D5658DED}"/>
                  </a:ext>
                </a:extLst>
              </p:cNvPr>
              <p:cNvSpPr/>
              <p:nvPr/>
            </p:nvSpPr>
            <p:spPr>
              <a:xfrm>
                <a:off x="3461192" y="4574702"/>
                <a:ext cx="1724544" cy="1077165"/>
              </a:xfrm>
              <a:prstGeom prst="rect">
                <a:avLst/>
              </a:prstGeom>
              <a:solidFill>
                <a:schemeClr val="accent2">
                  <a:lumMod val="20000"/>
                  <a:lumOff val="80000"/>
                </a:schemeClr>
              </a:solidFill>
              <a:effectLst>
                <a:outerShdw blurRad="50800" dist="38100" dir="2700000" algn="tl" rotWithShape="0">
                  <a:prstClr val="black">
                    <a:alpha val="40000"/>
                  </a:prstClr>
                </a:outerShdw>
              </a:effectLst>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dirty="0">
                  <a:solidFill>
                    <a:schemeClr val="tx1"/>
                  </a:solidFill>
                </a:endParaRPr>
              </a:p>
            </p:txBody>
          </p:sp>
          <p:sp>
            <p:nvSpPr>
              <p:cNvPr id="26" name="TextBox 25">
                <a:extLst>
                  <a:ext uri="{FF2B5EF4-FFF2-40B4-BE49-F238E27FC236}">
                    <a16:creationId xmlns:a16="http://schemas.microsoft.com/office/drawing/2014/main" id="{615033EF-0498-FB1B-9123-9EABEF6D2782}"/>
                  </a:ext>
                </a:extLst>
              </p:cNvPr>
              <p:cNvSpPr txBox="1"/>
              <p:nvPr/>
            </p:nvSpPr>
            <p:spPr>
              <a:xfrm>
                <a:off x="2207993" y="4574702"/>
                <a:ext cx="1001872" cy="421169"/>
              </a:xfrm>
              <a:prstGeom prst="rect">
                <a:avLst/>
              </a:prstGeom>
              <a:noFill/>
            </p:spPr>
            <p:txBody>
              <a:bodyPr wrap="square" rtlCol="0">
                <a:spAutoFit/>
              </a:bodyPr>
              <a:lstStyle/>
              <a:p>
                <a:r>
                  <a:rPr lang="en-US" sz="2000" b="1" dirty="0">
                    <a:solidFill>
                      <a:schemeClr val="bg1"/>
                    </a:solidFill>
                  </a:rPr>
                  <a:t>Allocator</a:t>
                </a:r>
              </a:p>
            </p:txBody>
          </p:sp>
        </p:grpSp>
        <p:sp>
          <p:nvSpPr>
            <p:cNvPr id="28" name="TextBox 27">
              <a:extLst>
                <a:ext uri="{FF2B5EF4-FFF2-40B4-BE49-F238E27FC236}">
                  <a16:creationId xmlns:a16="http://schemas.microsoft.com/office/drawing/2014/main" id="{BF69E2E6-50B1-60DF-55FF-26D180240947}"/>
                </a:ext>
              </a:extLst>
            </p:cNvPr>
            <p:cNvSpPr txBox="1"/>
            <p:nvPr/>
          </p:nvSpPr>
          <p:spPr>
            <a:xfrm>
              <a:off x="3237557" y="4611434"/>
              <a:ext cx="676051" cy="400110"/>
            </a:xfrm>
            <a:prstGeom prst="rect">
              <a:avLst/>
            </a:prstGeom>
            <a:noFill/>
          </p:spPr>
          <p:txBody>
            <a:bodyPr wrap="square" rtlCol="0">
              <a:spAutoFit/>
            </a:bodyPr>
            <a:lstStyle/>
            <a:p>
              <a:r>
                <a:rPr lang="en-US" sz="2000" b="1" dirty="0"/>
                <a:t>App</a:t>
              </a:r>
            </a:p>
          </p:txBody>
        </p:sp>
        <p:sp>
          <p:nvSpPr>
            <p:cNvPr id="30" name="Rectangle 29">
              <a:extLst>
                <a:ext uri="{FF2B5EF4-FFF2-40B4-BE49-F238E27FC236}">
                  <a16:creationId xmlns:a16="http://schemas.microsoft.com/office/drawing/2014/main" id="{27153043-93CD-8B76-1E8D-0A75D6798FC5}"/>
                </a:ext>
              </a:extLst>
            </p:cNvPr>
            <p:cNvSpPr/>
            <p:nvPr/>
          </p:nvSpPr>
          <p:spPr>
            <a:xfrm>
              <a:off x="9317577" y="2711708"/>
              <a:ext cx="158989" cy="192415"/>
            </a:xfrm>
            <a:prstGeom prst="rect">
              <a:avLst/>
            </a:prstGeom>
            <a:solidFill>
              <a:schemeClr val="accent2">
                <a:lumMod val="20000"/>
                <a:lumOff val="80000"/>
              </a:schemeClr>
            </a:solidFill>
            <a:effectLst>
              <a:outerShdw blurRad="50800" dist="38100" dir="2700000" algn="tl" rotWithShape="0">
                <a:prstClr val="black">
                  <a:alpha val="40000"/>
                </a:prstClr>
              </a:outerShdw>
            </a:effectLst>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dirty="0">
                <a:solidFill>
                  <a:schemeClr val="tx1"/>
                </a:solidFill>
              </a:endParaRPr>
            </a:p>
          </p:txBody>
        </p:sp>
        <p:sp>
          <p:nvSpPr>
            <p:cNvPr id="31" name="Rectangle 30">
              <a:extLst>
                <a:ext uri="{FF2B5EF4-FFF2-40B4-BE49-F238E27FC236}">
                  <a16:creationId xmlns:a16="http://schemas.microsoft.com/office/drawing/2014/main" id="{BB72B154-3692-4F74-ABDB-F39A25414D5D}"/>
                </a:ext>
              </a:extLst>
            </p:cNvPr>
            <p:cNvSpPr/>
            <p:nvPr/>
          </p:nvSpPr>
          <p:spPr>
            <a:xfrm>
              <a:off x="4379831" y="4915336"/>
              <a:ext cx="158989" cy="192415"/>
            </a:xfrm>
            <a:prstGeom prst="rect">
              <a:avLst/>
            </a:prstGeom>
            <a:solidFill>
              <a:schemeClr val="accent2">
                <a:lumMod val="20000"/>
                <a:lumOff val="80000"/>
              </a:schemeClr>
            </a:solidFill>
            <a:effectLst>
              <a:outerShdw blurRad="50800" dist="38100" dir="2700000" algn="tl" rotWithShape="0">
                <a:prstClr val="black">
                  <a:alpha val="40000"/>
                </a:prstClr>
              </a:outerShdw>
            </a:effectLst>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dirty="0">
                <a:solidFill>
                  <a:schemeClr val="tx1"/>
                </a:solidFill>
              </a:endParaRPr>
            </a:p>
          </p:txBody>
        </p:sp>
        <p:sp>
          <p:nvSpPr>
            <p:cNvPr id="46" name="Rectangle 45">
              <a:extLst>
                <a:ext uri="{FF2B5EF4-FFF2-40B4-BE49-F238E27FC236}">
                  <a16:creationId xmlns:a16="http://schemas.microsoft.com/office/drawing/2014/main" id="{6E9A488F-2631-2542-8CB6-715787B9907C}"/>
                </a:ext>
              </a:extLst>
            </p:cNvPr>
            <p:cNvSpPr/>
            <p:nvPr/>
          </p:nvSpPr>
          <p:spPr>
            <a:xfrm>
              <a:off x="3962845" y="5143936"/>
              <a:ext cx="158989" cy="192415"/>
            </a:xfrm>
            <a:prstGeom prst="rect">
              <a:avLst/>
            </a:prstGeom>
            <a:solidFill>
              <a:schemeClr val="accent2">
                <a:lumMod val="20000"/>
                <a:lumOff val="80000"/>
              </a:schemeClr>
            </a:solidFill>
            <a:effectLst>
              <a:outerShdw blurRad="50800" dist="38100" dir="2700000" algn="tl" rotWithShape="0">
                <a:prstClr val="black">
                  <a:alpha val="40000"/>
                </a:prstClr>
              </a:outerShdw>
            </a:effectLst>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dirty="0">
                <a:solidFill>
                  <a:schemeClr val="tx1"/>
                </a:solidFill>
              </a:endParaRPr>
            </a:p>
          </p:txBody>
        </p:sp>
        <p:sp>
          <p:nvSpPr>
            <p:cNvPr id="47" name="Rectangle 46">
              <a:extLst>
                <a:ext uri="{FF2B5EF4-FFF2-40B4-BE49-F238E27FC236}">
                  <a16:creationId xmlns:a16="http://schemas.microsoft.com/office/drawing/2014/main" id="{46FD65D8-D69D-8E39-29A2-BA6BA5DF2C9C}"/>
                </a:ext>
              </a:extLst>
            </p:cNvPr>
            <p:cNvSpPr/>
            <p:nvPr/>
          </p:nvSpPr>
          <p:spPr>
            <a:xfrm>
              <a:off x="4171338" y="5144300"/>
              <a:ext cx="158989" cy="192415"/>
            </a:xfrm>
            <a:prstGeom prst="rect">
              <a:avLst/>
            </a:prstGeom>
            <a:solidFill>
              <a:schemeClr val="accent2">
                <a:lumMod val="20000"/>
                <a:lumOff val="80000"/>
              </a:schemeClr>
            </a:solidFill>
            <a:effectLst>
              <a:outerShdw blurRad="50800" dist="38100" dir="2700000" algn="tl" rotWithShape="0">
                <a:prstClr val="black">
                  <a:alpha val="40000"/>
                </a:prstClr>
              </a:outerShdw>
            </a:effectLst>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dirty="0">
                <a:solidFill>
                  <a:schemeClr val="tx1"/>
                </a:solidFill>
              </a:endParaRPr>
            </a:p>
          </p:txBody>
        </p:sp>
        <p:sp>
          <p:nvSpPr>
            <p:cNvPr id="48" name="Rectangle 47">
              <a:extLst>
                <a:ext uri="{FF2B5EF4-FFF2-40B4-BE49-F238E27FC236}">
                  <a16:creationId xmlns:a16="http://schemas.microsoft.com/office/drawing/2014/main" id="{BCF4E5EA-FD9A-3933-6B40-669ECB3ABB18}"/>
                </a:ext>
              </a:extLst>
            </p:cNvPr>
            <p:cNvSpPr/>
            <p:nvPr/>
          </p:nvSpPr>
          <p:spPr>
            <a:xfrm>
              <a:off x="4379831" y="5143936"/>
              <a:ext cx="158989" cy="192415"/>
            </a:xfrm>
            <a:prstGeom prst="rect">
              <a:avLst/>
            </a:prstGeom>
            <a:solidFill>
              <a:schemeClr val="accent2">
                <a:lumMod val="20000"/>
                <a:lumOff val="80000"/>
              </a:schemeClr>
            </a:solidFill>
            <a:effectLst>
              <a:outerShdw blurRad="50800" dist="38100" dir="2700000" algn="tl" rotWithShape="0">
                <a:prstClr val="black">
                  <a:alpha val="40000"/>
                </a:prstClr>
              </a:outerShdw>
            </a:effectLst>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dirty="0">
                <a:solidFill>
                  <a:schemeClr val="tx1"/>
                </a:solidFill>
              </a:endParaRPr>
            </a:p>
          </p:txBody>
        </p:sp>
        <p:sp>
          <p:nvSpPr>
            <p:cNvPr id="49" name="Rectangle 48">
              <a:extLst>
                <a:ext uri="{FF2B5EF4-FFF2-40B4-BE49-F238E27FC236}">
                  <a16:creationId xmlns:a16="http://schemas.microsoft.com/office/drawing/2014/main" id="{3A37A175-F51B-0EA5-E57C-A697E2FD26D3}"/>
                </a:ext>
              </a:extLst>
            </p:cNvPr>
            <p:cNvSpPr/>
            <p:nvPr/>
          </p:nvSpPr>
          <p:spPr>
            <a:xfrm>
              <a:off x="3962845" y="5370860"/>
              <a:ext cx="158989" cy="192415"/>
            </a:xfrm>
            <a:prstGeom prst="rect">
              <a:avLst/>
            </a:prstGeom>
            <a:solidFill>
              <a:schemeClr val="accent2">
                <a:lumMod val="20000"/>
                <a:lumOff val="80000"/>
              </a:schemeClr>
            </a:solidFill>
            <a:effectLst>
              <a:outerShdw blurRad="50800" dist="38100" dir="2700000" algn="tl" rotWithShape="0">
                <a:prstClr val="black">
                  <a:alpha val="40000"/>
                </a:prstClr>
              </a:outerShdw>
            </a:effectLst>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dirty="0">
                <a:solidFill>
                  <a:schemeClr val="tx1"/>
                </a:solidFill>
              </a:endParaRPr>
            </a:p>
          </p:txBody>
        </p:sp>
        <p:sp>
          <p:nvSpPr>
            <p:cNvPr id="50" name="Rectangle 49">
              <a:extLst>
                <a:ext uri="{FF2B5EF4-FFF2-40B4-BE49-F238E27FC236}">
                  <a16:creationId xmlns:a16="http://schemas.microsoft.com/office/drawing/2014/main" id="{C30480A0-ABBE-EC6E-5927-2DEEB46E91D2}"/>
                </a:ext>
              </a:extLst>
            </p:cNvPr>
            <p:cNvSpPr/>
            <p:nvPr/>
          </p:nvSpPr>
          <p:spPr>
            <a:xfrm>
              <a:off x="4171338" y="5371224"/>
              <a:ext cx="158989" cy="192415"/>
            </a:xfrm>
            <a:prstGeom prst="rect">
              <a:avLst/>
            </a:prstGeom>
            <a:solidFill>
              <a:schemeClr val="accent2">
                <a:lumMod val="20000"/>
                <a:lumOff val="80000"/>
              </a:schemeClr>
            </a:solidFill>
            <a:effectLst>
              <a:outerShdw blurRad="50800" dist="38100" dir="2700000" algn="tl" rotWithShape="0">
                <a:prstClr val="black">
                  <a:alpha val="40000"/>
                </a:prstClr>
              </a:outerShdw>
            </a:effectLst>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dirty="0">
                <a:solidFill>
                  <a:schemeClr val="tx1"/>
                </a:solidFill>
              </a:endParaRPr>
            </a:p>
          </p:txBody>
        </p:sp>
        <p:sp>
          <p:nvSpPr>
            <p:cNvPr id="51" name="Rectangle 50">
              <a:extLst>
                <a:ext uri="{FF2B5EF4-FFF2-40B4-BE49-F238E27FC236}">
                  <a16:creationId xmlns:a16="http://schemas.microsoft.com/office/drawing/2014/main" id="{50CAE891-FD03-273B-B6DB-9E3DE162B96E}"/>
                </a:ext>
              </a:extLst>
            </p:cNvPr>
            <p:cNvSpPr/>
            <p:nvPr/>
          </p:nvSpPr>
          <p:spPr>
            <a:xfrm>
              <a:off x="4379831" y="5370860"/>
              <a:ext cx="158989" cy="192415"/>
            </a:xfrm>
            <a:prstGeom prst="rect">
              <a:avLst/>
            </a:prstGeom>
            <a:solidFill>
              <a:schemeClr val="accent2">
                <a:lumMod val="20000"/>
                <a:lumOff val="80000"/>
              </a:schemeClr>
            </a:solidFill>
            <a:effectLst>
              <a:outerShdw blurRad="50800" dist="38100" dir="2700000" algn="tl" rotWithShape="0">
                <a:prstClr val="black">
                  <a:alpha val="40000"/>
                </a:prstClr>
              </a:outerShdw>
            </a:effectLst>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dirty="0">
                <a:solidFill>
                  <a:schemeClr val="tx1"/>
                </a:solidFill>
              </a:endParaRPr>
            </a:p>
          </p:txBody>
        </p:sp>
        <p:sp>
          <p:nvSpPr>
            <p:cNvPr id="52" name="Rectangle 51">
              <a:extLst>
                <a:ext uri="{FF2B5EF4-FFF2-40B4-BE49-F238E27FC236}">
                  <a16:creationId xmlns:a16="http://schemas.microsoft.com/office/drawing/2014/main" id="{50040CC4-3CD3-97D1-A44C-A37FE762FAE6}"/>
                </a:ext>
              </a:extLst>
            </p:cNvPr>
            <p:cNvSpPr/>
            <p:nvPr/>
          </p:nvSpPr>
          <p:spPr>
            <a:xfrm>
              <a:off x="4585985" y="4915336"/>
              <a:ext cx="158989" cy="192415"/>
            </a:xfrm>
            <a:prstGeom prst="rect">
              <a:avLst/>
            </a:prstGeom>
            <a:solidFill>
              <a:schemeClr val="accent2">
                <a:lumMod val="20000"/>
                <a:lumOff val="80000"/>
              </a:schemeClr>
            </a:solidFill>
            <a:effectLst>
              <a:outerShdw blurRad="50800" dist="38100" dir="2700000" algn="tl" rotWithShape="0">
                <a:prstClr val="black">
                  <a:alpha val="40000"/>
                </a:prstClr>
              </a:outerShdw>
            </a:effectLst>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dirty="0">
                <a:solidFill>
                  <a:schemeClr val="tx1"/>
                </a:solidFill>
              </a:endParaRPr>
            </a:p>
          </p:txBody>
        </p:sp>
        <p:sp>
          <p:nvSpPr>
            <p:cNvPr id="53" name="Rectangle 52">
              <a:extLst>
                <a:ext uri="{FF2B5EF4-FFF2-40B4-BE49-F238E27FC236}">
                  <a16:creationId xmlns:a16="http://schemas.microsoft.com/office/drawing/2014/main" id="{B35396D2-6E80-4F1D-3380-DCFB81E2B73A}"/>
                </a:ext>
              </a:extLst>
            </p:cNvPr>
            <p:cNvSpPr/>
            <p:nvPr/>
          </p:nvSpPr>
          <p:spPr>
            <a:xfrm>
              <a:off x="4794478" y="4915700"/>
              <a:ext cx="158989" cy="192415"/>
            </a:xfrm>
            <a:prstGeom prst="rect">
              <a:avLst/>
            </a:prstGeom>
            <a:solidFill>
              <a:schemeClr val="accent2">
                <a:lumMod val="20000"/>
                <a:lumOff val="80000"/>
              </a:schemeClr>
            </a:solidFill>
            <a:effectLst>
              <a:outerShdw blurRad="50800" dist="38100" dir="2700000" algn="tl" rotWithShape="0">
                <a:prstClr val="black">
                  <a:alpha val="40000"/>
                </a:prstClr>
              </a:outerShdw>
            </a:effectLst>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dirty="0">
                <a:solidFill>
                  <a:schemeClr val="tx1"/>
                </a:solidFill>
              </a:endParaRPr>
            </a:p>
          </p:txBody>
        </p:sp>
        <p:sp>
          <p:nvSpPr>
            <p:cNvPr id="54" name="Rectangle 53">
              <a:extLst>
                <a:ext uri="{FF2B5EF4-FFF2-40B4-BE49-F238E27FC236}">
                  <a16:creationId xmlns:a16="http://schemas.microsoft.com/office/drawing/2014/main" id="{874495DA-4BED-D703-DCF5-2485FBB44AAE}"/>
                </a:ext>
              </a:extLst>
            </p:cNvPr>
            <p:cNvSpPr/>
            <p:nvPr/>
          </p:nvSpPr>
          <p:spPr>
            <a:xfrm>
              <a:off x="5002971" y="4915336"/>
              <a:ext cx="158989" cy="192415"/>
            </a:xfrm>
            <a:prstGeom prst="rect">
              <a:avLst/>
            </a:prstGeom>
            <a:solidFill>
              <a:schemeClr val="accent2">
                <a:lumMod val="20000"/>
                <a:lumOff val="80000"/>
              </a:schemeClr>
            </a:solidFill>
            <a:effectLst>
              <a:outerShdw blurRad="50800" dist="38100" dir="2700000" algn="tl" rotWithShape="0">
                <a:prstClr val="black">
                  <a:alpha val="40000"/>
                </a:prstClr>
              </a:outerShdw>
            </a:effectLst>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dirty="0">
                <a:solidFill>
                  <a:schemeClr val="tx1"/>
                </a:solidFill>
              </a:endParaRPr>
            </a:p>
          </p:txBody>
        </p:sp>
        <p:sp>
          <p:nvSpPr>
            <p:cNvPr id="55" name="Rectangle 54">
              <a:extLst>
                <a:ext uri="{FF2B5EF4-FFF2-40B4-BE49-F238E27FC236}">
                  <a16:creationId xmlns:a16="http://schemas.microsoft.com/office/drawing/2014/main" id="{EA2DE19A-F3E2-B015-A50D-C66F8DA068CB}"/>
                </a:ext>
              </a:extLst>
            </p:cNvPr>
            <p:cNvSpPr/>
            <p:nvPr/>
          </p:nvSpPr>
          <p:spPr>
            <a:xfrm>
              <a:off x="4585985" y="5143936"/>
              <a:ext cx="158989" cy="192415"/>
            </a:xfrm>
            <a:prstGeom prst="rect">
              <a:avLst/>
            </a:prstGeom>
            <a:solidFill>
              <a:schemeClr val="accent2">
                <a:lumMod val="20000"/>
                <a:lumOff val="80000"/>
              </a:schemeClr>
            </a:solidFill>
            <a:effectLst>
              <a:outerShdw blurRad="50800" dist="38100" dir="2700000" algn="tl" rotWithShape="0">
                <a:prstClr val="black">
                  <a:alpha val="40000"/>
                </a:prstClr>
              </a:outerShdw>
            </a:effectLst>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dirty="0">
                <a:solidFill>
                  <a:schemeClr val="tx1"/>
                </a:solidFill>
              </a:endParaRPr>
            </a:p>
          </p:txBody>
        </p:sp>
        <p:sp>
          <p:nvSpPr>
            <p:cNvPr id="56" name="Rectangle 55">
              <a:extLst>
                <a:ext uri="{FF2B5EF4-FFF2-40B4-BE49-F238E27FC236}">
                  <a16:creationId xmlns:a16="http://schemas.microsoft.com/office/drawing/2014/main" id="{A977622C-BE26-256B-320B-5BAC78BB571F}"/>
                </a:ext>
              </a:extLst>
            </p:cNvPr>
            <p:cNvSpPr/>
            <p:nvPr/>
          </p:nvSpPr>
          <p:spPr>
            <a:xfrm>
              <a:off x="4794478" y="5144300"/>
              <a:ext cx="158989" cy="192415"/>
            </a:xfrm>
            <a:prstGeom prst="rect">
              <a:avLst/>
            </a:prstGeom>
            <a:solidFill>
              <a:schemeClr val="accent2">
                <a:lumMod val="20000"/>
                <a:lumOff val="80000"/>
              </a:schemeClr>
            </a:solidFill>
            <a:effectLst>
              <a:outerShdw blurRad="50800" dist="38100" dir="2700000" algn="tl" rotWithShape="0">
                <a:prstClr val="black">
                  <a:alpha val="40000"/>
                </a:prstClr>
              </a:outerShdw>
            </a:effectLst>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dirty="0">
                <a:solidFill>
                  <a:schemeClr val="tx1"/>
                </a:solidFill>
              </a:endParaRPr>
            </a:p>
          </p:txBody>
        </p:sp>
        <p:sp>
          <p:nvSpPr>
            <p:cNvPr id="57" name="Rectangle 56">
              <a:extLst>
                <a:ext uri="{FF2B5EF4-FFF2-40B4-BE49-F238E27FC236}">
                  <a16:creationId xmlns:a16="http://schemas.microsoft.com/office/drawing/2014/main" id="{10095A01-21A7-178C-AB3D-A03D051E14B5}"/>
                </a:ext>
              </a:extLst>
            </p:cNvPr>
            <p:cNvSpPr/>
            <p:nvPr/>
          </p:nvSpPr>
          <p:spPr>
            <a:xfrm>
              <a:off x="5002971" y="5143936"/>
              <a:ext cx="158989" cy="192415"/>
            </a:xfrm>
            <a:prstGeom prst="rect">
              <a:avLst/>
            </a:prstGeom>
            <a:solidFill>
              <a:schemeClr val="accent2">
                <a:lumMod val="20000"/>
                <a:lumOff val="80000"/>
              </a:schemeClr>
            </a:solidFill>
            <a:effectLst>
              <a:outerShdw blurRad="50800" dist="38100" dir="2700000" algn="tl" rotWithShape="0">
                <a:prstClr val="black">
                  <a:alpha val="40000"/>
                </a:prstClr>
              </a:outerShdw>
            </a:effectLst>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dirty="0">
                <a:solidFill>
                  <a:schemeClr val="tx1"/>
                </a:solidFill>
              </a:endParaRPr>
            </a:p>
          </p:txBody>
        </p:sp>
        <p:sp>
          <p:nvSpPr>
            <p:cNvPr id="58" name="Rectangle 57">
              <a:extLst>
                <a:ext uri="{FF2B5EF4-FFF2-40B4-BE49-F238E27FC236}">
                  <a16:creationId xmlns:a16="http://schemas.microsoft.com/office/drawing/2014/main" id="{7CE1D5D8-F7CA-D9C1-5BCE-D57A69192E11}"/>
                </a:ext>
              </a:extLst>
            </p:cNvPr>
            <p:cNvSpPr/>
            <p:nvPr/>
          </p:nvSpPr>
          <p:spPr>
            <a:xfrm>
              <a:off x="4585985" y="5370860"/>
              <a:ext cx="158989" cy="192415"/>
            </a:xfrm>
            <a:prstGeom prst="rect">
              <a:avLst/>
            </a:prstGeom>
            <a:solidFill>
              <a:schemeClr val="accent2">
                <a:lumMod val="20000"/>
                <a:lumOff val="80000"/>
              </a:schemeClr>
            </a:solidFill>
            <a:effectLst>
              <a:outerShdw blurRad="50800" dist="38100" dir="2700000" algn="tl" rotWithShape="0">
                <a:prstClr val="black">
                  <a:alpha val="40000"/>
                </a:prstClr>
              </a:outerShdw>
            </a:effectLst>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dirty="0">
                <a:solidFill>
                  <a:schemeClr val="tx1"/>
                </a:solidFill>
              </a:endParaRPr>
            </a:p>
          </p:txBody>
        </p:sp>
        <p:sp>
          <p:nvSpPr>
            <p:cNvPr id="59" name="Rectangle 58">
              <a:extLst>
                <a:ext uri="{FF2B5EF4-FFF2-40B4-BE49-F238E27FC236}">
                  <a16:creationId xmlns:a16="http://schemas.microsoft.com/office/drawing/2014/main" id="{A341D8A4-EB3B-F8A8-2263-BDFF2912ED63}"/>
                </a:ext>
              </a:extLst>
            </p:cNvPr>
            <p:cNvSpPr/>
            <p:nvPr/>
          </p:nvSpPr>
          <p:spPr>
            <a:xfrm>
              <a:off x="4794478" y="5371224"/>
              <a:ext cx="158989" cy="192415"/>
            </a:xfrm>
            <a:prstGeom prst="rect">
              <a:avLst/>
            </a:prstGeom>
            <a:solidFill>
              <a:schemeClr val="accent2">
                <a:lumMod val="20000"/>
                <a:lumOff val="80000"/>
              </a:schemeClr>
            </a:solidFill>
            <a:effectLst>
              <a:outerShdw blurRad="50800" dist="38100" dir="2700000" algn="tl" rotWithShape="0">
                <a:prstClr val="black">
                  <a:alpha val="40000"/>
                </a:prstClr>
              </a:outerShdw>
            </a:effectLst>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dirty="0">
                <a:solidFill>
                  <a:schemeClr val="tx1"/>
                </a:solidFill>
              </a:endParaRPr>
            </a:p>
          </p:txBody>
        </p:sp>
        <p:sp>
          <p:nvSpPr>
            <p:cNvPr id="60" name="Rectangle 59">
              <a:extLst>
                <a:ext uri="{FF2B5EF4-FFF2-40B4-BE49-F238E27FC236}">
                  <a16:creationId xmlns:a16="http://schemas.microsoft.com/office/drawing/2014/main" id="{0D7C0E80-FA8D-E07D-6BCB-33AACE8D6A4C}"/>
                </a:ext>
              </a:extLst>
            </p:cNvPr>
            <p:cNvSpPr/>
            <p:nvPr/>
          </p:nvSpPr>
          <p:spPr>
            <a:xfrm>
              <a:off x="5002971" y="5370860"/>
              <a:ext cx="158989" cy="192415"/>
            </a:xfrm>
            <a:prstGeom prst="rect">
              <a:avLst/>
            </a:prstGeom>
            <a:solidFill>
              <a:schemeClr val="accent2">
                <a:lumMod val="20000"/>
                <a:lumOff val="80000"/>
              </a:schemeClr>
            </a:solidFill>
            <a:effectLst>
              <a:outerShdw blurRad="50800" dist="38100" dir="2700000" algn="tl" rotWithShape="0">
                <a:prstClr val="black">
                  <a:alpha val="40000"/>
                </a:prstClr>
              </a:outerShdw>
            </a:effectLst>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dirty="0">
                <a:solidFill>
                  <a:schemeClr val="tx1"/>
                </a:solidFill>
              </a:endParaRPr>
            </a:p>
          </p:txBody>
        </p:sp>
        <p:sp>
          <p:nvSpPr>
            <p:cNvPr id="5" name="Rectangle 4">
              <a:extLst>
                <a:ext uri="{FF2B5EF4-FFF2-40B4-BE49-F238E27FC236}">
                  <a16:creationId xmlns:a16="http://schemas.microsoft.com/office/drawing/2014/main" id="{43D2B08D-9F72-0D06-50E5-E67BD97AB1BF}"/>
                </a:ext>
              </a:extLst>
            </p:cNvPr>
            <p:cNvSpPr/>
            <p:nvPr/>
          </p:nvSpPr>
          <p:spPr>
            <a:xfrm>
              <a:off x="2695023" y="2714922"/>
              <a:ext cx="158989" cy="192415"/>
            </a:xfrm>
            <a:prstGeom prst="rect">
              <a:avLst/>
            </a:prstGeom>
            <a:solidFill>
              <a:schemeClr val="accent2">
                <a:lumMod val="20000"/>
                <a:lumOff val="80000"/>
              </a:schemeClr>
            </a:solidFill>
            <a:effectLst>
              <a:outerShdw blurRad="50800" dist="38100" dir="2700000" algn="tl" rotWithShape="0">
                <a:prstClr val="black">
                  <a:alpha val="40000"/>
                </a:prstClr>
              </a:outerShdw>
            </a:effectLst>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dirty="0">
                <a:solidFill>
                  <a:schemeClr val="tx1"/>
                </a:solidFill>
              </a:endParaRPr>
            </a:p>
          </p:txBody>
        </p:sp>
        <p:cxnSp>
          <p:nvCxnSpPr>
            <p:cNvPr id="4" name="Straight Arrow Connector 3">
              <a:extLst>
                <a:ext uri="{FF2B5EF4-FFF2-40B4-BE49-F238E27FC236}">
                  <a16:creationId xmlns:a16="http://schemas.microsoft.com/office/drawing/2014/main" id="{82466D3A-53E5-B266-5531-F0C6F5AC2125}"/>
                </a:ext>
              </a:extLst>
            </p:cNvPr>
            <p:cNvCxnSpPr>
              <a:cxnSpLocks/>
            </p:cNvCxnSpPr>
            <p:nvPr/>
          </p:nvCxnSpPr>
          <p:spPr>
            <a:xfrm flipH="1" flipV="1">
              <a:off x="3118605" y="3562608"/>
              <a:ext cx="560757" cy="835234"/>
            </a:xfrm>
            <a:prstGeom prst="straightConnector1">
              <a:avLst/>
            </a:prstGeom>
            <a:ln w="57150">
              <a:headEnd type="none" w="med" len="med"/>
              <a:tailEnd type="triangle" w="med" len="med"/>
            </a:ln>
          </p:spPr>
          <p:style>
            <a:lnRef idx="1">
              <a:schemeClr val="accent2"/>
            </a:lnRef>
            <a:fillRef idx="0">
              <a:schemeClr val="accent2"/>
            </a:fillRef>
            <a:effectRef idx="0">
              <a:schemeClr val="accent2"/>
            </a:effectRef>
            <a:fontRef idx="minor">
              <a:schemeClr val="tx1"/>
            </a:fontRef>
          </p:style>
        </p:cxnSp>
        <p:cxnSp>
          <p:nvCxnSpPr>
            <p:cNvPr id="16" name="Straight Arrow Connector 15">
              <a:extLst>
                <a:ext uri="{FF2B5EF4-FFF2-40B4-BE49-F238E27FC236}">
                  <a16:creationId xmlns:a16="http://schemas.microsoft.com/office/drawing/2014/main" id="{89EBF579-E3C0-6548-601E-90287C28DF38}"/>
                </a:ext>
              </a:extLst>
            </p:cNvPr>
            <p:cNvCxnSpPr>
              <a:cxnSpLocks/>
            </p:cNvCxnSpPr>
            <p:nvPr/>
          </p:nvCxnSpPr>
          <p:spPr>
            <a:xfrm flipV="1">
              <a:off x="5966447" y="3429000"/>
              <a:ext cx="2054333" cy="888025"/>
            </a:xfrm>
            <a:prstGeom prst="straightConnector1">
              <a:avLst/>
            </a:prstGeom>
            <a:ln w="57150">
              <a:headEnd type="none" w="med" len="med"/>
              <a:tailEnd type="triangle" w="med" len="med"/>
            </a:ln>
          </p:spPr>
          <p:style>
            <a:lnRef idx="1">
              <a:schemeClr val="accent2"/>
            </a:lnRef>
            <a:fillRef idx="0">
              <a:schemeClr val="accent2"/>
            </a:fillRef>
            <a:effectRef idx="0">
              <a:schemeClr val="accent2"/>
            </a:effectRef>
            <a:fontRef idx="minor">
              <a:schemeClr val="tx1"/>
            </a:fontRef>
          </p:style>
        </p:cxnSp>
        <p:sp>
          <p:nvSpPr>
            <p:cNvPr id="35" name="Rectangle 34">
              <a:extLst>
                <a:ext uri="{FF2B5EF4-FFF2-40B4-BE49-F238E27FC236}">
                  <a16:creationId xmlns:a16="http://schemas.microsoft.com/office/drawing/2014/main" id="{6C10D606-A536-3E40-8299-7A674CD2C4E1}"/>
                </a:ext>
              </a:extLst>
            </p:cNvPr>
            <p:cNvSpPr/>
            <p:nvPr/>
          </p:nvSpPr>
          <p:spPr>
            <a:xfrm>
              <a:off x="2519857" y="2576763"/>
              <a:ext cx="514614" cy="490414"/>
            </a:xfrm>
            <a:prstGeom prst="rect">
              <a:avLst/>
            </a:prstGeom>
            <a:noFill/>
            <a:ln w="76200">
              <a:solidFill>
                <a:schemeClr val="accent2">
                  <a:lumMod val="20000"/>
                  <a:lumOff val="8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9A06BFB9-6BF8-3C63-73EB-56FB3F0171F3}"/>
                </a:ext>
              </a:extLst>
            </p:cNvPr>
            <p:cNvSpPr/>
            <p:nvPr/>
          </p:nvSpPr>
          <p:spPr>
            <a:xfrm>
              <a:off x="9149497" y="2572283"/>
              <a:ext cx="514614" cy="490414"/>
            </a:xfrm>
            <a:prstGeom prst="rect">
              <a:avLst/>
            </a:prstGeom>
            <a:noFill/>
            <a:ln w="76200">
              <a:solidFill>
                <a:schemeClr val="accent2">
                  <a:lumMod val="20000"/>
                  <a:lumOff val="8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B1D17936-2847-B3FA-AD09-3667C01A9268}"/>
                </a:ext>
              </a:extLst>
            </p:cNvPr>
            <p:cNvSpPr txBox="1"/>
            <p:nvPr/>
          </p:nvSpPr>
          <p:spPr>
            <a:xfrm>
              <a:off x="6356878" y="4682271"/>
              <a:ext cx="3479800" cy="923330"/>
            </a:xfrm>
            <a:prstGeom prst="rect">
              <a:avLst/>
            </a:prstGeom>
            <a:noFill/>
          </p:spPr>
          <p:txBody>
            <a:bodyPr wrap="square" rtlCol="0">
              <a:spAutoFit/>
            </a:bodyPr>
            <a:lstStyle/>
            <a:p>
              <a:r>
                <a:rPr lang="en-US" dirty="0">
                  <a:solidFill>
                    <a:schemeClr val="bg1"/>
                  </a:solidFill>
                </a:rPr>
                <a:t>Locking is required when a single 2Mib block is used by multiple threads</a:t>
              </a:r>
            </a:p>
          </p:txBody>
        </p:sp>
      </p:grpSp>
      <p:pic>
        <p:nvPicPr>
          <p:cNvPr id="3" name="Graphic 2" descr="Database with solid fill">
            <a:extLst>
              <a:ext uri="{FF2B5EF4-FFF2-40B4-BE49-F238E27FC236}">
                <a16:creationId xmlns:a16="http://schemas.microsoft.com/office/drawing/2014/main" id="{D2024B88-EF5B-A910-2B93-96E502630ED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456327" y="578289"/>
            <a:ext cx="670636" cy="670636"/>
          </a:xfrm>
          <a:prstGeom prst="rect">
            <a:avLst/>
          </a:prstGeom>
        </p:spPr>
      </p:pic>
      <p:sp>
        <p:nvSpPr>
          <p:cNvPr id="15" name="PB">
            <a:extLst>
              <a:ext uri="{FF2B5EF4-FFF2-40B4-BE49-F238E27FC236}">
                <a16:creationId xmlns:a16="http://schemas.microsoft.com/office/drawing/2014/main" id="{F3043716-B0EF-E00D-6145-95C79E562A26}"/>
              </a:ext>
            </a:extLst>
          </p:cNvPr>
          <p:cNvSpPr/>
          <p:nvPr/>
        </p:nvSpPr>
        <p:spPr>
          <a:xfrm>
            <a:off x="0" y="6070600"/>
            <a:ext cx="11254154" cy="152400"/>
          </a:xfrm>
          <a:prstGeom prst="rect">
            <a:avLst/>
          </a:prstGeom>
          <a:solidFill>
            <a:srgbClr val="E76E0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89876465"/>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5E3346-0A05-CF5F-B58C-978A758D71D4}"/>
              </a:ext>
            </a:extLst>
          </p:cNvPr>
          <p:cNvSpPr>
            <a:spLocks noGrp="1"/>
          </p:cNvSpPr>
          <p:nvPr>
            <p:ph type="title"/>
          </p:nvPr>
        </p:nvSpPr>
        <p:spPr/>
        <p:txBody>
          <a:bodyPr/>
          <a:lstStyle/>
          <a:p>
            <a:r>
              <a:rPr lang="en-US" dirty="0"/>
              <a:t>Memory Allocations when using Fibers</a:t>
            </a:r>
          </a:p>
        </p:txBody>
      </p:sp>
      <p:sp>
        <p:nvSpPr>
          <p:cNvPr id="3" name="Content Placeholder 2">
            <a:extLst>
              <a:ext uri="{FF2B5EF4-FFF2-40B4-BE49-F238E27FC236}">
                <a16:creationId xmlns:a16="http://schemas.microsoft.com/office/drawing/2014/main" id="{D3F99D12-5E88-0B5D-A9FA-639AF0D5D6C6}"/>
              </a:ext>
            </a:extLst>
          </p:cNvPr>
          <p:cNvSpPr>
            <a:spLocks noGrp="1"/>
          </p:cNvSpPr>
          <p:nvPr>
            <p:ph idx="1"/>
          </p:nvPr>
        </p:nvSpPr>
        <p:spPr/>
        <p:txBody>
          <a:bodyPr/>
          <a:lstStyle/>
          <a:p>
            <a:r>
              <a:rPr lang="en-US" dirty="0"/>
              <a:t>Store one 2MiB block per worker thread</a:t>
            </a:r>
          </a:p>
          <a:p>
            <a:pPr lvl="1"/>
            <a:r>
              <a:rPr lang="en-US" dirty="0"/>
              <a:t>Store a pointer in TLS to the allocated block</a:t>
            </a:r>
          </a:p>
          <a:p>
            <a:r>
              <a:rPr lang="en-US" dirty="0"/>
              <a:t>All allocations on that thread go to that block</a:t>
            </a:r>
          </a:p>
          <a:p>
            <a:r>
              <a:rPr lang="en-US" dirty="0"/>
              <a:t>No lock required for almost all allocations</a:t>
            </a:r>
          </a:p>
        </p:txBody>
      </p:sp>
      <p:pic>
        <p:nvPicPr>
          <p:cNvPr id="4" name="Graphic 3" descr="Database with solid fill">
            <a:extLst>
              <a:ext uri="{FF2B5EF4-FFF2-40B4-BE49-F238E27FC236}">
                <a16:creationId xmlns:a16="http://schemas.microsoft.com/office/drawing/2014/main" id="{E275FB47-70E3-AD33-CB33-9A432E63161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456327" y="578289"/>
            <a:ext cx="670636" cy="670636"/>
          </a:xfrm>
          <a:prstGeom prst="rect">
            <a:avLst/>
          </a:prstGeom>
        </p:spPr>
      </p:pic>
      <p:sp>
        <p:nvSpPr>
          <p:cNvPr id="6" name="PB">
            <a:extLst>
              <a:ext uri="{FF2B5EF4-FFF2-40B4-BE49-F238E27FC236}">
                <a16:creationId xmlns:a16="http://schemas.microsoft.com/office/drawing/2014/main" id="{A4F3D373-89A9-87B2-E34D-42B2BD6C78D0}"/>
              </a:ext>
            </a:extLst>
          </p:cNvPr>
          <p:cNvSpPr/>
          <p:nvPr/>
        </p:nvSpPr>
        <p:spPr>
          <a:xfrm>
            <a:off x="0" y="6070600"/>
            <a:ext cx="11339413" cy="152400"/>
          </a:xfrm>
          <a:prstGeom prst="rect">
            <a:avLst/>
          </a:prstGeom>
          <a:solidFill>
            <a:srgbClr val="E76E0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58057584"/>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5E3346-0A05-CF5F-B58C-978A758D71D4}"/>
              </a:ext>
            </a:extLst>
          </p:cNvPr>
          <p:cNvSpPr>
            <a:spLocks noGrp="1"/>
          </p:cNvSpPr>
          <p:nvPr>
            <p:ph type="title"/>
          </p:nvPr>
        </p:nvSpPr>
        <p:spPr/>
        <p:txBody>
          <a:bodyPr/>
          <a:lstStyle/>
          <a:p>
            <a:r>
              <a:rPr lang="en-US" dirty="0"/>
              <a:t>Memory Allocations when using Fibers</a:t>
            </a:r>
          </a:p>
        </p:txBody>
      </p:sp>
      <p:grpSp>
        <p:nvGrpSpPr>
          <p:cNvPr id="5" name="Group 4">
            <a:extLst>
              <a:ext uri="{FF2B5EF4-FFF2-40B4-BE49-F238E27FC236}">
                <a16:creationId xmlns:a16="http://schemas.microsoft.com/office/drawing/2014/main" id="{0651C7C4-4FDB-8C95-CCB2-2464ACA9AD91}"/>
              </a:ext>
            </a:extLst>
          </p:cNvPr>
          <p:cNvGrpSpPr/>
          <p:nvPr/>
        </p:nvGrpSpPr>
        <p:grpSpPr>
          <a:xfrm>
            <a:off x="1570333" y="1828800"/>
            <a:ext cx="9051050" cy="4003721"/>
            <a:chOff x="1570333" y="1601908"/>
            <a:chExt cx="9051050" cy="4216963"/>
          </a:xfrm>
        </p:grpSpPr>
        <p:grpSp>
          <p:nvGrpSpPr>
            <p:cNvPr id="43" name="Group 42">
              <a:extLst>
                <a:ext uri="{FF2B5EF4-FFF2-40B4-BE49-F238E27FC236}">
                  <a16:creationId xmlns:a16="http://schemas.microsoft.com/office/drawing/2014/main" id="{495A8C48-427B-2F82-1CE2-A3FD883D0E65}"/>
                </a:ext>
              </a:extLst>
            </p:cNvPr>
            <p:cNvGrpSpPr/>
            <p:nvPr/>
          </p:nvGrpSpPr>
          <p:grpSpPr>
            <a:xfrm>
              <a:off x="1570333" y="1610865"/>
              <a:ext cx="2448622" cy="2068392"/>
              <a:chOff x="5436733" y="3516923"/>
              <a:chExt cx="1517186" cy="1449642"/>
            </a:xfrm>
          </p:grpSpPr>
          <p:sp>
            <p:nvSpPr>
              <p:cNvPr id="44" name="Flowchart: Document 43">
                <a:extLst>
                  <a:ext uri="{FF2B5EF4-FFF2-40B4-BE49-F238E27FC236}">
                    <a16:creationId xmlns:a16="http://schemas.microsoft.com/office/drawing/2014/main" id="{B5CE66BA-3C75-A392-F718-1AFECB73CAC4}"/>
                  </a:ext>
                </a:extLst>
              </p:cNvPr>
              <p:cNvSpPr/>
              <p:nvPr/>
            </p:nvSpPr>
            <p:spPr>
              <a:xfrm>
                <a:off x="5436733" y="3516923"/>
                <a:ext cx="1517186" cy="1449642"/>
              </a:xfrm>
              <a:prstGeom prst="flowChartDocument">
                <a:avLst/>
              </a:prstGeom>
              <a:effectLst>
                <a:outerShdw blurRad="50800" dist="38100" dir="2700000" algn="tl" rotWithShape="0">
                  <a:prstClr val="black">
                    <a:alpha val="40000"/>
                  </a:prstClr>
                </a:outerShdw>
              </a:effectLst>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sz="1600" dirty="0"/>
                  <a:t>Worker</a:t>
                </a:r>
              </a:p>
              <a:p>
                <a:pPr algn="ctr"/>
                <a:r>
                  <a:rPr lang="en-US" sz="1600" dirty="0"/>
                  <a:t>Thread</a:t>
                </a:r>
              </a:p>
              <a:p>
                <a:pPr algn="ctr"/>
                <a:endParaRPr lang="en-US" sz="1600" dirty="0"/>
              </a:p>
              <a:p>
                <a:pPr algn="ctr"/>
                <a:endParaRPr lang="en-US" sz="1600" dirty="0"/>
              </a:p>
            </p:txBody>
          </p:sp>
          <p:grpSp>
            <p:nvGrpSpPr>
              <p:cNvPr id="45" name="Group 44">
                <a:extLst>
                  <a:ext uri="{FF2B5EF4-FFF2-40B4-BE49-F238E27FC236}">
                    <a16:creationId xmlns:a16="http://schemas.microsoft.com/office/drawing/2014/main" id="{BB8D5B4D-2757-A9C5-4240-2527B30A4F3B}"/>
                  </a:ext>
                </a:extLst>
              </p:cNvPr>
              <p:cNvGrpSpPr/>
              <p:nvPr/>
            </p:nvGrpSpPr>
            <p:grpSpPr>
              <a:xfrm>
                <a:off x="5626297" y="4193876"/>
                <a:ext cx="1098060" cy="349988"/>
                <a:chOff x="4815840" y="3274423"/>
                <a:chExt cx="1950720" cy="505098"/>
              </a:xfrm>
              <a:effectLst>
                <a:outerShdw blurRad="50800" dist="38100" dir="2700000" algn="tl" rotWithShape="0">
                  <a:prstClr val="black">
                    <a:alpha val="40000"/>
                  </a:prstClr>
                </a:outerShdw>
              </a:effectLst>
            </p:grpSpPr>
            <p:sp>
              <p:nvSpPr>
                <p:cNvPr id="47" name="Rectangle 46">
                  <a:extLst>
                    <a:ext uri="{FF2B5EF4-FFF2-40B4-BE49-F238E27FC236}">
                      <a16:creationId xmlns:a16="http://schemas.microsoft.com/office/drawing/2014/main" id="{A1C2BF62-AF80-0D1E-6A2E-846006CCAC70}"/>
                    </a:ext>
                  </a:extLst>
                </p:cNvPr>
                <p:cNvSpPr/>
                <p:nvPr/>
              </p:nvSpPr>
              <p:spPr>
                <a:xfrm>
                  <a:off x="4815840" y="3274423"/>
                  <a:ext cx="1950720" cy="505096"/>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0EB37CD4-2FDF-DF73-404B-3DAC2FEA5796}"/>
                    </a:ext>
                  </a:extLst>
                </p:cNvPr>
                <p:cNvSpPr/>
                <p:nvPr/>
              </p:nvSpPr>
              <p:spPr>
                <a:xfrm>
                  <a:off x="4920343" y="3274424"/>
                  <a:ext cx="1741714" cy="505097"/>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dirty="0"/>
                </a:p>
              </p:txBody>
            </p:sp>
          </p:grpSp>
          <p:sp>
            <p:nvSpPr>
              <p:cNvPr id="46" name="Rectangle 45">
                <a:extLst>
                  <a:ext uri="{FF2B5EF4-FFF2-40B4-BE49-F238E27FC236}">
                    <a16:creationId xmlns:a16="http://schemas.microsoft.com/office/drawing/2014/main" id="{30082EFB-D755-1892-B83F-77655D073728}"/>
                  </a:ext>
                </a:extLst>
              </p:cNvPr>
              <p:cNvSpPr/>
              <p:nvPr/>
            </p:nvSpPr>
            <p:spPr>
              <a:xfrm>
                <a:off x="6021787" y="4232787"/>
                <a:ext cx="322138" cy="263250"/>
              </a:xfrm>
              <a:prstGeom prst="rect">
                <a:avLst/>
              </a:prstGeom>
              <a:effectLst>
                <a:outerShdw blurRad="50800" dist="38100" dir="2700000" algn="tl" rotWithShape="0">
                  <a:prstClr val="black">
                    <a:alpha val="40000"/>
                  </a:prstClr>
                </a:outerShdw>
              </a:effectLst>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grpSp>
        <p:sp>
          <p:nvSpPr>
            <p:cNvPr id="49" name="Flowchart: Document 48">
              <a:extLst>
                <a:ext uri="{FF2B5EF4-FFF2-40B4-BE49-F238E27FC236}">
                  <a16:creationId xmlns:a16="http://schemas.microsoft.com/office/drawing/2014/main" id="{5A20335D-D39D-9BB7-E1FD-7104C979AB82}"/>
                </a:ext>
              </a:extLst>
            </p:cNvPr>
            <p:cNvSpPr/>
            <p:nvPr/>
          </p:nvSpPr>
          <p:spPr>
            <a:xfrm>
              <a:off x="4871689" y="1610865"/>
              <a:ext cx="2448622" cy="2068392"/>
            </a:xfrm>
            <a:prstGeom prst="flowChartDocument">
              <a:avLst/>
            </a:prstGeom>
            <a:effectLst>
              <a:outerShdw blurRad="50800" dist="38100" dir="2700000" algn="tl" rotWithShape="0">
                <a:prstClr val="black">
                  <a:alpha val="40000"/>
                </a:prstClr>
              </a:outerShdw>
            </a:effectLst>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sz="1600" dirty="0"/>
                <a:t>Worker</a:t>
              </a:r>
            </a:p>
            <a:p>
              <a:pPr algn="ctr"/>
              <a:r>
                <a:rPr lang="en-US" sz="1600" dirty="0"/>
                <a:t>Thread</a:t>
              </a:r>
            </a:p>
            <a:p>
              <a:pPr algn="ctr"/>
              <a:endParaRPr lang="en-US" sz="1600" dirty="0"/>
            </a:p>
            <a:p>
              <a:pPr algn="ctr"/>
              <a:endParaRPr lang="en-US" sz="1600" dirty="0"/>
            </a:p>
          </p:txBody>
        </p:sp>
        <p:grpSp>
          <p:nvGrpSpPr>
            <p:cNvPr id="50" name="Group 49">
              <a:extLst>
                <a:ext uri="{FF2B5EF4-FFF2-40B4-BE49-F238E27FC236}">
                  <a16:creationId xmlns:a16="http://schemas.microsoft.com/office/drawing/2014/main" id="{B340CEC6-1EAD-F7E0-BCA7-50692C17AD79}"/>
                </a:ext>
              </a:extLst>
            </p:cNvPr>
            <p:cNvGrpSpPr/>
            <p:nvPr/>
          </p:nvGrpSpPr>
          <p:grpSpPr>
            <a:xfrm>
              <a:off x="8172761" y="1601908"/>
              <a:ext cx="2448622" cy="2068392"/>
              <a:chOff x="5148171" y="3516923"/>
              <a:chExt cx="1517186" cy="1449642"/>
            </a:xfrm>
          </p:grpSpPr>
          <p:sp>
            <p:nvSpPr>
              <p:cNvPr id="51" name="Flowchart: Document 50">
                <a:extLst>
                  <a:ext uri="{FF2B5EF4-FFF2-40B4-BE49-F238E27FC236}">
                    <a16:creationId xmlns:a16="http://schemas.microsoft.com/office/drawing/2014/main" id="{1178412B-9697-B20A-B67F-41572D17D96B}"/>
                  </a:ext>
                </a:extLst>
              </p:cNvPr>
              <p:cNvSpPr/>
              <p:nvPr/>
            </p:nvSpPr>
            <p:spPr>
              <a:xfrm>
                <a:off x="5148171" y="3516923"/>
                <a:ext cx="1517186" cy="1449642"/>
              </a:xfrm>
              <a:prstGeom prst="flowChartDocument">
                <a:avLst/>
              </a:prstGeom>
              <a:effectLst>
                <a:outerShdw blurRad="50800" dist="38100" dir="2700000" algn="tl" rotWithShape="0">
                  <a:prstClr val="black">
                    <a:alpha val="40000"/>
                  </a:prstClr>
                </a:outerShdw>
              </a:effectLst>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sz="1600" dirty="0"/>
                  <a:t>Worker</a:t>
                </a:r>
              </a:p>
              <a:p>
                <a:pPr algn="ctr"/>
                <a:r>
                  <a:rPr lang="en-US" sz="1600" dirty="0"/>
                  <a:t>Thread</a:t>
                </a:r>
              </a:p>
              <a:p>
                <a:pPr algn="ctr"/>
                <a:endParaRPr lang="en-US" sz="1600" dirty="0"/>
              </a:p>
              <a:p>
                <a:pPr algn="ctr"/>
                <a:endParaRPr lang="en-US" sz="1600" dirty="0"/>
              </a:p>
            </p:txBody>
          </p:sp>
          <p:grpSp>
            <p:nvGrpSpPr>
              <p:cNvPr id="52" name="Group 51">
                <a:extLst>
                  <a:ext uri="{FF2B5EF4-FFF2-40B4-BE49-F238E27FC236}">
                    <a16:creationId xmlns:a16="http://schemas.microsoft.com/office/drawing/2014/main" id="{F7C639A8-5D26-D850-26F6-83C566C421F5}"/>
                  </a:ext>
                </a:extLst>
              </p:cNvPr>
              <p:cNvGrpSpPr/>
              <p:nvPr/>
            </p:nvGrpSpPr>
            <p:grpSpPr>
              <a:xfrm>
                <a:off x="5337735" y="4193876"/>
                <a:ext cx="1098061" cy="349988"/>
                <a:chOff x="4303204" y="3274423"/>
                <a:chExt cx="1950721" cy="505098"/>
              </a:xfrm>
              <a:effectLst>
                <a:outerShdw blurRad="50800" dist="38100" dir="2700000" algn="tl" rotWithShape="0">
                  <a:prstClr val="black">
                    <a:alpha val="40000"/>
                  </a:prstClr>
                </a:outerShdw>
              </a:effectLst>
            </p:grpSpPr>
            <p:sp>
              <p:nvSpPr>
                <p:cNvPr id="54" name="Rectangle 53">
                  <a:extLst>
                    <a:ext uri="{FF2B5EF4-FFF2-40B4-BE49-F238E27FC236}">
                      <a16:creationId xmlns:a16="http://schemas.microsoft.com/office/drawing/2014/main" id="{B0257D31-6C70-713D-6F49-5DA69B88E3A5}"/>
                    </a:ext>
                  </a:extLst>
                </p:cNvPr>
                <p:cNvSpPr/>
                <p:nvPr/>
              </p:nvSpPr>
              <p:spPr>
                <a:xfrm>
                  <a:off x="4303204" y="3274423"/>
                  <a:ext cx="1950721" cy="505096"/>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CD74ED8C-A0D7-3BFA-77F0-49A90079E7A8}"/>
                    </a:ext>
                  </a:extLst>
                </p:cNvPr>
                <p:cNvSpPr/>
                <p:nvPr/>
              </p:nvSpPr>
              <p:spPr>
                <a:xfrm>
                  <a:off x="4407707" y="3274424"/>
                  <a:ext cx="1741714" cy="505097"/>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dirty="0"/>
                </a:p>
              </p:txBody>
            </p:sp>
          </p:grpSp>
          <p:sp>
            <p:nvSpPr>
              <p:cNvPr id="53" name="Rectangle 52">
                <a:extLst>
                  <a:ext uri="{FF2B5EF4-FFF2-40B4-BE49-F238E27FC236}">
                    <a16:creationId xmlns:a16="http://schemas.microsoft.com/office/drawing/2014/main" id="{FD7BFB7E-88A1-50E8-3912-285ABB91FBBC}"/>
                  </a:ext>
                </a:extLst>
              </p:cNvPr>
              <p:cNvSpPr/>
              <p:nvPr/>
            </p:nvSpPr>
            <p:spPr>
              <a:xfrm>
                <a:off x="5733224" y="4232787"/>
                <a:ext cx="322138" cy="263250"/>
              </a:xfrm>
              <a:prstGeom prst="rect">
                <a:avLst/>
              </a:prstGeom>
              <a:effectLst>
                <a:outerShdw blurRad="50800" dist="38100" dir="2700000" algn="tl" rotWithShape="0">
                  <a:prstClr val="black">
                    <a:alpha val="40000"/>
                  </a:prstClr>
                </a:outerShdw>
              </a:effectLst>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grpSp>
        <p:grpSp>
          <p:nvGrpSpPr>
            <p:cNvPr id="88" name="Group 87">
              <a:extLst>
                <a:ext uri="{FF2B5EF4-FFF2-40B4-BE49-F238E27FC236}">
                  <a16:creationId xmlns:a16="http://schemas.microsoft.com/office/drawing/2014/main" id="{F858C75D-CA02-7C70-11E9-06769399E423}"/>
                </a:ext>
              </a:extLst>
            </p:cNvPr>
            <p:cNvGrpSpPr/>
            <p:nvPr/>
          </p:nvGrpSpPr>
          <p:grpSpPr>
            <a:xfrm>
              <a:off x="1570618" y="4521780"/>
              <a:ext cx="9050764" cy="1297091"/>
              <a:chOff x="1570618" y="4521780"/>
              <a:chExt cx="9050764" cy="1297091"/>
            </a:xfrm>
          </p:grpSpPr>
          <p:grpSp>
            <p:nvGrpSpPr>
              <p:cNvPr id="56" name="Group 55">
                <a:extLst>
                  <a:ext uri="{FF2B5EF4-FFF2-40B4-BE49-F238E27FC236}">
                    <a16:creationId xmlns:a16="http://schemas.microsoft.com/office/drawing/2014/main" id="{B12B7C35-F08F-C461-B4C2-4E0FB3E0503B}"/>
                  </a:ext>
                </a:extLst>
              </p:cNvPr>
              <p:cNvGrpSpPr/>
              <p:nvPr/>
            </p:nvGrpSpPr>
            <p:grpSpPr>
              <a:xfrm>
                <a:off x="1570618" y="4521780"/>
                <a:ext cx="9050764" cy="1297091"/>
                <a:chOff x="2145861" y="4485048"/>
                <a:chExt cx="7141685" cy="1297091"/>
              </a:xfrm>
            </p:grpSpPr>
            <p:sp>
              <p:nvSpPr>
                <p:cNvPr id="57" name="Rectangle 56">
                  <a:extLst>
                    <a:ext uri="{FF2B5EF4-FFF2-40B4-BE49-F238E27FC236}">
                      <a16:creationId xmlns:a16="http://schemas.microsoft.com/office/drawing/2014/main" id="{49EBF03F-64D0-C303-17AB-BA497330DC31}"/>
                    </a:ext>
                  </a:extLst>
                </p:cNvPr>
                <p:cNvSpPr/>
                <p:nvPr/>
              </p:nvSpPr>
              <p:spPr>
                <a:xfrm>
                  <a:off x="2145861" y="4485048"/>
                  <a:ext cx="7141685" cy="1297091"/>
                </a:xfrm>
                <a:prstGeom prst="rect">
                  <a:avLst/>
                </a:prstGeom>
                <a:effectLst>
                  <a:outerShdw blurRad="50800" dist="38100" dir="2700000" algn="tl" rotWithShape="0">
                    <a:prstClr val="black">
                      <a:alpha val="40000"/>
                    </a:prstClr>
                  </a:outerShdw>
                </a:effectLst>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dirty="0"/>
                </a:p>
              </p:txBody>
            </p:sp>
            <p:sp>
              <p:nvSpPr>
                <p:cNvPr id="58" name="Rectangle 57">
                  <a:extLst>
                    <a:ext uri="{FF2B5EF4-FFF2-40B4-BE49-F238E27FC236}">
                      <a16:creationId xmlns:a16="http://schemas.microsoft.com/office/drawing/2014/main" id="{77DFA65F-BF47-1ECC-ACBF-928F293A9B8E}"/>
                    </a:ext>
                  </a:extLst>
                </p:cNvPr>
                <p:cNvSpPr/>
                <p:nvPr/>
              </p:nvSpPr>
              <p:spPr>
                <a:xfrm>
                  <a:off x="3461192" y="4574702"/>
                  <a:ext cx="1724544" cy="1077165"/>
                </a:xfrm>
                <a:prstGeom prst="rect">
                  <a:avLst/>
                </a:prstGeom>
                <a:solidFill>
                  <a:schemeClr val="accent2">
                    <a:lumMod val="20000"/>
                    <a:lumOff val="80000"/>
                  </a:schemeClr>
                </a:solidFill>
                <a:effectLst>
                  <a:outerShdw blurRad="50800" dist="38100" dir="2700000" algn="tl" rotWithShape="0">
                    <a:prstClr val="black">
                      <a:alpha val="40000"/>
                    </a:prstClr>
                  </a:outerShdw>
                </a:effectLst>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dirty="0">
                    <a:solidFill>
                      <a:schemeClr val="tx1"/>
                    </a:solidFill>
                  </a:endParaRPr>
                </a:p>
              </p:txBody>
            </p:sp>
            <p:sp>
              <p:nvSpPr>
                <p:cNvPr id="59" name="TextBox 58">
                  <a:extLst>
                    <a:ext uri="{FF2B5EF4-FFF2-40B4-BE49-F238E27FC236}">
                      <a16:creationId xmlns:a16="http://schemas.microsoft.com/office/drawing/2014/main" id="{C20D7E8F-754E-8DB6-B444-BB6562029E30}"/>
                    </a:ext>
                  </a:extLst>
                </p:cNvPr>
                <p:cNvSpPr txBox="1"/>
                <p:nvPr/>
              </p:nvSpPr>
              <p:spPr>
                <a:xfrm>
                  <a:off x="2207993" y="4574702"/>
                  <a:ext cx="1001872" cy="421420"/>
                </a:xfrm>
                <a:prstGeom prst="rect">
                  <a:avLst/>
                </a:prstGeom>
                <a:noFill/>
              </p:spPr>
              <p:txBody>
                <a:bodyPr wrap="square" rtlCol="0">
                  <a:spAutoFit/>
                </a:bodyPr>
                <a:lstStyle/>
                <a:p>
                  <a:r>
                    <a:rPr lang="en-US" sz="2000" b="1" dirty="0">
                      <a:solidFill>
                        <a:schemeClr val="bg1"/>
                      </a:solidFill>
                    </a:rPr>
                    <a:t>Allocator</a:t>
                  </a:r>
                </a:p>
              </p:txBody>
            </p:sp>
          </p:grpSp>
          <p:sp>
            <p:nvSpPr>
              <p:cNvPr id="60" name="TextBox 59">
                <a:extLst>
                  <a:ext uri="{FF2B5EF4-FFF2-40B4-BE49-F238E27FC236}">
                    <a16:creationId xmlns:a16="http://schemas.microsoft.com/office/drawing/2014/main" id="{84CFA2FD-E999-C17E-2E91-40C96B6B6145}"/>
                  </a:ext>
                </a:extLst>
              </p:cNvPr>
              <p:cNvSpPr txBox="1"/>
              <p:nvPr/>
            </p:nvSpPr>
            <p:spPr>
              <a:xfrm>
                <a:off x="3237557" y="4611434"/>
                <a:ext cx="676051" cy="400110"/>
              </a:xfrm>
              <a:prstGeom prst="rect">
                <a:avLst/>
              </a:prstGeom>
              <a:noFill/>
            </p:spPr>
            <p:txBody>
              <a:bodyPr wrap="square" rtlCol="0">
                <a:spAutoFit/>
              </a:bodyPr>
              <a:lstStyle/>
              <a:p>
                <a:r>
                  <a:rPr lang="en-US" sz="2000" b="1" dirty="0"/>
                  <a:t>App</a:t>
                </a:r>
              </a:p>
            </p:txBody>
          </p:sp>
          <p:sp>
            <p:nvSpPr>
              <p:cNvPr id="62" name="Rectangle 61">
                <a:extLst>
                  <a:ext uri="{FF2B5EF4-FFF2-40B4-BE49-F238E27FC236}">
                    <a16:creationId xmlns:a16="http://schemas.microsoft.com/office/drawing/2014/main" id="{2BC313C2-F7FC-0F7F-99AD-1FA48EAFA76C}"/>
                  </a:ext>
                </a:extLst>
              </p:cNvPr>
              <p:cNvSpPr/>
              <p:nvPr/>
            </p:nvSpPr>
            <p:spPr>
              <a:xfrm>
                <a:off x="4171338" y="4915700"/>
                <a:ext cx="158989" cy="192415"/>
              </a:xfrm>
              <a:prstGeom prst="rect">
                <a:avLst/>
              </a:prstGeom>
              <a:solidFill>
                <a:schemeClr val="accent2">
                  <a:lumMod val="20000"/>
                  <a:lumOff val="80000"/>
                </a:schemeClr>
              </a:solidFill>
              <a:effectLst>
                <a:outerShdw blurRad="50800" dist="38100" dir="2700000" algn="tl" rotWithShape="0">
                  <a:prstClr val="black">
                    <a:alpha val="40000"/>
                  </a:prstClr>
                </a:outerShdw>
              </a:effectLst>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dirty="0">
                  <a:solidFill>
                    <a:schemeClr val="tx1"/>
                  </a:solidFill>
                </a:endParaRPr>
              </a:p>
            </p:txBody>
          </p:sp>
          <p:sp>
            <p:nvSpPr>
              <p:cNvPr id="63" name="Rectangle 62">
                <a:extLst>
                  <a:ext uri="{FF2B5EF4-FFF2-40B4-BE49-F238E27FC236}">
                    <a16:creationId xmlns:a16="http://schemas.microsoft.com/office/drawing/2014/main" id="{6527FF11-3D57-162C-65AC-88AF324D6BBE}"/>
                  </a:ext>
                </a:extLst>
              </p:cNvPr>
              <p:cNvSpPr/>
              <p:nvPr/>
            </p:nvSpPr>
            <p:spPr>
              <a:xfrm>
                <a:off x="4379831" y="4915336"/>
                <a:ext cx="158989" cy="192415"/>
              </a:xfrm>
              <a:prstGeom prst="rect">
                <a:avLst/>
              </a:prstGeom>
              <a:solidFill>
                <a:schemeClr val="accent2">
                  <a:lumMod val="20000"/>
                  <a:lumOff val="80000"/>
                </a:schemeClr>
              </a:solidFill>
              <a:effectLst>
                <a:outerShdw blurRad="50800" dist="38100" dir="2700000" algn="tl" rotWithShape="0">
                  <a:prstClr val="black">
                    <a:alpha val="40000"/>
                  </a:prstClr>
                </a:outerShdw>
              </a:effectLst>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dirty="0">
                  <a:solidFill>
                    <a:schemeClr val="tx1"/>
                  </a:solidFill>
                </a:endParaRPr>
              </a:p>
            </p:txBody>
          </p:sp>
          <p:sp>
            <p:nvSpPr>
              <p:cNvPr id="64" name="Rectangle 63">
                <a:extLst>
                  <a:ext uri="{FF2B5EF4-FFF2-40B4-BE49-F238E27FC236}">
                    <a16:creationId xmlns:a16="http://schemas.microsoft.com/office/drawing/2014/main" id="{D8C50F7D-98AC-E5F2-BE0E-758184018B73}"/>
                  </a:ext>
                </a:extLst>
              </p:cNvPr>
              <p:cNvSpPr/>
              <p:nvPr/>
            </p:nvSpPr>
            <p:spPr>
              <a:xfrm>
                <a:off x="3962845" y="5143936"/>
                <a:ext cx="158989" cy="192415"/>
              </a:xfrm>
              <a:prstGeom prst="rect">
                <a:avLst/>
              </a:prstGeom>
              <a:solidFill>
                <a:schemeClr val="accent2">
                  <a:lumMod val="20000"/>
                  <a:lumOff val="80000"/>
                </a:schemeClr>
              </a:solidFill>
              <a:effectLst>
                <a:outerShdw blurRad="50800" dist="38100" dir="2700000" algn="tl" rotWithShape="0">
                  <a:prstClr val="black">
                    <a:alpha val="40000"/>
                  </a:prstClr>
                </a:outerShdw>
              </a:effectLst>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dirty="0">
                  <a:solidFill>
                    <a:schemeClr val="tx1"/>
                  </a:solidFill>
                </a:endParaRPr>
              </a:p>
            </p:txBody>
          </p:sp>
          <p:sp>
            <p:nvSpPr>
              <p:cNvPr id="65" name="Rectangle 64">
                <a:extLst>
                  <a:ext uri="{FF2B5EF4-FFF2-40B4-BE49-F238E27FC236}">
                    <a16:creationId xmlns:a16="http://schemas.microsoft.com/office/drawing/2014/main" id="{1C274204-7F97-377C-4541-DD0C71E08A0F}"/>
                  </a:ext>
                </a:extLst>
              </p:cNvPr>
              <p:cNvSpPr/>
              <p:nvPr/>
            </p:nvSpPr>
            <p:spPr>
              <a:xfrm>
                <a:off x="4171338" y="5144300"/>
                <a:ext cx="158989" cy="192415"/>
              </a:xfrm>
              <a:prstGeom prst="rect">
                <a:avLst/>
              </a:prstGeom>
              <a:solidFill>
                <a:schemeClr val="accent2">
                  <a:lumMod val="20000"/>
                  <a:lumOff val="80000"/>
                </a:schemeClr>
              </a:solidFill>
              <a:effectLst>
                <a:outerShdw blurRad="50800" dist="38100" dir="2700000" algn="tl" rotWithShape="0">
                  <a:prstClr val="black">
                    <a:alpha val="40000"/>
                  </a:prstClr>
                </a:outerShdw>
              </a:effectLst>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dirty="0">
                  <a:solidFill>
                    <a:schemeClr val="tx1"/>
                  </a:solidFill>
                </a:endParaRPr>
              </a:p>
            </p:txBody>
          </p:sp>
          <p:sp>
            <p:nvSpPr>
              <p:cNvPr id="66" name="Rectangle 65">
                <a:extLst>
                  <a:ext uri="{FF2B5EF4-FFF2-40B4-BE49-F238E27FC236}">
                    <a16:creationId xmlns:a16="http://schemas.microsoft.com/office/drawing/2014/main" id="{B61BBCAB-93D6-EE80-6FD7-4D3E15CE6D1F}"/>
                  </a:ext>
                </a:extLst>
              </p:cNvPr>
              <p:cNvSpPr/>
              <p:nvPr/>
            </p:nvSpPr>
            <p:spPr>
              <a:xfrm>
                <a:off x="4379831" y="5143936"/>
                <a:ext cx="158989" cy="192415"/>
              </a:xfrm>
              <a:prstGeom prst="rect">
                <a:avLst/>
              </a:prstGeom>
              <a:solidFill>
                <a:schemeClr val="accent2">
                  <a:lumMod val="20000"/>
                  <a:lumOff val="80000"/>
                </a:schemeClr>
              </a:solidFill>
              <a:effectLst>
                <a:outerShdw blurRad="50800" dist="38100" dir="2700000" algn="tl" rotWithShape="0">
                  <a:prstClr val="black">
                    <a:alpha val="40000"/>
                  </a:prstClr>
                </a:outerShdw>
              </a:effectLst>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dirty="0">
                  <a:solidFill>
                    <a:schemeClr val="tx1"/>
                  </a:solidFill>
                </a:endParaRPr>
              </a:p>
            </p:txBody>
          </p:sp>
          <p:sp>
            <p:nvSpPr>
              <p:cNvPr id="67" name="Rectangle 66">
                <a:extLst>
                  <a:ext uri="{FF2B5EF4-FFF2-40B4-BE49-F238E27FC236}">
                    <a16:creationId xmlns:a16="http://schemas.microsoft.com/office/drawing/2014/main" id="{DF96AC48-4E6B-173E-5DC4-A80BBDF5E649}"/>
                  </a:ext>
                </a:extLst>
              </p:cNvPr>
              <p:cNvSpPr/>
              <p:nvPr/>
            </p:nvSpPr>
            <p:spPr>
              <a:xfrm>
                <a:off x="3962845" y="5370860"/>
                <a:ext cx="158989" cy="192415"/>
              </a:xfrm>
              <a:prstGeom prst="rect">
                <a:avLst/>
              </a:prstGeom>
              <a:solidFill>
                <a:schemeClr val="accent2">
                  <a:lumMod val="20000"/>
                  <a:lumOff val="80000"/>
                </a:schemeClr>
              </a:solidFill>
              <a:effectLst>
                <a:outerShdw blurRad="50800" dist="38100" dir="2700000" algn="tl" rotWithShape="0">
                  <a:prstClr val="black">
                    <a:alpha val="40000"/>
                  </a:prstClr>
                </a:outerShdw>
              </a:effectLst>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dirty="0">
                  <a:solidFill>
                    <a:schemeClr val="tx1"/>
                  </a:solidFill>
                </a:endParaRPr>
              </a:p>
            </p:txBody>
          </p:sp>
          <p:sp>
            <p:nvSpPr>
              <p:cNvPr id="68" name="Rectangle 67">
                <a:extLst>
                  <a:ext uri="{FF2B5EF4-FFF2-40B4-BE49-F238E27FC236}">
                    <a16:creationId xmlns:a16="http://schemas.microsoft.com/office/drawing/2014/main" id="{D2CAABD6-BB40-91E8-9225-201126D83B90}"/>
                  </a:ext>
                </a:extLst>
              </p:cNvPr>
              <p:cNvSpPr/>
              <p:nvPr/>
            </p:nvSpPr>
            <p:spPr>
              <a:xfrm>
                <a:off x="4171338" y="5371224"/>
                <a:ext cx="158989" cy="192415"/>
              </a:xfrm>
              <a:prstGeom prst="rect">
                <a:avLst/>
              </a:prstGeom>
              <a:solidFill>
                <a:schemeClr val="accent2">
                  <a:lumMod val="20000"/>
                  <a:lumOff val="80000"/>
                </a:schemeClr>
              </a:solidFill>
              <a:effectLst>
                <a:outerShdw blurRad="50800" dist="38100" dir="2700000" algn="tl" rotWithShape="0">
                  <a:prstClr val="black">
                    <a:alpha val="40000"/>
                  </a:prstClr>
                </a:outerShdw>
              </a:effectLst>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dirty="0">
                  <a:solidFill>
                    <a:schemeClr val="tx1"/>
                  </a:solidFill>
                </a:endParaRPr>
              </a:p>
            </p:txBody>
          </p:sp>
          <p:sp>
            <p:nvSpPr>
              <p:cNvPr id="69" name="Rectangle 68">
                <a:extLst>
                  <a:ext uri="{FF2B5EF4-FFF2-40B4-BE49-F238E27FC236}">
                    <a16:creationId xmlns:a16="http://schemas.microsoft.com/office/drawing/2014/main" id="{B8B595C1-CCAC-45D1-6A81-7FF6D9864836}"/>
                  </a:ext>
                </a:extLst>
              </p:cNvPr>
              <p:cNvSpPr/>
              <p:nvPr/>
            </p:nvSpPr>
            <p:spPr>
              <a:xfrm>
                <a:off x="4379831" y="5370860"/>
                <a:ext cx="158989" cy="192415"/>
              </a:xfrm>
              <a:prstGeom prst="rect">
                <a:avLst/>
              </a:prstGeom>
              <a:solidFill>
                <a:schemeClr val="accent2">
                  <a:lumMod val="20000"/>
                  <a:lumOff val="80000"/>
                </a:schemeClr>
              </a:solidFill>
              <a:effectLst>
                <a:outerShdw blurRad="50800" dist="38100" dir="2700000" algn="tl" rotWithShape="0">
                  <a:prstClr val="black">
                    <a:alpha val="40000"/>
                  </a:prstClr>
                </a:outerShdw>
              </a:effectLst>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dirty="0">
                  <a:solidFill>
                    <a:schemeClr val="tx1"/>
                  </a:solidFill>
                </a:endParaRPr>
              </a:p>
            </p:txBody>
          </p:sp>
          <p:sp>
            <p:nvSpPr>
              <p:cNvPr id="70" name="Rectangle 69">
                <a:extLst>
                  <a:ext uri="{FF2B5EF4-FFF2-40B4-BE49-F238E27FC236}">
                    <a16:creationId xmlns:a16="http://schemas.microsoft.com/office/drawing/2014/main" id="{2158511A-4852-0A78-56C0-B1B2AD34E96B}"/>
                  </a:ext>
                </a:extLst>
              </p:cNvPr>
              <p:cNvSpPr/>
              <p:nvPr/>
            </p:nvSpPr>
            <p:spPr>
              <a:xfrm>
                <a:off x="4585985" y="4915336"/>
                <a:ext cx="158989" cy="192415"/>
              </a:xfrm>
              <a:prstGeom prst="rect">
                <a:avLst/>
              </a:prstGeom>
              <a:solidFill>
                <a:schemeClr val="accent2">
                  <a:lumMod val="20000"/>
                  <a:lumOff val="80000"/>
                </a:schemeClr>
              </a:solidFill>
              <a:effectLst>
                <a:outerShdw blurRad="50800" dist="38100" dir="2700000" algn="tl" rotWithShape="0">
                  <a:prstClr val="black">
                    <a:alpha val="40000"/>
                  </a:prstClr>
                </a:outerShdw>
              </a:effectLst>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dirty="0">
                  <a:solidFill>
                    <a:schemeClr val="tx1"/>
                  </a:solidFill>
                </a:endParaRPr>
              </a:p>
            </p:txBody>
          </p:sp>
          <p:sp>
            <p:nvSpPr>
              <p:cNvPr id="71" name="Rectangle 70">
                <a:extLst>
                  <a:ext uri="{FF2B5EF4-FFF2-40B4-BE49-F238E27FC236}">
                    <a16:creationId xmlns:a16="http://schemas.microsoft.com/office/drawing/2014/main" id="{70377A6A-C7A4-5A40-7A26-2343902F2EB8}"/>
                  </a:ext>
                </a:extLst>
              </p:cNvPr>
              <p:cNvSpPr/>
              <p:nvPr/>
            </p:nvSpPr>
            <p:spPr>
              <a:xfrm>
                <a:off x="4794478" y="4915700"/>
                <a:ext cx="158989" cy="192415"/>
              </a:xfrm>
              <a:prstGeom prst="rect">
                <a:avLst/>
              </a:prstGeom>
              <a:solidFill>
                <a:schemeClr val="accent2">
                  <a:lumMod val="20000"/>
                  <a:lumOff val="80000"/>
                </a:schemeClr>
              </a:solidFill>
              <a:effectLst>
                <a:outerShdw blurRad="50800" dist="38100" dir="2700000" algn="tl" rotWithShape="0">
                  <a:prstClr val="black">
                    <a:alpha val="40000"/>
                  </a:prstClr>
                </a:outerShdw>
              </a:effectLst>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dirty="0">
                  <a:solidFill>
                    <a:schemeClr val="tx1"/>
                  </a:solidFill>
                </a:endParaRPr>
              </a:p>
            </p:txBody>
          </p:sp>
          <p:sp>
            <p:nvSpPr>
              <p:cNvPr id="72" name="Rectangle 71">
                <a:extLst>
                  <a:ext uri="{FF2B5EF4-FFF2-40B4-BE49-F238E27FC236}">
                    <a16:creationId xmlns:a16="http://schemas.microsoft.com/office/drawing/2014/main" id="{FAE85C8D-B6AB-A017-E5DA-E796D1FCCB18}"/>
                  </a:ext>
                </a:extLst>
              </p:cNvPr>
              <p:cNvSpPr/>
              <p:nvPr/>
            </p:nvSpPr>
            <p:spPr>
              <a:xfrm>
                <a:off x="5002971" y="4915336"/>
                <a:ext cx="158989" cy="192415"/>
              </a:xfrm>
              <a:prstGeom prst="rect">
                <a:avLst/>
              </a:prstGeom>
              <a:solidFill>
                <a:schemeClr val="accent2">
                  <a:lumMod val="20000"/>
                  <a:lumOff val="80000"/>
                </a:schemeClr>
              </a:solidFill>
              <a:effectLst>
                <a:outerShdw blurRad="50800" dist="38100" dir="2700000" algn="tl" rotWithShape="0">
                  <a:prstClr val="black">
                    <a:alpha val="40000"/>
                  </a:prstClr>
                </a:outerShdw>
              </a:effectLst>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dirty="0">
                  <a:solidFill>
                    <a:schemeClr val="tx1"/>
                  </a:solidFill>
                </a:endParaRPr>
              </a:p>
            </p:txBody>
          </p:sp>
          <p:sp>
            <p:nvSpPr>
              <p:cNvPr id="73" name="Rectangle 72">
                <a:extLst>
                  <a:ext uri="{FF2B5EF4-FFF2-40B4-BE49-F238E27FC236}">
                    <a16:creationId xmlns:a16="http://schemas.microsoft.com/office/drawing/2014/main" id="{90D9AEA9-D338-B303-3B94-60F4A30A4932}"/>
                  </a:ext>
                </a:extLst>
              </p:cNvPr>
              <p:cNvSpPr/>
              <p:nvPr/>
            </p:nvSpPr>
            <p:spPr>
              <a:xfrm>
                <a:off x="4585985" y="5143936"/>
                <a:ext cx="158989" cy="192415"/>
              </a:xfrm>
              <a:prstGeom prst="rect">
                <a:avLst/>
              </a:prstGeom>
              <a:solidFill>
                <a:schemeClr val="accent2">
                  <a:lumMod val="20000"/>
                  <a:lumOff val="80000"/>
                </a:schemeClr>
              </a:solidFill>
              <a:effectLst>
                <a:outerShdw blurRad="50800" dist="38100" dir="2700000" algn="tl" rotWithShape="0">
                  <a:prstClr val="black">
                    <a:alpha val="40000"/>
                  </a:prstClr>
                </a:outerShdw>
              </a:effectLst>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dirty="0">
                  <a:solidFill>
                    <a:schemeClr val="tx1"/>
                  </a:solidFill>
                </a:endParaRPr>
              </a:p>
            </p:txBody>
          </p:sp>
          <p:sp>
            <p:nvSpPr>
              <p:cNvPr id="74" name="Rectangle 73">
                <a:extLst>
                  <a:ext uri="{FF2B5EF4-FFF2-40B4-BE49-F238E27FC236}">
                    <a16:creationId xmlns:a16="http://schemas.microsoft.com/office/drawing/2014/main" id="{E0DFFD68-3212-3974-0913-3919EC985851}"/>
                  </a:ext>
                </a:extLst>
              </p:cNvPr>
              <p:cNvSpPr/>
              <p:nvPr/>
            </p:nvSpPr>
            <p:spPr>
              <a:xfrm>
                <a:off x="4794478" y="5144300"/>
                <a:ext cx="158989" cy="192415"/>
              </a:xfrm>
              <a:prstGeom prst="rect">
                <a:avLst/>
              </a:prstGeom>
              <a:solidFill>
                <a:schemeClr val="accent2">
                  <a:lumMod val="20000"/>
                  <a:lumOff val="80000"/>
                </a:schemeClr>
              </a:solidFill>
              <a:effectLst>
                <a:outerShdw blurRad="50800" dist="38100" dir="2700000" algn="tl" rotWithShape="0">
                  <a:prstClr val="black">
                    <a:alpha val="40000"/>
                  </a:prstClr>
                </a:outerShdw>
              </a:effectLst>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dirty="0">
                  <a:solidFill>
                    <a:schemeClr val="tx1"/>
                  </a:solidFill>
                </a:endParaRPr>
              </a:p>
            </p:txBody>
          </p:sp>
          <p:sp>
            <p:nvSpPr>
              <p:cNvPr id="75" name="Rectangle 74">
                <a:extLst>
                  <a:ext uri="{FF2B5EF4-FFF2-40B4-BE49-F238E27FC236}">
                    <a16:creationId xmlns:a16="http://schemas.microsoft.com/office/drawing/2014/main" id="{6174440C-BE6E-6157-D938-0D908E30C3B7}"/>
                  </a:ext>
                </a:extLst>
              </p:cNvPr>
              <p:cNvSpPr/>
              <p:nvPr/>
            </p:nvSpPr>
            <p:spPr>
              <a:xfrm>
                <a:off x="5002971" y="5143936"/>
                <a:ext cx="158989" cy="192415"/>
              </a:xfrm>
              <a:prstGeom prst="rect">
                <a:avLst/>
              </a:prstGeom>
              <a:solidFill>
                <a:schemeClr val="accent2">
                  <a:lumMod val="20000"/>
                  <a:lumOff val="80000"/>
                </a:schemeClr>
              </a:solidFill>
              <a:effectLst>
                <a:outerShdw blurRad="50800" dist="38100" dir="2700000" algn="tl" rotWithShape="0">
                  <a:prstClr val="black">
                    <a:alpha val="40000"/>
                  </a:prstClr>
                </a:outerShdw>
              </a:effectLst>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dirty="0">
                  <a:solidFill>
                    <a:schemeClr val="tx1"/>
                  </a:solidFill>
                </a:endParaRPr>
              </a:p>
            </p:txBody>
          </p:sp>
          <p:sp>
            <p:nvSpPr>
              <p:cNvPr id="76" name="Rectangle 75">
                <a:extLst>
                  <a:ext uri="{FF2B5EF4-FFF2-40B4-BE49-F238E27FC236}">
                    <a16:creationId xmlns:a16="http://schemas.microsoft.com/office/drawing/2014/main" id="{1603FFF6-6294-0C9A-CCEF-753580223A19}"/>
                  </a:ext>
                </a:extLst>
              </p:cNvPr>
              <p:cNvSpPr/>
              <p:nvPr/>
            </p:nvSpPr>
            <p:spPr>
              <a:xfrm>
                <a:off x="4585985" y="5370860"/>
                <a:ext cx="158989" cy="192415"/>
              </a:xfrm>
              <a:prstGeom prst="rect">
                <a:avLst/>
              </a:prstGeom>
              <a:solidFill>
                <a:schemeClr val="accent2">
                  <a:lumMod val="20000"/>
                  <a:lumOff val="80000"/>
                </a:schemeClr>
              </a:solidFill>
              <a:effectLst>
                <a:outerShdw blurRad="50800" dist="38100" dir="2700000" algn="tl" rotWithShape="0">
                  <a:prstClr val="black">
                    <a:alpha val="40000"/>
                  </a:prstClr>
                </a:outerShdw>
              </a:effectLst>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dirty="0">
                  <a:solidFill>
                    <a:schemeClr val="tx1"/>
                  </a:solidFill>
                </a:endParaRPr>
              </a:p>
            </p:txBody>
          </p:sp>
          <p:sp>
            <p:nvSpPr>
              <p:cNvPr id="77" name="Rectangle 76">
                <a:extLst>
                  <a:ext uri="{FF2B5EF4-FFF2-40B4-BE49-F238E27FC236}">
                    <a16:creationId xmlns:a16="http://schemas.microsoft.com/office/drawing/2014/main" id="{B10771D3-2D51-F9D5-A358-96317E361077}"/>
                  </a:ext>
                </a:extLst>
              </p:cNvPr>
              <p:cNvSpPr/>
              <p:nvPr/>
            </p:nvSpPr>
            <p:spPr>
              <a:xfrm>
                <a:off x="4794478" y="5371224"/>
                <a:ext cx="158989" cy="192415"/>
              </a:xfrm>
              <a:prstGeom prst="rect">
                <a:avLst/>
              </a:prstGeom>
              <a:solidFill>
                <a:schemeClr val="accent2">
                  <a:lumMod val="20000"/>
                  <a:lumOff val="80000"/>
                </a:schemeClr>
              </a:solidFill>
              <a:effectLst>
                <a:outerShdw blurRad="50800" dist="38100" dir="2700000" algn="tl" rotWithShape="0">
                  <a:prstClr val="black">
                    <a:alpha val="40000"/>
                  </a:prstClr>
                </a:outerShdw>
              </a:effectLst>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dirty="0">
                  <a:solidFill>
                    <a:schemeClr val="tx1"/>
                  </a:solidFill>
                </a:endParaRPr>
              </a:p>
            </p:txBody>
          </p:sp>
          <p:sp>
            <p:nvSpPr>
              <p:cNvPr id="78" name="Rectangle 77">
                <a:extLst>
                  <a:ext uri="{FF2B5EF4-FFF2-40B4-BE49-F238E27FC236}">
                    <a16:creationId xmlns:a16="http://schemas.microsoft.com/office/drawing/2014/main" id="{BC32A168-36C6-0E91-92C4-479BE94A3F81}"/>
                  </a:ext>
                </a:extLst>
              </p:cNvPr>
              <p:cNvSpPr/>
              <p:nvPr/>
            </p:nvSpPr>
            <p:spPr>
              <a:xfrm>
                <a:off x="5002971" y="5370860"/>
                <a:ext cx="158989" cy="192415"/>
              </a:xfrm>
              <a:prstGeom prst="rect">
                <a:avLst/>
              </a:prstGeom>
              <a:solidFill>
                <a:schemeClr val="accent2">
                  <a:lumMod val="20000"/>
                  <a:lumOff val="80000"/>
                </a:schemeClr>
              </a:solidFill>
              <a:effectLst>
                <a:outerShdw blurRad="50800" dist="38100" dir="2700000" algn="tl" rotWithShape="0">
                  <a:prstClr val="black">
                    <a:alpha val="40000"/>
                  </a:prstClr>
                </a:outerShdw>
              </a:effectLst>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dirty="0">
                  <a:solidFill>
                    <a:schemeClr val="tx1"/>
                  </a:solidFill>
                </a:endParaRPr>
              </a:p>
            </p:txBody>
          </p:sp>
        </p:grpSp>
        <p:sp>
          <p:nvSpPr>
            <p:cNvPr id="137" name="Rectangle 136">
              <a:extLst>
                <a:ext uri="{FF2B5EF4-FFF2-40B4-BE49-F238E27FC236}">
                  <a16:creationId xmlns:a16="http://schemas.microsoft.com/office/drawing/2014/main" id="{A9B2E2DB-A216-D3A9-824B-B5DF242B1A4D}"/>
                </a:ext>
              </a:extLst>
            </p:cNvPr>
            <p:cNvSpPr/>
            <p:nvPr/>
          </p:nvSpPr>
          <p:spPr>
            <a:xfrm>
              <a:off x="5580547" y="4611434"/>
              <a:ext cx="2185540" cy="1077165"/>
            </a:xfrm>
            <a:prstGeom prst="rect">
              <a:avLst/>
            </a:prstGeom>
            <a:solidFill>
              <a:schemeClr val="accent2">
                <a:lumMod val="60000"/>
                <a:lumOff val="40000"/>
              </a:schemeClr>
            </a:solidFill>
            <a:effectLst>
              <a:outerShdw blurRad="50800" dist="38100" dir="2700000" algn="tl" rotWithShape="0">
                <a:prstClr val="black">
                  <a:alpha val="40000"/>
                </a:prstClr>
              </a:outerShdw>
            </a:effectLst>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dirty="0">
                <a:solidFill>
                  <a:schemeClr val="tx1"/>
                </a:solidFill>
              </a:endParaRPr>
            </a:p>
          </p:txBody>
        </p:sp>
        <p:sp>
          <p:nvSpPr>
            <p:cNvPr id="138" name="TextBox 137">
              <a:extLst>
                <a:ext uri="{FF2B5EF4-FFF2-40B4-BE49-F238E27FC236}">
                  <a16:creationId xmlns:a16="http://schemas.microsoft.com/office/drawing/2014/main" id="{AEFE2F4A-4E3D-4CDD-E5FB-B0F4B6C090A2}"/>
                </a:ext>
              </a:extLst>
            </p:cNvPr>
            <p:cNvSpPr txBox="1"/>
            <p:nvPr/>
          </p:nvSpPr>
          <p:spPr>
            <a:xfrm>
              <a:off x="5580547" y="4611434"/>
              <a:ext cx="676051" cy="421420"/>
            </a:xfrm>
            <a:prstGeom prst="rect">
              <a:avLst/>
            </a:prstGeom>
            <a:noFill/>
          </p:spPr>
          <p:txBody>
            <a:bodyPr wrap="square" rtlCol="0">
              <a:spAutoFit/>
            </a:bodyPr>
            <a:lstStyle/>
            <a:p>
              <a:r>
                <a:rPr lang="en-US" sz="2000" b="1" dirty="0">
                  <a:solidFill>
                    <a:schemeClr val="bg1"/>
                  </a:solidFill>
                </a:rPr>
                <a:t>App</a:t>
              </a:r>
            </a:p>
          </p:txBody>
        </p:sp>
        <p:sp>
          <p:nvSpPr>
            <p:cNvPr id="139" name="Rectangle 138">
              <a:extLst>
                <a:ext uri="{FF2B5EF4-FFF2-40B4-BE49-F238E27FC236}">
                  <a16:creationId xmlns:a16="http://schemas.microsoft.com/office/drawing/2014/main" id="{FC4BCD92-030B-89F7-2726-FDE1188CB96C}"/>
                </a:ext>
              </a:extLst>
            </p:cNvPr>
            <p:cNvSpPr/>
            <p:nvPr/>
          </p:nvSpPr>
          <p:spPr>
            <a:xfrm>
              <a:off x="6305835" y="4915336"/>
              <a:ext cx="158989" cy="192415"/>
            </a:xfrm>
            <a:prstGeom prst="rect">
              <a:avLst/>
            </a:prstGeom>
            <a:solidFill>
              <a:schemeClr val="accent2">
                <a:lumMod val="60000"/>
                <a:lumOff val="40000"/>
              </a:schemeClr>
            </a:solidFill>
            <a:effectLst>
              <a:outerShdw blurRad="50800" dist="38100" dir="2700000" algn="tl" rotWithShape="0">
                <a:prstClr val="black">
                  <a:alpha val="40000"/>
                </a:prstClr>
              </a:outerShdw>
            </a:effectLst>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dirty="0">
                <a:solidFill>
                  <a:schemeClr val="tx1"/>
                </a:solidFill>
              </a:endParaRPr>
            </a:p>
          </p:txBody>
        </p:sp>
        <p:sp>
          <p:nvSpPr>
            <p:cNvPr id="140" name="Rectangle 139">
              <a:extLst>
                <a:ext uri="{FF2B5EF4-FFF2-40B4-BE49-F238E27FC236}">
                  <a16:creationId xmlns:a16="http://schemas.microsoft.com/office/drawing/2014/main" id="{9E493F0E-A27B-A7A2-7AE8-1C36467F2B14}"/>
                </a:ext>
              </a:extLst>
            </p:cNvPr>
            <p:cNvSpPr/>
            <p:nvPr/>
          </p:nvSpPr>
          <p:spPr>
            <a:xfrm>
              <a:off x="6514328" y="4915700"/>
              <a:ext cx="158989" cy="192415"/>
            </a:xfrm>
            <a:prstGeom prst="rect">
              <a:avLst/>
            </a:prstGeom>
            <a:solidFill>
              <a:schemeClr val="accent2">
                <a:lumMod val="60000"/>
                <a:lumOff val="40000"/>
              </a:schemeClr>
            </a:solidFill>
            <a:effectLst>
              <a:outerShdw blurRad="50800" dist="38100" dir="2700000" algn="tl" rotWithShape="0">
                <a:prstClr val="black">
                  <a:alpha val="40000"/>
                </a:prstClr>
              </a:outerShdw>
            </a:effectLst>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dirty="0">
                <a:solidFill>
                  <a:schemeClr val="tx1"/>
                </a:solidFill>
              </a:endParaRPr>
            </a:p>
          </p:txBody>
        </p:sp>
        <p:sp>
          <p:nvSpPr>
            <p:cNvPr id="141" name="Rectangle 140">
              <a:extLst>
                <a:ext uri="{FF2B5EF4-FFF2-40B4-BE49-F238E27FC236}">
                  <a16:creationId xmlns:a16="http://schemas.microsoft.com/office/drawing/2014/main" id="{4DE4E359-D5B0-C739-7638-7A0DF64E94A2}"/>
                </a:ext>
              </a:extLst>
            </p:cNvPr>
            <p:cNvSpPr/>
            <p:nvPr/>
          </p:nvSpPr>
          <p:spPr>
            <a:xfrm>
              <a:off x="6722821" y="4915336"/>
              <a:ext cx="158989" cy="192415"/>
            </a:xfrm>
            <a:prstGeom prst="rect">
              <a:avLst/>
            </a:prstGeom>
            <a:solidFill>
              <a:schemeClr val="accent2">
                <a:lumMod val="60000"/>
                <a:lumOff val="40000"/>
              </a:schemeClr>
            </a:solidFill>
            <a:effectLst>
              <a:outerShdw blurRad="50800" dist="38100" dir="2700000" algn="tl" rotWithShape="0">
                <a:prstClr val="black">
                  <a:alpha val="40000"/>
                </a:prstClr>
              </a:outerShdw>
            </a:effectLst>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dirty="0">
                <a:solidFill>
                  <a:schemeClr val="tx1"/>
                </a:solidFill>
              </a:endParaRPr>
            </a:p>
          </p:txBody>
        </p:sp>
        <p:sp>
          <p:nvSpPr>
            <p:cNvPr id="142" name="Rectangle 141">
              <a:extLst>
                <a:ext uri="{FF2B5EF4-FFF2-40B4-BE49-F238E27FC236}">
                  <a16:creationId xmlns:a16="http://schemas.microsoft.com/office/drawing/2014/main" id="{066A24DE-22AC-E8B4-B017-CCF0A5455494}"/>
                </a:ext>
              </a:extLst>
            </p:cNvPr>
            <p:cNvSpPr/>
            <p:nvPr/>
          </p:nvSpPr>
          <p:spPr>
            <a:xfrm>
              <a:off x="6305835" y="5143936"/>
              <a:ext cx="158989" cy="192415"/>
            </a:xfrm>
            <a:prstGeom prst="rect">
              <a:avLst/>
            </a:prstGeom>
            <a:solidFill>
              <a:schemeClr val="accent2">
                <a:lumMod val="60000"/>
                <a:lumOff val="40000"/>
              </a:schemeClr>
            </a:solidFill>
            <a:effectLst>
              <a:outerShdw blurRad="50800" dist="38100" dir="2700000" algn="tl" rotWithShape="0">
                <a:prstClr val="black">
                  <a:alpha val="40000"/>
                </a:prstClr>
              </a:outerShdw>
            </a:effectLst>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dirty="0">
                <a:solidFill>
                  <a:schemeClr val="tx1"/>
                </a:solidFill>
              </a:endParaRPr>
            </a:p>
          </p:txBody>
        </p:sp>
        <p:sp>
          <p:nvSpPr>
            <p:cNvPr id="143" name="Rectangle 142">
              <a:extLst>
                <a:ext uri="{FF2B5EF4-FFF2-40B4-BE49-F238E27FC236}">
                  <a16:creationId xmlns:a16="http://schemas.microsoft.com/office/drawing/2014/main" id="{E7655828-84F4-F3C4-712C-EE1477740DF7}"/>
                </a:ext>
              </a:extLst>
            </p:cNvPr>
            <p:cNvSpPr/>
            <p:nvPr/>
          </p:nvSpPr>
          <p:spPr>
            <a:xfrm>
              <a:off x="6514328" y="5144300"/>
              <a:ext cx="158989" cy="192415"/>
            </a:xfrm>
            <a:prstGeom prst="rect">
              <a:avLst/>
            </a:prstGeom>
            <a:solidFill>
              <a:schemeClr val="accent2">
                <a:lumMod val="60000"/>
                <a:lumOff val="40000"/>
              </a:schemeClr>
            </a:solidFill>
            <a:effectLst>
              <a:outerShdw blurRad="50800" dist="38100" dir="2700000" algn="tl" rotWithShape="0">
                <a:prstClr val="black">
                  <a:alpha val="40000"/>
                </a:prstClr>
              </a:outerShdw>
            </a:effectLst>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dirty="0">
                <a:solidFill>
                  <a:schemeClr val="tx1"/>
                </a:solidFill>
              </a:endParaRPr>
            </a:p>
          </p:txBody>
        </p:sp>
        <p:sp>
          <p:nvSpPr>
            <p:cNvPr id="144" name="Rectangle 143">
              <a:extLst>
                <a:ext uri="{FF2B5EF4-FFF2-40B4-BE49-F238E27FC236}">
                  <a16:creationId xmlns:a16="http://schemas.microsoft.com/office/drawing/2014/main" id="{954EE84C-9424-34FA-3293-963E44298FF2}"/>
                </a:ext>
              </a:extLst>
            </p:cNvPr>
            <p:cNvSpPr/>
            <p:nvPr/>
          </p:nvSpPr>
          <p:spPr>
            <a:xfrm>
              <a:off x="6722821" y="5143936"/>
              <a:ext cx="158989" cy="192415"/>
            </a:xfrm>
            <a:prstGeom prst="rect">
              <a:avLst/>
            </a:prstGeom>
            <a:solidFill>
              <a:schemeClr val="accent2">
                <a:lumMod val="60000"/>
                <a:lumOff val="40000"/>
              </a:schemeClr>
            </a:solidFill>
            <a:effectLst>
              <a:outerShdw blurRad="50800" dist="38100" dir="2700000" algn="tl" rotWithShape="0">
                <a:prstClr val="black">
                  <a:alpha val="40000"/>
                </a:prstClr>
              </a:outerShdw>
            </a:effectLst>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dirty="0">
                <a:solidFill>
                  <a:schemeClr val="tx1"/>
                </a:solidFill>
              </a:endParaRPr>
            </a:p>
          </p:txBody>
        </p:sp>
        <p:sp>
          <p:nvSpPr>
            <p:cNvPr id="145" name="Rectangle 144">
              <a:extLst>
                <a:ext uri="{FF2B5EF4-FFF2-40B4-BE49-F238E27FC236}">
                  <a16:creationId xmlns:a16="http://schemas.microsoft.com/office/drawing/2014/main" id="{B67F912A-6EAB-BE9D-BC6B-C7171FD6B7A8}"/>
                </a:ext>
              </a:extLst>
            </p:cNvPr>
            <p:cNvSpPr/>
            <p:nvPr/>
          </p:nvSpPr>
          <p:spPr>
            <a:xfrm>
              <a:off x="6305835" y="5370860"/>
              <a:ext cx="158989" cy="192415"/>
            </a:xfrm>
            <a:prstGeom prst="rect">
              <a:avLst/>
            </a:prstGeom>
            <a:solidFill>
              <a:schemeClr val="accent2">
                <a:lumMod val="60000"/>
                <a:lumOff val="40000"/>
              </a:schemeClr>
            </a:solidFill>
            <a:effectLst>
              <a:outerShdw blurRad="50800" dist="38100" dir="2700000" algn="tl" rotWithShape="0">
                <a:prstClr val="black">
                  <a:alpha val="40000"/>
                </a:prstClr>
              </a:outerShdw>
            </a:effectLst>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dirty="0">
                <a:solidFill>
                  <a:schemeClr val="tx1"/>
                </a:solidFill>
              </a:endParaRPr>
            </a:p>
          </p:txBody>
        </p:sp>
        <p:sp>
          <p:nvSpPr>
            <p:cNvPr id="146" name="Rectangle 145">
              <a:extLst>
                <a:ext uri="{FF2B5EF4-FFF2-40B4-BE49-F238E27FC236}">
                  <a16:creationId xmlns:a16="http://schemas.microsoft.com/office/drawing/2014/main" id="{D5F9C4B6-09F0-4F80-0A69-7D777E4A61DD}"/>
                </a:ext>
              </a:extLst>
            </p:cNvPr>
            <p:cNvSpPr/>
            <p:nvPr/>
          </p:nvSpPr>
          <p:spPr>
            <a:xfrm>
              <a:off x="6514328" y="5371224"/>
              <a:ext cx="158989" cy="192415"/>
            </a:xfrm>
            <a:prstGeom prst="rect">
              <a:avLst/>
            </a:prstGeom>
            <a:solidFill>
              <a:schemeClr val="accent2">
                <a:lumMod val="60000"/>
                <a:lumOff val="40000"/>
              </a:schemeClr>
            </a:solidFill>
            <a:effectLst>
              <a:outerShdw blurRad="50800" dist="38100" dir="2700000" algn="tl" rotWithShape="0">
                <a:prstClr val="black">
                  <a:alpha val="40000"/>
                </a:prstClr>
              </a:outerShdw>
            </a:effectLst>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dirty="0">
                <a:solidFill>
                  <a:schemeClr val="tx1"/>
                </a:solidFill>
              </a:endParaRPr>
            </a:p>
          </p:txBody>
        </p:sp>
        <p:sp>
          <p:nvSpPr>
            <p:cNvPr id="147" name="Rectangle 146">
              <a:extLst>
                <a:ext uri="{FF2B5EF4-FFF2-40B4-BE49-F238E27FC236}">
                  <a16:creationId xmlns:a16="http://schemas.microsoft.com/office/drawing/2014/main" id="{563D1ED3-7DAD-D6F5-E792-465A43A162F0}"/>
                </a:ext>
              </a:extLst>
            </p:cNvPr>
            <p:cNvSpPr/>
            <p:nvPr/>
          </p:nvSpPr>
          <p:spPr>
            <a:xfrm>
              <a:off x="6722821" y="5370860"/>
              <a:ext cx="158989" cy="192415"/>
            </a:xfrm>
            <a:prstGeom prst="rect">
              <a:avLst/>
            </a:prstGeom>
            <a:solidFill>
              <a:schemeClr val="accent2">
                <a:lumMod val="60000"/>
                <a:lumOff val="40000"/>
              </a:schemeClr>
            </a:solidFill>
            <a:effectLst>
              <a:outerShdw blurRad="50800" dist="38100" dir="2700000" algn="tl" rotWithShape="0">
                <a:prstClr val="black">
                  <a:alpha val="40000"/>
                </a:prstClr>
              </a:outerShdw>
            </a:effectLst>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dirty="0">
                <a:solidFill>
                  <a:schemeClr val="tx1"/>
                </a:solidFill>
              </a:endParaRPr>
            </a:p>
          </p:txBody>
        </p:sp>
        <p:sp>
          <p:nvSpPr>
            <p:cNvPr id="148" name="Rectangle 147">
              <a:extLst>
                <a:ext uri="{FF2B5EF4-FFF2-40B4-BE49-F238E27FC236}">
                  <a16:creationId xmlns:a16="http://schemas.microsoft.com/office/drawing/2014/main" id="{A039F89C-012C-948C-F709-D85631B19E14}"/>
                </a:ext>
              </a:extLst>
            </p:cNvPr>
            <p:cNvSpPr/>
            <p:nvPr/>
          </p:nvSpPr>
          <p:spPr>
            <a:xfrm>
              <a:off x="6928975" y="4915336"/>
              <a:ext cx="158989" cy="192415"/>
            </a:xfrm>
            <a:prstGeom prst="rect">
              <a:avLst/>
            </a:prstGeom>
            <a:solidFill>
              <a:schemeClr val="accent2">
                <a:lumMod val="60000"/>
                <a:lumOff val="40000"/>
              </a:schemeClr>
            </a:solidFill>
            <a:effectLst>
              <a:outerShdw blurRad="50800" dist="38100" dir="2700000" algn="tl" rotWithShape="0">
                <a:prstClr val="black">
                  <a:alpha val="40000"/>
                </a:prstClr>
              </a:outerShdw>
            </a:effectLst>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dirty="0">
                <a:solidFill>
                  <a:schemeClr val="tx1"/>
                </a:solidFill>
              </a:endParaRPr>
            </a:p>
          </p:txBody>
        </p:sp>
        <p:sp>
          <p:nvSpPr>
            <p:cNvPr id="149" name="Rectangle 148">
              <a:extLst>
                <a:ext uri="{FF2B5EF4-FFF2-40B4-BE49-F238E27FC236}">
                  <a16:creationId xmlns:a16="http://schemas.microsoft.com/office/drawing/2014/main" id="{6773B6E8-2810-B010-32C6-9A82452BEFAE}"/>
                </a:ext>
              </a:extLst>
            </p:cNvPr>
            <p:cNvSpPr/>
            <p:nvPr/>
          </p:nvSpPr>
          <p:spPr>
            <a:xfrm>
              <a:off x="7137468" y="4915700"/>
              <a:ext cx="158989" cy="192415"/>
            </a:xfrm>
            <a:prstGeom prst="rect">
              <a:avLst/>
            </a:prstGeom>
            <a:solidFill>
              <a:schemeClr val="accent2">
                <a:lumMod val="60000"/>
                <a:lumOff val="40000"/>
              </a:schemeClr>
            </a:solidFill>
            <a:effectLst>
              <a:outerShdw blurRad="50800" dist="38100" dir="2700000" algn="tl" rotWithShape="0">
                <a:prstClr val="black">
                  <a:alpha val="40000"/>
                </a:prstClr>
              </a:outerShdw>
            </a:effectLst>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dirty="0">
                <a:solidFill>
                  <a:schemeClr val="tx1"/>
                </a:solidFill>
              </a:endParaRPr>
            </a:p>
          </p:txBody>
        </p:sp>
        <p:sp>
          <p:nvSpPr>
            <p:cNvPr id="150" name="Rectangle 149">
              <a:extLst>
                <a:ext uri="{FF2B5EF4-FFF2-40B4-BE49-F238E27FC236}">
                  <a16:creationId xmlns:a16="http://schemas.microsoft.com/office/drawing/2014/main" id="{877E64E3-F5D9-E742-39E7-D3062AF8122B}"/>
                </a:ext>
              </a:extLst>
            </p:cNvPr>
            <p:cNvSpPr/>
            <p:nvPr/>
          </p:nvSpPr>
          <p:spPr>
            <a:xfrm>
              <a:off x="7345961" y="4915336"/>
              <a:ext cx="158989" cy="192415"/>
            </a:xfrm>
            <a:prstGeom prst="rect">
              <a:avLst/>
            </a:prstGeom>
            <a:solidFill>
              <a:schemeClr val="accent2">
                <a:lumMod val="60000"/>
                <a:lumOff val="40000"/>
              </a:schemeClr>
            </a:solidFill>
            <a:effectLst>
              <a:outerShdw blurRad="50800" dist="38100" dir="2700000" algn="tl" rotWithShape="0">
                <a:prstClr val="black">
                  <a:alpha val="40000"/>
                </a:prstClr>
              </a:outerShdw>
            </a:effectLst>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dirty="0">
                <a:solidFill>
                  <a:schemeClr val="tx1"/>
                </a:solidFill>
              </a:endParaRPr>
            </a:p>
          </p:txBody>
        </p:sp>
        <p:sp>
          <p:nvSpPr>
            <p:cNvPr id="151" name="Rectangle 150">
              <a:extLst>
                <a:ext uri="{FF2B5EF4-FFF2-40B4-BE49-F238E27FC236}">
                  <a16:creationId xmlns:a16="http://schemas.microsoft.com/office/drawing/2014/main" id="{C2336EBA-C675-18B3-578C-B939E6D85CD7}"/>
                </a:ext>
              </a:extLst>
            </p:cNvPr>
            <p:cNvSpPr/>
            <p:nvPr/>
          </p:nvSpPr>
          <p:spPr>
            <a:xfrm>
              <a:off x="6928975" y="5143936"/>
              <a:ext cx="158989" cy="192415"/>
            </a:xfrm>
            <a:prstGeom prst="rect">
              <a:avLst/>
            </a:prstGeom>
            <a:solidFill>
              <a:schemeClr val="accent2">
                <a:lumMod val="60000"/>
                <a:lumOff val="40000"/>
              </a:schemeClr>
            </a:solidFill>
            <a:effectLst>
              <a:outerShdw blurRad="50800" dist="38100" dir="2700000" algn="tl" rotWithShape="0">
                <a:prstClr val="black">
                  <a:alpha val="40000"/>
                </a:prstClr>
              </a:outerShdw>
            </a:effectLst>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dirty="0">
                <a:solidFill>
                  <a:schemeClr val="tx1"/>
                </a:solidFill>
              </a:endParaRPr>
            </a:p>
          </p:txBody>
        </p:sp>
        <p:sp>
          <p:nvSpPr>
            <p:cNvPr id="152" name="Rectangle 151">
              <a:extLst>
                <a:ext uri="{FF2B5EF4-FFF2-40B4-BE49-F238E27FC236}">
                  <a16:creationId xmlns:a16="http://schemas.microsoft.com/office/drawing/2014/main" id="{188F079B-79CD-3B83-6567-9B298605D8FA}"/>
                </a:ext>
              </a:extLst>
            </p:cNvPr>
            <p:cNvSpPr/>
            <p:nvPr/>
          </p:nvSpPr>
          <p:spPr>
            <a:xfrm>
              <a:off x="7137468" y="5144300"/>
              <a:ext cx="158989" cy="192415"/>
            </a:xfrm>
            <a:prstGeom prst="rect">
              <a:avLst/>
            </a:prstGeom>
            <a:solidFill>
              <a:schemeClr val="accent2">
                <a:lumMod val="60000"/>
                <a:lumOff val="40000"/>
              </a:schemeClr>
            </a:solidFill>
            <a:effectLst>
              <a:outerShdw blurRad="50800" dist="38100" dir="2700000" algn="tl" rotWithShape="0">
                <a:prstClr val="black">
                  <a:alpha val="40000"/>
                </a:prstClr>
              </a:outerShdw>
            </a:effectLst>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dirty="0">
                <a:solidFill>
                  <a:schemeClr val="tx1"/>
                </a:solidFill>
              </a:endParaRPr>
            </a:p>
          </p:txBody>
        </p:sp>
        <p:sp>
          <p:nvSpPr>
            <p:cNvPr id="153" name="Rectangle 152">
              <a:extLst>
                <a:ext uri="{FF2B5EF4-FFF2-40B4-BE49-F238E27FC236}">
                  <a16:creationId xmlns:a16="http://schemas.microsoft.com/office/drawing/2014/main" id="{18DC2F66-9542-F4FE-18BE-C1F23E91A063}"/>
                </a:ext>
              </a:extLst>
            </p:cNvPr>
            <p:cNvSpPr/>
            <p:nvPr/>
          </p:nvSpPr>
          <p:spPr>
            <a:xfrm>
              <a:off x="7345961" y="5143936"/>
              <a:ext cx="158989" cy="192415"/>
            </a:xfrm>
            <a:prstGeom prst="rect">
              <a:avLst/>
            </a:prstGeom>
            <a:solidFill>
              <a:schemeClr val="accent2">
                <a:lumMod val="60000"/>
                <a:lumOff val="40000"/>
              </a:schemeClr>
            </a:solidFill>
            <a:effectLst>
              <a:outerShdw blurRad="50800" dist="38100" dir="2700000" algn="tl" rotWithShape="0">
                <a:prstClr val="black">
                  <a:alpha val="40000"/>
                </a:prstClr>
              </a:outerShdw>
            </a:effectLst>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dirty="0">
                <a:solidFill>
                  <a:schemeClr val="tx1"/>
                </a:solidFill>
              </a:endParaRPr>
            </a:p>
          </p:txBody>
        </p:sp>
        <p:sp>
          <p:nvSpPr>
            <p:cNvPr id="154" name="Rectangle 153">
              <a:extLst>
                <a:ext uri="{FF2B5EF4-FFF2-40B4-BE49-F238E27FC236}">
                  <a16:creationId xmlns:a16="http://schemas.microsoft.com/office/drawing/2014/main" id="{46890410-F5CB-B064-3ECF-9977CA26BE44}"/>
                </a:ext>
              </a:extLst>
            </p:cNvPr>
            <p:cNvSpPr/>
            <p:nvPr/>
          </p:nvSpPr>
          <p:spPr>
            <a:xfrm>
              <a:off x="6928975" y="5370860"/>
              <a:ext cx="158989" cy="192415"/>
            </a:xfrm>
            <a:prstGeom prst="rect">
              <a:avLst/>
            </a:prstGeom>
            <a:solidFill>
              <a:schemeClr val="accent2">
                <a:lumMod val="60000"/>
                <a:lumOff val="40000"/>
              </a:schemeClr>
            </a:solidFill>
            <a:effectLst>
              <a:outerShdw blurRad="50800" dist="38100" dir="2700000" algn="tl" rotWithShape="0">
                <a:prstClr val="black">
                  <a:alpha val="40000"/>
                </a:prstClr>
              </a:outerShdw>
            </a:effectLst>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dirty="0">
                <a:solidFill>
                  <a:schemeClr val="tx1"/>
                </a:solidFill>
              </a:endParaRPr>
            </a:p>
          </p:txBody>
        </p:sp>
        <p:sp>
          <p:nvSpPr>
            <p:cNvPr id="155" name="Rectangle 154">
              <a:extLst>
                <a:ext uri="{FF2B5EF4-FFF2-40B4-BE49-F238E27FC236}">
                  <a16:creationId xmlns:a16="http://schemas.microsoft.com/office/drawing/2014/main" id="{C1E6468E-94C6-874F-FF23-0179E97D8B2A}"/>
                </a:ext>
              </a:extLst>
            </p:cNvPr>
            <p:cNvSpPr/>
            <p:nvPr/>
          </p:nvSpPr>
          <p:spPr>
            <a:xfrm>
              <a:off x="7137468" y="5371224"/>
              <a:ext cx="158989" cy="192415"/>
            </a:xfrm>
            <a:prstGeom prst="rect">
              <a:avLst/>
            </a:prstGeom>
            <a:solidFill>
              <a:schemeClr val="accent2">
                <a:lumMod val="60000"/>
                <a:lumOff val="40000"/>
              </a:schemeClr>
            </a:solidFill>
            <a:effectLst>
              <a:outerShdw blurRad="50800" dist="38100" dir="2700000" algn="tl" rotWithShape="0">
                <a:prstClr val="black">
                  <a:alpha val="40000"/>
                </a:prstClr>
              </a:outerShdw>
            </a:effectLst>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dirty="0">
                <a:solidFill>
                  <a:schemeClr val="tx1"/>
                </a:solidFill>
              </a:endParaRPr>
            </a:p>
          </p:txBody>
        </p:sp>
        <p:sp>
          <p:nvSpPr>
            <p:cNvPr id="156" name="Rectangle 155">
              <a:extLst>
                <a:ext uri="{FF2B5EF4-FFF2-40B4-BE49-F238E27FC236}">
                  <a16:creationId xmlns:a16="http://schemas.microsoft.com/office/drawing/2014/main" id="{2E1F1102-C247-6C4F-AFB7-6EFE5884343E}"/>
                </a:ext>
              </a:extLst>
            </p:cNvPr>
            <p:cNvSpPr/>
            <p:nvPr/>
          </p:nvSpPr>
          <p:spPr>
            <a:xfrm>
              <a:off x="7345961" y="5370860"/>
              <a:ext cx="158989" cy="192415"/>
            </a:xfrm>
            <a:prstGeom prst="rect">
              <a:avLst/>
            </a:prstGeom>
            <a:solidFill>
              <a:schemeClr val="accent2">
                <a:lumMod val="60000"/>
                <a:lumOff val="40000"/>
              </a:schemeClr>
            </a:solidFill>
            <a:effectLst>
              <a:outerShdw blurRad="50800" dist="38100" dir="2700000" algn="tl" rotWithShape="0">
                <a:prstClr val="black">
                  <a:alpha val="40000"/>
                </a:prstClr>
              </a:outerShdw>
            </a:effectLst>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dirty="0">
                <a:solidFill>
                  <a:schemeClr val="tx1"/>
                </a:solidFill>
              </a:endParaRPr>
            </a:p>
          </p:txBody>
        </p:sp>
        <p:sp>
          <p:nvSpPr>
            <p:cNvPr id="177" name="Rectangle 176">
              <a:extLst>
                <a:ext uri="{FF2B5EF4-FFF2-40B4-BE49-F238E27FC236}">
                  <a16:creationId xmlns:a16="http://schemas.microsoft.com/office/drawing/2014/main" id="{ED0ED800-7B49-55FB-7327-AB2332B6934B}"/>
                </a:ext>
              </a:extLst>
            </p:cNvPr>
            <p:cNvSpPr/>
            <p:nvPr/>
          </p:nvSpPr>
          <p:spPr>
            <a:xfrm>
              <a:off x="7923537" y="4605353"/>
              <a:ext cx="2185540" cy="1077165"/>
            </a:xfrm>
            <a:prstGeom prst="rect">
              <a:avLst/>
            </a:prstGeom>
            <a:solidFill>
              <a:schemeClr val="accent2">
                <a:lumMod val="50000"/>
              </a:schemeClr>
            </a:solidFill>
            <a:effectLst>
              <a:outerShdw blurRad="50800" dist="38100" dir="2700000" algn="tl" rotWithShape="0">
                <a:prstClr val="black">
                  <a:alpha val="40000"/>
                </a:prstClr>
              </a:outerShdw>
            </a:effectLst>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dirty="0">
                <a:solidFill>
                  <a:schemeClr val="tx1"/>
                </a:solidFill>
              </a:endParaRPr>
            </a:p>
          </p:txBody>
        </p:sp>
        <p:sp>
          <p:nvSpPr>
            <p:cNvPr id="178" name="TextBox 177">
              <a:extLst>
                <a:ext uri="{FF2B5EF4-FFF2-40B4-BE49-F238E27FC236}">
                  <a16:creationId xmlns:a16="http://schemas.microsoft.com/office/drawing/2014/main" id="{290217E2-5A70-E0BF-ADF0-BED951E73213}"/>
                </a:ext>
              </a:extLst>
            </p:cNvPr>
            <p:cNvSpPr txBox="1"/>
            <p:nvPr/>
          </p:nvSpPr>
          <p:spPr>
            <a:xfrm>
              <a:off x="7923537" y="4605353"/>
              <a:ext cx="676051" cy="421420"/>
            </a:xfrm>
            <a:prstGeom prst="rect">
              <a:avLst/>
            </a:prstGeom>
            <a:noFill/>
          </p:spPr>
          <p:txBody>
            <a:bodyPr wrap="square" rtlCol="0">
              <a:spAutoFit/>
            </a:bodyPr>
            <a:lstStyle/>
            <a:p>
              <a:r>
                <a:rPr lang="en-US" sz="2000" b="1" dirty="0">
                  <a:solidFill>
                    <a:schemeClr val="bg1"/>
                  </a:solidFill>
                </a:rPr>
                <a:t>App</a:t>
              </a:r>
            </a:p>
          </p:txBody>
        </p:sp>
        <p:sp>
          <p:nvSpPr>
            <p:cNvPr id="180" name="Rectangle 179">
              <a:extLst>
                <a:ext uri="{FF2B5EF4-FFF2-40B4-BE49-F238E27FC236}">
                  <a16:creationId xmlns:a16="http://schemas.microsoft.com/office/drawing/2014/main" id="{1819DA08-F748-3980-ABCA-4924EB8A5933}"/>
                </a:ext>
              </a:extLst>
            </p:cNvPr>
            <p:cNvSpPr/>
            <p:nvPr/>
          </p:nvSpPr>
          <p:spPr>
            <a:xfrm>
              <a:off x="8857318" y="4909619"/>
              <a:ext cx="158989" cy="192415"/>
            </a:xfrm>
            <a:prstGeom prst="rect">
              <a:avLst/>
            </a:prstGeom>
            <a:solidFill>
              <a:schemeClr val="accent2">
                <a:lumMod val="50000"/>
              </a:schemeClr>
            </a:solidFill>
            <a:effectLst>
              <a:outerShdw blurRad="50800" dist="38100" dir="2700000" algn="tl" rotWithShape="0">
                <a:prstClr val="black">
                  <a:alpha val="40000"/>
                </a:prstClr>
              </a:outerShdw>
            </a:effectLst>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dirty="0">
                <a:solidFill>
                  <a:schemeClr val="tx1"/>
                </a:solidFill>
              </a:endParaRPr>
            </a:p>
          </p:txBody>
        </p:sp>
        <p:sp>
          <p:nvSpPr>
            <p:cNvPr id="181" name="Rectangle 180">
              <a:extLst>
                <a:ext uri="{FF2B5EF4-FFF2-40B4-BE49-F238E27FC236}">
                  <a16:creationId xmlns:a16="http://schemas.microsoft.com/office/drawing/2014/main" id="{6D045E7E-9FF1-A4D8-ABD5-970012ADB676}"/>
                </a:ext>
              </a:extLst>
            </p:cNvPr>
            <p:cNvSpPr/>
            <p:nvPr/>
          </p:nvSpPr>
          <p:spPr>
            <a:xfrm>
              <a:off x="9065811" y="4909255"/>
              <a:ext cx="158989" cy="192415"/>
            </a:xfrm>
            <a:prstGeom prst="rect">
              <a:avLst/>
            </a:prstGeom>
            <a:solidFill>
              <a:schemeClr val="accent2">
                <a:lumMod val="50000"/>
              </a:schemeClr>
            </a:solidFill>
            <a:effectLst>
              <a:outerShdw blurRad="50800" dist="38100" dir="2700000" algn="tl" rotWithShape="0">
                <a:prstClr val="black">
                  <a:alpha val="40000"/>
                </a:prstClr>
              </a:outerShdw>
            </a:effectLst>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dirty="0">
                <a:solidFill>
                  <a:schemeClr val="tx1"/>
                </a:solidFill>
              </a:endParaRPr>
            </a:p>
          </p:txBody>
        </p:sp>
        <p:sp>
          <p:nvSpPr>
            <p:cNvPr id="182" name="Rectangle 181">
              <a:extLst>
                <a:ext uri="{FF2B5EF4-FFF2-40B4-BE49-F238E27FC236}">
                  <a16:creationId xmlns:a16="http://schemas.microsoft.com/office/drawing/2014/main" id="{93476D45-E3FD-C323-9E9F-3398AADB10A1}"/>
                </a:ext>
              </a:extLst>
            </p:cNvPr>
            <p:cNvSpPr/>
            <p:nvPr/>
          </p:nvSpPr>
          <p:spPr>
            <a:xfrm>
              <a:off x="8648825" y="5137855"/>
              <a:ext cx="158989" cy="192415"/>
            </a:xfrm>
            <a:prstGeom prst="rect">
              <a:avLst/>
            </a:prstGeom>
            <a:solidFill>
              <a:schemeClr val="accent2">
                <a:lumMod val="50000"/>
              </a:schemeClr>
            </a:solidFill>
            <a:effectLst>
              <a:outerShdw blurRad="50800" dist="38100" dir="2700000" algn="tl" rotWithShape="0">
                <a:prstClr val="black">
                  <a:alpha val="40000"/>
                </a:prstClr>
              </a:outerShdw>
            </a:effectLst>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dirty="0">
                <a:solidFill>
                  <a:schemeClr val="tx1"/>
                </a:solidFill>
              </a:endParaRPr>
            </a:p>
          </p:txBody>
        </p:sp>
        <p:sp>
          <p:nvSpPr>
            <p:cNvPr id="183" name="Rectangle 182">
              <a:extLst>
                <a:ext uri="{FF2B5EF4-FFF2-40B4-BE49-F238E27FC236}">
                  <a16:creationId xmlns:a16="http://schemas.microsoft.com/office/drawing/2014/main" id="{22E3EAB1-E5C4-3E42-DC0B-CF3552CEFBD5}"/>
                </a:ext>
              </a:extLst>
            </p:cNvPr>
            <p:cNvSpPr/>
            <p:nvPr/>
          </p:nvSpPr>
          <p:spPr>
            <a:xfrm>
              <a:off x="8857318" y="5138219"/>
              <a:ext cx="158989" cy="192415"/>
            </a:xfrm>
            <a:prstGeom prst="rect">
              <a:avLst/>
            </a:prstGeom>
            <a:solidFill>
              <a:schemeClr val="accent2">
                <a:lumMod val="50000"/>
              </a:schemeClr>
            </a:solidFill>
            <a:effectLst>
              <a:outerShdw blurRad="50800" dist="38100" dir="2700000" algn="tl" rotWithShape="0">
                <a:prstClr val="black">
                  <a:alpha val="40000"/>
                </a:prstClr>
              </a:outerShdw>
            </a:effectLst>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dirty="0">
                <a:solidFill>
                  <a:schemeClr val="tx1"/>
                </a:solidFill>
              </a:endParaRPr>
            </a:p>
          </p:txBody>
        </p:sp>
        <p:sp>
          <p:nvSpPr>
            <p:cNvPr id="184" name="Rectangle 183">
              <a:extLst>
                <a:ext uri="{FF2B5EF4-FFF2-40B4-BE49-F238E27FC236}">
                  <a16:creationId xmlns:a16="http://schemas.microsoft.com/office/drawing/2014/main" id="{2B43D5CB-9F06-AEAA-9FD1-59BEFB048431}"/>
                </a:ext>
              </a:extLst>
            </p:cNvPr>
            <p:cNvSpPr/>
            <p:nvPr/>
          </p:nvSpPr>
          <p:spPr>
            <a:xfrm>
              <a:off x="9065811" y="5137855"/>
              <a:ext cx="158989" cy="192415"/>
            </a:xfrm>
            <a:prstGeom prst="rect">
              <a:avLst/>
            </a:prstGeom>
            <a:solidFill>
              <a:schemeClr val="accent2">
                <a:lumMod val="50000"/>
              </a:schemeClr>
            </a:solidFill>
            <a:effectLst>
              <a:outerShdw blurRad="50800" dist="38100" dir="2700000" algn="tl" rotWithShape="0">
                <a:prstClr val="black">
                  <a:alpha val="40000"/>
                </a:prstClr>
              </a:outerShdw>
            </a:effectLst>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dirty="0">
                <a:solidFill>
                  <a:schemeClr val="tx1"/>
                </a:solidFill>
              </a:endParaRPr>
            </a:p>
          </p:txBody>
        </p:sp>
        <p:sp>
          <p:nvSpPr>
            <p:cNvPr id="185" name="Rectangle 184">
              <a:extLst>
                <a:ext uri="{FF2B5EF4-FFF2-40B4-BE49-F238E27FC236}">
                  <a16:creationId xmlns:a16="http://schemas.microsoft.com/office/drawing/2014/main" id="{B3B1061C-FFC2-F433-8C8F-1B08A9B59875}"/>
                </a:ext>
              </a:extLst>
            </p:cNvPr>
            <p:cNvSpPr/>
            <p:nvPr/>
          </p:nvSpPr>
          <p:spPr>
            <a:xfrm>
              <a:off x="8648825" y="5364779"/>
              <a:ext cx="158989" cy="192415"/>
            </a:xfrm>
            <a:prstGeom prst="rect">
              <a:avLst/>
            </a:prstGeom>
            <a:solidFill>
              <a:schemeClr val="accent2">
                <a:lumMod val="50000"/>
              </a:schemeClr>
            </a:solidFill>
            <a:effectLst>
              <a:outerShdw blurRad="50800" dist="38100" dir="2700000" algn="tl" rotWithShape="0">
                <a:prstClr val="black">
                  <a:alpha val="40000"/>
                </a:prstClr>
              </a:outerShdw>
            </a:effectLst>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dirty="0">
                <a:solidFill>
                  <a:schemeClr val="tx1"/>
                </a:solidFill>
              </a:endParaRPr>
            </a:p>
          </p:txBody>
        </p:sp>
        <p:sp>
          <p:nvSpPr>
            <p:cNvPr id="186" name="Rectangle 185">
              <a:extLst>
                <a:ext uri="{FF2B5EF4-FFF2-40B4-BE49-F238E27FC236}">
                  <a16:creationId xmlns:a16="http://schemas.microsoft.com/office/drawing/2014/main" id="{08619A3E-3674-F618-93D2-77C066E369BC}"/>
                </a:ext>
              </a:extLst>
            </p:cNvPr>
            <p:cNvSpPr/>
            <p:nvPr/>
          </p:nvSpPr>
          <p:spPr>
            <a:xfrm>
              <a:off x="8857318" y="5365143"/>
              <a:ext cx="158989" cy="192415"/>
            </a:xfrm>
            <a:prstGeom prst="rect">
              <a:avLst/>
            </a:prstGeom>
            <a:solidFill>
              <a:schemeClr val="accent2">
                <a:lumMod val="50000"/>
              </a:schemeClr>
            </a:solidFill>
            <a:effectLst>
              <a:outerShdw blurRad="50800" dist="38100" dir="2700000" algn="tl" rotWithShape="0">
                <a:prstClr val="black">
                  <a:alpha val="40000"/>
                </a:prstClr>
              </a:outerShdw>
            </a:effectLst>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dirty="0">
                <a:solidFill>
                  <a:schemeClr val="tx1"/>
                </a:solidFill>
              </a:endParaRPr>
            </a:p>
          </p:txBody>
        </p:sp>
        <p:sp>
          <p:nvSpPr>
            <p:cNvPr id="187" name="Rectangle 186">
              <a:extLst>
                <a:ext uri="{FF2B5EF4-FFF2-40B4-BE49-F238E27FC236}">
                  <a16:creationId xmlns:a16="http://schemas.microsoft.com/office/drawing/2014/main" id="{3FE449EA-AEFC-A224-5B12-267FE8C8B892}"/>
                </a:ext>
              </a:extLst>
            </p:cNvPr>
            <p:cNvSpPr/>
            <p:nvPr/>
          </p:nvSpPr>
          <p:spPr>
            <a:xfrm>
              <a:off x="9065811" y="5364779"/>
              <a:ext cx="158989" cy="192415"/>
            </a:xfrm>
            <a:prstGeom prst="rect">
              <a:avLst/>
            </a:prstGeom>
            <a:solidFill>
              <a:schemeClr val="accent2">
                <a:lumMod val="50000"/>
              </a:schemeClr>
            </a:solidFill>
            <a:effectLst>
              <a:outerShdw blurRad="50800" dist="38100" dir="2700000" algn="tl" rotWithShape="0">
                <a:prstClr val="black">
                  <a:alpha val="40000"/>
                </a:prstClr>
              </a:outerShdw>
            </a:effectLst>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dirty="0">
                <a:solidFill>
                  <a:schemeClr val="tx1"/>
                </a:solidFill>
              </a:endParaRPr>
            </a:p>
          </p:txBody>
        </p:sp>
        <p:sp>
          <p:nvSpPr>
            <p:cNvPr id="188" name="Rectangle 187">
              <a:extLst>
                <a:ext uri="{FF2B5EF4-FFF2-40B4-BE49-F238E27FC236}">
                  <a16:creationId xmlns:a16="http://schemas.microsoft.com/office/drawing/2014/main" id="{AF897F54-350E-0E60-37DE-46ECCBA43FBC}"/>
                </a:ext>
              </a:extLst>
            </p:cNvPr>
            <p:cNvSpPr/>
            <p:nvPr/>
          </p:nvSpPr>
          <p:spPr>
            <a:xfrm>
              <a:off x="9271965" y="4909255"/>
              <a:ext cx="158989" cy="192415"/>
            </a:xfrm>
            <a:prstGeom prst="rect">
              <a:avLst/>
            </a:prstGeom>
            <a:solidFill>
              <a:schemeClr val="accent2">
                <a:lumMod val="50000"/>
              </a:schemeClr>
            </a:solidFill>
            <a:effectLst>
              <a:outerShdw blurRad="50800" dist="38100" dir="2700000" algn="tl" rotWithShape="0">
                <a:prstClr val="black">
                  <a:alpha val="40000"/>
                </a:prstClr>
              </a:outerShdw>
            </a:effectLst>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dirty="0">
                <a:solidFill>
                  <a:schemeClr val="tx1"/>
                </a:solidFill>
              </a:endParaRPr>
            </a:p>
          </p:txBody>
        </p:sp>
        <p:sp>
          <p:nvSpPr>
            <p:cNvPr id="189" name="Rectangle 188">
              <a:extLst>
                <a:ext uri="{FF2B5EF4-FFF2-40B4-BE49-F238E27FC236}">
                  <a16:creationId xmlns:a16="http://schemas.microsoft.com/office/drawing/2014/main" id="{9038E9F8-A0DB-FE22-A018-2AF4FB9A5BF9}"/>
                </a:ext>
              </a:extLst>
            </p:cNvPr>
            <p:cNvSpPr/>
            <p:nvPr/>
          </p:nvSpPr>
          <p:spPr>
            <a:xfrm>
              <a:off x="9480458" y="4909619"/>
              <a:ext cx="158989" cy="192415"/>
            </a:xfrm>
            <a:prstGeom prst="rect">
              <a:avLst/>
            </a:prstGeom>
            <a:solidFill>
              <a:schemeClr val="accent2">
                <a:lumMod val="50000"/>
              </a:schemeClr>
            </a:solidFill>
            <a:effectLst>
              <a:outerShdw blurRad="50800" dist="38100" dir="2700000" algn="tl" rotWithShape="0">
                <a:prstClr val="black">
                  <a:alpha val="40000"/>
                </a:prstClr>
              </a:outerShdw>
            </a:effectLst>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dirty="0">
                <a:solidFill>
                  <a:schemeClr val="tx1"/>
                </a:solidFill>
              </a:endParaRPr>
            </a:p>
          </p:txBody>
        </p:sp>
        <p:sp>
          <p:nvSpPr>
            <p:cNvPr id="190" name="Rectangle 189">
              <a:extLst>
                <a:ext uri="{FF2B5EF4-FFF2-40B4-BE49-F238E27FC236}">
                  <a16:creationId xmlns:a16="http://schemas.microsoft.com/office/drawing/2014/main" id="{AD589223-C82B-D06A-D5D8-6F159F124C93}"/>
                </a:ext>
              </a:extLst>
            </p:cNvPr>
            <p:cNvSpPr/>
            <p:nvPr/>
          </p:nvSpPr>
          <p:spPr>
            <a:xfrm>
              <a:off x="9688951" y="4909255"/>
              <a:ext cx="158989" cy="192415"/>
            </a:xfrm>
            <a:prstGeom prst="rect">
              <a:avLst/>
            </a:prstGeom>
            <a:solidFill>
              <a:schemeClr val="accent2">
                <a:lumMod val="50000"/>
              </a:schemeClr>
            </a:solidFill>
            <a:effectLst>
              <a:outerShdw blurRad="50800" dist="38100" dir="2700000" algn="tl" rotWithShape="0">
                <a:prstClr val="black">
                  <a:alpha val="40000"/>
                </a:prstClr>
              </a:outerShdw>
            </a:effectLst>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dirty="0">
                <a:solidFill>
                  <a:schemeClr val="tx1"/>
                </a:solidFill>
              </a:endParaRPr>
            </a:p>
          </p:txBody>
        </p:sp>
        <p:sp>
          <p:nvSpPr>
            <p:cNvPr id="191" name="Rectangle 190">
              <a:extLst>
                <a:ext uri="{FF2B5EF4-FFF2-40B4-BE49-F238E27FC236}">
                  <a16:creationId xmlns:a16="http://schemas.microsoft.com/office/drawing/2014/main" id="{5B264475-6B3D-2C8A-C584-336D591AFE60}"/>
                </a:ext>
              </a:extLst>
            </p:cNvPr>
            <p:cNvSpPr/>
            <p:nvPr/>
          </p:nvSpPr>
          <p:spPr>
            <a:xfrm>
              <a:off x="9271965" y="5137855"/>
              <a:ext cx="158989" cy="192415"/>
            </a:xfrm>
            <a:prstGeom prst="rect">
              <a:avLst/>
            </a:prstGeom>
            <a:solidFill>
              <a:schemeClr val="accent2">
                <a:lumMod val="50000"/>
              </a:schemeClr>
            </a:solidFill>
            <a:effectLst>
              <a:outerShdw blurRad="50800" dist="38100" dir="2700000" algn="tl" rotWithShape="0">
                <a:prstClr val="black">
                  <a:alpha val="40000"/>
                </a:prstClr>
              </a:outerShdw>
            </a:effectLst>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dirty="0">
                <a:solidFill>
                  <a:schemeClr val="tx1"/>
                </a:solidFill>
              </a:endParaRPr>
            </a:p>
          </p:txBody>
        </p:sp>
        <p:sp>
          <p:nvSpPr>
            <p:cNvPr id="192" name="Rectangle 191">
              <a:extLst>
                <a:ext uri="{FF2B5EF4-FFF2-40B4-BE49-F238E27FC236}">
                  <a16:creationId xmlns:a16="http://schemas.microsoft.com/office/drawing/2014/main" id="{E9B530EA-8FA9-4E58-C2DE-EB9BAEACC8CF}"/>
                </a:ext>
              </a:extLst>
            </p:cNvPr>
            <p:cNvSpPr/>
            <p:nvPr/>
          </p:nvSpPr>
          <p:spPr>
            <a:xfrm>
              <a:off x="9480458" y="5138219"/>
              <a:ext cx="158989" cy="192415"/>
            </a:xfrm>
            <a:prstGeom prst="rect">
              <a:avLst/>
            </a:prstGeom>
            <a:solidFill>
              <a:schemeClr val="accent2">
                <a:lumMod val="50000"/>
              </a:schemeClr>
            </a:solidFill>
            <a:effectLst>
              <a:outerShdw blurRad="50800" dist="38100" dir="2700000" algn="tl" rotWithShape="0">
                <a:prstClr val="black">
                  <a:alpha val="40000"/>
                </a:prstClr>
              </a:outerShdw>
            </a:effectLst>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dirty="0">
                <a:solidFill>
                  <a:schemeClr val="tx1"/>
                </a:solidFill>
              </a:endParaRPr>
            </a:p>
          </p:txBody>
        </p:sp>
        <p:sp>
          <p:nvSpPr>
            <p:cNvPr id="193" name="Rectangle 192">
              <a:extLst>
                <a:ext uri="{FF2B5EF4-FFF2-40B4-BE49-F238E27FC236}">
                  <a16:creationId xmlns:a16="http://schemas.microsoft.com/office/drawing/2014/main" id="{A3A1B86C-D5B1-D4CF-DD6A-5DA4A4745555}"/>
                </a:ext>
              </a:extLst>
            </p:cNvPr>
            <p:cNvSpPr/>
            <p:nvPr/>
          </p:nvSpPr>
          <p:spPr>
            <a:xfrm>
              <a:off x="9688951" y="5137855"/>
              <a:ext cx="158989" cy="192415"/>
            </a:xfrm>
            <a:prstGeom prst="rect">
              <a:avLst/>
            </a:prstGeom>
            <a:solidFill>
              <a:schemeClr val="accent2">
                <a:lumMod val="50000"/>
              </a:schemeClr>
            </a:solidFill>
            <a:effectLst>
              <a:outerShdw blurRad="50800" dist="38100" dir="2700000" algn="tl" rotWithShape="0">
                <a:prstClr val="black">
                  <a:alpha val="40000"/>
                </a:prstClr>
              </a:outerShdw>
            </a:effectLst>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dirty="0">
                <a:solidFill>
                  <a:schemeClr val="tx1"/>
                </a:solidFill>
              </a:endParaRPr>
            </a:p>
          </p:txBody>
        </p:sp>
        <p:sp>
          <p:nvSpPr>
            <p:cNvPr id="194" name="Rectangle 193">
              <a:extLst>
                <a:ext uri="{FF2B5EF4-FFF2-40B4-BE49-F238E27FC236}">
                  <a16:creationId xmlns:a16="http://schemas.microsoft.com/office/drawing/2014/main" id="{5DA5A359-C9E9-3A2F-6F71-56F7FE607473}"/>
                </a:ext>
              </a:extLst>
            </p:cNvPr>
            <p:cNvSpPr/>
            <p:nvPr/>
          </p:nvSpPr>
          <p:spPr>
            <a:xfrm>
              <a:off x="9271965" y="5364779"/>
              <a:ext cx="158989" cy="192415"/>
            </a:xfrm>
            <a:prstGeom prst="rect">
              <a:avLst/>
            </a:prstGeom>
            <a:solidFill>
              <a:schemeClr val="accent2">
                <a:lumMod val="50000"/>
              </a:schemeClr>
            </a:solidFill>
            <a:effectLst>
              <a:outerShdw blurRad="50800" dist="38100" dir="2700000" algn="tl" rotWithShape="0">
                <a:prstClr val="black">
                  <a:alpha val="40000"/>
                </a:prstClr>
              </a:outerShdw>
            </a:effectLst>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dirty="0">
                <a:solidFill>
                  <a:schemeClr val="tx1"/>
                </a:solidFill>
              </a:endParaRPr>
            </a:p>
          </p:txBody>
        </p:sp>
        <p:sp>
          <p:nvSpPr>
            <p:cNvPr id="195" name="Rectangle 194">
              <a:extLst>
                <a:ext uri="{FF2B5EF4-FFF2-40B4-BE49-F238E27FC236}">
                  <a16:creationId xmlns:a16="http://schemas.microsoft.com/office/drawing/2014/main" id="{950C2FC1-8E76-A104-5F75-3E7339486E2B}"/>
                </a:ext>
              </a:extLst>
            </p:cNvPr>
            <p:cNvSpPr/>
            <p:nvPr/>
          </p:nvSpPr>
          <p:spPr>
            <a:xfrm>
              <a:off x="9480458" y="5365143"/>
              <a:ext cx="158989" cy="192415"/>
            </a:xfrm>
            <a:prstGeom prst="rect">
              <a:avLst/>
            </a:prstGeom>
            <a:solidFill>
              <a:schemeClr val="accent2">
                <a:lumMod val="50000"/>
              </a:schemeClr>
            </a:solidFill>
            <a:effectLst>
              <a:outerShdw blurRad="50800" dist="38100" dir="2700000" algn="tl" rotWithShape="0">
                <a:prstClr val="black">
                  <a:alpha val="40000"/>
                </a:prstClr>
              </a:outerShdw>
            </a:effectLst>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dirty="0">
                <a:solidFill>
                  <a:schemeClr val="tx1"/>
                </a:solidFill>
              </a:endParaRPr>
            </a:p>
          </p:txBody>
        </p:sp>
        <p:sp>
          <p:nvSpPr>
            <p:cNvPr id="196" name="Rectangle 195">
              <a:extLst>
                <a:ext uri="{FF2B5EF4-FFF2-40B4-BE49-F238E27FC236}">
                  <a16:creationId xmlns:a16="http://schemas.microsoft.com/office/drawing/2014/main" id="{5C9CC980-8DA8-A9E3-6513-A3460152E448}"/>
                </a:ext>
              </a:extLst>
            </p:cNvPr>
            <p:cNvSpPr/>
            <p:nvPr/>
          </p:nvSpPr>
          <p:spPr>
            <a:xfrm>
              <a:off x="9688951" y="5364779"/>
              <a:ext cx="158989" cy="192415"/>
            </a:xfrm>
            <a:prstGeom prst="rect">
              <a:avLst/>
            </a:prstGeom>
            <a:solidFill>
              <a:schemeClr val="accent2">
                <a:lumMod val="50000"/>
              </a:schemeClr>
            </a:solidFill>
            <a:effectLst>
              <a:outerShdw blurRad="50800" dist="38100" dir="2700000" algn="tl" rotWithShape="0">
                <a:prstClr val="black">
                  <a:alpha val="40000"/>
                </a:prstClr>
              </a:outerShdw>
            </a:effectLst>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dirty="0">
                <a:solidFill>
                  <a:schemeClr val="tx1"/>
                </a:solidFill>
              </a:endParaRPr>
            </a:p>
          </p:txBody>
        </p:sp>
        <p:sp>
          <p:nvSpPr>
            <p:cNvPr id="197" name="TextBox 196">
              <a:extLst>
                <a:ext uri="{FF2B5EF4-FFF2-40B4-BE49-F238E27FC236}">
                  <a16:creationId xmlns:a16="http://schemas.microsoft.com/office/drawing/2014/main" id="{D1FB464B-2976-BCED-E627-5C83B31F39EA}"/>
                </a:ext>
              </a:extLst>
            </p:cNvPr>
            <p:cNvSpPr txBox="1"/>
            <p:nvPr/>
          </p:nvSpPr>
          <p:spPr>
            <a:xfrm>
              <a:off x="3679362" y="4088679"/>
              <a:ext cx="5075535" cy="324169"/>
            </a:xfrm>
            <a:prstGeom prst="rect">
              <a:avLst/>
            </a:prstGeom>
            <a:noFill/>
          </p:spPr>
          <p:txBody>
            <a:bodyPr wrap="square" rtlCol="0">
              <a:spAutoFit/>
            </a:bodyPr>
            <a:lstStyle/>
            <a:p>
              <a:pPr algn="ctr"/>
              <a:r>
                <a:rPr lang="en-US" sz="1400" dirty="0">
                  <a:solidFill>
                    <a:schemeClr val="bg1"/>
                  </a:solidFill>
                </a:rPr>
                <a:t>Jobs are allocating from the assigned block on that thread …</a:t>
              </a:r>
            </a:p>
          </p:txBody>
        </p:sp>
        <p:sp>
          <p:nvSpPr>
            <p:cNvPr id="198" name="Rectangle 197">
              <a:extLst>
                <a:ext uri="{FF2B5EF4-FFF2-40B4-BE49-F238E27FC236}">
                  <a16:creationId xmlns:a16="http://schemas.microsoft.com/office/drawing/2014/main" id="{F82F6FC2-0B37-DA93-CD0E-04C4CCDC494F}"/>
                </a:ext>
              </a:extLst>
            </p:cNvPr>
            <p:cNvSpPr/>
            <p:nvPr/>
          </p:nvSpPr>
          <p:spPr>
            <a:xfrm>
              <a:off x="2695023" y="2714922"/>
              <a:ext cx="158989" cy="192415"/>
            </a:xfrm>
            <a:prstGeom prst="rect">
              <a:avLst/>
            </a:prstGeom>
            <a:solidFill>
              <a:schemeClr val="accent2">
                <a:lumMod val="20000"/>
                <a:lumOff val="80000"/>
              </a:schemeClr>
            </a:solidFill>
            <a:effectLst>
              <a:outerShdw blurRad="50800" dist="38100" dir="2700000" algn="tl" rotWithShape="0">
                <a:prstClr val="black">
                  <a:alpha val="40000"/>
                </a:prstClr>
              </a:outerShdw>
            </a:effectLst>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dirty="0">
                <a:solidFill>
                  <a:schemeClr val="tx1"/>
                </a:solidFill>
              </a:endParaRPr>
            </a:p>
          </p:txBody>
        </p:sp>
        <p:sp>
          <p:nvSpPr>
            <p:cNvPr id="199" name="Rectangle 198">
              <a:extLst>
                <a:ext uri="{FF2B5EF4-FFF2-40B4-BE49-F238E27FC236}">
                  <a16:creationId xmlns:a16="http://schemas.microsoft.com/office/drawing/2014/main" id="{BF626C4A-D8E7-F8C1-2C14-DB0B8B477A28}"/>
                </a:ext>
              </a:extLst>
            </p:cNvPr>
            <p:cNvSpPr/>
            <p:nvPr/>
          </p:nvSpPr>
          <p:spPr>
            <a:xfrm>
              <a:off x="2519857" y="2576763"/>
              <a:ext cx="514614" cy="490414"/>
            </a:xfrm>
            <a:prstGeom prst="rect">
              <a:avLst/>
            </a:prstGeom>
            <a:noFill/>
            <a:ln w="76200">
              <a:solidFill>
                <a:schemeClr val="accent2">
                  <a:lumMod val="20000"/>
                  <a:lumOff val="8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0" name="Rectangle 199">
              <a:extLst>
                <a:ext uri="{FF2B5EF4-FFF2-40B4-BE49-F238E27FC236}">
                  <a16:creationId xmlns:a16="http://schemas.microsoft.com/office/drawing/2014/main" id="{2D4A6DE5-8449-B369-96E2-90F6F40E0D9C}"/>
                </a:ext>
              </a:extLst>
            </p:cNvPr>
            <p:cNvSpPr/>
            <p:nvPr/>
          </p:nvSpPr>
          <p:spPr>
            <a:xfrm>
              <a:off x="9317577" y="2711708"/>
              <a:ext cx="158989" cy="192415"/>
            </a:xfrm>
            <a:prstGeom prst="rect">
              <a:avLst/>
            </a:prstGeom>
            <a:solidFill>
              <a:schemeClr val="accent2">
                <a:lumMod val="50000"/>
              </a:schemeClr>
            </a:solidFill>
            <a:effectLst>
              <a:outerShdw blurRad="50800" dist="38100" dir="2700000" algn="tl" rotWithShape="0">
                <a:prstClr val="black">
                  <a:alpha val="40000"/>
                </a:prstClr>
              </a:outerShdw>
            </a:effectLst>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dirty="0">
                <a:solidFill>
                  <a:schemeClr val="tx1"/>
                </a:solidFill>
              </a:endParaRPr>
            </a:p>
          </p:txBody>
        </p:sp>
        <p:sp>
          <p:nvSpPr>
            <p:cNvPr id="201" name="Rectangle 200">
              <a:extLst>
                <a:ext uri="{FF2B5EF4-FFF2-40B4-BE49-F238E27FC236}">
                  <a16:creationId xmlns:a16="http://schemas.microsoft.com/office/drawing/2014/main" id="{9EFDE5FE-9802-4541-F76A-07B9F6F6D812}"/>
                </a:ext>
              </a:extLst>
            </p:cNvPr>
            <p:cNvSpPr/>
            <p:nvPr/>
          </p:nvSpPr>
          <p:spPr>
            <a:xfrm>
              <a:off x="9124097" y="2572283"/>
              <a:ext cx="514614" cy="490414"/>
            </a:xfrm>
            <a:prstGeom prst="rect">
              <a:avLst/>
            </a:prstGeom>
            <a:noFill/>
            <a:ln w="76200">
              <a:solidFill>
                <a:schemeClr val="accent2">
                  <a:lumMod val="5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2" name="Straight Arrow Connector 201">
              <a:extLst>
                <a:ext uri="{FF2B5EF4-FFF2-40B4-BE49-F238E27FC236}">
                  <a16:creationId xmlns:a16="http://schemas.microsoft.com/office/drawing/2014/main" id="{D78F444A-184F-754A-AAB3-AB1F1E6B4CCF}"/>
                </a:ext>
              </a:extLst>
            </p:cNvPr>
            <p:cNvCxnSpPr>
              <a:cxnSpLocks/>
            </p:cNvCxnSpPr>
            <p:nvPr/>
          </p:nvCxnSpPr>
          <p:spPr>
            <a:xfrm flipH="1" flipV="1">
              <a:off x="3118605" y="3562608"/>
              <a:ext cx="560757" cy="835234"/>
            </a:xfrm>
            <a:prstGeom prst="straightConnector1">
              <a:avLst/>
            </a:prstGeom>
            <a:ln w="57150">
              <a:headEnd type="none" w="med" len="med"/>
              <a:tailEnd type="triangle" w="med" len="med"/>
            </a:ln>
          </p:spPr>
          <p:style>
            <a:lnRef idx="1">
              <a:schemeClr val="accent2"/>
            </a:lnRef>
            <a:fillRef idx="0">
              <a:schemeClr val="accent2"/>
            </a:fillRef>
            <a:effectRef idx="0">
              <a:schemeClr val="accent2"/>
            </a:effectRef>
            <a:fontRef idx="minor">
              <a:schemeClr val="tx1"/>
            </a:fontRef>
          </p:style>
        </p:cxnSp>
        <p:cxnSp>
          <p:nvCxnSpPr>
            <p:cNvPr id="203" name="Straight Arrow Connector 202">
              <a:extLst>
                <a:ext uri="{FF2B5EF4-FFF2-40B4-BE49-F238E27FC236}">
                  <a16:creationId xmlns:a16="http://schemas.microsoft.com/office/drawing/2014/main" id="{35BF4B46-EC50-EB89-F372-3779C21CC2BB}"/>
                </a:ext>
              </a:extLst>
            </p:cNvPr>
            <p:cNvCxnSpPr>
              <a:cxnSpLocks/>
            </p:cNvCxnSpPr>
            <p:nvPr/>
          </p:nvCxnSpPr>
          <p:spPr>
            <a:xfrm flipV="1">
              <a:off x="9065811" y="3797300"/>
              <a:ext cx="0" cy="600542"/>
            </a:xfrm>
            <a:prstGeom prst="straightConnector1">
              <a:avLst/>
            </a:prstGeom>
            <a:ln w="57150">
              <a:headEnd type="none" w="med" len="med"/>
              <a:tailEnd type="triangle" w="med" len="med"/>
            </a:ln>
          </p:spPr>
          <p:style>
            <a:lnRef idx="1">
              <a:schemeClr val="accent2"/>
            </a:lnRef>
            <a:fillRef idx="0">
              <a:schemeClr val="accent2"/>
            </a:fillRef>
            <a:effectRef idx="0">
              <a:schemeClr val="accent2"/>
            </a:effectRef>
            <a:fontRef idx="minor">
              <a:schemeClr val="tx1"/>
            </a:fontRef>
          </p:style>
        </p:cxnSp>
      </p:grpSp>
      <p:pic>
        <p:nvPicPr>
          <p:cNvPr id="3" name="Graphic 2" descr="Database with solid fill">
            <a:extLst>
              <a:ext uri="{FF2B5EF4-FFF2-40B4-BE49-F238E27FC236}">
                <a16:creationId xmlns:a16="http://schemas.microsoft.com/office/drawing/2014/main" id="{90191201-E1C6-13D1-B994-9D3C84FE3B6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456327" y="578289"/>
            <a:ext cx="670636" cy="670636"/>
          </a:xfrm>
          <a:prstGeom prst="rect">
            <a:avLst/>
          </a:prstGeom>
        </p:spPr>
      </p:pic>
      <p:sp>
        <p:nvSpPr>
          <p:cNvPr id="6" name="PB">
            <a:extLst>
              <a:ext uri="{FF2B5EF4-FFF2-40B4-BE49-F238E27FC236}">
                <a16:creationId xmlns:a16="http://schemas.microsoft.com/office/drawing/2014/main" id="{64C399BD-B333-D6A4-7C2D-256B2C3FB48F}"/>
              </a:ext>
            </a:extLst>
          </p:cNvPr>
          <p:cNvSpPr/>
          <p:nvPr/>
        </p:nvSpPr>
        <p:spPr>
          <a:xfrm>
            <a:off x="0" y="6070600"/>
            <a:ext cx="11424672" cy="152400"/>
          </a:xfrm>
          <a:prstGeom prst="rect">
            <a:avLst/>
          </a:prstGeom>
          <a:solidFill>
            <a:srgbClr val="E76E0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90849482"/>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5E3346-0A05-CF5F-B58C-978A758D71D4}"/>
              </a:ext>
            </a:extLst>
          </p:cNvPr>
          <p:cNvSpPr>
            <a:spLocks noGrp="1"/>
          </p:cNvSpPr>
          <p:nvPr>
            <p:ph type="title"/>
          </p:nvPr>
        </p:nvSpPr>
        <p:spPr/>
        <p:txBody>
          <a:bodyPr/>
          <a:lstStyle/>
          <a:p>
            <a:r>
              <a:rPr lang="en-US" dirty="0"/>
              <a:t>Memory Allocations when using Fibers</a:t>
            </a:r>
          </a:p>
        </p:txBody>
      </p:sp>
      <p:grpSp>
        <p:nvGrpSpPr>
          <p:cNvPr id="6" name="Group 5">
            <a:extLst>
              <a:ext uri="{FF2B5EF4-FFF2-40B4-BE49-F238E27FC236}">
                <a16:creationId xmlns:a16="http://schemas.microsoft.com/office/drawing/2014/main" id="{5CCEA3E0-0623-3E37-436D-3495405B61DF}"/>
              </a:ext>
            </a:extLst>
          </p:cNvPr>
          <p:cNvGrpSpPr/>
          <p:nvPr/>
        </p:nvGrpSpPr>
        <p:grpSpPr>
          <a:xfrm>
            <a:off x="1570332" y="1828800"/>
            <a:ext cx="9051051" cy="4003721"/>
            <a:chOff x="1570332" y="1601908"/>
            <a:chExt cx="9051051" cy="4216963"/>
          </a:xfrm>
        </p:grpSpPr>
        <p:sp>
          <p:nvSpPr>
            <p:cNvPr id="44" name="Flowchart: Document 43">
              <a:extLst>
                <a:ext uri="{FF2B5EF4-FFF2-40B4-BE49-F238E27FC236}">
                  <a16:creationId xmlns:a16="http://schemas.microsoft.com/office/drawing/2014/main" id="{B5CE66BA-3C75-A392-F718-1AFECB73CAC4}"/>
                </a:ext>
              </a:extLst>
            </p:cNvPr>
            <p:cNvSpPr/>
            <p:nvPr/>
          </p:nvSpPr>
          <p:spPr>
            <a:xfrm>
              <a:off x="1570332" y="1610865"/>
              <a:ext cx="2448622" cy="2068392"/>
            </a:xfrm>
            <a:prstGeom prst="flowChartDocument">
              <a:avLst/>
            </a:prstGeom>
            <a:effectLst>
              <a:outerShdw blurRad="50800" dist="38100" dir="2700000" algn="tl" rotWithShape="0">
                <a:prstClr val="black">
                  <a:alpha val="40000"/>
                </a:prstClr>
              </a:outerShdw>
            </a:effectLst>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sz="1600" dirty="0"/>
                <a:t>Worker</a:t>
              </a:r>
            </a:p>
            <a:p>
              <a:pPr algn="ctr"/>
              <a:r>
                <a:rPr lang="en-US" sz="1600" dirty="0"/>
                <a:t>Thread</a:t>
              </a:r>
            </a:p>
            <a:p>
              <a:pPr algn="ctr"/>
              <a:endParaRPr lang="en-US" sz="1600" dirty="0"/>
            </a:p>
            <a:p>
              <a:pPr algn="ctr"/>
              <a:endParaRPr lang="en-US" sz="1600" dirty="0"/>
            </a:p>
          </p:txBody>
        </p:sp>
        <p:sp>
          <p:nvSpPr>
            <p:cNvPr id="49" name="Flowchart: Document 48">
              <a:extLst>
                <a:ext uri="{FF2B5EF4-FFF2-40B4-BE49-F238E27FC236}">
                  <a16:creationId xmlns:a16="http://schemas.microsoft.com/office/drawing/2014/main" id="{5A20335D-D39D-9BB7-E1FD-7104C979AB82}"/>
                </a:ext>
              </a:extLst>
            </p:cNvPr>
            <p:cNvSpPr/>
            <p:nvPr/>
          </p:nvSpPr>
          <p:spPr>
            <a:xfrm>
              <a:off x="4871689" y="1610865"/>
              <a:ext cx="2448622" cy="2068392"/>
            </a:xfrm>
            <a:prstGeom prst="flowChartDocument">
              <a:avLst/>
            </a:prstGeom>
            <a:effectLst>
              <a:outerShdw blurRad="50800" dist="38100" dir="2700000" algn="tl" rotWithShape="0">
                <a:prstClr val="black">
                  <a:alpha val="40000"/>
                </a:prstClr>
              </a:outerShdw>
            </a:effectLst>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sz="1600" dirty="0"/>
                <a:t>Worker</a:t>
              </a:r>
            </a:p>
            <a:p>
              <a:pPr algn="ctr"/>
              <a:r>
                <a:rPr lang="en-US" sz="1600" dirty="0"/>
                <a:t>Thread</a:t>
              </a:r>
            </a:p>
            <a:p>
              <a:pPr algn="ctr"/>
              <a:endParaRPr lang="en-US" sz="1600" dirty="0"/>
            </a:p>
            <a:p>
              <a:pPr algn="ctr"/>
              <a:endParaRPr lang="en-US" sz="1600" dirty="0"/>
            </a:p>
          </p:txBody>
        </p:sp>
        <p:sp>
          <p:nvSpPr>
            <p:cNvPr id="51" name="Flowchart: Document 50">
              <a:extLst>
                <a:ext uri="{FF2B5EF4-FFF2-40B4-BE49-F238E27FC236}">
                  <a16:creationId xmlns:a16="http://schemas.microsoft.com/office/drawing/2014/main" id="{1178412B-9697-B20A-B67F-41572D17D96B}"/>
                </a:ext>
              </a:extLst>
            </p:cNvPr>
            <p:cNvSpPr/>
            <p:nvPr/>
          </p:nvSpPr>
          <p:spPr>
            <a:xfrm>
              <a:off x="8172761" y="1601908"/>
              <a:ext cx="2448622" cy="2068392"/>
            </a:xfrm>
            <a:prstGeom prst="flowChartDocument">
              <a:avLst/>
            </a:prstGeom>
            <a:effectLst>
              <a:outerShdw blurRad="50800" dist="38100" dir="2700000" algn="tl" rotWithShape="0">
                <a:prstClr val="black">
                  <a:alpha val="40000"/>
                </a:prstClr>
              </a:outerShdw>
            </a:effectLst>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sz="1600" dirty="0"/>
                <a:t>Worker</a:t>
              </a:r>
            </a:p>
            <a:p>
              <a:pPr algn="ctr"/>
              <a:r>
                <a:rPr lang="en-US" sz="1600" dirty="0"/>
                <a:t>Thread</a:t>
              </a:r>
            </a:p>
            <a:p>
              <a:pPr algn="ctr"/>
              <a:endParaRPr lang="en-US" sz="1600" dirty="0"/>
            </a:p>
            <a:p>
              <a:pPr algn="ctr"/>
              <a:endParaRPr lang="en-US" sz="1600" dirty="0"/>
            </a:p>
          </p:txBody>
        </p:sp>
        <p:grpSp>
          <p:nvGrpSpPr>
            <p:cNvPr id="52" name="Group 51">
              <a:extLst>
                <a:ext uri="{FF2B5EF4-FFF2-40B4-BE49-F238E27FC236}">
                  <a16:creationId xmlns:a16="http://schemas.microsoft.com/office/drawing/2014/main" id="{F7C639A8-5D26-D850-26F6-83C566C421F5}"/>
                </a:ext>
              </a:extLst>
            </p:cNvPr>
            <p:cNvGrpSpPr/>
            <p:nvPr/>
          </p:nvGrpSpPr>
          <p:grpSpPr>
            <a:xfrm>
              <a:off x="1895061" y="2567805"/>
              <a:ext cx="1772186" cy="499373"/>
              <a:chOff x="4303204" y="3274423"/>
              <a:chExt cx="1950721" cy="505098"/>
            </a:xfrm>
            <a:effectLst>
              <a:outerShdw blurRad="50800" dist="38100" dir="2700000" algn="tl" rotWithShape="0">
                <a:prstClr val="black">
                  <a:alpha val="40000"/>
                </a:prstClr>
              </a:outerShdw>
            </a:effectLst>
          </p:grpSpPr>
          <p:sp>
            <p:nvSpPr>
              <p:cNvPr id="54" name="Rectangle 53">
                <a:extLst>
                  <a:ext uri="{FF2B5EF4-FFF2-40B4-BE49-F238E27FC236}">
                    <a16:creationId xmlns:a16="http://schemas.microsoft.com/office/drawing/2014/main" id="{B0257D31-6C70-713D-6F49-5DA69B88E3A5}"/>
                  </a:ext>
                </a:extLst>
              </p:cNvPr>
              <p:cNvSpPr/>
              <p:nvPr/>
            </p:nvSpPr>
            <p:spPr>
              <a:xfrm>
                <a:off x="4303204" y="3274423"/>
                <a:ext cx="1950721" cy="505096"/>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CD74ED8C-A0D7-3BFA-77F0-49A90079E7A8}"/>
                  </a:ext>
                </a:extLst>
              </p:cNvPr>
              <p:cNvSpPr/>
              <p:nvPr/>
            </p:nvSpPr>
            <p:spPr>
              <a:xfrm>
                <a:off x="4407707" y="3274424"/>
                <a:ext cx="1741714" cy="505097"/>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dirty="0"/>
              </a:p>
            </p:txBody>
          </p:sp>
        </p:grpSp>
        <p:sp>
          <p:nvSpPr>
            <p:cNvPr id="53" name="Rectangle 52">
              <a:extLst>
                <a:ext uri="{FF2B5EF4-FFF2-40B4-BE49-F238E27FC236}">
                  <a16:creationId xmlns:a16="http://schemas.microsoft.com/office/drawing/2014/main" id="{FD7BFB7E-88A1-50E8-3912-285ABB91FBBC}"/>
                </a:ext>
              </a:extLst>
            </p:cNvPr>
            <p:cNvSpPr/>
            <p:nvPr/>
          </p:nvSpPr>
          <p:spPr>
            <a:xfrm>
              <a:off x="2284606" y="2623324"/>
              <a:ext cx="1017394" cy="375613"/>
            </a:xfrm>
            <a:prstGeom prst="rect">
              <a:avLst/>
            </a:prstGeom>
            <a:effectLst>
              <a:outerShdw blurRad="50800" dist="38100" dir="2700000" algn="tl" rotWithShape="0">
                <a:prstClr val="black">
                  <a:alpha val="40000"/>
                </a:prstClr>
              </a:outerShdw>
            </a:effectLst>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grpSp>
          <p:nvGrpSpPr>
            <p:cNvPr id="88" name="Group 87">
              <a:extLst>
                <a:ext uri="{FF2B5EF4-FFF2-40B4-BE49-F238E27FC236}">
                  <a16:creationId xmlns:a16="http://schemas.microsoft.com/office/drawing/2014/main" id="{F858C75D-CA02-7C70-11E9-06769399E423}"/>
                </a:ext>
              </a:extLst>
            </p:cNvPr>
            <p:cNvGrpSpPr/>
            <p:nvPr/>
          </p:nvGrpSpPr>
          <p:grpSpPr>
            <a:xfrm>
              <a:off x="1570618" y="4521780"/>
              <a:ext cx="9050764" cy="1297091"/>
              <a:chOff x="1570618" y="4521780"/>
              <a:chExt cx="9050764" cy="1297091"/>
            </a:xfrm>
          </p:grpSpPr>
          <p:grpSp>
            <p:nvGrpSpPr>
              <p:cNvPr id="56" name="Group 55">
                <a:extLst>
                  <a:ext uri="{FF2B5EF4-FFF2-40B4-BE49-F238E27FC236}">
                    <a16:creationId xmlns:a16="http://schemas.microsoft.com/office/drawing/2014/main" id="{B12B7C35-F08F-C461-B4C2-4E0FB3E0503B}"/>
                  </a:ext>
                </a:extLst>
              </p:cNvPr>
              <p:cNvGrpSpPr/>
              <p:nvPr/>
            </p:nvGrpSpPr>
            <p:grpSpPr>
              <a:xfrm>
                <a:off x="1570618" y="4521780"/>
                <a:ext cx="9050764" cy="1297091"/>
                <a:chOff x="2145861" y="4485048"/>
                <a:chExt cx="7141685" cy="1297091"/>
              </a:xfrm>
            </p:grpSpPr>
            <p:sp>
              <p:nvSpPr>
                <p:cNvPr id="57" name="Rectangle 56">
                  <a:extLst>
                    <a:ext uri="{FF2B5EF4-FFF2-40B4-BE49-F238E27FC236}">
                      <a16:creationId xmlns:a16="http://schemas.microsoft.com/office/drawing/2014/main" id="{49EBF03F-64D0-C303-17AB-BA497330DC31}"/>
                    </a:ext>
                  </a:extLst>
                </p:cNvPr>
                <p:cNvSpPr/>
                <p:nvPr/>
              </p:nvSpPr>
              <p:spPr>
                <a:xfrm>
                  <a:off x="2145861" y="4485048"/>
                  <a:ext cx="7141685" cy="1297091"/>
                </a:xfrm>
                <a:prstGeom prst="rect">
                  <a:avLst/>
                </a:prstGeom>
                <a:effectLst>
                  <a:outerShdw blurRad="50800" dist="38100" dir="2700000" algn="tl" rotWithShape="0">
                    <a:prstClr val="black">
                      <a:alpha val="40000"/>
                    </a:prstClr>
                  </a:outerShdw>
                </a:effectLst>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dirty="0"/>
                </a:p>
              </p:txBody>
            </p:sp>
            <p:sp>
              <p:nvSpPr>
                <p:cNvPr id="58" name="Rectangle 57">
                  <a:extLst>
                    <a:ext uri="{FF2B5EF4-FFF2-40B4-BE49-F238E27FC236}">
                      <a16:creationId xmlns:a16="http://schemas.microsoft.com/office/drawing/2014/main" id="{77DFA65F-BF47-1ECC-ACBF-928F293A9B8E}"/>
                    </a:ext>
                  </a:extLst>
                </p:cNvPr>
                <p:cNvSpPr/>
                <p:nvPr/>
              </p:nvSpPr>
              <p:spPr>
                <a:xfrm>
                  <a:off x="3461192" y="4574702"/>
                  <a:ext cx="1724544" cy="1077165"/>
                </a:xfrm>
                <a:prstGeom prst="rect">
                  <a:avLst/>
                </a:prstGeom>
                <a:solidFill>
                  <a:schemeClr val="accent2">
                    <a:lumMod val="20000"/>
                    <a:lumOff val="80000"/>
                  </a:schemeClr>
                </a:solidFill>
                <a:effectLst>
                  <a:outerShdw blurRad="50800" dist="38100" dir="2700000" algn="tl" rotWithShape="0">
                    <a:prstClr val="black">
                      <a:alpha val="40000"/>
                    </a:prstClr>
                  </a:outerShdw>
                </a:effectLst>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dirty="0">
                    <a:solidFill>
                      <a:schemeClr val="tx1"/>
                    </a:solidFill>
                  </a:endParaRPr>
                </a:p>
              </p:txBody>
            </p:sp>
            <p:sp>
              <p:nvSpPr>
                <p:cNvPr id="59" name="TextBox 58">
                  <a:extLst>
                    <a:ext uri="{FF2B5EF4-FFF2-40B4-BE49-F238E27FC236}">
                      <a16:creationId xmlns:a16="http://schemas.microsoft.com/office/drawing/2014/main" id="{C20D7E8F-754E-8DB6-B444-BB6562029E30}"/>
                    </a:ext>
                  </a:extLst>
                </p:cNvPr>
                <p:cNvSpPr txBox="1"/>
                <p:nvPr/>
              </p:nvSpPr>
              <p:spPr>
                <a:xfrm>
                  <a:off x="2207993" y="4574702"/>
                  <a:ext cx="1001872" cy="421420"/>
                </a:xfrm>
                <a:prstGeom prst="rect">
                  <a:avLst/>
                </a:prstGeom>
                <a:noFill/>
              </p:spPr>
              <p:txBody>
                <a:bodyPr wrap="square" rtlCol="0">
                  <a:spAutoFit/>
                </a:bodyPr>
                <a:lstStyle/>
                <a:p>
                  <a:r>
                    <a:rPr lang="en-US" sz="2000" b="1" dirty="0">
                      <a:solidFill>
                        <a:schemeClr val="bg1"/>
                      </a:solidFill>
                    </a:rPr>
                    <a:t>Allocator</a:t>
                  </a:r>
                </a:p>
              </p:txBody>
            </p:sp>
          </p:grpSp>
          <p:sp>
            <p:nvSpPr>
              <p:cNvPr id="60" name="TextBox 59">
                <a:extLst>
                  <a:ext uri="{FF2B5EF4-FFF2-40B4-BE49-F238E27FC236}">
                    <a16:creationId xmlns:a16="http://schemas.microsoft.com/office/drawing/2014/main" id="{84CFA2FD-E999-C17E-2E91-40C96B6B6145}"/>
                  </a:ext>
                </a:extLst>
              </p:cNvPr>
              <p:cNvSpPr txBox="1"/>
              <p:nvPr/>
            </p:nvSpPr>
            <p:spPr>
              <a:xfrm>
                <a:off x="3237557" y="4611434"/>
                <a:ext cx="676051" cy="400110"/>
              </a:xfrm>
              <a:prstGeom prst="rect">
                <a:avLst/>
              </a:prstGeom>
              <a:noFill/>
            </p:spPr>
            <p:txBody>
              <a:bodyPr wrap="square" rtlCol="0">
                <a:spAutoFit/>
              </a:bodyPr>
              <a:lstStyle/>
              <a:p>
                <a:r>
                  <a:rPr lang="en-US" sz="2000" b="1" dirty="0"/>
                  <a:t>App</a:t>
                </a:r>
              </a:p>
            </p:txBody>
          </p:sp>
          <p:sp>
            <p:nvSpPr>
              <p:cNvPr id="63" name="Rectangle 62">
                <a:extLst>
                  <a:ext uri="{FF2B5EF4-FFF2-40B4-BE49-F238E27FC236}">
                    <a16:creationId xmlns:a16="http://schemas.microsoft.com/office/drawing/2014/main" id="{6527FF11-3D57-162C-65AC-88AF324D6BBE}"/>
                  </a:ext>
                </a:extLst>
              </p:cNvPr>
              <p:cNvSpPr/>
              <p:nvPr/>
            </p:nvSpPr>
            <p:spPr>
              <a:xfrm>
                <a:off x="4379831" y="4915336"/>
                <a:ext cx="158989" cy="192415"/>
              </a:xfrm>
              <a:prstGeom prst="rect">
                <a:avLst/>
              </a:prstGeom>
              <a:solidFill>
                <a:schemeClr val="accent2">
                  <a:lumMod val="20000"/>
                  <a:lumOff val="80000"/>
                </a:schemeClr>
              </a:solidFill>
              <a:effectLst>
                <a:outerShdw blurRad="50800" dist="38100" dir="2700000" algn="tl" rotWithShape="0">
                  <a:prstClr val="black">
                    <a:alpha val="40000"/>
                  </a:prstClr>
                </a:outerShdw>
              </a:effectLst>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dirty="0">
                  <a:solidFill>
                    <a:schemeClr val="tx1"/>
                  </a:solidFill>
                </a:endParaRPr>
              </a:p>
            </p:txBody>
          </p:sp>
          <p:sp>
            <p:nvSpPr>
              <p:cNvPr id="64" name="Rectangle 63">
                <a:extLst>
                  <a:ext uri="{FF2B5EF4-FFF2-40B4-BE49-F238E27FC236}">
                    <a16:creationId xmlns:a16="http://schemas.microsoft.com/office/drawing/2014/main" id="{D8C50F7D-98AC-E5F2-BE0E-758184018B73}"/>
                  </a:ext>
                </a:extLst>
              </p:cNvPr>
              <p:cNvSpPr/>
              <p:nvPr/>
            </p:nvSpPr>
            <p:spPr>
              <a:xfrm>
                <a:off x="3962845" y="5143936"/>
                <a:ext cx="158989" cy="192415"/>
              </a:xfrm>
              <a:prstGeom prst="rect">
                <a:avLst/>
              </a:prstGeom>
              <a:solidFill>
                <a:schemeClr val="accent2">
                  <a:lumMod val="20000"/>
                  <a:lumOff val="80000"/>
                </a:schemeClr>
              </a:solidFill>
              <a:effectLst>
                <a:outerShdw blurRad="50800" dist="38100" dir="2700000" algn="tl" rotWithShape="0">
                  <a:prstClr val="black">
                    <a:alpha val="40000"/>
                  </a:prstClr>
                </a:outerShdw>
              </a:effectLst>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dirty="0">
                  <a:solidFill>
                    <a:schemeClr val="tx1"/>
                  </a:solidFill>
                </a:endParaRPr>
              </a:p>
            </p:txBody>
          </p:sp>
          <p:sp>
            <p:nvSpPr>
              <p:cNvPr id="65" name="Rectangle 64">
                <a:extLst>
                  <a:ext uri="{FF2B5EF4-FFF2-40B4-BE49-F238E27FC236}">
                    <a16:creationId xmlns:a16="http://schemas.microsoft.com/office/drawing/2014/main" id="{1C274204-7F97-377C-4541-DD0C71E08A0F}"/>
                  </a:ext>
                </a:extLst>
              </p:cNvPr>
              <p:cNvSpPr/>
              <p:nvPr/>
            </p:nvSpPr>
            <p:spPr>
              <a:xfrm>
                <a:off x="4171338" y="5144300"/>
                <a:ext cx="158989" cy="192415"/>
              </a:xfrm>
              <a:prstGeom prst="rect">
                <a:avLst/>
              </a:prstGeom>
              <a:solidFill>
                <a:schemeClr val="accent2">
                  <a:lumMod val="20000"/>
                  <a:lumOff val="80000"/>
                </a:schemeClr>
              </a:solidFill>
              <a:effectLst>
                <a:outerShdw blurRad="50800" dist="38100" dir="2700000" algn="tl" rotWithShape="0">
                  <a:prstClr val="black">
                    <a:alpha val="40000"/>
                  </a:prstClr>
                </a:outerShdw>
              </a:effectLst>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dirty="0">
                  <a:solidFill>
                    <a:schemeClr val="tx1"/>
                  </a:solidFill>
                </a:endParaRPr>
              </a:p>
            </p:txBody>
          </p:sp>
          <p:sp>
            <p:nvSpPr>
              <p:cNvPr id="66" name="Rectangle 65">
                <a:extLst>
                  <a:ext uri="{FF2B5EF4-FFF2-40B4-BE49-F238E27FC236}">
                    <a16:creationId xmlns:a16="http://schemas.microsoft.com/office/drawing/2014/main" id="{B61BBCAB-93D6-EE80-6FD7-4D3E15CE6D1F}"/>
                  </a:ext>
                </a:extLst>
              </p:cNvPr>
              <p:cNvSpPr/>
              <p:nvPr/>
            </p:nvSpPr>
            <p:spPr>
              <a:xfrm>
                <a:off x="4379831" y="5143936"/>
                <a:ext cx="158989" cy="192415"/>
              </a:xfrm>
              <a:prstGeom prst="rect">
                <a:avLst/>
              </a:prstGeom>
              <a:solidFill>
                <a:schemeClr val="accent2">
                  <a:lumMod val="20000"/>
                  <a:lumOff val="80000"/>
                </a:schemeClr>
              </a:solidFill>
              <a:effectLst>
                <a:outerShdw blurRad="50800" dist="38100" dir="2700000" algn="tl" rotWithShape="0">
                  <a:prstClr val="black">
                    <a:alpha val="40000"/>
                  </a:prstClr>
                </a:outerShdw>
              </a:effectLst>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dirty="0">
                  <a:solidFill>
                    <a:schemeClr val="tx1"/>
                  </a:solidFill>
                </a:endParaRPr>
              </a:p>
            </p:txBody>
          </p:sp>
          <p:sp>
            <p:nvSpPr>
              <p:cNvPr id="67" name="Rectangle 66">
                <a:extLst>
                  <a:ext uri="{FF2B5EF4-FFF2-40B4-BE49-F238E27FC236}">
                    <a16:creationId xmlns:a16="http://schemas.microsoft.com/office/drawing/2014/main" id="{DF96AC48-4E6B-173E-5DC4-A80BBDF5E649}"/>
                  </a:ext>
                </a:extLst>
              </p:cNvPr>
              <p:cNvSpPr/>
              <p:nvPr/>
            </p:nvSpPr>
            <p:spPr>
              <a:xfrm>
                <a:off x="3962845" y="5370860"/>
                <a:ext cx="158989" cy="192415"/>
              </a:xfrm>
              <a:prstGeom prst="rect">
                <a:avLst/>
              </a:prstGeom>
              <a:solidFill>
                <a:schemeClr val="accent2">
                  <a:lumMod val="20000"/>
                  <a:lumOff val="80000"/>
                </a:schemeClr>
              </a:solidFill>
              <a:effectLst>
                <a:outerShdw blurRad="50800" dist="38100" dir="2700000" algn="tl" rotWithShape="0">
                  <a:prstClr val="black">
                    <a:alpha val="40000"/>
                  </a:prstClr>
                </a:outerShdw>
              </a:effectLst>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dirty="0">
                  <a:solidFill>
                    <a:schemeClr val="tx1"/>
                  </a:solidFill>
                </a:endParaRPr>
              </a:p>
            </p:txBody>
          </p:sp>
          <p:sp>
            <p:nvSpPr>
              <p:cNvPr id="68" name="Rectangle 67">
                <a:extLst>
                  <a:ext uri="{FF2B5EF4-FFF2-40B4-BE49-F238E27FC236}">
                    <a16:creationId xmlns:a16="http://schemas.microsoft.com/office/drawing/2014/main" id="{D2CAABD6-BB40-91E8-9225-201126D83B90}"/>
                  </a:ext>
                </a:extLst>
              </p:cNvPr>
              <p:cNvSpPr/>
              <p:nvPr/>
            </p:nvSpPr>
            <p:spPr>
              <a:xfrm>
                <a:off x="4171338" y="5371224"/>
                <a:ext cx="158989" cy="192415"/>
              </a:xfrm>
              <a:prstGeom prst="rect">
                <a:avLst/>
              </a:prstGeom>
              <a:solidFill>
                <a:schemeClr val="accent2">
                  <a:lumMod val="20000"/>
                  <a:lumOff val="80000"/>
                </a:schemeClr>
              </a:solidFill>
              <a:effectLst>
                <a:outerShdw blurRad="50800" dist="38100" dir="2700000" algn="tl" rotWithShape="0">
                  <a:prstClr val="black">
                    <a:alpha val="40000"/>
                  </a:prstClr>
                </a:outerShdw>
              </a:effectLst>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dirty="0">
                  <a:solidFill>
                    <a:schemeClr val="tx1"/>
                  </a:solidFill>
                </a:endParaRPr>
              </a:p>
            </p:txBody>
          </p:sp>
          <p:sp>
            <p:nvSpPr>
              <p:cNvPr id="69" name="Rectangle 68">
                <a:extLst>
                  <a:ext uri="{FF2B5EF4-FFF2-40B4-BE49-F238E27FC236}">
                    <a16:creationId xmlns:a16="http://schemas.microsoft.com/office/drawing/2014/main" id="{B8B595C1-CCAC-45D1-6A81-7FF6D9864836}"/>
                  </a:ext>
                </a:extLst>
              </p:cNvPr>
              <p:cNvSpPr/>
              <p:nvPr/>
            </p:nvSpPr>
            <p:spPr>
              <a:xfrm>
                <a:off x="4379831" y="5370860"/>
                <a:ext cx="158989" cy="192415"/>
              </a:xfrm>
              <a:prstGeom prst="rect">
                <a:avLst/>
              </a:prstGeom>
              <a:solidFill>
                <a:schemeClr val="accent2">
                  <a:lumMod val="20000"/>
                  <a:lumOff val="80000"/>
                </a:schemeClr>
              </a:solidFill>
              <a:effectLst>
                <a:outerShdw blurRad="50800" dist="38100" dir="2700000" algn="tl" rotWithShape="0">
                  <a:prstClr val="black">
                    <a:alpha val="40000"/>
                  </a:prstClr>
                </a:outerShdw>
              </a:effectLst>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dirty="0">
                  <a:solidFill>
                    <a:schemeClr val="tx1"/>
                  </a:solidFill>
                </a:endParaRPr>
              </a:p>
            </p:txBody>
          </p:sp>
          <p:sp>
            <p:nvSpPr>
              <p:cNvPr id="70" name="Rectangle 69">
                <a:extLst>
                  <a:ext uri="{FF2B5EF4-FFF2-40B4-BE49-F238E27FC236}">
                    <a16:creationId xmlns:a16="http://schemas.microsoft.com/office/drawing/2014/main" id="{2158511A-4852-0A78-56C0-B1B2AD34E96B}"/>
                  </a:ext>
                </a:extLst>
              </p:cNvPr>
              <p:cNvSpPr/>
              <p:nvPr/>
            </p:nvSpPr>
            <p:spPr>
              <a:xfrm>
                <a:off x="4585985" y="4915336"/>
                <a:ext cx="158989" cy="192415"/>
              </a:xfrm>
              <a:prstGeom prst="rect">
                <a:avLst/>
              </a:prstGeom>
              <a:solidFill>
                <a:schemeClr val="accent2">
                  <a:lumMod val="20000"/>
                  <a:lumOff val="80000"/>
                </a:schemeClr>
              </a:solidFill>
              <a:effectLst>
                <a:outerShdw blurRad="50800" dist="38100" dir="2700000" algn="tl" rotWithShape="0">
                  <a:prstClr val="black">
                    <a:alpha val="40000"/>
                  </a:prstClr>
                </a:outerShdw>
              </a:effectLst>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dirty="0">
                  <a:solidFill>
                    <a:schemeClr val="tx1"/>
                  </a:solidFill>
                </a:endParaRPr>
              </a:p>
            </p:txBody>
          </p:sp>
          <p:sp>
            <p:nvSpPr>
              <p:cNvPr id="71" name="Rectangle 70">
                <a:extLst>
                  <a:ext uri="{FF2B5EF4-FFF2-40B4-BE49-F238E27FC236}">
                    <a16:creationId xmlns:a16="http://schemas.microsoft.com/office/drawing/2014/main" id="{70377A6A-C7A4-5A40-7A26-2343902F2EB8}"/>
                  </a:ext>
                </a:extLst>
              </p:cNvPr>
              <p:cNvSpPr/>
              <p:nvPr/>
            </p:nvSpPr>
            <p:spPr>
              <a:xfrm>
                <a:off x="4794478" y="4915700"/>
                <a:ext cx="158989" cy="192415"/>
              </a:xfrm>
              <a:prstGeom prst="rect">
                <a:avLst/>
              </a:prstGeom>
              <a:solidFill>
                <a:schemeClr val="accent2">
                  <a:lumMod val="20000"/>
                  <a:lumOff val="80000"/>
                </a:schemeClr>
              </a:solidFill>
              <a:effectLst>
                <a:outerShdw blurRad="50800" dist="38100" dir="2700000" algn="tl" rotWithShape="0">
                  <a:prstClr val="black">
                    <a:alpha val="40000"/>
                  </a:prstClr>
                </a:outerShdw>
              </a:effectLst>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dirty="0">
                  <a:solidFill>
                    <a:schemeClr val="tx1"/>
                  </a:solidFill>
                </a:endParaRPr>
              </a:p>
            </p:txBody>
          </p:sp>
          <p:sp>
            <p:nvSpPr>
              <p:cNvPr id="72" name="Rectangle 71">
                <a:extLst>
                  <a:ext uri="{FF2B5EF4-FFF2-40B4-BE49-F238E27FC236}">
                    <a16:creationId xmlns:a16="http://schemas.microsoft.com/office/drawing/2014/main" id="{FAE85C8D-B6AB-A017-E5DA-E796D1FCCB18}"/>
                  </a:ext>
                </a:extLst>
              </p:cNvPr>
              <p:cNvSpPr/>
              <p:nvPr/>
            </p:nvSpPr>
            <p:spPr>
              <a:xfrm>
                <a:off x="5002971" y="4915336"/>
                <a:ext cx="158989" cy="192415"/>
              </a:xfrm>
              <a:prstGeom prst="rect">
                <a:avLst/>
              </a:prstGeom>
              <a:solidFill>
                <a:schemeClr val="accent2">
                  <a:lumMod val="20000"/>
                  <a:lumOff val="80000"/>
                </a:schemeClr>
              </a:solidFill>
              <a:effectLst>
                <a:outerShdw blurRad="50800" dist="38100" dir="2700000" algn="tl" rotWithShape="0">
                  <a:prstClr val="black">
                    <a:alpha val="40000"/>
                  </a:prstClr>
                </a:outerShdw>
              </a:effectLst>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dirty="0">
                  <a:solidFill>
                    <a:schemeClr val="tx1"/>
                  </a:solidFill>
                </a:endParaRPr>
              </a:p>
            </p:txBody>
          </p:sp>
          <p:sp>
            <p:nvSpPr>
              <p:cNvPr id="73" name="Rectangle 72">
                <a:extLst>
                  <a:ext uri="{FF2B5EF4-FFF2-40B4-BE49-F238E27FC236}">
                    <a16:creationId xmlns:a16="http://schemas.microsoft.com/office/drawing/2014/main" id="{90D9AEA9-D338-B303-3B94-60F4A30A4932}"/>
                  </a:ext>
                </a:extLst>
              </p:cNvPr>
              <p:cNvSpPr/>
              <p:nvPr/>
            </p:nvSpPr>
            <p:spPr>
              <a:xfrm>
                <a:off x="4585985" y="5143936"/>
                <a:ext cx="158989" cy="192415"/>
              </a:xfrm>
              <a:prstGeom prst="rect">
                <a:avLst/>
              </a:prstGeom>
              <a:solidFill>
                <a:schemeClr val="accent2">
                  <a:lumMod val="20000"/>
                  <a:lumOff val="80000"/>
                </a:schemeClr>
              </a:solidFill>
              <a:effectLst>
                <a:outerShdw blurRad="50800" dist="38100" dir="2700000" algn="tl" rotWithShape="0">
                  <a:prstClr val="black">
                    <a:alpha val="40000"/>
                  </a:prstClr>
                </a:outerShdw>
              </a:effectLst>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dirty="0">
                  <a:solidFill>
                    <a:schemeClr val="tx1"/>
                  </a:solidFill>
                </a:endParaRPr>
              </a:p>
            </p:txBody>
          </p:sp>
          <p:sp>
            <p:nvSpPr>
              <p:cNvPr id="74" name="Rectangle 73">
                <a:extLst>
                  <a:ext uri="{FF2B5EF4-FFF2-40B4-BE49-F238E27FC236}">
                    <a16:creationId xmlns:a16="http://schemas.microsoft.com/office/drawing/2014/main" id="{E0DFFD68-3212-3974-0913-3919EC985851}"/>
                  </a:ext>
                </a:extLst>
              </p:cNvPr>
              <p:cNvSpPr/>
              <p:nvPr/>
            </p:nvSpPr>
            <p:spPr>
              <a:xfrm>
                <a:off x="4794478" y="5144300"/>
                <a:ext cx="158989" cy="192415"/>
              </a:xfrm>
              <a:prstGeom prst="rect">
                <a:avLst/>
              </a:prstGeom>
              <a:solidFill>
                <a:schemeClr val="accent2">
                  <a:lumMod val="20000"/>
                  <a:lumOff val="80000"/>
                </a:schemeClr>
              </a:solidFill>
              <a:effectLst>
                <a:outerShdw blurRad="50800" dist="38100" dir="2700000" algn="tl" rotWithShape="0">
                  <a:prstClr val="black">
                    <a:alpha val="40000"/>
                  </a:prstClr>
                </a:outerShdw>
              </a:effectLst>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dirty="0">
                  <a:solidFill>
                    <a:schemeClr val="tx1"/>
                  </a:solidFill>
                </a:endParaRPr>
              </a:p>
            </p:txBody>
          </p:sp>
          <p:sp>
            <p:nvSpPr>
              <p:cNvPr id="75" name="Rectangle 74">
                <a:extLst>
                  <a:ext uri="{FF2B5EF4-FFF2-40B4-BE49-F238E27FC236}">
                    <a16:creationId xmlns:a16="http://schemas.microsoft.com/office/drawing/2014/main" id="{6174440C-BE6E-6157-D938-0D908E30C3B7}"/>
                  </a:ext>
                </a:extLst>
              </p:cNvPr>
              <p:cNvSpPr/>
              <p:nvPr/>
            </p:nvSpPr>
            <p:spPr>
              <a:xfrm>
                <a:off x="5002971" y="5143936"/>
                <a:ext cx="158989" cy="192415"/>
              </a:xfrm>
              <a:prstGeom prst="rect">
                <a:avLst/>
              </a:prstGeom>
              <a:solidFill>
                <a:schemeClr val="accent2">
                  <a:lumMod val="20000"/>
                  <a:lumOff val="80000"/>
                </a:schemeClr>
              </a:solidFill>
              <a:effectLst>
                <a:outerShdw blurRad="50800" dist="38100" dir="2700000" algn="tl" rotWithShape="0">
                  <a:prstClr val="black">
                    <a:alpha val="40000"/>
                  </a:prstClr>
                </a:outerShdw>
              </a:effectLst>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dirty="0">
                  <a:solidFill>
                    <a:schemeClr val="tx1"/>
                  </a:solidFill>
                </a:endParaRPr>
              </a:p>
            </p:txBody>
          </p:sp>
          <p:sp>
            <p:nvSpPr>
              <p:cNvPr id="76" name="Rectangle 75">
                <a:extLst>
                  <a:ext uri="{FF2B5EF4-FFF2-40B4-BE49-F238E27FC236}">
                    <a16:creationId xmlns:a16="http://schemas.microsoft.com/office/drawing/2014/main" id="{1603FFF6-6294-0C9A-CCEF-753580223A19}"/>
                  </a:ext>
                </a:extLst>
              </p:cNvPr>
              <p:cNvSpPr/>
              <p:nvPr/>
            </p:nvSpPr>
            <p:spPr>
              <a:xfrm>
                <a:off x="4585985" y="5370860"/>
                <a:ext cx="158989" cy="192415"/>
              </a:xfrm>
              <a:prstGeom prst="rect">
                <a:avLst/>
              </a:prstGeom>
              <a:solidFill>
                <a:schemeClr val="accent2">
                  <a:lumMod val="20000"/>
                  <a:lumOff val="80000"/>
                </a:schemeClr>
              </a:solidFill>
              <a:effectLst>
                <a:outerShdw blurRad="50800" dist="38100" dir="2700000" algn="tl" rotWithShape="0">
                  <a:prstClr val="black">
                    <a:alpha val="40000"/>
                  </a:prstClr>
                </a:outerShdw>
              </a:effectLst>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dirty="0">
                  <a:solidFill>
                    <a:schemeClr val="tx1"/>
                  </a:solidFill>
                </a:endParaRPr>
              </a:p>
            </p:txBody>
          </p:sp>
          <p:sp>
            <p:nvSpPr>
              <p:cNvPr id="77" name="Rectangle 76">
                <a:extLst>
                  <a:ext uri="{FF2B5EF4-FFF2-40B4-BE49-F238E27FC236}">
                    <a16:creationId xmlns:a16="http://schemas.microsoft.com/office/drawing/2014/main" id="{B10771D3-2D51-F9D5-A358-96317E361077}"/>
                  </a:ext>
                </a:extLst>
              </p:cNvPr>
              <p:cNvSpPr/>
              <p:nvPr/>
            </p:nvSpPr>
            <p:spPr>
              <a:xfrm>
                <a:off x="4794478" y="5371224"/>
                <a:ext cx="158989" cy="192415"/>
              </a:xfrm>
              <a:prstGeom prst="rect">
                <a:avLst/>
              </a:prstGeom>
              <a:solidFill>
                <a:schemeClr val="accent2">
                  <a:lumMod val="20000"/>
                  <a:lumOff val="80000"/>
                </a:schemeClr>
              </a:solidFill>
              <a:effectLst>
                <a:outerShdw blurRad="50800" dist="38100" dir="2700000" algn="tl" rotWithShape="0">
                  <a:prstClr val="black">
                    <a:alpha val="40000"/>
                  </a:prstClr>
                </a:outerShdw>
              </a:effectLst>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dirty="0">
                  <a:solidFill>
                    <a:schemeClr val="tx1"/>
                  </a:solidFill>
                </a:endParaRPr>
              </a:p>
            </p:txBody>
          </p:sp>
          <p:sp>
            <p:nvSpPr>
              <p:cNvPr id="78" name="Rectangle 77">
                <a:extLst>
                  <a:ext uri="{FF2B5EF4-FFF2-40B4-BE49-F238E27FC236}">
                    <a16:creationId xmlns:a16="http://schemas.microsoft.com/office/drawing/2014/main" id="{BC32A168-36C6-0E91-92C4-479BE94A3F81}"/>
                  </a:ext>
                </a:extLst>
              </p:cNvPr>
              <p:cNvSpPr/>
              <p:nvPr/>
            </p:nvSpPr>
            <p:spPr>
              <a:xfrm>
                <a:off x="5002971" y="5370860"/>
                <a:ext cx="158989" cy="192415"/>
              </a:xfrm>
              <a:prstGeom prst="rect">
                <a:avLst/>
              </a:prstGeom>
              <a:solidFill>
                <a:schemeClr val="accent2">
                  <a:lumMod val="20000"/>
                  <a:lumOff val="80000"/>
                </a:schemeClr>
              </a:solidFill>
              <a:effectLst>
                <a:outerShdw blurRad="50800" dist="38100" dir="2700000" algn="tl" rotWithShape="0">
                  <a:prstClr val="black">
                    <a:alpha val="40000"/>
                  </a:prstClr>
                </a:outerShdw>
              </a:effectLst>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dirty="0">
                  <a:solidFill>
                    <a:schemeClr val="tx1"/>
                  </a:solidFill>
                </a:endParaRPr>
              </a:p>
            </p:txBody>
          </p:sp>
        </p:grpSp>
        <p:sp>
          <p:nvSpPr>
            <p:cNvPr id="137" name="Rectangle 136">
              <a:extLst>
                <a:ext uri="{FF2B5EF4-FFF2-40B4-BE49-F238E27FC236}">
                  <a16:creationId xmlns:a16="http://schemas.microsoft.com/office/drawing/2014/main" id="{A9B2E2DB-A216-D3A9-824B-B5DF242B1A4D}"/>
                </a:ext>
              </a:extLst>
            </p:cNvPr>
            <p:cNvSpPr/>
            <p:nvPr/>
          </p:nvSpPr>
          <p:spPr>
            <a:xfrm>
              <a:off x="5580547" y="4611434"/>
              <a:ext cx="2185540" cy="1077165"/>
            </a:xfrm>
            <a:prstGeom prst="rect">
              <a:avLst/>
            </a:prstGeom>
            <a:solidFill>
              <a:schemeClr val="accent2">
                <a:lumMod val="60000"/>
                <a:lumOff val="40000"/>
              </a:schemeClr>
            </a:solidFill>
            <a:effectLst>
              <a:outerShdw blurRad="50800" dist="38100" dir="2700000" algn="tl" rotWithShape="0">
                <a:prstClr val="black">
                  <a:alpha val="40000"/>
                </a:prstClr>
              </a:outerShdw>
            </a:effectLst>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dirty="0">
                <a:solidFill>
                  <a:schemeClr val="tx1"/>
                </a:solidFill>
              </a:endParaRPr>
            </a:p>
          </p:txBody>
        </p:sp>
        <p:sp>
          <p:nvSpPr>
            <p:cNvPr id="138" name="TextBox 137">
              <a:extLst>
                <a:ext uri="{FF2B5EF4-FFF2-40B4-BE49-F238E27FC236}">
                  <a16:creationId xmlns:a16="http://schemas.microsoft.com/office/drawing/2014/main" id="{AEFE2F4A-4E3D-4CDD-E5FB-B0F4B6C090A2}"/>
                </a:ext>
              </a:extLst>
            </p:cNvPr>
            <p:cNvSpPr txBox="1"/>
            <p:nvPr/>
          </p:nvSpPr>
          <p:spPr>
            <a:xfrm>
              <a:off x="5580547" y="4611434"/>
              <a:ext cx="676051" cy="421420"/>
            </a:xfrm>
            <a:prstGeom prst="rect">
              <a:avLst/>
            </a:prstGeom>
            <a:noFill/>
          </p:spPr>
          <p:txBody>
            <a:bodyPr wrap="square" rtlCol="0">
              <a:spAutoFit/>
            </a:bodyPr>
            <a:lstStyle/>
            <a:p>
              <a:r>
                <a:rPr lang="en-US" sz="2000" b="1" dirty="0">
                  <a:solidFill>
                    <a:schemeClr val="bg1"/>
                  </a:solidFill>
                </a:rPr>
                <a:t>App</a:t>
              </a:r>
            </a:p>
          </p:txBody>
        </p:sp>
        <p:sp>
          <p:nvSpPr>
            <p:cNvPr id="140" name="Rectangle 139">
              <a:extLst>
                <a:ext uri="{FF2B5EF4-FFF2-40B4-BE49-F238E27FC236}">
                  <a16:creationId xmlns:a16="http://schemas.microsoft.com/office/drawing/2014/main" id="{9E493F0E-A27B-A7A2-7AE8-1C36467F2B14}"/>
                </a:ext>
              </a:extLst>
            </p:cNvPr>
            <p:cNvSpPr/>
            <p:nvPr/>
          </p:nvSpPr>
          <p:spPr>
            <a:xfrm>
              <a:off x="6514328" y="4915700"/>
              <a:ext cx="158989" cy="192415"/>
            </a:xfrm>
            <a:prstGeom prst="rect">
              <a:avLst/>
            </a:prstGeom>
            <a:solidFill>
              <a:schemeClr val="accent2">
                <a:lumMod val="60000"/>
                <a:lumOff val="40000"/>
              </a:schemeClr>
            </a:solidFill>
            <a:effectLst>
              <a:outerShdw blurRad="50800" dist="38100" dir="2700000" algn="tl" rotWithShape="0">
                <a:prstClr val="black">
                  <a:alpha val="40000"/>
                </a:prstClr>
              </a:outerShdw>
            </a:effectLst>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dirty="0">
                <a:solidFill>
                  <a:schemeClr val="tx1"/>
                </a:solidFill>
              </a:endParaRPr>
            </a:p>
          </p:txBody>
        </p:sp>
        <p:sp>
          <p:nvSpPr>
            <p:cNvPr id="141" name="Rectangle 140">
              <a:extLst>
                <a:ext uri="{FF2B5EF4-FFF2-40B4-BE49-F238E27FC236}">
                  <a16:creationId xmlns:a16="http://schemas.microsoft.com/office/drawing/2014/main" id="{4DE4E359-D5B0-C739-7638-7A0DF64E94A2}"/>
                </a:ext>
              </a:extLst>
            </p:cNvPr>
            <p:cNvSpPr/>
            <p:nvPr/>
          </p:nvSpPr>
          <p:spPr>
            <a:xfrm>
              <a:off x="6722821" y="4915336"/>
              <a:ext cx="158989" cy="192415"/>
            </a:xfrm>
            <a:prstGeom prst="rect">
              <a:avLst/>
            </a:prstGeom>
            <a:solidFill>
              <a:schemeClr val="accent2">
                <a:lumMod val="60000"/>
                <a:lumOff val="40000"/>
              </a:schemeClr>
            </a:solidFill>
            <a:effectLst>
              <a:outerShdw blurRad="50800" dist="38100" dir="2700000" algn="tl" rotWithShape="0">
                <a:prstClr val="black">
                  <a:alpha val="40000"/>
                </a:prstClr>
              </a:outerShdw>
            </a:effectLst>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dirty="0">
                <a:solidFill>
                  <a:schemeClr val="tx1"/>
                </a:solidFill>
              </a:endParaRPr>
            </a:p>
          </p:txBody>
        </p:sp>
        <p:sp>
          <p:nvSpPr>
            <p:cNvPr id="142" name="Rectangle 141">
              <a:extLst>
                <a:ext uri="{FF2B5EF4-FFF2-40B4-BE49-F238E27FC236}">
                  <a16:creationId xmlns:a16="http://schemas.microsoft.com/office/drawing/2014/main" id="{066A24DE-22AC-E8B4-B017-CCF0A5455494}"/>
                </a:ext>
              </a:extLst>
            </p:cNvPr>
            <p:cNvSpPr/>
            <p:nvPr/>
          </p:nvSpPr>
          <p:spPr>
            <a:xfrm>
              <a:off x="6305835" y="5143936"/>
              <a:ext cx="158989" cy="192415"/>
            </a:xfrm>
            <a:prstGeom prst="rect">
              <a:avLst/>
            </a:prstGeom>
            <a:solidFill>
              <a:schemeClr val="accent2">
                <a:lumMod val="60000"/>
                <a:lumOff val="40000"/>
              </a:schemeClr>
            </a:solidFill>
            <a:effectLst>
              <a:outerShdw blurRad="50800" dist="38100" dir="2700000" algn="tl" rotWithShape="0">
                <a:prstClr val="black">
                  <a:alpha val="40000"/>
                </a:prstClr>
              </a:outerShdw>
            </a:effectLst>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dirty="0">
                <a:solidFill>
                  <a:schemeClr val="tx1"/>
                </a:solidFill>
              </a:endParaRPr>
            </a:p>
          </p:txBody>
        </p:sp>
        <p:sp>
          <p:nvSpPr>
            <p:cNvPr id="143" name="Rectangle 142">
              <a:extLst>
                <a:ext uri="{FF2B5EF4-FFF2-40B4-BE49-F238E27FC236}">
                  <a16:creationId xmlns:a16="http://schemas.microsoft.com/office/drawing/2014/main" id="{E7655828-84F4-F3C4-712C-EE1477740DF7}"/>
                </a:ext>
              </a:extLst>
            </p:cNvPr>
            <p:cNvSpPr/>
            <p:nvPr/>
          </p:nvSpPr>
          <p:spPr>
            <a:xfrm>
              <a:off x="6514328" y="5144300"/>
              <a:ext cx="158989" cy="192415"/>
            </a:xfrm>
            <a:prstGeom prst="rect">
              <a:avLst/>
            </a:prstGeom>
            <a:solidFill>
              <a:schemeClr val="accent2">
                <a:lumMod val="60000"/>
                <a:lumOff val="40000"/>
              </a:schemeClr>
            </a:solidFill>
            <a:effectLst>
              <a:outerShdw blurRad="50800" dist="38100" dir="2700000" algn="tl" rotWithShape="0">
                <a:prstClr val="black">
                  <a:alpha val="40000"/>
                </a:prstClr>
              </a:outerShdw>
            </a:effectLst>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dirty="0">
                <a:solidFill>
                  <a:schemeClr val="tx1"/>
                </a:solidFill>
              </a:endParaRPr>
            </a:p>
          </p:txBody>
        </p:sp>
        <p:sp>
          <p:nvSpPr>
            <p:cNvPr id="144" name="Rectangle 143">
              <a:extLst>
                <a:ext uri="{FF2B5EF4-FFF2-40B4-BE49-F238E27FC236}">
                  <a16:creationId xmlns:a16="http://schemas.microsoft.com/office/drawing/2014/main" id="{954EE84C-9424-34FA-3293-963E44298FF2}"/>
                </a:ext>
              </a:extLst>
            </p:cNvPr>
            <p:cNvSpPr/>
            <p:nvPr/>
          </p:nvSpPr>
          <p:spPr>
            <a:xfrm>
              <a:off x="6722821" y="5143936"/>
              <a:ext cx="158989" cy="192415"/>
            </a:xfrm>
            <a:prstGeom prst="rect">
              <a:avLst/>
            </a:prstGeom>
            <a:solidFill>
              <a:schemeClr val="accent2">
                <a:lumMod val="60000"/>
                <a:lumOff val="40000"/>
              </a:schemeClr>
            </a:solidFill>
            <a:effectLst>
              <a:outerShdw blurRad="50800" dist="38100" dir="2700000" algn="tl" rotWithShape="0">
                <a:prstClr val="black">
                  <a:alpha val="40000"/>
                </a:prstClr>
              </a:outerShdw>
            </a:effectLst>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dirty="0">
                <a:solidFill>
                  <a:schemeClr val="tx1"/>
                </a:solidFill>
              </a:endParaRPr>
            </a:p>
          </p:txBody>
        </p:sp>
        <p:sp>
          <p:nvSpPr>
            <p:cNvPr id="145" name="Rectangle 144">
              <a:extLst>
                <a:ext uri="{FF2B5EF4-FFF2-40B4-BE49-F238E27FC236}">
                  <a16:creationId xmlns:a16="http://schemas.microsoft.com/office/drawing/2014/main" id="{B67F912A-6EAB-BE9D-BC6B-C7171FD6B7A8}"/>
                </a:ext>
              </a:extLst>
            </p:cNvPr>
            <p:cNvSpPr/>
            <p:nvPr/>
          </p:nvSpPr>
          <p:spPr>
            <a:xfrm>
              <a:off x="6305835" y="5370860"/>
              <a:ext cx="158989" cy="192415"/>
            </a:xfrm>
            <a:prstGeom prst="rect">
              <a:avLst/>
            </a:prstGeom>
            <a:solidFill>
              <a:schemeClr val="accent2">
                <a:lumMod val="60000"/>
                <a:lumOff val="40000"/>
              </a:schemeClr>
            </a:solidFill>
            <a:effectLst>
              <a:outerShdw blurRad="50800" dist="38100" dir="2700000" algn="tl" rotWithShape="0">
                <a:prstClr val="black">
                  <a:alpha val="40000"/>
                </a:prstClr>
              </a:outerShdw>
            </a:effectLst>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dirty="0">
                <a:solidFill>
                  <a:schemeClr val="tx1"/>
                </a:solidFill>
              </a:endParaRPr>
            </a:p>
          </p:txBody>
        </p:sp>
        <p:sp>
          <p:nvSpPr>
            <p:cNvPr id="146" name="Rectangle 145">
              <a:extLst>
                <a:ext uri="{FF2B5EF4-FFF2-40B4-BE49-F238E27FC236}">
                  <a16:creationId xmlns:a16="http://schemas.microsoft.com/office/drawing/2014/main" id="{D5F9C4B6-09F0-4F80-0A69-7D777E4A61DD}"/>
                </a:ext>
              </a:extLst>
            </p:cNvPr>
            <p:cNvSpPr/>
            <p:nvPr/>
          </p:nvSpPr>
          <p:spPr>
            <a:xfrm>
              <a:off x="6514328" y="5371224"/>
              <a:ext cx="158989" cy="192415"/>
            </a:xfrm>
            <a:prstGeom prst="rect">
              <a:avLst/>
            </a:prstGeom>
            <a:solidFill>
              <a:schemeClr val="accent2">
                <a:lumMod val="60000"/>
                <a:lumOff val="40000"/>
              </a:schemeClr>
            </a:solidFill>
            <a:effectLst>
              <a:outerShdw blurRad="50800" dist="38100" dir="2700000" algn="tl" rotWithShape="0">
                <a:prstClr val="black">
                  <a:alpha val="40000"/>
                </a:prstClr>
              </a:outerShdw>
            </a:effectLst>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dirty="0">
                <a:solidFill>
                  <a:schemeClr val="tx1"/>
                </a:solidFill>
              </a:endParaRPr>
            </a:p>
          </p:txBody>
        </p:sp>
        <p:sp>
          <p:nvSpPr>
            <p:cNvPr id="147" name="Rectangle 146">
              <a:extLst>
                <a:ext uri="{FF2B5EF4-FFF2-40B4-BE49-F238E27FC236}">
                  <a16:creationId xmlns:a16="http://schemas.microsoft.com/office/drawing/2014/main" id="{563D1ED3-7DAD-D6F5-E792-465A43A162F0}"/>
                </a:ext>
              </a:extLst>
            </p:cNvPr>
            <p:cNvSpPr/>
            <p:nvPr/>
          </p:nvSpPr>
          <p:spPr>
            <a:xfrm>
              <a:off x="6722821" y="5370860"/>
              <a:ext cx="158989" cy="192415"/>
            </a:xfrm>
            <a:prstGeom prst="rect">
              <a:avLst/>
            </a:prstGeom>
            <a:solidFill>
              <a:schemeClr val="accent2">
                <a:lumMod val="60000"/>
                <a:lumOff val="40000"/>
              </a:schemeClr>
            </a:solidFill>
            <a:effectLst>
              <a:outerShdw blurRad="50800" dist="38100" dir="2700000" algn="tl" rotWithShape="0">
                <a:prstClr val="black">
                  <a:alpha val="40000"/>
                </a:prstClr>
              </a:outerShdw>
            </a:effectLst>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dirty="0">
                <a:solidFill>
                  <a:schemeClr val="tx1"/>
                </a:solidFill>
              </a:endParaRPr>
            </a:p>
          </p:txBody>
        </p:sp>
        <p:sp>
          <p:nvSpPr>
            <p:cNvPr id="148" name="Rectangle 147">
              <a:extLst>
                <a:ext uri="{FF2B5EF4-FFF2-40B4-BE49-F238E27FC236}">
                  <a16:creationId xmlns:a16="http://schemas.microsoft.com/office/drawing/2014/main" id="{A039F89C-012C-948C-F709-D85631B19E14}"/>
                </a:ext>
              </a:extLst>
            </p:cNvPr>
            <p:cNvSpPr/>
            <p:nvPr/>
          </p:nvSpPr>
          <p:spPr>
            <a:xfrm>
              <a:off x="6928975" y="4915336"/>
              <a:ext cx="158989" cy="192415"/>
            </a:xfrm>
            <a:prstGeom prst="rect">
              <a:avLst/>
            </a:prstGeom>
            <a:solidFill>
              <a:schemeClr val="accent2">
                <a:lumMod val="60000"/>
                <a:lumOff val="40000"/>
              </a:schemeClr>
            </a:solidFill>
            <a:effectLst>
              <a:outerShdw blurRad="50800" dist="38100" dir="2700000" algn="tl" rotWithShape="0">
                <a:prstClr val="black">
                  <a:alpha val="40000"/>
                </a:prstClr>
              </a:outerShdw>
            </a:effectLst>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dirty="0">
                <a:solidFill>
                  <a:schemeClr val="tx1"/>
                </a:solidFill>
              </a:endParaRPr>
            </a:p>
          </p:txBody>
        </p:sp>
        <p:sp>
          <p:nvSpPr>
            <p:cNvPr id="149" name="Rectangle 148">
              <a:extLst>
                <a:ext uri="{FF2B5EF4-FFF2-40B4-BE49-F238E27FC236}">
                  <a16:creationId xmlns:a16="http://schemas.microsoft.com/office/drawing/2014/main" id="{6773B6E8-2810-B010-32C6-9A82452BEFAE}"/>
                </a:ext>
              </a:extLst>
            </p:cNvPr>
            <p:cNvSpPr/>
            <p:nvPr/>
          </p:nvSpPr>
          <p:spPr>
            <a:xfrm>
              <a:off x="7137468" y="4915700"/>
              <a:ext cx="158989" cy="192415"/>
            </a:xfrm>
            <a:prstGeom prst="rect">
              <a:avLst/>
            </a:prstGeom>
            <a:solidFill>
              <a:schemeClr val="accent2">
                <a:lumMod val="60000"/>
                <a:lumOff val="40000"/>
              </a:schemeClr>
            </a:solidFill>
            <a:effectLst>
              <a:outerShdw blurRad="50800" dist="38100" dir="2700000" algn="tl" rotWithShape="0">
                <a:prstClr val="black">
                  <a:alpha val="40000"/>
                </a:prstClr>
              </a:outerShdw>
            </a:effectLst>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dirty="0">
                <a:solidFill>
                  <a:schemeClr val="tx1"/>
                </a:solidFill>
              </a:endParaRPr>
            </a:p>
          </p:txBody>
        </p:sp>
        <p:sp>
          <p:nvSpPr>
            <p:cNvPr id="150" name="Rectangle 149">
              <a:extLst>
                <a:ext uri="{FF2B5EF4-FFF2-40B4-BE49-F238E27FC236}">
                  <a16:creationId xmlns:a16="http://schemas.microsoft.com/office/drawing/2014/main" id="{877E64E3-F5D9-E742-39E7-D3062AF8122B}"/>
                </a:ext>
              </a:extLst>
            </p:cNvPr>
            <p:cNvSpPr/>
            <p:nvPr/>
          </p:nvSpPr>
          <p:spPr>
            <a:xfrm>
              <a:off x="7345961" y="4915336"/>
              <a:ext cx="158989" cy="192415"/>
            </a:xfrm>
            <a:prstGeom prst="rect">
              <a:avLst/>
            </a:prstGeom>
            <a:solidFill>
              <a:schemeClr val="accent2">
                <a:lumMod val="60000"/>
                <a:lumOff val="40000"/>
              </a:schemeClr>
            </a:solidFill>
            <a:effectLst>
              <a:outerShdw blurRad="50800" dist="38100" dir="2700000" algn="tl" rotWithShape="0">
                <a:prstClr val="black">
                  <a:alpha val="40000"/>
                </a:prstClr>
              </a:outerShdw>
            </a:effectLst>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dirty="0">
                <a:solidFill>
                  <a:schemeClr val="tx1"/>
                </a:solidFill>
              </a:endParaRPr>
            </a:p>
          </p:txBody>
        </p:sp>
        <p:sp>
          <p:nvSpPr>
            <p:cNvPr id="151" name="Rectangle 150">
              <a:extLst>
                <a:ext uri="{FF2B5EF4-FFF2-40B4-BE49-F238E27FC236}">
                  <a16:creationId xmlns:a16="http://schemas.microsoft.com/office/drawing/2014/main" id="{C2336EBA-C675-18B3-578C-B939E6D85CD7}"/>
                </a:ext>
              </a:extLst>
            </p:cNvPr>
            <p:cNvSpPr/>
            <p:nvPr/>
          </p:nvSpPr>
          <p:spPr>
            <a:xfrm>
              <a:off x="6928975" y="5143936"/>
              <a:ext cx="158989" cy="192415"/>
            </a:xfrm>
            <a:prstGeom prst="rect">
              <a:avLst/>
            </a:prstGeom>
            <a:solidFill>
              <a:schemeClr val="accent2">
                <a:lumMod val="60000"/>
                <a:lumOff val="40000"/>
              </a:schemeClr>
            </a:solidFill>
            <a:effectLst>
              <a:outerShdw blurRad="50800" dist="38100" dir="2700000" algn="tl" rotWithShape="0">
                <a:prstClr val="black">
                  <a:alpha val="40000"/>
                </a:prstClr>
              </a:outerShdw>
            </a:effectLst>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dirty="0">
                <a:solidFill>
                  <a:schemeClr val="tx1"/>
                </a:solidFill>
              </a:endParaRPr>
            </a:p>
          </p:txBody>
        </p:sp>
        <p:sp>
          <p:nvSpPr>
            <p:cNvPr id="152" name="Rectangle 151">
              <a:extLst>
                <a:ext uri="{FF2B5EF4-FFF2-40B4-BE49-F238E27FC236}">
                  <a16:creationId xmlns:a16="http://schemas.microsoft.com/office/drawing/2014/main" id="{188F079B-79CD-3B83-6567-9B298605D8FA}"/>
                </a:ext>
              </a:extLst>
            </p:cNvPr>
            <p:cNvSpPr/>
            <p:nvPr/>
          </p:nvSpPr>
          <p:spPr>
            <a:xfrm>
              <a:off x="7137468" y="5144300"/>
              <a:ext cx="158989" cy="192415"/>
            </a:xfrm>
            <a:prstGeom prst="rect">
              <a:avLst/>
            </a:prstGeom>
            <a:solidFill>
              <a:schemeClr val="accent2">
                <a:lumMod val="60000"/>
                <a:lumOff val="40000"/>
              </a:schemeClr>
            </a:solidFill>
            <a:effectLst>
              <a:outerShdw blurRad="50800" dist="38100" dir="2700000" algn="tl" rotWithShape="0">
                <a:prstClr val="black">
                  <a:alpha val="40000"/>
                </a:prstClr>
              </a:outerShdw>
            </a:effectLst>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dirty="0">
                <a:solidFill>
                  <a:schemeClr val="tx1"/>
                </a:solidFill>
              </a:endParaRPr>
            </a:p>
          </p:txBody>
        </p:sp>
        <p:sp>
          <p:nvSpPr>
            <p:cNvPr id="153" name="Rectangle 152">
              <a:extLst>
                <a:ext uri="{FF2B5EF4-FFF2-40B4-BE49-F238E27FC236}">
                  <a16:creationId xmlns:a16="http://schemas.microsoft.com/office/drawing/2014/main" id="{18DC2F66-9542-F4FE-18BE-C1F23E91A063}"/>
                </a:ext>
              </a:extLst>
            </p:cNvPr>
            <p:cNvSpPr/>
            <p:nvPr/>
          </p:nvSpPr>
          <p:spPr>
            <a:xfrm>
              <a:off x="7345961" y="5143936"/>
              <a:ext cx="158989" cy="192415"/>
            </a:xfrm>
            <a:prstGeom prst="rect">
              <a:avLst/>
            </a:prstGeom>
            <a:solidFill>
              <a:schemeClr val="accent2">
                <a:lumMod val="60000"/>
                <a:lumOff val="40000"/>
              </a:schemeClr>
            </a:solidFill>
            <a:effectLst>
              <a:outerShdw blurRad="50800" dist="38100" dir="2700000" algn="tl" rotWithShape="0">
                <a:prstClr val="black">
                  <a:alpha val="40000"/>
                </a:prstClr>
              </a:outerShdw>
            </a:effectLst>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dirty="0">
                <a:solidFill>
                  <a:schemeClr val="tx1"/>
                </a:solidFill>
              </a:endParaRPr>
            </a:p>
          </p:txBody>
        </p:sp>
        <p:sp>
          <p:nvSpPr>
            <p:cNvPr id="154" name="Rectangle 153">
              <a:extLst>
                <a:ext uri="{FF2B5EF4-FFF2-40B4-BE49-F238E27FC236}">
                  <a16:creationId xmlns:a16="http://schemas.microsoft.com/office/drawing/2014/main" id="{46890410-F5CB-B064-3ECF-9977CA26BE44}"/>
                </a:ext>
              </a:extLst>
            </p:cNvPr>
            <p:cNvSpPr/>
            <p:nvPr/>
          </p:nvSpPr>
          <p:spPr>
            <a:xfrm>
              <a:off x="6928975" y="5370860"/>
              <a:ext cx="158989" cy="192415"/>
            </a:xfrm>
            <a:prstGeom prst="rect">
              <a:avLst/>
            </a:prstGeom>
            <a:solidFill>
              <a:schemeClr val="accent2">
                <a:lumMod val="60000"/>
                <a:lumOff val="40000"/>
              </a:schemeClr>
            </a:solidFill>
            <a:effectLst>
              <a:outerShdw blurRad="50800" dist="38100" dir="2700000" algn="tl" rotWithShape="0">
                <a:prstClr val="black">
                  <a:alpha val="40000"/>
                </a:prstClr>
              </a:outerShdw>
            </a:effectLst>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dirty="0">
                <a:solidFill>
                  <a:schemeClr val="tx1"/>
                </a:solidFill>
              </a:endParaRPr>
            </a:p>
          </p:txBody>
        </p:sp>
        <p:sp>
          <p:nvSpPr>
            <p:cNvPr id="155" name="Rectangle 154">
              <a:extLst>
                <a:ext uri="{FF2B5EF4-FFF2-40B4-BE49-F238E27FC236}">
                  <a16:creationId xmlns:a16="http://schemas.microsoft.com/office/drawing/2014/main" id="{C1E6468E-94C6-874F-FF23-0179E97D8B2A}"/>
                </a:ext>
              </a:extLst>
            </p:cNvPr>
            <p:cNvSpPr/>
            <p:nvPr/>
          </p:nvSpPr>
          <p:spPr>
            <a:xfrm>
              <a:off x="7137468" y="5371224"/>
              <a:ext cx="158989" cy="192415"/>
            </a:xfrm>
            <a:prstGeom prst="rect">
              <a:avLst/>
            </a:prstGeom>
            <a:solidFill>
              <a:schemeClr val="accent2">
                <a:lumMod val="60000"/>
                <a:lumOff val="40000"/>
              </a:schemeClr>
            </a:solidFill>
            <a:effectLst>
              <a:outerShdw blurRad="50800" dist="38100" dir="2700000" algn="tl" rotWithShape="0">
                <a:prstClr val="black">
                  <a:alpha val="40000"/>
                </a:prstClr>
              </a:outerShdw>
            </a:effectLst>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dirty="0">
                <a:solidFill>
                  <a:schemeClr val="tx1"/>
                </a:solidFill>
              </a:endParaRPr>
            </a:p>
          </p:txBody>
        </p:sp>
        <p:sp>
          <p:nvSpPr>
            <p:cNvPr id="156" name="Rectangle 155">
              <a:extLst>
                <a:ext uri="{FF2B5EF4-FFF2-40B4-BE49-F238E27FC236}">
                  <a16:creationId xmlns:a16="http://schemas.microsoft.com/office/drawing/2014/main" id="{2E1F1102-C247-6C4F-AFB7-6EFE5884343E}"/>
                </a:ext>
              </a:extLst>
            </p:cNvPr>
            <p:cNvSpPr/>
            <p:nvPr/>
          </p:nvSpPr>
          <p:spPr>
            <a:xfrm>
              <a:off x="7345961" y="5370860"/>
              <a:ext cx="158989" cy="192415"/>
            </a:xfrm>
            <a:prstGeom prst="rect">
              <a:avLst/>
            </a:prstGeom>
            <a:solidFill>
              <a:schemeClr val="accent2">
                <a:lumMod val="60000"/>
                <a:lumOff val="40000"/>
              </a:schemeClr>
            </a:solidFill>
            <a:effectLst>
              <a:outerShdw blurRad="50800" dist="38100" dir="2700000" algn="tl" rotWithShape="0">
                <a:prstClr val="black">
                  <a:alpha val="40000"/>
                </a:prstClr>
              </a:outerShdw>
            </a:effectLst>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dirty="0">
                <a:solidFill>
                  <a:schemeClr val="tx1"/>
                </a:solidFill>
              </a:endParaRPr>
            </a:p>
          </p:txBody>
        </p:sp>
        <p:sp>
          <p:nvSpPr>
            <p:cNvPr id="177" name="Rectangle 176">
              <a:extLst>
                <a:ext uri="{FF2B5EF4-FFF2-40B4-BE49-F238E27FC236}">
                  <a16:creationId xmlns:a16="http://schemas.microsoft.com/office/drawing/2014/main" id="{ED0ED800-7B49-55FB-7327-AB2332B6934B}"/>
                </a:ext>
              </a:extLst>
            </p:cNvPr>
            <p:cNvSpPr/>
            <p:nvPr/>
          </p:nvSpPr>
          <p:spPr>
            <a:xfrm>
              <a:off x="7923537" y="4605353"/>
              <a:ext cx="2185540" cy="1077165"/>
            </a:xfrm>
            <a:prstGeom prst="rect">
              <a:avLst/>
            </a:prstGeom>
            <a:solidFill>
              <a:schemeClr val="accent2">
                <a:lumMod val="50000"/>
              </a:schemeClr>
            </a:solidFill>
            <a:effectLst>
              <a:outerShdw blurRad="50800" dist="38100" dir="2700000" algn="tl" rotWithShape="0">
                <a:prstClr val="black">
                  <a:alpha val="40000"/>
                </a:prstClr>
              </a:outerShdw>
            </a:effectLst>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dirty="0">
                <a:solidFill>
                  <a:schemeClr val="tx1"/>
                </a:solidFill>
              </a:endParaRPr>
            </a:p>
          </p:txBody>
        </p:sp>
        <p:sp>
          <p:nvSpPr>
            <p:cNvPr id="178" name="TextBox 177">
              <a:extLst>
                <a:ext uri="{FF2B5EF4-FFF2-40B4-BE49-F238E27FC236}">
                  <a16:creationId xmlns:a16="http://schemas.microsoft.com/office/drawing/2014/main" id="{290217E2-5A70-E0BF-ADF0-BED951E73213}"/>
                </a:ext>
              </a:extLst>
            </p:cNvPr>
            <p:cNvSpPr txBox="1"/>
            <p:nvPr/>
          </p:nvSpPr>
          <p:spPr>
            <a:xfrm>
              <a:off x="7923537" y="4605353"/>
              <a:ext cx="676051" cy="421420"/>
            </a:xfrm>
            <a:prstGeom prst="rect">
              <a:avLst/>
            </a:prstGeom>
            <a:noFill/>
          </p:spPr>
          <p:txBody>
            <a:bodyPr wrap="square" rtlCol="0">
              <a:spAutoFit/>
            </a:bodyPr>
            <a:lstStyle/>
            <a:p>
              <a:r>
                <a:rPr lang="en-US" sz="2000" b="1" dirty="0">
                  <a:solidFill>
                    <a:schemeClr val="bg1"/>
                  </a:solidFill>
                </a:rPr>
                <a:t>App</a:t>
              </a:r>
            </a:p>
          </p:txBody>
        </p:sp>
        <p:sp>
          <p:nvSpPr>
            <p:cNvPr id="180" name="Rectangle 179">
              <a:extLst>
                <a:ext uri="{FF2B5EF4-FFF2-40B4-BE49-F238E27FC236}">
                  <a16:creationId xmlns:a16="http://schemas.microsoft.com/office/drawing/2014/main" id="{1819DA08-F748-3980-ABCA-4924EB8A5933}"/>
                </a:ext>
              </a:extLst>
            </p:cNvPr>
            <p:cNvSpPr/>
            <p:nvPr/>
          </p:nvSpPr>
          <p:spPr>
            <a:xfrm>
              <a:off x="8857318" y="4909619"/>
              <a:ext cx="158989" cy="192415"/>
            </a:xfrm>
            <a:prstGeom prst="rect">
              <a:avLst/>
            </a:prstGeom>
            <a:solidFill>
              <a:schemeClr val="accent2">
                <a:lumMod val="50000"/>
              </a:schemeClr>
            </a:solidFill>
            <a:effectLst>
              <a:outerShdw blurRad="50800" dist="38100" dir="2700000" algn="tl" rotWithShape="0">
                <a:prstClr val="black">
                  <a:alpha val="40000"/>
                </a:prstClr>
              </a:outerShdw>
            </a:effectLst>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dirty="0">
                <a:solidFill>
                  <a:schemeClr val="tx1"/>
                </a:solidFill>
              </a:endParaRPr>
            </a:p>
          </p:txBody>
        </p:sp>
        <p:sp>
          <p:nvSpPr>
            <p:cNvPr id="181" name="Rectangle 180">
              <a:extLst>
                <a:ext uri="{FF2B5EF4-FFF2-40B4-BE49-F238E27FC236}">
                  <a16:creationId xmlns:a16="http://schemas.microsoft.com/office/drawing/2014/main" id="{6D045E7E-9FF1-A4D8-ABD5-970012ADB676}"/>
                </a:ext>
              </a:extLst>
            </p:cNvPr>
            <p:cNvSpPr/>
            <p:nvPr/>
          </p:nvSpPr>
          <p:spPr>
            <a:xfrm>
              <a:off x="9065811" y="4909255"/>
              <a:ext cx="158989" cy="192415"/>
            </a:xfrm>
            <a:prstGeom prst="rect">
              <a:avLst/>
            </a:prstGeom>
            <a:solidFill>
              <a:schemeClr val="accent2">
                <a:lumMod val="50000"/>
              </a:schemeClr>
            </a:solidFill>
            <a:effectLst>
              <a:outerShdw blurRad="50800" dist="38100" dir="2700000" algn="tl" rotWithShape="0">
                <a:prstClr val="black">
                  <a:alpha val="40000"/>
                </a:prstClr>
              </a:outerShdw>
            </a:effectLst>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dirty="0">
                <a:solidFill>
                  <a:schemeClr val="tx1"/>
                </a:solidFill>
              </a:endParaRPr>
            </a:p>
          </p:txBody>
        </p:sp>
        <p:sp>
          <p:nvSpPr>
            <p:cNvPr id="182" name="Rectangle 181">
              <a:extLst>
                <a:ext uri="{FF2B5EF4-FFF2-40B4-BE49-F238E27FC236}">
                  <a16:creationId xmlns:a16="http://schemas.microsoft.com/office/drawing/2014/main" id="{93476D45-E3FD-C323-9E9F-3398AADB10A1}"/>
                </a:ext>
              </a:extLst>
            </p:cNvPr>
            <p:cNvSpPr/>
            <p:nvPr/>
          </p:nvSpPr>
          <p:spPr>
            <a:xfrm>
              <a:off x="8648825" y="5137855"/>
              <a:ext cx="158989" cy="192415"/>
            </a:xfrm>
            <a:prstGeom prst="rect">
              <a:avLst/>
            </a:prstGeom>
            <a:solidFill>
              <a:schemeClr val="accent2">
                <a:lumMod val="50000"/>
              </a:schemeClr>
            </a:solidFill>
            <a:effectLst>
              <a:outerShdw blurRad="50800" dist="38100" dir="2700000" algn="tl" rotWithShape="0">
                <a:prstClr val="black">
                  <a:alpha val="40000"/>
                </a:prstClr>
              </a:outerShdw>
            </a:effectLst>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dirty="0">
                <a:solidFill>
                  <a:schemeClr val="tx1"/>
                </a:solidFill>
              </a:endParaRPr>
            </a:p>
          </p:txBody>
        </p:sp>
        <p:sp>
          <p:nvSpPr>
            <p:cNvPr id="183" name="Rectangle 182">
              <a:extLst>
                <a:ext uri="{FF2B5EF4-FFF2-40B4-BE49-F238E27FC236}">
                  <a16:creationId xmlns:a16="http://schemas.microsoft.com/office/drawing/2014/main" id="{22E3EAB1-E5C4-3E42-DC0B-CF3552CEFBD5}"/>
                </a:ext>
              </a:extLst>
            </p:cNvPr>
            <p:cNvSpPr/>
            <p:nvPr/>
          </p:nvSpPr>
          <p:spPr>
            <a:xfrm>
              <a:off x="8857318" y="5138219"/>
              <a:ext cx="158989" cy="192415"/>
            </a:xfrm>
            <a:prstGeom prst="rect">
              <a:avLst/>
            </a:prstGeom>
            <a:solidFill>
              <a:schemeClr val="accent2">
                <a:lumMod val="50000"/>
              </a:schemeClr>
            </a:solidFill>
            <a:effectLst>
              <a:outerShdw blurRad="50800" dist="38100" dir="2700000" algn="tl" rotWithShape="0">
                <a:prstClr val="black">
                  <a:alpha val="40000"/>
                </a:prstClr>
              </a:outerShdw>
            </a:effectLst>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dirty="0">
                <a:solidFill>
                  <a:schemeClr val="tx1"/>
                </a:solidFill>
              </a:endParaRPr>
            </a:p>
          </p:txBody>
        </p:sp>
        <p:sp>
          <p:nvSpPr>
            <p:cNvPr id="184" name="Rectangle 183">
              <a:extLst>
                <a:ext uri="{FF2B5EF4-FFF2-40B4-BE49-F238E27FC236}">
                  <a16:creationId xmlns:a16="http://schemas.microsoft.com/office/drawing/2014/main" id="{2B43D5CB-9F06-AEAA-9FD1-59BEFB048431}"/>
                </a:ext>
              </a:extLst>
            </p:cNvPr>
            <p:cNvSpPr/>
            <p:nvPr/>
          </p:nvSpPr>
          <p:spPr>
            <a:xfrm>
              <a:off x="9065811" y="5137855"/>
              <a:ext cx="158989" cy="192415"/>
            </a:xfrm>
            <a:prstGeom prst="rect">
              <a:avLst/>
            </a:prstGeom>
            <a:solidFill>
              <a:schemeClr val="accent2">
                <a:lumMod val="50000"/>
              </a:schemeClr>
            </a:solidFill>
            <a:effectLst>
              <a:outerShdw blurRad="50800" dist="38100" dir="2700000" algn="tl" rotWithShape="0">
                <a:prstClr val="black">
                  <a:alpha val="40000"/>
                </a:prstClr>
              </a:outerShdw>
            </a:effectLst>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dirty="0">
                <a:solidFill>
                  <a:schemeClr val="tx1"/>
                </a:solidFill>
              </a:endParaRPr>
            </a:p>
          </p:txBody>
        </p:sp>
        <p:sp>
          <p:nvSpPr>
            <p:cNvPr id="185" name="Rectangle 184">
              <a:extLst>
                <a:ext uri="{FF2B5EF4-FFF2-40B4-BE49-F238E27FC236}">
                  <a16:creationId xmlns:a16="http://schemas.microsoft.com/office/drawing/2014/main" id="{B3B1061C-FFC2-F433-8C8F-1B08A9B59875}"/>
                </a:ext>
              </a:extLst>
            </p:cNvPr>
            <p:cNvSpPr/>
            <p:nvPr/>
          </p:nvSpPr>
          <p:spPr>
            <a:xfrm>
              <a:off x="8648825" y="5364779"/>
              <a:ext cx="158989" cy="192415"/>
            </a:xfrm>
            <a:prstGeom prst="rect">
              <a:avLst/>
            </a:prstGeom>
            <a:solidFill>
              <a:schemeClr val="accent2">
                <a:lumMod val="50000"/>
              </a:schemeClr>
            </a:solidFill>
            <a:effectLst>
              <a:outerShdw blurRad="50800" dist="38100" dir="2700000" algn="tl" rotWithShape="0">
                <a:prstClr val="black">
                  <a:alpha val="40000"/>
                </a:prstClr>
              </a:outerShdw>
            </a:effectLst>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dirty="0">
                <a:solidFill>
                  <a:schemeClr val="tx1"/>
                </a:solidFill>
              </a:endParaRPr>
            </a:p>
          </p:txBody>
        </p:sp>
        <p:sp>
          <p:nvSpPr>
            <p:cNvPr id="186" name="Rectangle 185">
              <a:extLst>
                <a:ext uri="{FF2B5EF4-FFF2-40B4-BE49-F238E27FC236}">
                  <a16:creationId xmlns:a16="http://schemas.microsoft.com/office/drawing/2014/main" id="{08619A3E-3674-F618-93D2-77C066E369BC}"/>
                </a:ext>
              </a:extLst>
            </p:cNvPr>
            <p:cNvSpPr/>
            <p:nvPr/>
          </p:nvSpPr>
          <p:spPr>
            <a:xfrm>
              <a:off x="8857318" y="5365143"/>
              <a:ext cx="158989" cy="192415"/>
            </a:xfrm>
            <a:prstGeom prst="rect">
              <a:avLst/>
            </a:prstGeom>
            <a:solidFill>
              <a:schemeClr val="accent2">
                <a:lumMod val="50000"/>
              </a:schemeClr>
            </a:solidFill>
            <a:effectLst>
              <a:outerShdw blurRad="50800" dist="38100" dir="2700000" algn="tl" rotWithShape="0">
                <a:prstClr val="black">
                  <a:alpha val="40000"/>
                </a:prstClr>
              </a:outerShdw>
            </a:effectLst>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dirty="0">
                <a:solidFill>
                  <a:schemeClr val="tx1"/>
                </a:solidFill>
              </a:endParaRPr>
            </a:p>
          </p:txBody>
        </p:sp>
        <p:sp>
          <p:nvSpPr>
            <p:cNvPr id="187" name="Rectangle 186">
              <a:extLst>
                <a:ext uri="{FF2B5EF4-FFF2-40B4-BE49-F238E27FC236}">
                  <a16:creationId xmlns:a16="http://schemas.microsoft.com/office/drawing/2014/main" id="{3FE449EA-AEFC-A224-5B12-267FE8C8B892}"/>
                </a:ext>
              </a:extLst>
            </p:cNvPr>
            <p:cNvSpPr/>
            <p:nvPr/>
          </p:nvSpPr>
          <p:spPr>
            <a:xfrm>
              <a:off x="9065811" y="5364779"/>
              <a:ext cx="158989" cy="192415"/>
            </a:xfrm>
            <a:prstGeom prst="rect">
              <a:avLst/>
            </a:prstGeom>
            <a:solidFill>
              <a:schemeClr val="accent2">
                <a:lumMod val="50000"/>
              </a:schemeClr>
            </a:solidFill>
            <a:effectLst>
              <a:outerShdw blurRad="50800" dist="38100" dir="2700000" algn="tl" rotWithShape="0">
                <a:prstClr val="black">
                  <a:alpha val="40000"/>
                </a:prstClr>
              </a:outerShdw>
            </a:effectLst>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dirty="0">
                <a:solidFill>
                  <a:schemeClr val="tx1"/>
                </a:solidFill>
              </a:endParaRPr>
            </a:p>
          </p:txBody>
        </p:sp>
        <p:sp>
          <p:nvSpPr>
            <p:cNvPr id="188" name="Rectangle 187">
              <a:extLst>
                <a:ext uri="{FF2B5EF4-FFF2-40B4-BE49-F238E27FC236}">
                  <a16:creationId xmlns:a16="http://schemas.microsoft.com/office/drawing/2014/main" id="{AF897F54-350E-0E60-37DE-46ECCBA43FBC}"/>
                </a:ext>
              </a:extLst>
            </p:cNvPr>
            <p:cNvSpPr/>
            <p:nvPr/>
          </p:nvSpPr>
          <p:spPr>
            <a:xfrm>
              <a:off x="9271965" y="4909255"/>
              <a:ext cx="158989" cy="192415"/>
            </a:xfrm>
            <a:prstGeom prst="rect">
              <a:avLst/>
            </a:prstGeom>
            <a:solidFill>
              <a:schemeClr val="accent2">
                <a:lumMod val="50000"/>
              </a:schemeClr>
            </a:solidFill>
            <a:effectLst>
              <a:outerShdw blurRad="50800" dist="38100" dir="2700000" algn="tl" rotWithShape="0">
                <a:prstClr val="black">
                  <a:alpha val="40000"/>
                </a:prstClr>
              </a:outerShdw>
            </a:effectLst>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dirty="0">
                <a:solidFill>
                  <a:schemeClr val="tx1"/>
                </a:solidFill>
              </a:endParaRPr>
            </a:p>
          </p:txBody>
        </p:sp>
        <p:sp>
          <p:nvSpPr>
            <p:cNvPr id="189" name="Rectangle 188">
              <a:extLst>
                <a:ext uri="{FF2B5EF4-FFF2-40B4-BE49-F238E27FC236}">
                  <a16:creationId xmlns:a16="http://schemas.microsoft.com/office/drawing/2014/main" id="{9038E9F8-A0DB-FE22-A018-2AF4FB9A5BF9}"/>
                </a:ext>
              </a:extLst>
            </p:cNvPr>
            <p:cNvSpPr/>
            <p:nvPr/>
          </p:nvSpPr>
          <p:spPr>
            <a:xfrm>
              <a:off x="9480458" y="4909619"/>
              <a:ext cx="158989" cy="192415"/>
            </a:xfrm>
            <a:prstGeom prst="rect">
              <a:avLst/>
            </a:prstGeom>
            <a:solidFill>
              <a:schemeClr val="accent2">
                <a:lumMod val="50000"/>
              </a:schemeClr>
            </a:solidFill>
            <a:effectLst>
              <a:outerShdw blurRad="50800" dist="38100" dir="2700000" algn="tl" rotWithShape="0">
                <a:prstClr val="black">
                  <a:alpha val="40000"/>
                </a:prstClr>
              </a:outerShdw>
            </a:effectLst>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dirty="0">
                <a:solidFill>
                  <a:schemeClr val="tx1"/>
                </a:solidFill>
              </a:endParaRPr>
            </a:p>
          </p:txBody>
        </p:sp>
        <p:sp>
          <p:nvSpPr>
            <p:cNvPr id="190" name="Rectangle 189">
              <a:extLst>
                <a:ext uri="{FF2B5EF4-FFF2-40B4-BE49-F238E27FC236}">
                  <a16:creationId xmlns:a16="http://schemas.microsoft.com/office/drawing/2014/main" id="{AD589223-C82B-D06A-D5D8-6F159F124C93}"/>
                </a:ext>
              </a:extLst>
            </p:cNvPr>
            <p:cNvSpPr/>
            <p:nvPr/>
          </p:nvSpPr>
          <p:spPr>
            <a:xfrm>
              <a:off x="9688951" y="4909255"/>
              <a:ext cx="158989" cy="192415"/>
            </a:xfrm>
            <a:prstGeom prst="rect">
              <a:avLst/>
            </a:prstGeom>
            <a:solidFill>
              <a:schemeClr val="accent2">
                <a:lumMod val="50000"/>
              </a:schemeClr>
            </a:solidFill>
            <a:effectLst>
              <a:outerShdw blurRad="50800" dist="38100" dir="2700000" algn="tl" rotWithShape="0">
                <a:prstClr val="black">
                  <a:alpha val="40000"/>
                </a:prstClr>
              </a:outerShdw>
            </a:effectLst>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dirty="0">
                <a:solidFill>
                  <a:schemeClr val="tx1"/>
                </a:solidFill>
              </a:endParaRPr>
            </a:p>
          </p:txBody>
        </p:sp>
        <p:sp>
          <p:nvSpPr>
            <p:cNvPr id="191" name="Rectangle 190">
              <a:extLst>
                <a:ext uri="{FF2B5EF4-FFF2-40B4-BE49-F238E27FC236}">
                  <a16:creationId xmlns:a16="http://schemas.microsoft.com/office/drawing/2014/main" id="{5B264475-6B3D-2C8A-C584-336D591AFE60}"/>
                </a:ext>
              </a:extLst>
            </p:cNvPr>
            <p:cNvSpPr/>
            <p:nvPr/>
          </p:nvSpPr>
          <p:spPr>
            <a:xfrm>
              <a:off x="9271965" y="5137855"/>
              <a:ext cx="158989" cy="192415"/>
            </a:xfrm>
            <a:prstGeom prst="rect">
              <a:avLst/>
            </a:prstGeom>
            <a:solidFill>
              <a:schemeClr val="accent2">
                <a:lumMod val="50000"/>
              </a:schemeClr>
            </a:solidFill>
            <a:effectLst>
              <a:outerShdw blurRad="50800" dist="38100" dir="2700000" algn="tl" rotWithShape="0">
                <a:prstClr val="black">
                  <a:alpha val="40000"/>
                </a:prstClr>
              </a:outerShdw>
            </a:effectLst>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dirty="0">
                <a:solidFill>
                  <a:schemeClr val="tx1"/>
                </a:solidFill>
              </a:endParaRPr>
            </a:p>
          </p:txBody>
        </p:sp>
        <p:sp>
          <p:nvSpPr>
            <p:cNvPr id="192" name="Rectangle 191">
              <a:extLst>
                <a:ext uri="{FF2B5EF4-FFF2-40B4-BE49-F238E27FC236}">
                  <a16:creationId xmlns:a16="http://schemas.microsoft.com/office/drawing/2014/main" id="{E9B530EA-8FA9-4E58-C2DE-EB9BAEACC8CF}"/>
                </a:ext>
              </a:extLst>
            </p:cNvPr>
            <p:cNvSpPr/>
            <p:nvPr/>
          </p:nvSpPr>
          <p:spPr>
            <a:xfrm>
              <a:off x="9480458" y="5138219"/>
              <a:ext cx="158989" cy="192415"/>
            </a:xfrm>
            <a:prstGeom prst="rect">
              <a:avLst/>
            </a:prstGeom>
            <a:solidFill>
              <a:schemeClr val="accent2">
                <a:lumMod val="50000"/>
              </a:schemeClr>
            </a:solidFill>
            <a:effectLst>
              <a:outerShdw blurRad="50800" dist="38100" dir="2700000" algn="tl" rotWithShape="0">
                <a:prstClr val="black">
                  <a:alpha val="40000"/>
                </a:prstClr>
              </a:outerShdw>
            </a:effectLst>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dirty="0">
                <a:solidFill>
                  <a:schemeClr val="tx1"/>
                </a:solidFill>
              </a:endParaRPr>
            </a:p>
          </p:txBody>
        </p:sp>
        <p:sp>
          <p:nvSpPr>
            <p:cNvPr id="193" name="Rectangle 192">
              <a:extLst>
                <a:ext uri="{FF2B5EF4-FFF2-40B4-BE49-F238E27FC236}">
                  <a16:creationId xmlns:a16="http://schemas.microsoft.com/office/drawing/2014/main" id="{A3A1B86C-D5B1-D4CF-DD6A-5DA4A4745555}"/>
                </a:ext>
              </a:extLst>
            </p:cNvPr>
            <p:cNvSpPr/>
            <p:nvPr/>
          </p:nvSpPr>
          <p:spPr>
            <a:xfrm>
              <a:off x="9688951" y="5137855"/>
              <a:ext cx="158989" cy="192415"/>
            </a:xfrm>
            <a:prstGeom prst="rect">
              <a:avLst/>
            </a:prstGeom>
            <a:solidFill>
              <a:schemeClr val="accent2">
                <a:lumMod val="50000"/>
              </a:schemeClr>
            </a:solidFill>
            <a:effectLst>
              <a:outerShdw blurRad="50800" dist="38100" dir="2700000" algn="tl" rotWithShape="0">
                <a:prstClr val="black">
                  <a:alpha val="40000"/>
                </a:prstClr>
              </a:outerShdw>
            </a:effectLst>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dirty="0">
                <a:solidFill>
                  <a:schemeClr val="tx1"/>
                </a:solidFill>
              </a:endParaRPr>
            </a:p>
          </p:txBody>
        </p:sp>
        <p:sp>
          <p:nvSpPr>
            <p:cNvPr id="194" name="Rectangle 193">
              <a:extLst>
                <a:ext uri="{FF2B5EF4-FFF2-40B4-BE49-F238E27FC236}">
                  <a16:creationId xmlns:a16="http://schemas.microsoft.com/office/drawing/2014/main" id="{5DA5A359-C9E9-3A2F-6F71-56F7FE607473}"/>
                </a:ext>
              </a:extLst>
            </p:cNvPr>
            <p:cNvSpPr/>
            <p:nvPr/>
          </p:nvSpPr>
          <p:spPr>
            <a:xfrm>
              <a:off x="9271965" y="5364779"/>
              <a:ext cx="158989" cy="192415"/>
            </a:xfrm>
            <a:prstGeom prst="rect">
              <a:avLst/>
            </a:prstGeom>
            <a:solidFill>
              <a:schemeClr val="accent2">
                <a:lumMod val="50000"/>
              </a:schemeClr>
            </a:solidFill>
            <a:effectLst>
              <a:outerShdw blurRad="50800" dist="38100" dir="2700000" algn="tl" rotWithShape="0">
                <a:prstClr val="black">
                  <a:alpha val="40000"/>
                </a:prstClr>
              </a:outerShdw>
            </a:effectLst>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dirty="0">
                <a:solidFill>
                  <a:schemeClr val="tx1"/>
                </a:solidFill>
              </a:endParaRPr>
            </a:p>
          </p:txBody>
        </p:sp>
        <p:sp>
          <p:nvSpPr>
            <p:cNvPr id="195" name="Rectangle 194">
              <a:extLst>
                <a:ext uri="{FF2B5EF4-FFF2-40B4-BE49-F238E27FC236}">
                  <a16:creationId xmlns:a16="http://schemas.microsoft.com/office/drawing/2014/main" id="{950C2FC1-8E76-A104-5F75-3E7339486E2B}"/>
                </a:ext>
              </a:extLst>
            </p:cNvPr>
            <p:cNvSpPr/>
            <p:nvPr/>
          </p:nvSpPr>
          <p:spPr>
            <a:xfrm>
              <a:off x="9480458" y="5365143"/>
              <a:ext cx="158989" cy="192415"/>
            </a:xfrm>
            <a:prstGeom prst="rect">
              <a:avLst/>
            </a:prstGeom>
            <a:solidFill>
              <a:schemeClr val="accent2">
                <a:lumMod val="50000"/>
              </a:schemeClr>
            </a:solidFill>
            <a:effectLst>
              <a:outerShdw blurRad="50800" dist="38100" dir="2700000" algn="tl" rotWithShape="0">
                <a:prstClr val="black">
                  <a:alpha val="40000"/>
                </a:prstClr>
              </a:outerShdw>
            </a:effectLst>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dirty="0">
                <a:solidFill>
                  <a:schemeClr val="tx1"/>
                </a:solidFill>
              </a:endParaRPr>
            </a:p>
          </p:txBody>
        </p:sp>
        <p:sp>
          <p:nvSpPr>
            <p:cNvPr id="196" name="Rectangle 195">
              <a:extLst>
                <a:ext uri="{FF2B5EF4-FFF2-40B4-BE49-F238E27FC236}">
                  <a16:creationId xmlns:a16="http://schemas.microsoft.com/office/drawing/2014/main" id="{5C9CC980-8DA8-A9E3-6513-A3460152E448}"/>
                </a:ext>
              </a:extLst>
            </p:cNvPr>
            <p:cNvSpPr/>
            <p:nvPr/>
          </p:nvSpPr>
          <p:spPr>
            <a:xfrm>
              <a:off x="9688951" y="5364779"/>
              <a:ext cx="158989" cy="192415"/>
            </a:xfrm>
            <a:prstGeom prst="rect">
              <a:avLst/>
            </a:prstGeom>
            <a:solidFill>
              <a:schemeClr val="accent2">
                <a:lumMod val="50000"/>
              </a:schemeClr>
            </a:solidFill>
            <a:effectLst>
              <a:outerShdw blurRad="50800" dist="38100" dir="2700000" algn="tl" rotWithShape="0">
                <a:prstClr val="black">
                  <a:alpha val="40000"/>
                </a:prstClr>
              </a:outerShdw>
            </a:effectLst>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dirty="0">
                <a:solidFill>
                  <a:schemeClr val="tx1"/>
                </a:solidFill>
              </a:endParaRPr>
            </a:p>
          </p:txBody>
        </p:sp>
        <p:sp>
          <p:nvSpPr>
            <p:cNvPr id="197" name="TextBox 196">
              <a:extLst>
                <a:ext uri="{FF2B5EF4-FFF2-40B4-BE49-F238E27FC236}">
                  <a16:creationId xmlns:a16="http://schemas.microsoft.com/office/drawing/2014/main" id="{D1FB464B-2976-BCED-E627-5C83B31F39EA}"/>
                </a:ext>
              </a:extLst>
            </p:cNvPr>
            <p:cNvSpPr txBox="1"/>
            <p:nvPr/>
          </p:nvSpPr>
          <p:spPr>
            <a:xfrm>
              <a:off x="3679362" y="4088679"/>
              <a:ext cx="5075535" cy="324169"/>
            </a:xfrm>
            <a:prstGeom prst="rect">
              <a:avLst/>
            </a:prstGeom>
            <a:noFill/>
          </p:spPr>
          <p:txBody>
            <a:bodyPr wrap="square" rtlCol="0">
              <a:spAutoFit/>
            </a:bodyPr>
            <a:lstStyle/>
            <a:p>
              <a:pPr algn="ctr"/>
              <a:r>
                <a:rPr lang="en-US" sz="1400" dirty="0">
                  <a:solidFill>
                    <a:schemeClr val="bg1"/>
                  </a:solidFill>
                </a:rPr>
                <a:t>… can go to sleep …</a:t>
              </a:r>
            </a:p>
          </p:txBody>
        </p:sp>
        <p:sp>
          <p:nvSpPr>
            <p:cNvPr id="200" name="Rectangle 199">
              <a:extLst>
                <a:ext uri="{FF2B5EF4-FFF2-40B4-BE49-F238E27FC236}">
                  <a16:creationId xmlns:a16="http://schemas.microsoft.com/office/drawing/2014/main" id="{2D4A6DE5-8449-B369-96E2-90F6F40E0D9C}"/>
                </a:ext>
              </a:extLst>
            </p:cNvPr>
            <p:cNvSpPr/>
            <p:nvPr/>
          </p:nvSpPr>
          <p:spPr>
            <a:xfrm>
              <a:off x="2584645" y="2711708"/>
              <a:ext cx="158989" cy="192415"/>
            </a:xfrm>
            <a:prstGeom prst="rect">
              <a:avLst/>
            </a:prstGeom>
            <a:solidFill>
              <a:schemeClr val="accent2">
                <a:lumMod val="50000"/>
              </a:schemeClr>
            </a:solidFill>
            <a:effectLst>
              <a:outerShdw blurRad="50800" dist="38100" dir="2700000" algn="tl" rotWithShape="0">
                <a:prstClr val="black">
                  <a:alpha val="40000"/>
                </a:prstClr>
              </a:outerShdw>
            </a:effectLst>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dirty="0">
                <a:solidFill>
                  <a:schemeClr val="tx1"/>
                </a:solidFill>
              </a:endParaRPr>
            </a:p>
          </p:txBody>
        </p:sp>
        <p:grpSp>
          <p:nvGrpSpPr>
            <p:cNvPr id="45" name="Group 44">
              <a:extLst>
                <a:ext uri="{FF2B5EF4-FFF2-40B4-BE49-F238E27FC236}">
                  <a16:creationId xmlns:a16="http://schemas.microsoft.com/office/drawing/2014/main" id="{BB8D5B4D-2757-A9C5-4240-2527B30A4F3B}"/>
                </a:ext>
              </a:extLst>
            </p:cNvPr>
            <p:cNvGrpSpPr/>
            <p:nvPr/>
          </p:nvGrpSpPr>
          <p:grpSpPr>
            <a:xfrm>
              <a:off x="5242812" y="2576762"/>
              <a:ext cx="1772183" cy="499373"/>
              <a:chOff x="4815841" y="3274423"/>
              <a:chExt cx="1950719" cy="505098"/>
            </a:xfrm>
            <a:effectLst>
              <a:outerShdw blurRad="50800" dist="38100" dir="2700000" algn="tl" rotWithShape="0">
                <a:prstClr val="black">
                  <a:alpha val="40000"/>
                </a:prstClr>
              </a:outerShdw>
            </a:effectLst>
          </p:grpSpPr>
          <p:sp>
            <p:nvSpPr>
              <p:cNvPr id="47" name="Rectangle 46">
                <a:extLst>
                  <a:ext uri="{FF2B5EF4-FFF2-40B4-BE49-F238E27FC236}">
                    <a16:creationId xmlns:a16="http://schemas.microsoft.com/office/drawing/2014/main" id="{A1C2BF62-AF80-0D1E-6A2E-846006CCAC70}"/>
                  </a:ext>
                </a:extLst>
              </p:cNvPr>
              <p:cNvSpPr/>
              <p:nvPr/>
            </p:nvSpPr>
            <p:spPr>
              <a:xfrm>
                <a:off x="4815841" y="3274423"/>
                <a:ext cx="1950719" cy="505096"/>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0EB37CD4-2FDF-DF73-404B-3DAC2FEA5796}"/>
                  </a:ext>
                </a:extLst>
              </p:cNvPr>
              <p:cNvSpPr/>
              <p:nvPr/>
            </p:nvSpPr>
            <p:spPr>
              <a:xfrm>
                <a:off x="4920346" y="3274424"/>
                <a:ext cx="1741713" cy="505097"/>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dirty="0"/>
              </a:p>
            </p:txBody>
          </p:sp>
        </p:grpSp>
        <p:sp>
          <p:nvSpPr>
            <p:cNvPr id="3" name="Rectangle 2">
              <a:extLst>
                <a:ext uri="{FF2B5EF4-FFF2-40B4-BE49-F238E27FC236}">
                  <a16:creationId xmlns:a16="http://schemas.microsoft.com/office/drawing/2014/main" id="{DF6A4D5C-296E-C233-B31F-5CE0A9BDB358}"/>
                </a:ext>
              </a:extLst>
            </p:cNvPr>
            <p:cNvSpPr/>
            <p:nvPr/>
          </p:nvSpPr>
          <p:spPr>
            <a:xfrm>
              <a:off x="5620206" y="2623324"/>
              <a:ext cx="1017394" cy="375613"/>
            </a:xfrm>
            <a:prstGeom prst="rect">
              <a:avLst/>
            </a:prstGeom>
            <a:effectLst>
              <a:outerShdw blurRad="50800" dist="38100" dir="2700000" algn="tl" rotWithShape="0">
                <a:prstClr val="black">
                  <a:alpha val="40000"/>
                </a:prstClr>
              </a:outerShdw>
            </a:effectLst>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98" name="Rectangle 197">
              <a:extLst>
                <a:ext uri="{FF2B5EF4-FFF2-40B4-BE49-F238E27FC236}">
                  <a16:creationId xmlns:a16="http://schemas.microsoft.com/office/drawing/2014/main" id="{F82F6FC2-0B37-DA93-CD0E-04C4CCDC494F}"/>
                </a:ext>
              </a:extLst>
            </p:cNvPr>
            <p:cNvSpPr/>
            <p:nvPr/>
          </p:nvSpPr>
          <p:spPr>
            <a:xfrm>
              <a:off x="5969914" y="2714922"/>
              <a:ext cx="158989" cy="192415"/>
            </a:xfrm>
            <a:prstGeom prst="rect">
              <a:avLst/>
            </a:prstGeom>
            <a:solidFill>
              <a:schemeClr val="accent2">
                <a:lumMod val="20000"/>
                <a:lumOff val="80000"/>
              </a:schemeClr>
            </a:solidFill>
            <a:effectLst>
              <a:outerShdw blurRad="50800" dist="38100" dir="2700000" algn="tl" rotWithShape="0">
                <a:prstClr val="black">
                  <a:alpha val="40000"/>
                </a:prstClr>
              </a:outerShdw>
            </a:effectLst>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dirty="0">
                <a:solidFill>
                  <a:schemeClr val="tx1"/>
                </a:solidFill>
              </a:endParaRPr>
            </a:p>
          </p:txBody>
        </p:sp>
      </p:grpSp>
      <p:pic>
        <p:nvPicPr>
          <p:cNvPr id="4" name="Graphic 3" descr="Database with solid fill">
            <a:extLst>
              <a:ext uri="{FF2B5EF4-FFF2-40B4-BE49-F238E27FC236}">
                <a16:creationId xmlns:a16="http://schemas.microsoft.com/office/drawing/2014/main" id="{3B61D290-A397-0EE0-DC52-F6B5E4D9711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456327" y="578289"/>
            <a:ext cx="670636" cy="670636"/>
          </a:xfrm>
          <a:prstGeom prst="rect">
            <a:avLst/>
          </a:prstGeom>
        </p:spPr>
      </p:pic>
      <p:sp>
        <p:nvSpPr>
          <p:cNvPr id="7" name="PB">
            <a:extLst>
              <a:ext uri="{FF2B5EF4-FFF2-40B4-BE49-F238E27FC236}">
                <a16:creationId xmlns:a16="http://schemas.microsoft.com/office/drawing/2014/main" id="{01D6EFDF-CF57-22C7-4129-B1C4B7E81FF2}"/>
              </a:ext>
            </a:extLst>
          </p:cNvPr>
          <p:cNvSpPr/>
          <p:nvPr/>
        </p:nvSpPr>
        <p:spPr>
          <a:xfrm>
            <a:off x="0" y="6070600"/>
            <a:ext cx="11509930" cy="152400"/>
          </a:xfrm>
          <a:prstGeom prst="rect">
            <a:avLst/>
          </a:prstGeom>
          <a:solidFill>
            <a:srgbClr val="E76E0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68797230"/>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5E3346-0A05-CF5F-B58C-978A758D71D4}"/>
              </a:ext>
            </a:extLst>
          </p:cNvPr>
          <p:cNvSpPr>
            <a:spLocks noGrp="1"/>
          </p:cNvSpPr>
          <p:nvPr>
            <p:ph type="title"/>
          </p:nvPr>
        </p:nvSpPr>
        <p:spPr/>
        <p:txBody>
          <a:bodyPr/>
          <a:lstStyle/>
          <a:p>
            <a:r>
              <a:rPr lang="en-US" dirty="0"/>
              <a:t>Memory Allocations when using Fibers</a:t>
            </a:r>
          </a:p>
        </p:txBody>
      </p:sp>
      <p:grpSp>
        <p:nvGrpSpPr>
          <p:cNvPr id="9" name="Group 8">
            <a:extLst>
              <a:ext uri="{FF2B5EF4-FFF2-40B4-BE49-F238E27FC236}">
                <a16:creationId xmlns:a16="http://schemas.microsoft.com/office/drawing/2014/main" id="{1CEF44C1-2FFB-9748-215F-7FDBCE397E87}"/>
              </a:ext>
            </a:extLst>
          </p:cNvPr>
          <p:cNvGrpSpPr/>
          <p:nvPr/>
        </p:nvGrpSpPr>
        <p:grpSpPr>
          <a:xfrm>
            <a:off x="1570332" y="1828800"/>
            <a:ext cx="9051051" cy="4003721"/>
            <a:chOff x="1570332" y="1601908"/>
            <a:chExt cx="9051051" cy="4216963"/>
          </a:xfrm>
        </p:grpSpPr>
        <p:sp>
          <p:nvSpPr>
            <p:cNvPr id="44" name="Flowchart: Document 43">
              <a:extLst>
                <a:ext uri="{FF2B5EF4-FFF2-40B4-BE49-F238E27FC236}">
                  <a16:creationId xmlns:a16="http://schemas.microsoft.com/office/drawing/2014/main" id="{B5CE66BA-3C75-A392-F718-1AFECB73CAC4}"/>
                </a:ext>
              </a:extLst>
            </p:cNvPr>
            <p:cNvSpPr/>
            <p:nvPr/>
          </p:nvSpPr>
          <p:spPr>
            <a:xfrm>
              <a:off x="1570332" y="1610865"/>
              <a:ext cx="2448622" cy="2068392"/>
            </a:xfrm>
            <a:prstGeom prst="flowChartDocument">
              <a:avLst/>
            </a:prstGeom>
            <a:effectLst>
              <a:outerShdw blurRad="50800" dist="38100" dir="2700000" algn="tl" rotWithShape="0">
                <a:prstClr val="black">
                  <a:alpha val="40000"/>
                </a:prstClr>
              </a:outerShdw>
            </a:effectLst>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sz="1600" dirty="0"/>
                <a:t>Worker</a:t>
              </a:r>
            </a:p>
            <a:p>
              <a:pPr algn="ctr"/>
              <a:r>
                <a:rPr lang="en-US" sz="1600" dirty="0"/>
                <a:t>Thread</a:t>
              </a:r>
            </a:p>
            <a:p>
              <a:pPr algn="ctr"/>
              <a:endParaRPr lang="en-US" sz="1600" dirty="0"/>
            </a:p>
            <a:p>
              <a:pPr algn="ctr"/>
              <a:endParaRPr lang="en-US" sz="1600" dirty="0"/>
            </a:p>
          </p:txBody>
        </p:sp>
        <p:sp>
          <p:nvSpPr>
            <p:cNvPr id="49" name="Flowchart: Document 48">
              <a:extLst>
                <a:ext uri="{FF2B5EF4-FFF2-40B4-BE49-F238E27FC236}">
                  <a16:creationId xmlns:a16="http://schemas.microsoft.com/office/drawing/2014/main" id="{5A20335D-D39D-9BB7-E1FD-7104C979AB82}"/>
                </a:ext>
              </a:extLst>
            </p:cNvPr>
            <p:cNvSpPr/>
            <p:nvPr/>
          </p:nvSpPr>
          <p:spPr>
            <a:xfrm>
              <a:off x="4871689" y="1610865"/>
              <a:ext cx="2448622" cy="2068392"/>
            </a:xfrm>
            <a:prstGeom prst="flowChartDocument">
              <a:avLst/>
            </a:prstGeom>
            <a:effectLst>
              <a:outerShdw blurRad="50800" dist="38100" dir="2700000" algn="tl" rotWithShape="0">
                <a:prstClr val="black">
                  <a:alpha val="40000"/>
                </a:prstClr>
              </a:outerShdw>
            </a:effectLst>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sz="1600" dirty="0"/>
                <a:t>Worker</a:t>
              </a:r>
            </a:p>
            <a:p>
              <a:pPr algn="ctr"/>
              <a:r>
                <a:rPr lang="en-US" sz="1600" dirty="0"/>
                <a:t>Thread</a:t>
              </a:r>
            </a:p>
            <a:p>
              <a:pPr algn="ctr"/>
              <a:endParaRPr lang="en-US" sz="1600" dirty="0"/>
            </a:p>
            <a:p>
              <a:pPr algn="ctr"/>
              <a:endParaRPr lang="en-US" sz="1600" dirty="0"/>
            </a:p>
          </p:txBody>
        </p:sp>
        <p:sp>
          <p:nvSpPr>
            <p:cNvPr id="51" name="Flowchart: Document 50">
              <a:extLst>
                <a:ext uri="{FF2B5EF4-FFF2-40B4-BE49-F238E27FC236}">
                  <a16:creationId xmlns:a16="http://schemas.microsoft.com/office/drawing/2014/main" id="{1178412B-9697-B20A-B67F-41572D17D96B}"/>
                </a:ext>
              </a:extLst>
            </p:cNvPr>
            <p:cNvSpPr/>
            <p:nvPr/>
          </p:nvSpPr>
          <p:spPr>
            <a:xfrm>
              <a:off x="8172761" y="1601908"/>
              <a:ext cx="2448622" cy="2068392"/>
            </a:xfrm>
            <a:prstGeom prst="flowChartDocument">
              <a:avLst/>
            </a:prstGeom>
            <a:effectLst>
              <a:outerShdw blurRad="50800" dist="38100" dir="2700000" algn="tl" rotWithShape="0">
                <a:prstClr val="black">
                  <a:alpha val="40000"/>
                </a:prstClr>
              </a:outerShdw>
            </a:effectLst>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sz="1600" dirty="0"/>
                <a:t>Worker</a:t>
              </a:r>
            </a:p>
            <a:p>
              <a:pPr algn="ctr"/>
              <a:r>
                <a:rPr lang="en-US" sz="1600" dirty="0"/>
                <a:t>Thread</a:t>
              </a:r>
            </a:p>
            <a:p>
              <a:pPr algn="ctr"/>
              <a:endParaRPr lang="en-US" sz="1600" dirty="0"/>
            </a:p>
            <a:p>
              <a:pPr algn="ctr"/>
              <a:endParaRPr lang="en-US" sz="1600" dirty="0"/>
            </a:p>
          </p:txBody>
        </p:sp>
        <p:grpSp>
          <p:nvGrpSpPr>
            <p:cNvPr id="52" name="Group 51">
              <a:extLst>
                <a:ext uri="{FF2B5EF4-FFF2-40B4-BE49-F238E27FC236}">
                  <a16:creationId xmlns:a16="http://schemas.microsoft.com/office/drawing/2014/main" id="{F7C639A8-5D26-D850-26F6-83C566C421F5}"/>
                </a:ext>
              </a:extLst>
            </p:cNvPr>
            <p:cNvGrpSpPr/>
            <p:nvPr/>
          </p:nvGrpSpPr>
          <p:grpSpPr>
            <a:xfrm>
              <a:off x="1895061" y="2567805"/>
              <a:ext cx="1772186" cy="499373"/>
              <a:chOff x="4303204" y="3274423"/>
              <a:chExt cx="1950721" cy="505098"/>
            </a:xfrm>
            <a:effectLst>
              <a:outerShdw blurRad="50800" dist="38100" dir="2700000" algn="tl" rotWithShape="0">
                <a:prstClr val="black">
                  <a:alpha val="40000"/>
                </a:prstClr>
              </a:outerShdw>
            </a:effectLst>
          </p:grpSpPr>
          <p:sp>
            <p:nvSpPr>
              <p:cNvPr id="54" name="Rectangle 53">
                <a:extLst>
                  <a:ext uri="{FF2B5EF4-FFF2-40B4-BE49-F238E27FC236}">
                    <a16:creationId xmlns:a16="http://schemas.microsoft.com/office/drawing/2014/main" id="{B0257D31-6C70-713D-6F49-5DA69B88E3A5}"/>
                  </a:ext>
                </a:extLst>
              </p:cNvPr>
              <p:cNvSpPr/>
              <p:nvPr/>
            </p:nvSpPr>
            <p:spPr>
              <a:xfrm>
                <a:off x="4303204" y="3274423"/>
                <a:ext cx="1950721" cy="505096"/>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CD74ED8C-A0D7-3BFA-77F0-49A90079E7A8}"/>
                  </a:ext>
                </a:extLst>
              </p:cNvPr>
              <p:cNvSpPr/>
              <p:nvPr/>
            </p:nvSpPr>
            <p:spPr>
              <a:xfrm>
                <a:off x="4407707" y="3274424"/>
                <a:ext cx="1741714" cy="505097"/>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dirty="0"/>
              </a:p>
            </p:txBody>
          </p:sp>
        </p:grpSp>
        <p:sp>
          <p:nvSpPr>
            <p:cNvPr id="53" name="Rectangle 52">
              <a:extLst>
                <a:ext uri="{FF2B5EF4-FFF2-40B4-BE49-F238E27FC236}">
                  <a16:creationId xmlns:a16="http://schemas.microsoft.com/office/drawing/2014/main" id="{FD7BFB7E-88A1-50E8-3912-285ABB91FBBC}"/>
                </a:ext>
              </a:extLst>
            </p:cNvPr>
            <p:cNvSpPr/>
            <p:nvPr/>
          </p:nvSpPr>
          <p:spPr>
            <a:xfrm>
              <a:off x="2284606" y="2623324"/>
              <a:ext cx="1017394" cy="375613"/>
            </a:xfrm>
            <a:prstGeom prst="rect">
              <a:avLst/>
            </a:prstGeom>
            <a:effectLst>
              <a:outerShdw blurRad="50800" dist="38100" dir="2700000" algn="tl" rotWithShape="0">
                <a:prstClr val="black">
                  <a:alpha val="40000"/>
                </a:prstClr>
              </a:outerShdw>
            </a:effectLst>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grpSp>
          <p:nvGrpSpPr>
            <p:cNvPr id="88" name="Group 87">
              <a:extLst>
                <a:ext uri="{FF2B5EF4-FFF2-40B4-BE49-F238E27FC236}">
                  <a16:creationId xmlns:a16="http://schemas.microsoft.com/office/drawing/2014/main" id="{F858C75D-CA02-7C70-11E9-06769399E423}"/>
                </a:ext>
              </a:extLst>
            </p:cNvPr>
            <p:cNvGrpSpPr/>
            <p:nvPr/>
          </p:nvGrpSpPr>
          <p:grpSpPr>
            <a:xfrm>
              <a:off x="1570618" y="2711708"/>
              <a:ext cx="9050764" cy="3107163"/>
              <a:chOff x="1570618" y="2711708"/>
              <a:chExt cx="9050764" cy="3107163"/>
            </a:xfrm>
          </p:grpSpPr>
          <p:grpSp>
            <p:nvGrpSpPr>
              <p:cNvPr id="56" name="Group 55">
                <a:extLst>
                  <a:ext uri="{FF2B5EF4-FFF2-40B4-BE49-F238E27FC236}">
                    <a16:creationId xmlns:a16="http://schemas.microsoft.com/office/drawing/2014/main" id="{B12B7C35-F08F-C461-B4C2-4E0FB3E0503B}"/>
                  </a:ext>
                </a:extLst>
              </p:cNvPr>
              <p:cNvGrpSpPr/>
              <p:nvPr/>
            </p:nvGrpSpPr>
            <p:grpSpPr>
              <a:xfrm>
                <a:off x="1570618" y="4521780"/>
                <a:ext cx="9050764" cy="1297091"/>
                <a:chOff x="2145861" y="4485048"/>
                <a:chExt cx="7141685" cy="1297091"/>
              </a:xfrm>
            </p:grpSpPr>
            <p:sp>
              <p:nvSpPr>
                <p:cNvPr id="57" name="Rectangle 56">
                  <a:extLst>
                    <a:ext uri="{FF2B5EF4-FFF2-40B4-BE49-F238E27FC236}">
                      <a16:creationId xmlns:a16="http://schemas.microsoft.com/office/drawing/2014/main" id="{49EBF03F-64D0-C303-17AB-BA497330DC31}"/>
                    </a:ext>
                  </a:extLst>
                </p:cNvPr>
                <p:cNvSpPr/>
                <p:nvPr/>
              </p:nvSpPr>
              <p:spPr>
                <a:xfrm>
                  <a:off x="2145861" y="4485048"/>
                  <a:ext cx="7141685" cy="1297091"/>
                </a:xfrm>
                <a:prstGeom prst="rect">
                  <a:avLst/>
                </a:prstGeom>
                <a:effectLst>
                  <a:outerShdw blurRad="50800" dist="38100" dir="2700000" algn="tl" rotWithShape="0">
                    <a:prstClr val="black">
                      <a:alpha val="40000"/>
                    </a:prstClr>
                  </a:outerShdw>
                </a:effectLst>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dirty="0"/>
                </a:p>
              </p:txBody>
            </p:sp>
            <p:sp>
              <p:nvSpPr>
                <p:cNvPr id="58" name="Rectangle 57">
                  <a:extLst>
                    <a:ext uri="{FF2B5EF4-FFF2-40B4-BE49-F238E27FC236}">
                      <a16:creationId xmlns:a16="http://schemas.microsoft.com/office/drawing/2014/main" id="{77DFA65F-BF47-1ECC-ACBF-928F293A9B8E}"/>
                    </a:ext>
                  </a:extLst>
                </p:cNvPr>
                <p:cNvSpPr/>
                <p:nvPr/>
              </p:nvSpPr>
              <p:spPr>
                <a:xfrm>
                  <a:off x="3461192" y="4574702"/>
                  <a:ext cx="1724544" cy="1077165"/>
                </a:xfrm>
                <a:prstGeom prst="rect">
                  <a:avLst/>
                </a:prstGeom>
                <a:solidFill>
                  <a:schemeClr val="accent2">
                    <a:lumMod val="20000"/>
                    <a:lumOff val="80000"/>
                  </a:schemeClr>
                </a:solidFill>
                <a:effectLst>
                  <a:outerShdw blurRad="50800" dist="38100" dir="2700000" algn="tl" rotWithShape="0">
                    <a:prstClr val="black">
                      <a:alpha val="40000"/>
                    </a:prstClr>
                  </a:outerShdw>
                </a:effectLst>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dirty="0">
                    <a:solidFill>
                      <a:schemeClr val="tx1"/>
                    </a:solidFill>
                  </a:endParaRPr>
                </a:p>
              </p:txBody>
            </p:sp>
            <p:sp>
              <p:nvSpPr>
                <p:cNvPr id="59" name="TextBox 58">
                  <a:extLst>
                    <a:ext uri="{FF2B5EF4-FFF2-40B4-BE49-F238E27FC236}">
                      <a16:creationId xmlns:a16="http://schemas.microsoft.com/office/drawing/2014/main" id="{C20D7E8F-754E-8DB6-B444-BB6562029E30}"/>
                    </a:ext>
                  </a:extLst>
                </p:cNvPr>
                <p:cNvSpPr txBox="1"/>
                <p:nvPr/>
              </p:nvSpPr>
              <p:spPr>
                <a:xfrm>
                  <a:off x="2207993" y="4574702"/>
                  <a:ext cx="1001872" cy="421420"/>
                </a:xfrm>
                <a:prstGeom prst="rect">
                  <a:avLst/>
                </a:prstGeom>
                <a:noFill/>
              </p:spPr>
              <p:txBody>
                <a:bodyPr wrap="square" rtlCol="0">
                  <a:spAutoFit/>
                </a:bodyPr>
                <a:lstStyle/>
                <a:p>
                  <a:r>
                    <a:rPr lang="en-US" sz="2000" b="1" dirty="0">
                      <a:solidFill>
                        <a:schemeClr val="bg1"/>
                      </a:solidFill>
                    </a:rPr>
                    <a:t>Allocator</a:t>
                  </a:r>
                </a:p>
              </p:txBody>
            </p:sp>
          </p:grpSp>
          <p:sp>
            <p:nvSpPr>
              <p:cNvPr id="60" name="TextBox 59">
                <a:extLst>
                  <a:ext uri="{FF2B5EF4-FFF2-40B4-BE49-F238E27FC236}">
                    <a16:creationId xmlns:a16="http://schemas.microsoft.com/office/drawing/2014/main" id="{84CFA2FD-E999-C17E-2E91-40C96B6B6145}"/>
                  </a:ext>
                </a:extLst>
              </p:cNvPr>
              <p:cNvSpPr txBox="1"/>
              <p:nvPr/>
            </p:nvSpPr>
            <p:spPr>
              <a:xfrm>
                <a:off x="3237557" y="4611434"/>
                <a:ext cx="676051" cy="400110"/>
              </a:xfrm>
              <a:prstGeom prst="rect">
                <a:avLst/>
              </a:prstGeom>
              <a:noFill/>
            </p:spPr>
            <p:txBody>
              <a:bodyPr wrap="square" rtlCol="0">
                <a:spAutoFit/>
              </a:bodyPr>
              <a:lstStyle/>
              <a:p>
                <a:r>
                  <a:rPr lang="en-US" sz="2000" b="1" dirty="0"/>
                  <a:t>App</a:t>
                </a:r>
              </a:p>
            </p:txBody>
          </p:sp>
          <p:sp>
            <p:nvSpPr>
              <p:cNvPr id="62" name="Rectangle 61">
                <a:extLst>
                  <a:ext uri="{FF2B5EF4-FFF2-40B4-BE49-F238E27FC236}">
                    <a16:creationId xmlns:a16="http://schemas.microsoft.com/office/drawing/2014/main" id="{2BC313C2-F7FC-0F7F-99AD-1FA48EAFA76C}"/>
                  </a:ext>
                </a:extLst>
              </p:cNvPr>
              <p:cNvSpPr/>
              <p:nvPr/>
            </p:nvSpPr>
            <p:spPr>
              <a:xfrm>
                <a:off x="2839551" y="2711708"/>
                <a:ext cx="158989" cy="192415"/>
              </a:xfrm>
              <a:prstGeom prst="rect">
                <a:avLst/>
              </a:prstGeom>
              <a:solidFill>
                <a:schemeClr val="accent2">
                  <a:lumMod val="20000"/>
                  <a:lumOff val="80000"/>
                </a:schemeClr>
              </a:solidFill>
              <a:effectLst>
                <a:outerShdw blurRad="50800" dist="38100" dir="2700000" algn="tl" rotWithShape="0">
                  <a:prstClr val="black">
                    <a:alpha val="40000"/>
                  </a:prstClr>
                </a:outerShdw>
              </a:effectLst>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dirty="0">
                  <a:solidFill>
                    <a:schemeClr val="tx1"/>
                  </a:solidFill>
                </a:endParaRPr>
              </a:p>
            </p:txBody>
          </p:sp>
          <p:sp>
            <p:nvSpPr>
              <p:cNvPr id="63" name="Rectangle 62">
                <a:extLst>
                  <a:ext uri="{FF2B5EF4-FFF2-40B4-BE49-F238E27FC236}">
                    <a16:creationId xmlns:a16="http://schemas.microsoft.com/office/drawing/2014/main" id="{6527FF11-3D57-162C-65AC-88AF324D6BBE}"/>
                  </a:ext>
                </a:extLst>
              </p:cNvPr>
              <p:cNvSpPr/>
              <p:nvPr/>
            </p:nvSpPr>
            <p:spPr>
              <a:xfrm>
                <a:off x="4379831" y="4915336"/>
                <a:ext cx="158989" cy="192415"/>
              </a:xfrm>
              <a:prstGeom prst="rect">
                <a:avLst/>
              </a:prstGeom>
              <a:solidFill>
                <a:schemeClr val="accent2">
                  <a:lumMod val="20000"/>
                  <a:lumOff val="80000"/>
                </a:schemeClr>
              </a:solidFill>
              <a:effectLst>
                <a:outerShdw blurRad="50800" dist="38100" dir="2700000" algn="tl" rotWithShape="0">
                  <a:prstClr val="black">
                    <a:alpha val="40000"/>
                  </a:prstClr>
                </a:outerShdw>
              </a:effectLst>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dirty="0">
                  <a:solidFill>
                    <a:schemeClr val="tx1"/>
                  </a:solidFill>
                </a:endParaRPr>
              </a:p>
            </p:txBody>
          </p:sp>
          <p:sp>
            <p:nvSpPr>
              <p:cNvPr id="64" name="Rectangle 63">
                <a:extLst>
                  <a:ext uri="{FF2B5EF4-FFF2-40B4-BE49-F238E27FC236}">
                    <a16:creationId xmlns:a16="http://schemas.microsoft.com/office/drawing/2014/main" id="{D8C50F7D-98AC-E5F2-BE0E-758184018B73}"/>
                  </a:ext>
                </a:extLst>
              </p:cNvPr>
              <p:cNvSpPr/>
              <p:nvPr/>
            </p:nvSpPr>
            <p:spPr>
              <a:xfrm>
                <a:off x="3962845" y="5143936"/>
                <a:ext cx="158989" cy="192415"/>
              </a:xfrm>
              <a:prstGeom prst="rect">
                <a:avLst/>
              </a:prstGeom>
              <a:solidFill>
                <a:schemeClr val="accent2">
                  <a:lumMod val="20000"/>
                  <a:lumOff val="80000"/>
                </a:schemeClr>
              </a:solidFill>
              <a:effectLst>
                <a:outerShdw blurRad="50800" dist="38100" dir="2700000" algn="tl" rotWithShape="0">
                  <a:prstClr val="black">
                    <a:alpha val="40000"/>
                  </a:prstClr>
                </a:outerShdw>
              </a:effectLst>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dirty="0">
                  <a:solidFill>
                    <a:schemeClr val="tx1"/>
                  </a:solidFill>
                </a:endParaRPr>
              </a:p>
            </p:txBody>
          </p:sp>
          <p:sp>
            <p:nvSpPr>
              <p:cNvPr id="65" name="Rectangle 64">
                <a:extLst>
                  <a:ext uri="{FF2B5EF4-FFF2-40B4-BE49-F238E27FC236}">
                    <a16:creationId xmlns:a16="http://schemas.microsoft.com/office/drawing/2014/main" id="{1C274204-7F97-377C-4541-DD0C71E08A0F}"/>
                  </a:ext>
                </a:extLst>
              </p:cNvPr>
              <p:cNvSpPr/>
              <p:nvPr/>
            </p:nvSpPr>
            <p:spPr>
              <a:xfrm>
                <a:off x="4171338" y="5144300"/>
                <a:ext cx="158989" cy="192415"/>
              </a:xfrm>
              <a:prstGeom prst="rect">
                <a:avLst/>
              </a:prstGeom>
              <a:solidFill>
                <a:schemeClr val="accent2">
                  <a:lumMod val="20000"/>
                  <a:lumOff val="80000"/>
                </a:schemeClr>
              </a:solidFill>
              <a:effectLst>
                <a:outerShdw blurRad="50800" dist="38100" dir="2700000" algn="tl" rotWithShape="0">
                  <a:prstClr val="black">
                    <a:alpha val="40000"/>
                  </a:prstClr>
                </a:outerShdw>
              </a:effectLst>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dirty="0">
                  <a:solidFill>
                    <a:schemeClr val="tx1"/>
                  </a:solidFill>
                </a:endParaRPr>
              </a:p>
            </p:txBody>
          </p:sp>
          <p:sp>
            <p:nvSpPr>
              <p:cNvPr id="66" name="Rectangle 65">
                <a:extLst>
                  <a:ext uri="{FF2B5EF4-FFF2-40B4-BE49-F238E27FC236}">
                    <a16:creationId xmlns:a16="http://schemas.microsoft.com/office/drawing/2014/main" id="{B61BBCAB-93D6-EE80-6FD7-4D3E15CE6D1F}"/>
                  </a:ext>
                </a:extLst>
              </p:cNvPr>
              <p:cNvSpPr/>
              <p:nvPr/>
            </p:nvSpPr>
            <p:spPr>
              <a:xfrm>
                <a:off x="4379831" y="5143936"/>
                <a:ext cx="158989" cy="192415"/>
              </a:xfrm>
              <a:prstGeom prst="rect">
                <a:avLst/>
              </a:prstGeom>
              <a:solidFill>
                <a:schemeClr val="accent2">
                  <a:lumMod val="20000"/>
                  <a:lumOff val="80000"/>
                </a:schemeClr>
              </a:solidFill>
              <a:effectLst>
                <a:outerShdw blurRad="50800" dist="38100" dir="2700000" algn="tl" rotWithShape="0">
                  <a:prstClr val="black">
                    <a:alpha val="40000"/>
                  </a:prstClr>
                </a:outerShdw>
              </a:effectLst>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dirty="0">
                  <a:solidFill>
                    <a:schemeClr val="tx1"/>
                  </a:solidFill>
                </a:endParaRPr>
              </a:p>
            </p:txBody>
          </p:sp>
          <p:sp>
            <p:nvSpPr>
              <p:cNvPr id="67" name="Rectangle 66">
                <a:extLst>
                  <a:ext uri="{FF2B5EF4-FFF2-40B4-BE49-F238E27FC236}">
                    <a16:creationId xmlns:a16="http://schemas.microsoft.com/office/drawing/2014/main" id="{DF96AC48-4E6B-173E-5DC4-A80BBDF5E649}"/>
                  </a:ext>
                </a:extLst>
              </p:cNvPr>
              <p:cNvSpPr/>
              <p:nvPr/>
            </p:nvSpPr>
            <p:spPr>
              <a:xfrm>
                <a:off x="3962845" y="5370860"/>
                <a:ext cx="158989" cy="192415"/>
              </a:xfrm>
              <a:prstGeom prst="rect">
                <a:avLst/>
              </a:prstGeom>
              <a:solidFill>
                <a:schemeClr val="accent2">
                  <a:lumMod val="20000"/>
                  <a:lumOff val="80000"/>
                </a:schemeClr>
              </a:solidFill>
              <a:effectLst>
                <a:outerShdw blurRad="50800" dist="38100" dir="2700000" algn="tl" rotWithShape="0">
                  <a:prstClr val="black">
                    <a:alpha val="40000"/>
                  </a:prstClr>
                </a:outerShdw>
              </a:effectLst>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dirty="0">
                  <a:solidFill>
                    <a:schemeClr val="tx1"/>
                  </a:solidFill>
                </a:endParaRPr>
              </a:p>
            </p:txBody>
          </p:sp>
          <p:sp>
            <p:nvSpPr>
              <p:cNvPr id="68" name="Rectangle 67">
                <a:extLst>
                  <a:ext uri="{FF2B5EF4-FFF2-40B4-BE49-F238E27FC236}">
                    <a16:creationId xmlns:a16="http://schemas.microsoft.com/office/drawing/2014/main" id="{D2CAABD6-BB40-91E8-9225-201126D83B90}"/>
                  </a:ext>
                </a:extLst>
              </p:cNvPr>
              <p:cNvSpPr/>
              <p:nvPr/>
            </p:nvSpPr>
            <p:spPr>
              <a:xfrm>
                <a:off x="4171338" y="5371224"/>
                <a:ext cx="158989" cy="192415"/>
              </a:xfrm>
              <a:prstGeom prst="rect">
                <a:avLst/>
              </a:prstGeom>
              <a:solidFill>
                <a:schemeClr val="accent2">
                  <a:lumMod val="20000"/>
                  <a:lumOff val="80000"/>
                </a:schemeClr>
              </a:solidFill>
              <a:effectLst>
                <a:outerShdw blurRad="50800" dist="38100" dir="2700000" algn="tl" rotWithShape="0">
                  <a:prstClr val="black">
                    <a:alpha val="40000"/>
                  </a:prstClr>
                </a:outerShdw>
              </a:effectLst>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dirty="0">
                  <a:solidFill>
                    <a:schemeClr val="tx1"/>
                  </a:solidFill>
                </a:endParaRPr>
              </a:p>
            </p:txBody>
          </p:sp>
          <p:sp>
            <p:nvSpPr>
              <p:cNvPr id="69" name="Rectangle 68">
                <a:extLst>
                  <a:ext uri="{FF2B5EF4-FFF2-40B4-BE49-F238E27FC236}">
                    <a16:creationId xmlns:a16="http://schemas.microsoft.com/office/drawing/2014/main" id="{B8B595C1-CCAC-45D1-6A81-7FF6D9864836}"/>
                  </a:ext>
                </a:extLst>
              </p:cNvPr>
              <p:cNvSpPr/>
              <p:nvPr/>
            </p:nvSpPr>
            <p:spPr>
              <a:xfrm>
                <a:off x="4379831" y="5370860"/>
                <a:ext cx="158989" cy="192415"/>
              </a:xfrm>
              <a:prstGeom prst="rect">
                <a:avLst/>
              </a:prstGeom>
              <a:solidFill>
                <a:schemeClr val="accent2">
                  <a:lumMod val="20000"/>
                  <a:lumOff val="80000"/>
                </a:schemeClr>
              </a:solidFill>
              <a:effectLst>
                <a:outerShdw blurRad="50800" dist="38100" dir="2700000" algn="tl" rotWithShape="0">
                  <a:prstClr val="black">
                    <a:alpha val="40000"/>
                  </a:prstClr>
                </a:outerShdw>
              </a:effectLst>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dirty="0">
                  <a:solidFill>
                    <a:schemeClr val="tx1"/>
                  </a:solidFill>
                </a:endParaRPr>
              </a:p>
            </p:txBody>
          </p:sp>
          <p:sp>
            <p:nvSpPr>
              <p:cNvPr id="70" name="Rectangle 69">
                <a:extLst>
                  <a:ext uri="{FF2B5EF4-FFF2-40B4-BE49-F238E27FC236}">
                    <a16:creationId xmlns:a16="http://schemas.microsoft.com/office/drawing/2014/main" id="{2158511A-4852-0A78-56C0-B1B2AD34E96B}"/>
                  </a:ext>
                </a:extLst>
              </p:cNvPr>
              <p:cNvSpPr/>
              <p:nvPr/>
            </p:nvSpPr>
            <p:spPr>
              <a:xfrm>
                <a:off x="4585985" y="4915336"/>
                <a:ext cx="158989" cy="192415"/>
              </a:xfrm>
              <a:prstGeom prst="rect">
                <a:avLst/>
              </a:prstGeom>
              <a:solidFill>
                <a:schemeClr val="accent2">
                  <a:lumMod val="20000"/>
                  <a:lumOff val="80000"/>
                </a:schemeClr>
              </a:solidFill>
              <a:effectLst>
                <a:outerShdw blurRad="50800" dist="38100" dir="2700000" algn="tl" rotWithShape="0">
                  <a:prstClr val="black">
                    <a:alpha val="40000"/>
                  </a:prstClr>
                </a:outerShdw>
              </a:effectLst>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dirty="0">
                  <a:solidFill>
                    <a:schemeClr val="tx1"/>
                  </a:solidFill>
                </a:endParaRPr>
              </a:p>
            </p:txBody>
          </p:sp>
          <p:sp>
            <p:nvSpPr>
              <p:cNvPr id="71" name="Rectangle 70">
                <a:extLst>
                  <a:ext uri="{FF2B5EF4-FFF2-40B4-BE49-F238E27FC236}">
                    <a16:creationId xmlns:a16="http://schemas.microsoft.com/office/drawing/2014/main" id="{70377A6A-C7A4-5A40-7A26-2343902F2EB8}"/>
                  </a:ext>
                </a:extLst>
              </p:cNvPr>
              <p:cNvSpPr/>
              <p:nvPr/>
            </p:nvSpPr>
            <p:spPr>
              <a:xfrm>
                <a:off x="4794478" y="4915700"/>
                <a:ext cx="158989" cy="192415"/>
              </a:xfrm>
              <a:prstGeom prst="rect">
                <a:avLst/>
              </a:prstGeom>
              <a:solidFill>
                <a:schemeClr val="accent2">
                  <a:lumMod val="20000"/>
                  <a:lumOff val="80000"/>
                </a:schemeClr>
              </a:solidFill>
              <a:effectLst>
                <a:outerShdw blurRad="50800" dist="38100" dir="2700000" algn="tl" rotWithShape="0">
                  <a:prstClr val="black">
                    <a:alpha val="40000"/>
                  </a:prstClr>
                </a:outerShdw>
              </a:effectLst>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dirty="0">
                  <a:solidFill>
                    <a:schemeClr val="tx1"/>
                  </a:solidFill>
                </a:endParaRPr>
              </a:p>
            </p:txBody>
          </p:sp>
          <p:sp>
            <p:nvSpPr>
              <p:cNvPr id="72" name="Rectangle 71">
                <a:extLst>
                  <a:ext uri="{FF2B5EF4-FFF2-40B4-BE49-F238E27FC236}">
                    <a16:creationId xmlns:a16="http://schemas.microsoft.com/office/drawing/2014/main" id="{FAE85C8D-B6AB-A017-E5DA-E796D1FCCB18}"/>
                  </a:ext>
                </a:extLst>
              </p:cNvPr>
              <p:cNvSpPr/>
              <p:nvPr/>
            </p:nvSpPr>
            <p:spPr>
              <a:xfrm>
                <a:off x="5002971" y="4915336"/>
                <a:ext cx="158989" cy="192415"/>
              </a:xfrm>
              <a:prstGeom prst="rect">
                <a:avLst/>
              </a:prstGeom>
              <a:solidFill>
                <a:schemeClr val="accent2">
                  <a:lumMod val="20000"/>
                  <a:lumOff val="80000"/>
                </a:schemeClr>
              </a:solidFill>
              <a:effectLst>
                <a:outerShdw blurRad="50800" dist="38100" dir="2700000" algn="tl" rotWithShape="0">
                  <a:prstClr val="black">
                    <a:alpha val="40000"/>
                  </a:prstClr>
                </a:outerShdw>
              </a:effectLst>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dirty="0">
                  <a:solidFill>
                    <a:schemeClr val="tx1"/>
                  </a:solidFill>
                </a:endParaRPr>
              </a:p>
            </p:txBody>
          </p:sp>
          <p:sp>
            <p:nvSpPr>
              <p:cNvPr id="73" name="Rectangle 72">
                <a:extLst>
                  <a:ext uri="{FF2B5EF4-FFF2-40B4-BE49-F238E27FC236}">
                    <a16:creationId xmlns:a16="http://schemas.microsoft.com/office/drawing/2014/main" id="{90D9AEA9-D338-B303-3B94-60F4A30A4932}"/>
                  </a:ext>
                </a:extLst>
              </p:cNvPr>
              <p:cNvSpPr/>
              <p:nvPr/>
            </p:nvSpPr>
            <p:spPr>
              <a:xfrm>
                <a:off x="4585985" y="5143936"/>
                <a:ext cx="158989" cy="192415"/>
              </a:xfrm>
              <a:prstGeom prst="rect">
                <a:avLst/>
              </a:prstGeom>
              <a:solidFill>
                <a:schemeClr val="accent2">
                  <a:lumMod val="20000"/>
                  <a:lumOff val="80000"/>
                </a:schemeClr>
              </a:solidFill>
              <a:effectLst>
                <a:outerShdw blurRad="50800" dist="38100" dir="2700000" algn="tl" rotWithShape="0">
                  <a:prstClr val="black">
                    <a:alpha val="40000"/>
                  </a:prstClr>
                </a:outerShdw>
              </a:effectLst>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dirty="0">
                  <a:solidFill>
                    <a:schemeClr val="tx1"/>
                  </a:solidFill>
                </a:endParaRPr>
              </a:p>
            </p:txBody>
          </p:sp>
          <p:sp>
            <p:nvSpPr>
              <p:cNvPr id="74" name="Rectangle 73">
                <a:extLst>
                  <a:ext uri="{FF2B5EF4-FFF2-40B4-BE49-F238E27FC236}">
                    <a16:creationId xmlns:a16="http://schemas.microsoft.com/office/drawing/2014/main" id="{E0DFFD68-3212-3974-0913-3919EC985851}"/>
                  </a:ext>
                </a:extLst>
              </p:cNvPr>
              <p:cNvSpPr/>
              <p:nvPr/>
            </p:nvSpPr>
            <p:spPr>
              <a:xfrm>
                <a:off x="4794478" y="5144300"/>
                <a:ext cx="158989" cy="192415"/>
              </a:xfrm>
              <a:prstGeom prst="rect">
                <a:avLst/>
              </a:prstGeom>
              <a:solidFill>
                <a:schemeClr val="accent2">
                  <a:lumMod val="20000"/>
                  <a:lumOff val="80000"/>
                </a:schemeClr>
              </a:solidFill>
              <a:effectLst>
                <a:outerShdw blurRad="50800" dist="38100" dir="2700000" algn="tl" rotWithShape="0">
                  <a:prstClr val="black">
                    <a:alpha val="40000"/>
                  </a:prstClr>
                </a:outerShdw>
              </a:effectLst>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dirty="0">
                  <a:solidFill>
                    <a:schemeClr val="tx1"/>
                  </a:solidFill>
                </a:endParaRPr>
              </a:p>
            </p:txBody>
          </p:sp>
          <p:sp>
            <p:nvSpPr>
              <p:cNvPr id="75" name="Rectangle 74">
                <a:extLst>
                  <a:ext uri="{FF2B5EF4-FFF2-40B4-BE49-F238E27FC236}">
                    <a16:creationId xmlns:a16="http://schemas.microsoft.com/office/drawing/2014/main" id="{6174440C-BE6E-6157-D938-0D908E30C3B7}"/>
                  </a:ext>
                </a:extLst>
              </p:cNvPr>
              <p:cNvSpPr/>
              <p:nvPr/>
            </p:nvSpPr>
            <p:spPr>
              <a:xfrm>
                <a:off x="5002971" y="5143936"/>
                <a:ext cx="158989" cy="192415"/>
              </a:xfrm>
              <a:prstGeom prst="rect">
                <a:avLst/>
              </a:prstGeom>
              <a:solidFill>
                <a:schemeClr val="accent2">
                  <a:lumMod val="20000"/>
                  <a:lumOff val="80000"/>
                </a:schemeClr>
              </a:solidFill>
              <a:effectLst>
                <a:outerShdw blurRad="50800" dist="38100" dir="2700000" algn="tl" rotWithShape="0">
                  <a:prstClr val="black">
                    <a:alpha val="40000"/>
                  </a:prstClr>
                </a:outerShdw>
              </a:effectLst>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dirty="0">
                  <a:solidFill>
                    <a:schemeClr val="tx1"/>
                  </a:solidFill>
                </a:endParaRPr>
              </a:p>
            </p:txBody>
          </p:sp>
          <p:sp>
            <p:nvSpPr>
              <p:cNvPr id="76" name="Rectangle 75">
                <a:extLst>
                  <a:ext uri="{FF2B5EF4-FFF2-40B4-BE49-F238E27FC236}">
                    <a16:creationId xmlns:a16="http://schemas.microsoft.com/office/drawing/2014/main" id="{1603FFF6-6294-0C9A-CCEF-753580223A19}"/>
                  </a:ext>
                </a:extLst>
              </p:cNvPr>
              <p:cNvSpPr/>
              <p:nvPr/>
            </p:nvSpPr>
            <p:spPr>
              <a:xfrm>
                <a:off x="4585985" y="5370860"/>
                <a:ext cx="158989" cy="192415"/>
              </a:xfrm>
              <a:prstGeom prst="rect">
                <a:avLst/>
              </a:prstGeom>
              <a:solidFill>
                <a:schemeClr val="accent2">
                  <a:lumMod val="20000"/>
                  <a:lumOff val="80000"/>
                </a:schemeClr>
              </a:solidFill>
              <a:effectLst>
                <a:outerShdw blurRad="50800" dist="38100" dir="2700000" algn="tl" rotWithShape="0">
                  <a:prstClr val="black">
                    <a:alpha val="40000"/>
                  </a:prstClr>
                </a:outerShdw>
              </a:effectLst>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dirty="0">
                  <a:solidFill>
                    <a:schemeClr val="tx1"/>
                  </a:solidFill>
                </a:endParaRPr>
              </a:p>
            </p:txBody>
          </p:sp>
          <p:sp>
            <p:nvSpPr>
              <p:cNvPr id="77" name="Rectangle 76">
                <a:extLst>
                  <a:ext uri="{FF2B5EF4-FFF2-40B4-BE49-F238E27FC236}">
                    <a16:creationId xmlns:a16="http://schemas.microsoft.com/office/drawing/2014/main" id="{B10771D3-2D51-F9D5-A358-96317E361077}"/>
                  </a:ext>
                </a:extLst>
              </p:cNvPr>
              <p:cNvSpPr/>
              <p:nvPr/>
            </p:nvSpPr>
            <p:spPr>
              <a:xfrm>
                <a:off x="4794478" y="5371224"/>
                <a:ext cx="158989" cy="192415"/>
              </a:xfrm>
              <a:prstGeom prst="rect">
                <a:avLst/>
              </a:prstGeom>
              <a:solidFill>
                <a:schemeClr val="accent2">
                  <a:lumMod val="20000"/>
                  <a:lumOff val="80000"/>
                </a:schemeClr>
              </a:solidFill>
              <a:effectLst>
                <a:outerShdw blurRad="50800" dist="38100" dir="2700000" algn="tl" rotWithShape="0">
                  <a:prstClr val="black">
                    <a:alpha val="40000"/>
                  </a:prstClr>
                </a:outerShdw>
              </a:effectLst>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dirty="0">
                  <a:solidFill>
                    <a:schemeClr val="tx1"/>
                  </a:solidFill>
                </a:endParaRPr>
              </a:p>
            </p:txBody>
          </p:sp>
          <p:sp>
            <p:nvSpPr>
              <p:cNvPr id="78" name="Rectangle 77">
                <a:extLst>
                  <a:ext uri="{FF2B5EF4-FFF2-40B4-BE49-F238E27FC236}">
                    <a16:creationId xmlns:a16="http://schemas.microsoft.com/office/drawing/2014/main" id="{BC32A168-36C6-0E91-92C4-479BE94A3F81}"/>
                  </a:ext>
                </a:extLst>
              </p:cNvPr>
              <p:cNvSpPr/>
              <p:nvPr/>
            </p:nvSpPr>
            <p:spPr>
              <a:xfrm>
                <a:off x="5002971" y="5370860"/>
                <a:ext cx="158989" cy="192415"/>
              </a:xfrm>
              <a:prstGeom prst="rect">
                <a:avLst/>
              </a:prstGeom>
              <a:solidFill>
                <a:schemeClr val="accent2">
                  <a:lumMod val="20000"/>
                  <a:lumOff val="80000"/>
                </a:schemeClr>
              </a:solidFill>
              <a:effectLst>
                <a:outerShdw blurRad="50800" dist="38100" dir="2700000" algn="tl" rotWithShape="0">
                  <a:prstClr val="black">
                    <a:alpha val="40000"/>
                  </a:prstClr>
                </a:outerShdw>
              </a:effectLst>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dirty="0">
                  <a:solidFill>
                    <a:schemeClr val="tx1"/>
                  </a:solidFill>
                </a:endParaRPr>
              </a:p>
            </p:txBody>
          </p:sp>
        </p:grpSp>
        <p:sp>
          <p:nvSpPr>
            <p:cNvPr id="137" name="Rectangle 136">
              <a:extLst>
                <a:ext uri="{FF2B5EF4-FFF2-40B4-BE49-F238E27FC236}">
                  <a16:creationId xmlns:a16="http://schemas.microsoft.com/office/drawing/2014/main" id="{A9B2E2DB-A216-D3A9-824B-B5DF242B1A4D}"/>
                </a:ext>
              </a:extLst>
            </p:cNvPr>
            <p:cNvSpPr/>
            <p:nvPr/>
          </p:nvSpPr>
          <p:spPr>
            <a:xfrm>
              <a:off x="5580547" y="4611434"/>
              <a:ext cx="2185540" cy="1077165"/>
            </a:xfrm>
            <a:prstGeom prst="rect">
              <a:avLst/>
            </a:prstGeom>
            <a:solidFill>
              <a:schemeClr val="accent2">
                <a:lumMod val="60000"/>
                <a:lumOff val="40000"/>
              </a:schemeClr>
            </a:solidFill>
            <a:effectLst>
              <a:outerShdw blurRad="50800" dist="38100" dir="2700000" algn="tl" rotWithShape="0">
                <a:prstClr val="black">
                  <a:alpha val="40000"/>
                </a:prstClr>
              </a:outerShdw>
            </a:effectLst>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dirty="0">
                <a:solidFill>
                  <a:schemeClr val="tx1"/>
                </a:solidFill>
              </a:endParaRPr>
            </a:p>
          </p:txBody>
        </p:sp>
        <p:sp>
          <p:nvSpPr>
            <p:cNvPr id="138" name="TextBox 137">
              <a:extLst>
                <a:ext uri="{FF2B5EF4-FFF2-40B4-BE49-F238E27FC236}">
                  <a16:creationId xmlns:a16="http://schemas.microsoft.com/office/drawing/2014/main" id="{AEFE2F4A-4E3D-4CDD-E5FB-B0F4B6C090A2}"/>
                </a:ext>
              </a:extLst>
            </p:cNvPr>
            <p:cNvSpPr txBox="1"/>
            <p:nvPr/>
          </p:nvSpPr>
          <p:spPr>
            <a:xfrm>
              <a:off x="5580547" y="4611434"/>
              <a:ext cx="676051" cy="421420"/>
            </a:xfrm>
            <a:prstGeom prst="rect">
              <a:avLst/>
            </a:prstGeom>
            <a:noFill/>
          </p:spPr>
          <p:txBody>
            <a:bodyPr wrap="square" rtlCol="0">
              <a:spAutoFit/>
            </a:bodyPr>
            <a:lstStyle/>
            <a:p>
              <a:r>
                <a:rPr lang="en-US" sz="2000" b="1" dirty="0">
                  <a:solidFill>
                    <a:schemeClr val="bg1"/>
                  </a:solidFill>
                </a:rPr>
                <a:t>App</a:t>
              </a:r>
            </a:p>
          </p:txBody>
        </p:sp>
        <p:sp>
          <p:nvSpPr>
            <p:cNvPr id="140" name="Rectangle 139">
              <a:extLst>
                <a:ext uri="{FF2B5EF4-FFF2-40B4-BE49-F238E27FC236}">
                  <a16:creationId xmlns:a16="http://schemas.microsoft.com/office/drawing/2014/main" id="{9E493F0E-A27B-A7A2-7AE8-1C36467F2B14}"/>
                </a:ext>
              </a:extLst>
            </p:cNvPr>
            <p:cNvSpPr/>
            <p:nvPr/>
          </p:nvSpPr>
          <p:spPr>
            <a:xfrm>
              <a:off x="6514328" y="4915700"/>
              <a:ext cx="158989" cy="192415"/>
            </a:xfrm>
            <a:prstGeom prst="rect">
              <a:avLst/>
            </a:prstGeom>
            <a:solidFill>
              <a:schemeClr val="accent2">
                <a:lumMod val="60000"/>
                <a:lumOff val="40000"/>
              </a:schemeClr>
            </a:solidFill>
            <a:effectLst>
              <a:outerShdw blurRad="50800" dist="38100" dir="2700000" algn="tl" rotWithShape="0">
                <a:prstClr val="black">
                  <a:alpha val="40000"/>
                </a:prstClr>
              </a:outerShdw>
            </a:effectLst>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dirty="0">
                <a:solidFill>
                  <a:schemeClr val="tx1"/>
                </a:solidFill>
              </a:endParaRPr>
            </a:p>
          </p:txBody>
        </p:sp>
        <p:sp>
          <p:nvSpPr>
            <p:cNvPr id="141" name="Rectangle 140">
              <a:extLst>
                <a:ext uri="{FF2B5EF4-FFF2-40B4-BE49-F238E27FC236}">
                  <a16:creationId xmlns:a16="http://schemas.microsoft.com/office/drawing/2014/main" id="{4DE4E359-D5B0-C739-7638-7A0DF64E94A2}"/>
                </a:ext>
              </a:extLst>
            </p:cNvPr>
            <p:cNvSpPr/>
            <p:nvPr/>
          </p:nvSpPr>
          <p:spPr>
            <a:xfrm>
              <a:off x="6722821" y="4915336"/>
              <a:ext cx="158989" cy="192415"/>
            </a:xfrm>
            <a:prstGeom prst="rect">
              <a:avLst/>
            </a:prstGeom>
            <a:solidFill>
              <a:schemeClr val="accent2">
                <a:lumMod val="60000"/>
                <a:lumOff val="40000"/>
              </a:schemeClr>
            </a:solidFill>
            <a:effectLst>
              <a:outerShdw blurRad="50800" dist="38100" dir="2700000" algn="tl" rotWithShape="0">
                <a:prstClr val="black">
                  <a:alpha val="40000"/>
                </a:prstClr>
              </a:outerShdw>
            </a:effectLst>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dirty="0">
                <a:solidFill>
                  <a:schemeClr val="tx1"/>
                </a:solidFill>
              </a:endParaRPr>
            </a:p>
          </p:txBody>
        </p:sp>
        <p:sp>
          <p:nvSpPr>
            <p:cNvPr id="142" name="Rectangle 141">
              <a:extLst>
                <a:ext uri="{FF2B5EF4-FFF2-40B4-BE49-F238E27FC236}">
                  <a16:creationId xmlns:a16="http://schemas.microsoft.com/office/drawing/2014/main" id="{066A24DE-22AC-E8B4-B017-CCF0A5455494}"/>
                </a:ext>
              </a:extLst>
            </p:cNvPr>
            <p:cNvSpPr/>
            <p:nvPr/>
          </p:nvSpPr>
          <p:spPr>
            <a:xfrm>
              <a:off x="6305835" y="5143936"/>
              <a:ext cx="158989" cy="192415"/>
            </a:xfrm>
            <a:prstGeom prst="rect">
              <a:avLst/>
            </a:prstGeom>
            <a:solidFill>
              <a:schemeClr val="accent2">
                <a:lumMod val="60000"/>
                <a:lumOff val="40000"/>
              </a:schemeClr>
            </a:solidFill>
            <a:effectLst>
              <a:outerShdw blurRad="50800" dist="38100" dir="2700000" algn="tl" rotWithShape="0">
                <a:prstClr val="black">
                  <a:alpha val="40000"/>
                </a:prstClr>
              </a:outerShdw>
            </a:effectLst>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dirty="0">
                <a:solidFill>
                  <a:schemeClr val="tx1"/>
                </a:solidFill>
              </a:endParaRPr>
            </a:p>
          </p:txBody>
        </p:sp>
        <p:sp>
          <p:nvSpPr>
            <p:cNvPr id="143" name="Rectangle 142">
              <a:extLst>
                <a:ext uri="{FF2B5EF4-FFF2-40B4-BE49-F238E27FC236}">
                  <a16:creationId xmlns:a16="http://schemas.microsoft.com/office/drawing/2014/main" id="{E7655828-84F4-F3C4-712C-EE1477740DF7}"/>
                </a:ext>
              </a:extLst>
            </p:cNvPr>
            <p:cNvSpPr/>
            <p:nvPr/>
          </p:nvSpPr>
          <p:spPr>
            <a:xfrm>
              <a:off x="6514328" y="5144300"/>
              <a:ext cx="158989" cy="192415"/>
            </a:xfrm>
            <a:prstGeom prst="rect">
              <a:avLst/>
            </a:prstGeom>
            <a:solidFill>
              <a:schemeClr val="accent2">
                <a:lumMod val="60000"/>
                <a:lumOff val="40000"/>
              </a:schemeClr>
            </a:solidFill>
            <a:effectLst>
              <a:outerShdw blurRad="50800" dist="38100" dir="2700000" algn="tl" rotWithShape="0">
                <a:prstClr val="black">
                  <a:alpha val="40000"/>
                </a:prstClr>
              </a:outerShdw>
            </a:effectLst>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dirty="0">
                <a:solidFill>
                  <a:schemeClr val="tx1"/>
                </a:solidFill>
              </a:endParaRPr>
            </a:p>
          </p:txBody>
        </p:sp>
        <p:sp>
          <p:nvSpPr>
            <p:cNvPr id="144" name="Rectangle 143">
              <a:extLst>
                <a:ext uri="{FF2B5EF4-FFF2-40B4-BE49-F238E27FC236}">
                  <a16:creationId xmlns:a16="http://schemas.microsoft.com/office/drawing/2014/main" id="{954EE84C-9424-34FA-3293-963E44298FF2}"/>
                </a:ext>
              </a:extLst>
            </p:cNvPr>
            <p:cNvSpPr/>
            <p:nvPr/>
          </p:nvSpPr>
          <p:spPr>
            <a:xfrm>
              <a:off x="6722821" y="5143936"/>
              <a:ext cx="158989" cy="192415"/>
            </a:xfrm>
            <a:prstGeom prst="rect">
              <a:avLst/>
            </a:prstGeom>
            <a:solidFill>
              <a:schemeClr val="accent2">
                <a:lumMod val="60000"/>
                <a:lumOff val="40000"/>
              </a:schemeClr>
            </a:solidFill>
            <a:effectLst>
              <a:outerShdw blurRad="50800" dist="38100" dir="2700000" algn="tl" rotWithShape="0">
                <a:prstClr val="black">
                  <a:alpha val="40000"/>
                </a:prstClr>
              </a:outerShdw>
            </a:effectLst>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dirty="0">
                <a:solidFill>
                  <a:schemeClr val="tx1"/>
                </a:solidFill>
              </a:endParaRPr>
            </a:p>
          </p:txBody>
        </p:sp>
        <p:sp>
          <p:nvSpPr>
            <p:cNvPr id="145" name="Rectangle 144">
              <a:extLst>
                <a:ext uri="{FF2B5EF4-FFF2-40B4-BE49-F238E27FC236}">
                  <a16:creationId xmlns:a16="http://schemas.microsoft.com/office/drawing/2014/main" id="{B67F912A-6EAB-BE9D-BC6B-C7171FD6B7A8}"/>
                </a:ext>
              </a:extLst>
            </p:cNvPr>
            <p:cNvSpPr/>
            <p:nvPr/>
          </p:nvSpPr>
          <p:spPr>
            <a:xfrm>
              <a:off x="6305835" y="5370860"/>
              <a:ext cx="158989" cy="192415"/>
            </a:xfrm>
            <a:prstGeom prst="rect">
              <a:avLst/>
            </a:prstGeom>
            <a:solidFill>
              <a:schemeClr val="accent2">
                <a:lumMod val="60000"/>
                <a:lumOff val="40000"/>
              </a:schemeClr>
            </a:solidFill>
            <a:effectLst>
              <a:outerShdw blurRad="50800" dist="38100" dir="2700000" algn="tl" rotWithShape="0">
                <a:prstClr val="black">
                  <a:alpha val="40000"/>
                </a:prstClr>
              </a:outerShdw>
            </a:effectLst>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dirty="0">
                <a:solidFill>
                  <a:schemeClr val="tx1"/>
                </a:solidFill>
              </a:endParaRPr>
            </a:p>
          </p:txBody>
        </p:sp>
        <p:sp>
          <p:nvSpPr>
            <p:cNvPr id="146" name="Rectangle 145">
              <a:extLst>
                <a:ext uri="{FF2B5EF4-FFF2-40B4-BE49-F238E27FC236}">
                  <a16:creationId xmlns:a16="http://schemas.microsoft.com/office/drawing/2014/main" id="{D5F9C4B6-09F0-4F80-0A69-7D777E4A61DD}"/>
                </a:ext>
              </a:extLst>
            </p:cNvPr>
            <p:cNvSpPr/>
            <p:nvPr/>
          </p:nvSpPr>
          <p:spPr>
            <a:xfrm>
              <a:off x="6514328" y="5371224"/>
              <a:ext cx="158989" cy="192415"/>
            </a:xfrm>
            <a:prstGeom prst="rect">
              <a:avLst/>
            </a:prstGeom>
            <a:solidFill>
              <a:schemeClr val="accent2">
                <a:lumMod val="60000"/>
                <a:lumOff val="40000"/>
              </a:schemeClr>
            </a:solidFill>
            <a:effectLst>
              <a:outerShdw blurRad="50800" dist="38100" dir="2700000" algn="tl" rotWithShape="0">
                <a:prstClr val="black">
                  <a:alpha val="40000"/>
                </a:prstClr>
              </a:outerShdw>
            </a:effectLst>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dirty="0">
                <a:solidFill>
                  <a:schemeClr val="tx1"/>
                </a:solidFill>
              </a:endParaRPr>
            </a:p>
          </p:txBody>
        </p:sp>
        <p:sp>
          <p:nvSpPr>
            <p:cNvPr id="147" name="Rectangle 146">
              <a:extLst>
                <a:ext uri="{FF2B5EF4-FFF2-40B4-BE49-F238E27FC236}">
                  <a16:creationId xmlns:a16="http://schemas.microsoft.com/office/drawing/2014/main" id="{563D1ED3-7DAD-D6F5-E792-465A43A162F0}"/>
                </a:ext>
              </a:extLst>
            </p:cNvPr>
            <p:cNvSpPr/>
            <p:nvPr/>
          </p:nvSpPr>
          <p:spPr>
            <a:xfrm>
              <a:off x="6722821" y="5370860"/>
              <a:ext cx="158989" cy="192415"/>
            </a:xfrm>
            <a:prstGeom prst="rect">
              <a:avLst/>
            </a:prstGeom>
            <a:solidFill>
              <a:schemeClr val="accent2">
                <a:lumMod val="60000"/>
                <a:lumOff val="40000"/>
              </a:schemeClr>
            </a:solidFill>
            <a:effectLst>
              <a:outerShdw blurRad="50800" dist="38100" dir="2700000" algn="tl" rotWithShape="0">
                <a:prstClr val="black">
                  <a:alpha val="40000"/>
                </a:prstClr>
              </a:outerShdw>
            </a:effectLst>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dirty="0">
                <a:solidFill>
                  <a:schemeClr val="tx1"/>
                </a:solidFill>
              </a:endParaRPr>
            </a:p>
          </p:txBody>
        </p:sp>
        <p:sp>
          <p:nvSpPr>
            <p:cNvPr id="148" name="Rectangle 147">
              <a:extLst>
                <a:ext uri="{FF2B5EF4-FFF2-40B4-BE49-F238E27FC236}">
                  <a16:creationId xmlns:a16="http://schemas.microsoft.com/office/drawing/2014/main" id="{A039F89C-012C-948C-F709-D85631B19E14}"/>
                </a:ext>
              </a:extLst>
            </p:cNvPr>
            <p:cNvSpPr/>
            <p:nvPr/>
          </p:nvSpPr>
          <p:spPr>
            <a:xfrm>
              <a:off x="6928975" y="4915336"/>
              <a:ext cx="158989" cy="192415"/>
            </a:xfrm>
            <a:prstGeom prst="rect">
              <a:avLst/>
            </a:prstGeom>
            <a:solidFill>
              <a:schemeClr val="accent2">
                <a:lumMod val="60000"/>
                <a:lumOff val="40000"/>
              </a:schemeClr>
            </a:solidFill>
            <a:effectLst>
              <a:outerShdw blurRad="50800" dist="38100" dir="2700000" algn="tl" rotWithShape="0">
                <a:prstClr val="black">
                  <a:alpha val="40000"/>
                </a:prstClr>
              </a:outerShdw>
            </a:effectLst>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dirty="0">
                <a:solidFill>
                  <a:schemeClr val="tx1"/>
                </a:solidFill>
              </a:endParaRPr>
            </a:p>
          </p:txBody>
        </p:sp>
        <p:sp>
          <p:nvSpPr>
            <p:cNvPr id="149" name="Rectangle 148">
              <a:extLst>
                <a:ext uri="{FF2B5EF4-FFF2-40B4-BE49-F238E27FC236}">
                  <a16:creationId xmlns:a16="http://schemas.microsoft.com/office/drawing/2014/main" id="{6773B6E8-2810-B010-32C6-9A82452BEFAE}"/>
                </a:ext>
              </a:extLst>
            </p:cNvPr>
            <p:cNvSpPr/>
            <p:nvPr/>
          </p:nvSpPr>
          <p:spPr>
            <a:xfrm>
              <a:off x="7137468" y="4915700"/>
              <a:ext cx="158989" cy="192415"/>
            </a:xfrm>
            <a:prstGeom prst="rect">
              <a:avLst/>
            </a:prstGeom>
            <a:solidFill>
              <a:schemeClr val="accent2">
                <a:lumMod val="60000"/>
                <a:lumOff val="40000"/>
              </a:schemeClr>
            </a:solidFill>
            <a:effectLst>
              <a:outerShdw blurRad="50800" dist="38100" dir="2700000" algn="tl" rotWithShape="0">
                <a:prstClr val="black">
                  <a:alpha val="40000"/>
                </a:prstClr>
              </a:outerShdw>
            </a:effectLst>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dirty="0">
                <a:solidFill>
                  <a:schemeClr val="tx1"/>
                </a:solidFill>
              </a:endParaRPr>
            </a:p>
          </p:txBody>
        </p:sp>
        <p:sp>
          <p:nvSpPr>
            <p:cNvPr id="150" name="Rectangle 149">
              <a:extLst>
                <a:ext uri="{FF2B5EF4-FFF2-40B4-BE49-F238E27FC236}">
                  <a16:creationId xmlns:a16="http://schemas.microsoft.com/office/drawing/2014/main" id="{877E64E3-F5D9-E742-39E7-D3062AF8122B}"/>
                </a:ext>
              </a:extLst>
            </p:cNvPr>
            <p:cNvSpPr/>
            <p:nvPr/>
          </p:nvSpPr>
          <p:spPr>
            <a:xfrm>
              <a:off x="7345961" y="4915336"/>
              <a:ext cx="158989" cy="192415"/>
            </a:xfrm>
            <a:prstGeom prst="rect">
              <a:avLst/>
            </a:prstGeom>
            <a:solidFill>
              <a:schemeClr val="accent2">
                <a:lumMod val="60000"/>
                <a:lumOff val="40000"/>
              </a:schemeClr>
            </a:solidFill>
            <a:effectLst>
              <a:outerShdw blurRad="50800" dist="38100" dir="2700000" algn="tl" rotWithShape="0">
                <a:prstClr val="black">
                  <a:alpha val="40000"/>
                </a:prstClr>
              </a:outerShdw>
            </a:effectLst>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dirty="0">
                <a:solidFill>
                  <a:schemeClr val="tx1"/>
                </a:solidFill>
              </a:endParaRPr>
            </a:p>
          </p:txBody>
        </p:sp>
        <p:sp>
          <p:nvSpPr>
            <p:cNvPr id="151" name="Rectangle 150">
              <a:extLst>
                <a:ext uri="{FF2B5EF4-FFF2-40B4-BE49-F238E27FC236}">
                  <a16:creationId xmlns:a16="http://schemas.microsoft.com/office/drawing/2014/main" id="{C2336EBA-C675-18B3-578C-B939E6D85CD7}"/>
                </a:ext>
              </a:extLst>
            </p:cNvPr>
            <p:cNvSpPr/>
            <p:nvPr/>
          </p:nvSpPr>
          <p:spPr>
            <a:xfrm>
              <a:off x="6928975" y="5143936"/>
              <a:ext cx="158989" cy="192415"/>
            </a:xfrm>
            <a:prstGeom prst="rect">
              <a:avLst/>
            </a:prstGeom>
            <a:solidFill>
              <a:schemeClr val="accent2">
                <a:lumMod val="60000"/>
                <a:lumOff val="40000"/>
              </a:schemeClr>
            </a:solidFill>
            <a:effectLst>
              <a:outerShdw blurRad="50800" dist="38100" dir="2700000" algn="tl" rotWithShape="0">
                <a:prstClr val="black">
                  <a:alpha val="40000"/>
                </a:prstClr>
              </a:outerShdw>
            </a:effectLst>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dirty="0">
                <a:solidFill>
                  <a:schemeClr val="tx1"/>
                </a:solidFill>
              </a:endParaRPr>
            </a:p>
          </p:txBody>
        </p:sp>
        <p:sp>
          <p:nvSpPr>
            <p:cNvPr id="152" name="Rectangle 151">
              <a:extLst>
                <a:ext uri="{FF2B5EF4-FFF2-40B4-BE49-F238E27FC236}">
                  <a16:creationId xmlns:a16="http://schemas.microsoft.com/office/drawing/2014/main" id="{188F079B-79CD-3B83-6567-9B298605D8FA}"/>
                </a:ext>
              </a:extLst>
            </p:cNvPr>
            <p:cNvSpPr/>
            <p:nvPr/>
          </p:nvSpPr>
          <p:spPr>
            <a:xfrm>
              <a:off x="7137468" y="5144300"/>
              <a:ext cx="158989" cy="192415"/>
            </a:xfrm>
            <a:prstGeom prst="rect">
              <a:avLst/>
            </a:prstGeom>
            <a:solidFill>
              <a:schemeClr val="accent2">
                <a:lumMod val="60000"/>
                <a:lumOff val="40000"/>
              </a:schemeClr>
            </a:solidFill>
            <a:effectLst>
              <a:outerShdw blurRad="50800" dist="38100" dir="2700000" algn="tl" rotWithShape="0">
                <a:prstClr val="black">
                  <a:alpha val="40000"/>
                </a:prstClr>
              </a:outerShdw>
            </a:effectLst>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dirty="0">
                <a:solidFill>
                  <a:schemeClr val="tx1"/>
                </a:solidFill>
              </a:endParaRPr>
            </a:p>
          </p:txBody>
        </p:sp>
        <p:sp>
          <p:nvSpPr>
            <p:cNvPr id="153" name="Rectangle 152">
              <a:extLst>
                <a:ext uri="{FF2B5EF4-FFF2-40B4-BE49-F238E27FC236}">
                  <a16:creationId xmlns:a16="http://schemas.microsoft.com/office/drawing/2014/main" id="{18DC2F66-9542-F4FE-18BE-C1F23E91A063}"/>
                </a:ext>
              </a:extLst>
            </p:cNvPr>
            <p:cNvSpPr/>
            <p:nvPr/>
          </p:nvSpPr>
          <p:spPr>
            <a:xfrm>
              <a:off x="7345961" y="5143936"/>
              <a:ext cx="158989" cy="192415"/>
            </a:xfrm>
            <a:prstGeom prst="rect">
              <a:avLst/>
            </a:prstGeom>
            <a:solidFill>
              <a:schemeClr val="accent2">
                <a:lumMod val="60000"/>
                <a:lumOff val="40000"/>
              </a:schemeClr>
            </a:solidFill>
            <a:effectLst>
              <a:outerShdw blurRad="50800" dist="38100" dir="2700000" algn="tl" rotWithShape="0">
                <a:prstClr val="black">
                  <a:alpha val="40000"/>
                </a:prstClr>
              </a:outerShdw>
            </a:effectLst>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dirty="0">
                <a:solidFill>
                  <a:schemeClr val="tx1"/>
                </a:solidFill>
              </a:endParaRPr>
            </a:p>
          </p:txBody>
        </p:sp>
        <p:sp>
          <p:nvSpPr>
            <p:cNvPr id="154" name="Rectangle 153">
              <a:extLst>
                <a:ext uri="{FF2B5EF4-FFF2-40B4-BE49-F238E27FC236}">
                  <a16:creationId xmlns:a16="http://schemas.microsoft.com/office/drawing/2014/main" id="{46890410-F5CB-B064-3ECF-9977CA26BE44}"/>
                </a:ext>
              </a:extLst>
            </p:cNvPr>
            <p:cNvSpPr/>
            <p:nvPr/>
          </p:nvSpPr>
          <p:spPr>
            <a:xfrm>
              <a:off x="6928975" y="5370860"/>
              <a:ext cx="158989" cy="192415"/>
            </a:xfrm>
            <a:prstGeom prst="rect">
              <a:avLst/>
            </a:prstGeom>
            <a:solidFill>
              <a:schemeClr val="accent2">
                <a:lumMod val="60000"/>
                <a:lumOff val="40000"/>
              </a:schemeClr>
            </a:solidFill>
            <a:effectLst>
              <a:outerShdw blurRad="50800" dist="38100" dir="2700000" algn="tl" rotWithShape="0">
                <a:prstClr val="black">
                  <a:alpha val="40000"/>
                </a:prstClr>
              </a:outerShdw>
            </a:effectLst>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dirty="0">
                <a:solidFill>
                  <a:schemeClr val="tx1"/>
                </a:solidFill>
              </a:endParaRPr>
            </a:p>
          </p:txBody>
        </p:sp>
        <p:sp>
          <p:nvSpPr>
            <p:cNvPr id="155" name="Rectangle 154">
              <a:extLst>
                <a:ext uri="{FF2B5EF4-FFF2-40B4-BE49-F238E27FC236}">
                  <a16:creationId xmlns:a16="http://schemas.microsoft.com/office/drawing/2014/main" id="{C1E6468E-94C6-874F-FF23-0179E97D8B2A}"/>
                </a:ext>
              </a:extLst>
            </p:cNvPr>
            <p:cNvSpPr/>
            <p:nvPr/>
          </p:nvSpPr>
          <p:spPr>
            <a:xfrm>
              <a:off x="7137468" y="5371224"/>
              <a:ext cx="158989" cy="192415"/>
            </a:xfrm>
            <a:prstGeom prst="rect">
              <a:avLst/>
            </a:prstGeom>
            <a:solidFill>
              <a:schemeClr val="accent2">
                <a:lumMod val="60000"/>
                <a:lumOff val="40000"/>
              </a:schemeClr>
            </a:solidFill>
            <a:effectLst>
              <a:outerShdw blurRad="50800" dist="38100" dir="2700000" algn="tl" rotWithShape="0">
                <a:prstClr val="black">
                  <a:alpha val="40000"/>
                </a:prstClr>
              </a:outerShdw>
            </a:effectLst>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dirty="0">
                <a:solidFill>
                  <a:schemeClr val="tx1"/>
                </a:solidFill>
              </a:endParaRPr>
            </a:p>
          </p:txBody>
        </p:sp>
        <p:sp>
          <p:nvSpPr>
            <p:cNvPr id="156" name="Rectangle 155">
              <a:extLst>
                <a:ext uri="{FF2B5EF4-FFF2-40B4-BE49-F238E27FC236}">
                  <a16:creationId xmlns:a16="http://schemas.microsoft.com/office/drawing/2014/main" id="{2E1F1102-C247-6C4F-AFB7-6EFE5884343E}"/>
                </a:ext>
              </a:extLst>
            </p:cNvPr>
            <p:cNvSpPr/>
            <p:nvPr/>
          </p:nvSpPr>
          <p:spPr>
            <a:xfrm>
              <a:off x="7345961" y="5370860"/>
              <a:ext cx="158989" cy="192415"/>
            </a:xfrm>
            <a:prstGeom prst="rect">
              <a:avLst/>
            </a:prstGeom>
            <a:solidFill>
              <a:schemeClr val="accent2">
                <a:lumMod val="60000"/>
                <a:lumOff val="40000"/>
              </a:schemeClr>
            </a:solidFill>
            <a:effectLst>
              <a:outerShdw blurRad="50800" dist="38100" dir="2700000" algn="tl" rotWithShape="0">
                <a:prstClr val="black">
                  <a:alpha val="40000"/>
                </a:prstClr>
              </a:outerShdw>
            </a:effectLst>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dirty="0">
                <a:solidFill>
                  <a:schemeClr val="tx1"/>
                </a:solidFill>
              </a:endParaRPr>
            </a:p>
          </p:txBody>
        </p:sp>
        <p:sp>
          <p:nvSpPr>
            <p:cNvPr id="177" name="Rectangle 176">
              <a:extLst>
                <a:ext uri="{FF2B5EF4-FFF2-40B4-BE49-F238E27FC236}">
                  <a16:creationId xmlns:a16="http://schemas.microsoft.com/office/drawing/2014/main" id="{ED0ED800-7B49-55FB-7327-AB2332B6934B}"/>
                </a:ext>
              </a:extLst>
            </p:cNvPr>
            <p:cNvSpPr/>
            <p:nvPr/>
          </p:nvSpPr>
          <p:spPr>
            <a:xfrm>
              <a:off x="7923537" y="4605353"/>
              <a:ext cx="2185540" cy="1077165"/>
            </a:xfrm>
            <a:prstGeom prst="rect">
              <a:avLst/>
            </a:prstGeom>
            <a:solidFill>
              <a:schemeClr val="accent2">
                <a:lumMod val="50000"/>
              </a:schemeClr>
            </a:solidFill>
            <a:effectLst>
              <a:outerShdw blurRad="50800" dist="38100" dir="2700000" algn="tl" rotWithShape="0">
                <a:prstClr val="black">
                  <a:alpha val="40000"/>
                </a:prstClr>
              </a:outerShdw>
            </a:effectLst>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dirty="0">
                <a:solidFill>
                  <a:schemeClr val="tx1"/>
                </a:solidFill>
              </a:endParaRPr>
            </a:p>
          </p:txBody>
        </p:sp>
        <p:sp>
          <p:nvSpPr>
            <p:cNvPr id="178" name="TextBox 177">
              <a:extLst>
                <a:ext uri="{FF2B5EF4-FFF2-40B4-BE49-F238E27FC236}">
                  <a16:creationId xmlns:a16="http://schemas.microsoft.com/office/drawing/2014/main" id="{290217E2-5A70-E0BF-ADF0-BED951E73213}"/>
                </a:ext>
              </a:extLst>
            </p:cNvPr>
            <p:cNvSpPr txBox="1"/>
            <p:nvPr/>
          </p:nvSpPr>
          <p:spPr>
            <a:xfrm>
              <a:off x="7923537" y="4605353"/>
              <a:ext cx="676051" cy="421420"/>
            </a:xfrm>
            <a:prstGeom prst="rect">
              <a:avLst/>
            </a:prstGeom>
            <a:noFill/>
          </p:spPr>
          <p:txBody>
            <a:bodyPr wrap="square" rtlCol="0">
              <a:spAutoFit/>
            </a:bodyPr>
            <a:lstStyle/>
            <a:p>
              <a:r>
                <a:rPr lang="en-US" sz="2000" b="1" dirty="0">
                  <a:solidFill>
                    <a:schemeClr val="bg1"/>
                  </a:solidFill>
                </a:rPr>
                <a:t>App</a:t>
              </a:r>
            </a:p>
          </p:txBody>
        </p:sp>
        <p:sp>
          <p:nvSpPr>
            <p:cNvPr id="180" name="Rectangle 179">
              <a:extLst>
                <a:ext uri="{FF2B5EF4-FFF2-40B4-BE49-F238E27FC236}">
                  <a16:creationId xmlns:a16="http://schemas.microsoft.com/office/drawing/2014/main" id="{1819DA08-F748-3980-ABCA-4924EB8A5933}"/>
                </a:ext>
              </a:extLst>
            </p:cNvPr>
            <p:cNvSpPr/>
            <p:nvPr/>
          </p:nvSpPr>
          <p:spPr>
            <a:xfrm>
              <a:off x="8857318" y="4909619"/>
              <a:ext cx="158989" cy="192415"/>
            </a:xfrm>
            <a:prstGeom prst="rect">
              <a:avLst/>
            </a:prstGeom>
            <a:solidFill>
              <a:schemeClr val="accent2">
                <a:lumMod val="50000"/>
              </a:schemeClr>
            </a:solidFill>
            <a:effectLst>
              <a:outerShdw blurRad="50800" dist="38100" dir="2700000" algn="tl" rotWithShape="0">
                <a:prstClr val="black">
                  <a:alpha val="40000"/>
                </a:prstClr>
              </a:outerShdw>
            </a:effectLst>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dirty="0">
                <a:solidFill>
                  <a:schemeClr val="tx1"/>
                </a:solidFill>
              </a:endParaRPr>
            </a:p>
          </p:txBody>
        </p:sp>
        <p:sp>
          <p:nvSpPr>
            <p:cNvPr id="181" name="Rectangle 180">
              <a:extLst>
                <a:ext uri="{FF2B5EF4-FFF2-40B4-BE49-F238E27FC236}">
                  <a16:creationId xmlns:a16="http://schemas.microsoft.com/office/drawing/2014/main" id="{6D045E7E-9FF1-A4D8-ABD5-970012ADB676}"/>
                </a:ext>
              </a:extLst>
            </p:cNvPr>
            <p:cNvSpPr/>
            <p:nvPr/>
          </p:nvSpPr>
          <p:spPr>
            <a:xfrm>
              <a:off x="9065811" y="4909255"/>
              <a:ext cx="158989" cy="192415"/>
            </a:xfrm>
            <a:prstGeom prst="rect">
              <a:avLst/>
            </a:prstGeom>
            <a:solidFill>
              <a:schemeClr val="accent2">
                <a:lumMod val="50000"/>
              </a:schemeClr>
            </a:solidFill>
            <a:effectLst>
              <a:outerShdw blurRad="50800" dist="38100" dir="2700000" algn="tl" rotWithShape="0">
                <a:prstClr val="black">
                  <a:alpha val="40000"/>
                </a:prstClr>
              </a:outerShdw>
            </a:effectLst>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dirty="0">
                <a:solidFill>
                  <a:schemeClr val="tx1"/>
                </a:solidFill>
              </a:endParaRPr>
            </a:p>
          </p:txBody>
        </p:sp>
        <p:sp>
          <p:nvSpPr>
            <p:cNvPr id="182" name="Rectangle 181">
              <a:extLst>
                <a:ext uri="{FF2B5EF4-FFF2-40B4-BE49-F238E27FC236}">
                  <a16:creationId xmlns:a16="http://schemas.microsoft.com/office/drawing/2014/main" id="{93476D45-E3FD-C323-9E9F-3398AADB10A1}"/>
                </a:ext>
              </a:extLst>
            </p:cNvPr>
            <p:cNvSpPr/>
            <p:nvPr/>
          </p:nvSpPr>
          <p:spPr>
            <a:xfrm>
              <a:off x="8648825" y="5137855"/>
              <a:ext cx="158989" cy="192415"/>
            </a:xfrm>
            <a:prstGeom prst="rect">
              <a:avLst/>
            </a:prstGeom>
            <a:solidFill>
              <a:schemeClr val="accent2">
                <a:lumMod val="50000"/>
              </a:schemeClr>
            </a:solidFill>
            <a:effectLst>
              <a:outerShdw blurRad="50800" dist="38100" dir="2700000" algn="tl" rotWithShape="0">
                <a:prstClr val="black">
                  <a:alpha val="40000"/>
                </a:prstClr>
              </a:outerShdw>
            </a:effectLst>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dirty="0">
                <a:solidFill>
                  <a:schemeClr val="tx1"/>
                </a:solidFill>
              </a:endParaRPr>
            </a:p>
          </p:txBody>
        </p:sp>
        <p:sp>
          <p:nvSpPr>
            <p:cNvPr id="183" name="Rectangle 182">
              <a:extLst>
                <a:ext uri="{FF2B5EF4-FFF2-40B4-BE49-F238E27FC236}">
                  <a16:creationId xmlns:a16="http://schemas.microsoft.com/office/drawing/2014/main" id="{22E3EAB1-E5C4-3E42-DC0B-CF3552CEFBD5}"/>
                </a:ext>
              </a:extLst>
            </p:cNvPr>
            <p:cNvSpPr/>
            <p:nvPr/>
          </p:nvSpPr>
          <p:spPr>
            <a:xfrm>
              <a:off x="8857318" y="5138219"/>
              <a:ext cx="158989" cy="192415"/>
            </a:xfrm>
            <a:prstGeom prst="rect">
              <a:avLst/>
            </a:prstGeom>
            <a:solidFill>
              <a:schemeClr val="accent2">
                <a:lumMod val="50000"/>
              </a:schemeClr>
            </a:solidFill>
            <a:effectLst>
              <a:outerShdw blurRad="50800" dist="38100" dir="2700000" algn="tl" rotWithShape="0">
                <a:prstClr val="black">
                  <a:alpha val="40000"/>
                </a:prstClr>
              </a:outerShdw>
            </a:effectLst>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dirty="0">
                <a:solidFill>
                  <a:schemeClr val="tx1"/>
                </a:solidFill>
              </a:endParaRPr>
            </a:p>
          </p:txBody>
        </p:sp>
        <p:sp>
          <p:nvSpPr>
            <p:cNvPr id="184" name="Rectangle 183">
              <a:extLst>
                <a:ext uri="{FF2B5EF4-FFF2-40B4-BE49-F238E27FC236}">
                  <a16:creationId xmlns:a16="http://schemas.microsoft.com/office/drawing/2014/main" id="{2B43D5CB-9F06-AEAA-9FD1-59BEFB048431}"/>
                </a:ext>
              </a:extLst>
            </p:cNvPr>
            <p:cNvSpPr/>
            <p:nvPr/>
          </p:nvSpPr>
          <p:spPr>
            <a:xfrm>
              <a:off x="9065811" y="5137855"/>
              <a:ext cx="158989" cy="192415"/>
            </a:xfrm>
            <a:prstGeom prst="rect">
              <a:avLst/>
            </a:prstGeom>
            <a:solidFill>
              <a:schemeClr val="accent2">
                <a:lumMod val="50000"/>
              </a:schemeClr>
            </a:solidFill>
            <a:effectLst>
              <a:outerShdw blurRad="50800" dist="38100" dir="2700000" algn="tl" rotWithShape="0">
                <a:prstClr val="black">
                  <a:alpha val="40000"/>
                </a:prstClr>
              </a:outerShdw>
            </a:effectLst>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dirty="0">
                <a:solidFill>
                  <a:schemeClr val="tx1"/>
                </a:solidFill>
              </a:endParaRPr>
            </a:p>
          </p:txBody>
        </p:sp>
        <p:sp>
          <p:nvSpPr>
            <p:cNvPr id="185" name="Rectangle 184">
              <a:extLst>
                <a:ext uri="{FF2B5EF4-FFF2-40B4-BE49-F238E27FC236}">
                  <a16:creationId xmlns:a16="http://schemas.microsoft.com/office/drawing/2014/main" id="{B3B1061C-FFC2-F433-8C8F-1B08A9B59875}"/>
                </a:ext>
              </a:extLst>
            </p:cNvPr>
            <p:cNvSpPr/>
            <p:nvPr/>
          </p:nvSpPr>
          <p:spPr>
            <a:xfrm>
              <a:off x="8648825" y="5364779"/>
              <a:ext cx="158989" cy="192415"/>
            </a:xfrm>
            <a:prstGeom prst="rect">
              <a:avLst/>
            </a:prstGeom>
            <a:solidFill>
              <a:schemeClr val="accent2">
                <a:lumMod val="50000"/>
              </a:schemeClr>
            </a:solidFill>
            <a:effectLst>
              <a:outerShdw blurRad="50800" dist="38100" dir="2700000" algn="tl" rotWithShape="0">
                <a:prstClr val="black">
                  <a:alpha val="40000"/>
                </a:prstClr>
              </a:outerShdw>
            </a:effectLst>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dirty="0">
                <a:solidFill>
                  <a:schemeClr val="tx1"/>
                </a:solidFill>
              </a:endParaRPr>
            </a:p>
          </p:txBody>
        </p:sp>
        <p:sp>
          <p:nvSpPr>
            <p:cNvPr id="186" name="Rectangle 185">
              <a:extLst>
                <a:ext uri="{FF2B5EF4-FFF2-40B4-BE49-F238E27FC236}">
                  <a16:creationId xmlns:a16="http://schemas.microsoft.com/office/drawing/2014/main" id="{08619A3E-3674-F618-93D2-77C066E369BC}"/>
                </a:ext>
              </a:extLst>
            </p:cNvPr>
            <p:cNvSpPr/>
            <p:nvPr/>
          </p:nvSpPr>
          <p:spPr>
            <a:xfrm>
              <a:off x="8857318" y="5365143"/>
              <a:ext cx="158989" cy="192415"/>
            </a:xfrm>
            <a:prstGeom prst="rect">
              <a:avLst/>
            </a:prstGeom>
            <a:solidFill>
              <a:schemeClr val="accent2">
                <a:lumMod val="50000"/>
              </a:schemeClr>
            </a:solidFill>
            <a:effectLst>
              <a:outerShdw blurRad="50800" dist="38100" dir="2700000" algn="tl" rotWithShape="0">
                <a:prstClr val="black">
                  <a:alpha val="40000"/>
                </a:prstClr>
              </a:outerShdw>
            </a:effectLst>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dirty="0">
                <a:solidFill>
                  <a:schemeClr val="tx1"/>
                </a:solidFill>
              </a:endParaRPr>
            </a:p>
          </p:txBody>
        </p:sp>
        <p:sp>
          <p:nvSpPr>
            <p:cNvPr id="187" name="Rectangle 186">
              <a:extLst>
                <a:ext uri="{FF2B5EF4-FFF2-40B4-BE49-F238E27FC236}">
                  <a16:creationId xmlns:a16="http://schemas.microsoft.com/office/drawing/2014/main" id="{3FE449EA-AEFC-A224-5B12-267FE8C8B892}"/>
                </a:ext>
              </a:extLst>
            </p:cNvPr>
            <p:cNvSpPr/>
            <p:nvPr/>
          </p:nvSpPr>
          <p:spPr>
            <a:xfrm>
              <a:off x="9065811" y="5364779"/>
              <a:ext cx="158989" cy="192415"/>
            </a:xfrm>
            <a:prstGeom prst="rect">
              <a:avLst/>
            </a:prstGeom>
            <a:solidFill>
              <a:schemeClr val="accent2">
                <a:lumMod val="50000"/>
              </a:schemeClr>
            </a:solidFill>
            <a:effectLst>
              <a:outerShdw blurRad="50800" dist="38100" dir="2700000" algn="tl" rotWithShape="0">
                <a:prstClr val="black">
                  <a:alpha val="40000"/>
                </a:prstClr>
              </a:outerShdw>
            </a:effectLst>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dirty="0">
                <a:solidFill>
                  <a:schemeClr val="tx1"/>
                </a:solidFill>
              </a:endParaRPr>
            </a:p>
          </p:txBody>
        </p:sp>
        <p:sp>
          <p:nvSpPr>
            <p:cNvPr id="188" name="Rectangle 187">
              <a:extLst>
                <a:ext uri="{FF2B5EF4-FFF2-40B4-BE49-F238E27FC236}">
                  <a16:creationId xmlns:a16="http://schemas.microsoft.com/office/drawing/2014/main" id="{AF897F54-350E-0E60-37DE-46ECCBA43FBC}"/>
                </a:ext>
              </a:extLst>
            </p:cNvPr>
            <p:cNvSpPr/>
            <p:nvPr/>
          </p:nvSpPr>
          <p:spPr>
            <a:xfrm>
              <a:off x="9271965" y="4909255"/>
              <a:ext cx="158989" cy="192415"/>
            </a:xfrm>
            <a:prstGeom prst="rect">
              <a:avLst/>
            </a:prstGeom>
            <a:solidFill>
              <a:schemeClr val="accent2">
                <a:lumMod val="50000"/>
              </a:schemeClr>
            </a:solidFill>
            <a:effectLst>
              <a:outerShdw blurRad="50800" dist="38100" dir="2700000" algn="tl" rotWithShape="0">
                <a:prstClr val="black">
                  <a:alpha val="40000"/>
                </a:prstClr>
              </a:outerShdw>
            </a:effectLst>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dirty="0">
                <a:solidFill>
                  <a:schemeClr val="tx1"/>
                </a:solidFill>
              </a:endParaRPr>
            </a:p>
          </p:txBody>
        </p:sp>
        <p:sp>
          <p:nvSpPr>
            <p:cNvPr id="189" name="Rectangle 188">
              <a:extLst>
                <a:ext uri="{FF2B5EF4-FFF2-40B4-BE49-F238E27FC236}">
                  <a16:creationId xmlns:a16="http://schemas.microsoft.com/office/drawing/2014/main" id="{9038E9F8-A0DB-FE22-A018-2AF4FB9A5BF9}"/>
                </a:ext>
              </a:extLst>
            </p:cNvPr>
            <p:cNvSpPr/>
            <p:nvPr/>
          </p:nvSpPr>
          <p:spPr>
            <a:xfrm>
              <a:off x="9480458" y="4909619"/>
              <a:ext cx="158989" cy="192415"/>
            </a:xfrm>
            <a:prstGeom prst="rect">
              <a:avLst/>
            </a:prstGeom>
            <a:solidFill>
              <a:schemeClr val="accent2">
                <a:lumMod val="50000"/>
              </a:schemeClr>
            </a:solidFill>
            <a:effectLst>
              <a:outerShdw blurRad="50800" dist="38100" dir="2700000" algn="tl" rotWithShape="0">
                <a:prstClr val="black">
                  <a:alpha val="40000"/>
                </a:prstClr>
              </a:outerShdw>
            </a:effectLst>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dirty="0">
                <a:solidFill>
                  <a:schemeClr val="tx1"/>
                </a:solidFill>
              </a:endParaRPr>
            </a:p>
          </p:txBody>
        </p:sp>
        <p:sp>
          <p:nvSpPr>
            <p:cNvPr id="190" name="Rectangle 189">
              <a:extLst>
                <a:ext uri="{FF2B5EF4-FFF2-40B4-BE49-F238E27FC236}">
                  <a16:creationId xmlns:a16="http://schemas.microsoft.com/office/drawing/2014/main" id="{AD589223-C82B-D06A-D5D8-6F159F124C93}"/>
                </a:ext>
              </a:extLst>
            </p:cNvPr>
            <p:cNvSpPr/>
            <p:nvPr/>
          </p:nvSpPr>
          <p:spPr>
            <a:xfrm>
              <a:off x="9688951" y="4909255"/>
              <a:ext cx="158989" cy="192415"/>
            </a:xfrm>
            <a:prstGeom prst="rect">
              <a:avLst/>
            </a:prstGeom>
            <a:solidFill>
              <a:schemeClr val="accent2">
                <a:lumMod val="50000"/>
              </a:schemeClr>
            </a:solidFill>
            <a:effectLst>
              <a:outerShdw blurRad="50800" dist="38100" dir="2700000" algn="tl" rotWithShape="0">
                <a:prstClr val="black">
                  <a:alpha val="40000"/>
                </a:prstClr>
              </a:outerShdw>
            </a:effectLst>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dirty="0">
                <a:solidFill>
                  <a:schemeClr val="tx1"/>
                </a:solidFill>
              </a:endParaRPr>
            </a:p>
          </p:txBody>
        </p:sp>
        <p:sp>
          <p:nvSpPr>
            <p:cNvPr id="191" name="Rectangle 190">
              <a:extLst>
                <a:ext uri="{FF2B5EF4-FFF2-40B4-BE49-F238E27FC236}">
                  <a16:creationId xmlns:a16="http://schemas.microsoft.com/office/drawing/2014/main" id="{5B264475-6B3D-2C8A-C584-336D591AFE60}"/>
                </a:ext>
              </a:extLst>
            </p:cNvPr>
            <p:cNvSpPr/>
            <p:nvPr/>
          </p:nvSpPr>
          <p:spPr>
            <a:xfrm>
              <a:off x="9271965" y="5137855"/>
              <a:ext cx="158989" cy="192415"/>
            </a:xfrm>
            <a:prstGeom prst="rect">
              <a:avLst/>
            </a:prstGeom>
            <a:solidFill>
              <a:schemeClr val="accent2">
                <a:lumMod val="50000"/>
              </a:schemeClr>
            </a:solidFill>
            <a:effectLst>
              <a:outerShdw blurRad="50800" dist="38100" dir="2700000" algn="tl" rotWithShape="0">
                <a:prstClr val="black">
                  <a:alpha val="40000"/>
                </a:prstClr>
              </a:outerShdw>
            </a:effectLst>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dirty="0">
                <a:solidFill>
                  <a:schemeClr val="tx1"/>
                </a:solidFill>
              </a:endParaRPr>
            </a:p>
          </p:txBody>
        </p:sp>
        <p:sp>
          <p:nvSpPr>
            <p:cNvPr id="192" name="Rectangle 191">
              <a:extLst>
                <a:ext uri="{FF2B5EF4-FFF2-40B4-BE49-F238E27FC236}">
                  <a16:creationId xmlns:a16="http://schemas.microsoft.com/office/drawing/2014/main" id="{E9B530EA-8FA9-4E58-C2DE-EB9BAEACC8CF}"/>
                </a:ext>
              </a:extLst>
            </p:cNvPr>
            <p:cNvSpPr/>
            <p:nvPr/>
          </p:nvSpPr>
          <p:spPr>
            <a:xfrm>
              <a:off x="9480458" y="5138219"/>
              <a:ext cx="158989" cy="192415"/>
            </a:xfrm>
            <a:prstGeom prst="rect">
              <a:avLst/>
            </a:prstGeom>
            <a:solidFill>
              <a:schemeClr val="accent2">
                <a:lumMod val="50000"/>
              </a:schemeClr>
            </a:solidFill>
            <a:effectLst>
              <a:outerShdw blurRad="50800" dist="38100" dir="2700000" algn="tl" rotWithShape="0">
                <a:prstClr val="black">
                  <a:alpha val="40000"/>
                </a:prstClr>
              </a:outerShdw>
            </a:effectLst>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dirty="0">
                <a:solidFill>
                  <a:schemeClr val="tx1"/>
                </a:solidFill>
              </a:endParaRPr>
            </a:p>
          </p:txBody>
        </p:sp>
        <p:sp>
          <p:nvSpPr>
            <p:cNvPr id="193" name="Rectangle 192">
              <a:extLst>
                <a:ext uri="{FF2B5EF4-FFF2-40B4-BE49-F238E27FC236}">
                  <a16:creationId xmlns:a16="http://schemas.microsoft.com/office/drawing/2014/main" id="{A3A1B86C-D5B1-D4CF-DD6A-5DA4A4745555}"/>
                </a:ext>
              </a:extLst>
            </p:cNvPr>
            <p:cNvSpPr/>
            <p:nvPr/>
          </p:nvSpPr>
          <p:spPr>
            <a:xfrm>
              <a:off x="9688951" y="5137855"/>
              <a:ext cx="158989" cy="192415"/>
            </a:xfrm>
            <a:prstGeom prst="rect">
              <a:avLst/>
            </a:prstGeom>
            <a:solidFill>
              <a:schemeClr val="accent2">
                <a:lumMod val="50000"/>
              </a:schemeClr>
            </a:solidFill>
            <a:effectLst>
              <a:outerShdw blurRad="50800" dist="38100" dir="2700000" algn="tl" rotWithShape="0">
                <a:prstClr val="black">
                  <a:alpha val="40000"/>
                </a:prstClr>
              </a:outerShdw>
            </a:effectLst>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dirty="0">
                <a:solidFill>
                  <a:schemeClr val="tx1"/>
                </a:solidFill>
              </a:endParaRPr>
            </a:p>
          </p:txBody>
        </p:sp>
        <p:sp>
          <p:nvSpPr>
            <p:cNvPr id="194" name="Rectangle 193">
              <a:extLst>
                <a:ext uri="{FF2B5EF4-FFF2-40B4-BE49-F238E27FC236}">
                  <a16:creationId xmlns:a16="http://schemas.microsoft.com/office/drawing/2014/main" id="{5DA5A359-C9E9-3A2F-6F71-56F7FE607473}"/>
                </a:ext>
              </a:extLst>
            </p:cNvPr>
            <p:cNvSpPr/>
            <p:nvPr/>
          </p:nvSpPr>
          <p:spPr>
            <a:xfrm>
              <a:off x="9271965" y="5364779"/>
              <a:ext cx="158989" cy="192415"/>
            </a:xfrm>
            <a:prstGeom prst="rect">
              <a:avLst/>
            </a:prstGeom>
            <a:solidFill>
              <a:schemeClr val="accent2">
                <a:lumMod val="50000"/>
              </a:schemeClr>
            </a:solidFill>
            <a:effectLst>
              <a:outerShdw blurRad="50800" dist="38100" dir="2700000" algn="tl" rotWithShape="0">
                <a:prstClr val="black">
                  <a:alpha val="40000"/>
                </a:prstClr>
              </a:outerShdw>
            </a:effectLst>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dirty="0">
                <a:solidFill>
                  <a:schemeClr val="tx1"/>
                </a:solidFill>
              </a:endParaRPr>
            </a:p>
          </p:txBody>
        </p:sp>
        <p:sp>
          <p:nvSpPr>
            <p:cNvPr id="195" name="Rectangle 194">
              <a:extLst>
                <a:ext uri="{FF2B5EF4-FFF2-40B4-BE49-F238E27FC236}">
                  <a16:creationId xmlns:a16="http://schemas.microsoft.com/office/drawing/2014/main" id="{950C2FC1-8E76-A104-5F75-3E7339486E2B}"/>
                </a:ext>
              </a:extLst>
            </p:cNvPr>
            <p:cNvSpPr/>
            <p:nvPr/>
          </p:nvSpPr>
          <p:spPr>
            <a:xfrm>
              <a:off x="9480458" y="5365143"/>
              <a:ext cx="158989" cy="192415"/>
            </a:xfrm>
            <a:prstGeom prst="rect">
              <a:avLst/>
            </a:prstGeom>
            <a:solidFill>
              <a:schemeClr val="accent2">
                <a:lumMod val="50000"/>
              </a:schemeClr>
            </a:solidFill>
            <a:effectLst>
              <a:outerShdw blurRad="50800" dist="38100" dir="2700000" algn="tl" rotWithShape="0">
                <a:prstClr val="black">
                  <a:alpha val="40000"/>
                </a:prstClr>
              </a:outerShdw>
            </a:effectLst>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dirty="0">
                <a:solidFill>
                  <a:schemeClr val="tx1"/>
                </a:solidFill>
              </a:endParaRPr>
            </a:p>
          </p:txBody>
        </p:sp>
        <p:sp>
          <p:nvSpPr>
            <p:cNvPr id="196" name="Rectangle 195">
              <a:extLst>
                <a:ext uri="{FF2B5EF4-FFF2-40B4-BE49-F238E27FC236}">
                  <a16:creationId xmlns:a16="http://schemas.microsoft.com/office/drawing/2014/main" id="{5C9CC980-8DA8-A9E3-6513-A3460152E448}"/>
                </a:ext>
              </a:extLst>
            </p:cNvPr>
            <p:cNvSpPr/>
            <p:nvPr/>
          </p:nvSpPr>
          <p:spPr>
            <a:xfrm>
              <a:off x="9688951" y="5364779"/>
              <a:ext cx="158989" cy="192415"/>
            </a:xfrm>
            <a:prstGeom prst="rect">
              <a:avLst/>
            </a:prstGeom>
            <a:solidFill>
              <a:schemeClr val="accent2">
                <a:lumMod val="50000"/>
              </a:schemeClr>
            </a:solidFill>
            <a:effectLst>
              <a:outerShdw blurRad="50800" dist="38100" dir="2700000" algn="tl" rotWithShape="0">
                <a:prstClr val="black">
                  <a:alpha val="40000"/>
                </a:prstClr>
              </a:outerShdw>
            </a:effectLst>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dirty="0">
                <a:solidFill>
                  <a:schemeClr val="tx1"/>
                </a:solidFill>
              </a:endParaRPr>
            </a:p>
          </p:txBody>
        </p:sp>
        <p:sp>
          <p:nvSpPr>
            <p:cNvPr id="197" name="TextBox 196">
              <a:extLst>
                <a:ext uri="{FF2B5EF4-FFF2-40B4-BE49-F238E27FC236}">
                  <a16:creationId xmlns:a16="http://schemas.microsoft.com/office/drawing/2014/main" id="{D1FB464B-2976-BCED-E627-5C83B31F39EA}"/>
                </a:ext>
              </a:extLst>
            </p:cNvPr>
            <p:cNvSpPr txBox="1"/>
            <p:nvPr/>
          </p:nvSpPr>
          <p:spPr>
            <a:xfrm>
              <a:off x="3679362" y="4088679"/>
              <a:ext cx="5075535" cy="324169"/>
            </a:xfrm>
            <a:prstGeom prst="rect">
              <a:avLst/>
            </a:prstGeom>
            <a:noFill/>
          </p:spPr>
          <p:txBody>
            <a:bodyPr wrap="square" rtlCol="0">
              <a:spAutoFit/>
            </a:bodyPr>
            <a:lstStyle/>
            <a:p>
              <a:pPr algn="ctr"/>
              <a:r>
                <a:rPr lang="en-US" sz="1400" dirty="0">
                  <a:solidFill>
                    <a:schemeClr val="bg1"/>
                  </a:solidFill>
                </a:rPr>
                <a:t>… and make additional allocations</a:t>
              </a:r>
            </a:p>
          </p:txBody>
        </p:sp>
        <p:sp>
          <p:nvSpPr>
            <p:cNvPr id="200" name="Rectangle 199">
              <a:extLst>
                <a:ext uri="{FF2B5EF4-FFF2-40B4-BE49-F238E27FC236}">
                  <a16:creationId xmlns:a16="http://schemas.microsoft.com/office/drawing/2014/main" id="{2D4A6DE5-8449-B369-96E2-90F6F40E0D9C}"/>
                </a:ext>
              </a:extLst>
            </p:cNvPr>
            <p:cNvSpPr/>
            <p:nvPr/>
          </p:nvSpPr>
          <p:spPr>
            <a:xfrm>
              <a:off x="2584645" y="2711708"/>
              <a:ext cx="158989" cy="192415"/>
            </a:xfrm>
            <a:prstGeom prst="rect">
              <a:avLst/>
            </a:prstGeom>
            <a:solidFill>
              <a:schemeClr val="accent2">
                <a:lumMod val="50000"/>
              </a:schemeClr>
            </a:solidFill>
            <a:effectLst>
              <a:outerShdw blurRad="50800" dist="38100" dir="2700000" algn="tl" rotWithShape="0">
                <a:prstClr val="black">
                  <a:alpha val="40000"/>
                </a:prstClr>
              </a:outerShdw>
            </a:effectLst>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dirty="0">
                <a:solidFill>
                  <a:schemeClr val="tx1"/>
                </a:solidFill>
              </a:endParaRPr>
            </a:p>
          </p:txBody>
        </p:sp>
        <p:sp>
          <p:nvSpPr>
            <p:cNvPr id="201" name="Rectangle 200">
              <a:extLst>
                <a:ext uri="{FF2B5EF4-FFF2-40B4-BE49-F238E27FC236}">
                  <a16:creationId xmlns:a16="http://schemas.microsoft.com/office/drawing/2014/main" id="{9EFDE5FE-9802-4541-F76A-07B9F6F6D812}"/>
                </a:ext>
              </a:extLst>
            </p:cNvPr>
            <p:cNvSpPr/>
            <p:nvPr/>
          </p:nvSpPr>
          <p:spPr>
            <a:xfrm>
              <a:off x="2319643" y="2572283"/>
              <a:ext cx="1007038" cy="490414"/>
            </a:xfrm>
            <a:prstGeom prst="rect">
              <a:avLst/>
            </a:prstGeom>
            <a:noFill/>
            <a:ln w="76200">
              <a:solidFill>
                <a:schemeClr val="accent2">
                  <a:lumMod val="20000"/>
                  <a:lumOff val="80000"/>
                </a:schemeClr>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5" name="Group 44">
              <a:extLst>
                <a:ext uri="{FF2B5EF4-FFF2-40B4-BE49-F238E27FC236}">
                  <a16:creationId xmlns:a16="http://schemas.microsoft.com/office/drawing/2014/main" id="{BB8D5B4D-2757-A9C5-4240-2527B30A4F3B}"/>
                </a:ext>
              </a:extLst>
            </p:cNvPr>
            <p:cNvGrpSpPr/>
            <p:nvPr/>
          </p:nvGrpSpPr>
          <p:grpSpPr>
            <a:xfrm>
              <a:off x="5242812" y="2576762"/>
              <a:ext cx="1772183" cy="499373"/>
              <a:chOff x="4815841" y="3274423"/>
              <a:chExt cx="1950719" cy="505098"/>
            </a:xfrm>
            <a:effectLst>
              <a:outerShdw blurRad="50800" dist="38100" dir="2700000" algn="tl" rotWithShape="0">
                <a:prstClr val="black">
                  <a:alpha val="40000"/>
                </a:prstClr>
              </a:outerShdw>
            </a:effectLst>
          </p:grpSpPr>
          <p:sp>
            <p:nvSpPr>
              <p:cNvPr id="47" name="Rectangle 46">
                <a:extLst>
                  <a:ext uri="{FF2B5EF4-FFF2-40B4-BE49-F238E27FC236}">
                    <a16:creationId xmlns:a16="http://schemas.microsoft.com/office/drawing/2014/main" id="{A1C2BF62-AF80-0D1E-6A2E-846006CCAC70}"/>
                  </a:ext>
                </a:extLst>
              </p:cNvPr>
              <p:cNvSpPr/>
              <p:nvPr/>
            </p:nvSpPr>
            <p:spPr>
              <a:xfrm>
                <a:off x="4815841" y="3274423"/>
                <a:ext cx="1950719" cy="505096"/>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0EB37CD4-2FDF-DF73-404B-3DAC2FEA5796}"/>
                  </a:ext>
                </a:extLst>
              </p:cNvPr>
              <p:cNvSpPr/>
              <p:nvPr/>
            </p:nvSpPr>
            <p:spPr>
              <a:xfrm>
                <a:off x="4920346" y="3274424"/>
                <a:ext cx="1741713" cy="505097"/>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dirty="0"/>
              </a:p>
            </p:txBody>
          </p:sp>
        </p:grpSp>
        <p:sp>
          <p:nvSpPr>
            <p:cNvPr id="3" name="Rectangle 2">
              <a:extLst>
                <a:ext uri="{FF2B5EF4-FFF2-40B4-BE49-F238E27FC236}">
                  <a16:creationId xmlns:a16="http://schemas.microsoft.com/office/drawing/2014/main" id="{DF6A4D5C-296E-C233-B31F-5CE0A9BDB358}"/>
                </a:ext>
              </a:extLst>
            </p:cNvPr>
            <p:cNvSpPr/>
            <p:nvPr/>
          </p:nvSpPr>
          <p:spPr>
            <a:xfrm>
              <a:off x="5620206" y="2623324"/>
              <a:ext cx="1017394" cy="375613"/>
            </a:xfrm>
            <a:prstGeom prst="rect">
              <a:avLst/>
            </a:prstGeom>
            <a:effectLst>
              <a:outerShdw blurRad="50800" dist="38100" dir="2700000" algn="tl" rotWithShape="0">
                <a:prstClr val="black">
                  <a:alpha val="40000"/>
                </a:prstClr>
              </a:outerShdw>
            </a:effectLst>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32606F65-DEEE-5EF4-A6DC-5E1364EA3656}"/>
                </a:ext>
              </a:extLst>
            </p:cNvPr>
            <p:cNvSpPr/>
            <p:nvPr/>
          </p:nvSpPr>
          <p:spPr>
            <a:xfrm>
              <a:off x="5620206" y="2572283"/>
              <a:ext cx="1042075" cy="490414"/>
            </a:xfrm>
            <a:prstGeom prst="rect">
              <a:avLst/>
            </a:prstGeom>
            <a:noFill/>
            <a:ln w="76200">
              <a:solidFill>
                <a:schemeClr val="accent2">
                  <a:lumMod val="60000"/>
                  <a:lumOff val="40000"/>
                </a:schemeClr>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8" name="Rectangle 197">
              <a:extLst>
                <a:ext uri="{FF2B5EF4-FFF2-40B4-BE49-F238E27FC236}">
                  <a16:creationId xmlns:a16="http://schemas.microsoft.com/office/drawing/2014/main" id="{F82F6FC2-0B37-DA93-CD0E-04C4CCDC494F}"/>
                </a:ext>
              </a:extLst>
            </p:cNvPr>
            <p:cNvSpPr/>
            <p:nvPr/>
          </p:nvSpPr>
          <p:spPr>
            <a:xfrm>
              <a:off x="5969914" y="2714922"/>
              <a:ext cx="158989" cy="192415"/>
            </a:xfrm>
            <a:prstGeom prst="rect">
              <a:avLst/>
            </a:prstGeom>
            <a:solidFill>
              <a:schemeClr val="accent2">
                <a:lumMod val="20000"/>
                <a:lumOff val="80000"/>
              </a:schemeClr>
            </a:solidFill>
            <a:effectLst>
              <a:outerShdw blurRad="50800" dist="38100" dir="2700000" algn="tl" rotWithShape="0">
                <a:prstClr val="black">
                  <a:alpha val="40000"/>
                </a:prstClr>
              </a:outerShdw>
            </a:effectLst>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dirty="0">
                <a:solidFill>
                  <a:schemeClr val="tx1"/>
                </a:solidFill>
              </a:endParaRPr>
            </a:p>
          </p:txBody>
        </p:sp>
        <p:sp>
          <p:nvSpPr>
            <p:cNvPr id="139" name="Rectangle 138">
              <a:extLst>
                <a:ext uri="{FF2B5EF4-FFF2-40B4-BE49-F238E27FC236}">
                  <a16:creationId xmlns:a16="http://schemas.microsoft.com/office/drawing/2014/main" id="{FC4BCD92-030B-89F7-2726-FDE1188CB96C}"/>
                </a:ext>
              </a:extLst>
            </p:cNvPr>
            <p:cNvSpPr/>
            <p:nvPr/>
          </p:nvSpPr>
          <p:spPr>
            <a:xfrm>
              <a:off x="6189453" y="2721282"/>
              <a:ext cx="158989" cy="192415"/>
            </a:xfrm>
            <a:prstGeom prst="rect">
              <a:avLst/>
            </a:prstGeom>
            <a:solidFill>
              <a:schemeClr val="accent2">
                <a:lumMod val="60000"/>
                <a:lumOff val="40000"/>
              </a:schemeClr>
            </a:solidFill>
            <a:effectLst>
              <a:outerShdw blurRad="50800" dist="38100" dir="2700000" algn="tl" rotWithShape="0">
                <a:prstClr val="black">
                  <a:alpha val="40000"/>
                </a:prstClr>
              </a:outerShdw>
            </a:effectLst>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dirty="0">
                <a:solidFill>
                  <a:schemeClr val="tx1"/>
                </a:solidFill>
              </a:endParaRPr>
            </a:p>
          </p:txBody>
        </p:sp>
        <p:cxnSp>
          <p:nvCxnSpPr>
            <p:cNvPr id="5" name="Straight Arrow Connector 4">
              <a:extLst>
                <a:ext uri="{FF2B5EF4-FFF2-40B4-BE49-F238E27FC236}">
                  <a16:creationId xmlns:a16="http://schemas.microsoft.com/office/drawing/2014/main" id="{9D00D16F-660E-86FD-E9DA-BF0B217DA64F}"/>
                </a:ext>
              </a:extLst>
            </p:cNvPr>
            <p:cNvCxnSpPr>
              <a:cxnSpLocks/>
            </p:cNvCxnSpPr>
            <p:nvPr/>
          </p:nvCxnSpPr>
          <p:spPr>
            <a:xfrm flipV="1">
              <a:off x="6854421" y="3488137"/>
              <a:ext cx="0" cy="600542"/>
            </a:xfrm>
            <a:prstGeom prst="straightConnector1">
              <a:avLst/>
            </a:prstGeom>
            <a:ln w="57150">
              <a:headEnd type="none" w="med" len="med"/>
              <a:tailEnd type="triangle" w="med" len="med"/>
            </a:ln>
          </p:spPr>
          <p:style>
            <a:lnRef idx="1">
              <a:schemeClr val="accent2"/>
            </a:lnRef>
            <a:fillRef idx="0">
              <a:schemeClr val="accent2"/>
            </a:fillRef>
            <a:effectRef idx="0">
              <a:schemeClr val="accent2"/>
            </a:effectRef>
            <a:fontRef idx="minor">
              <a:schemeClr val="tx1"/>
            </a:fontRef>
          </p:style>
        </p:cxnSp>
        <p:cxnSp>
          <p:nvCxnSpPr>
            <p:cNvPr id="6" name="Straight Arrow Connector 5">
              <a:extLst>
                <a:ext uri="{FF2B5EF4-FFF2-40B4-BE49-F238E27FC236}">
                  <a16:creationId xmlns:a16="http://schemas.microsoft.com/office/drawing/2014/main" id="{8C3A5BD8-5DE0-4843-B0F0-6C9A6777C75B}"/>
                </a:ext>
              </a:extLst>
            </p:cNvPr>
            <p:cNvCxnSpPr>
              <a:cxnSpLocks/>
            </p:cNvCxnSpPr>
            <p:nvPr/>
          </p:nvCxnSpPr>
          <p:spPr>
            <a:xfrm flipH="1" flipV="1">
              <a:off x="3118605" y="3562608"/>
              <a:ext cx="560757" cy="835234"/>
            </a:xfrm>
            <a:prstGeom prst="straightConnector1">
              <a:avLst/>
            </a:prstGeom>
            <a:ln w="57150">
              <a:headEnd type="none" w="med" len="med"/>
              <a:tailEnd type="triangle" w="med" len="med"/>
            </a:ln>
          </p:spPr>
          <p:style>
            <a:lnRef idx="1">
              <a:schemeClr val="accent2"/>
            </a:lnRef>
            <a:fillRef idx="0">
              <a:schemeClr val="accent2"/>
            </a:fillRef>
            <a:effectRef idx="0">
              <a:schemeClr val="accent2"/>
            </a:effectRef>
            <a:fontRef idx="minor">
              <a:schemeClr val="tx1"/>
            </a:fontRef>
          </p:style>
        </p:cxnSp>
      </p:grpSp>
      <p:pic>
        <p:nvPicPr>
          <p:cNvPr id="7" name="Graphic 6" descr="Database with solid fill">
            <a:extLst>
              <a:ext uri="{FF2B5EF4-FFF2-40B4-BE49-F238E27FC236}">
                <a16:creationId xmlns:a16="http://schemas.microsoft.com/office/drawing/2014/main" id="{B1878216-122B-3416-DC30-327F0051511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456327" y="578289"/>
            <a:ext cx="670636" cy="670636"/>
          </a:xfrm>
          <a:prstGeom prst="rect">
            <a:avLst/>
          </a:prstGeom>
        </p:spPr>
      </p:pic>
      <p:sp>
        <p:nvSpPr>
          <p:cNvPr id="10" name="PB">
            <a:extLst>
              <a:ext uri="{FF2B5EF4-FFF2-40B4-BE49-F238E27FC236}">
                <a16:creationId xmlns:a16="http://schemas.microsoft.com/office/drawing/2014/main" id="{0B808C92-AB97-AD17-73BF-0812D48DFB86}"/>
              </a:ext>
            </a:extLst>
          </p:cNvPr>
          <p:cNvSpPr/>
          <p:nvPr/>
        </p:nvSpPr>
        <p:spPr>
          <a:xfrm>
            <a:off x="0" y="6070600"/>
            <a:ext cx="11595189" cy="152400"/>
          </a:xfrm>
          <a:prstGeom prst="rect">
            <a:avLst/>
          </a:prstGeom>
          <a:solidFill>
            <a:srgbClr val="E76E0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48001586"/>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screenshot of a computer program&#10;&#10;Description automatically generated">
            <a:extLst>
              <a:ext uri="{FF2B5EF4-FFF2-40B4-BE49-F238E27FC236}">
                <a16:creationId xmlns:a16="http://schemas.microsoft.com/office/drawing/2014/main" id="{416F45AE-7E69-95EB-63A7-3B1BBB8EF6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5793" y="0"/>
            <a:ext cx="11340414" cy="6858000"/>
          </a:xfrm>
          <a:prstGeom prst="rect">
            <a:avLst/>
          </a:prstGeom>
        </p:spPr>
      </p:pic>
      <p:sp>
        <p:nvSpPr>
          <p:cNvPr id="3" name="PB">
            <a:extLst>
              <a:ext uri="{FF2B5EF4-FFF2-40B4-BE49-F238E27FC236}">
                <a16:creationId xmlns:a16="http://schemas.microsoft.com/office/drawing/2014/main" id="{E28DE9BF-285A-B64E-67F4-219FC10D5354}"/>
              </a:ext>
            </a:extLst>
          </p:cNvPr>
          <p:cNvSpPr/>
          <p:nvPr/>
        </p:nvSpPr>
        <p:spPr>
          <a:xfrm>
            <a:off x="0" y="6705600"/>
            <a:ext cx="11680448" cy="152400"/>
          </a:xfrm>
          <a:prstGeom prst="rect">
            <a:avLst/>
          </a:prstGeom>
          <a:solidFill>
            <a:srgbClr val="E76E0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22644497"/>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8E6326-669D-3ADC-233F-2B7CD30BC479}"/>
              </a:ext>
            </a:extLst>
          </p:cNvPr>
          <p:cNvSpPr>
            <a:spLocks noGrp="1"/>
          </p:cNvSpPr>
          <p:nvPr>
            <p:ph type="title"/>
          </p:nvPr>
        </p:nvSpPr>
        <p:spPr>
          <a:xfrm>
            <a:off x="2781301" y="1709739"/>
            <a:ext cx="6629398" cy="2557462"/>
          </a:xfrm>
        </p:spPr>
        <p:txBody>
          <a:bodyPr>
            <a:normAutofit/>
          </a:bodyPr>
          <a:lstStyle/>
          <a:p>
            <a:r>
              <a:rPr lang="en-US" dirty="0"/>
              <a:t>Summary</a:t>
            </a:r>
          </a:p>
        </p:txBody>
      </p:sp>
      <p:pic>
        <p:nvPicPr>
          <p:cNvPr id="8" name="Graphic 7" descr="List with solid fill">
            <a:extLst>
              <a:ext uri="{FF2B5EF4-FFF2-40B4-BE49-F238E27FC236}">
                <a16:creationId xmlns:a16="http://schemas.microsoft.com/office/drawing/2014/main" id="{099A98E1-267F-C58A-B63F-D1407C6E9D7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663446" y="3519948"/>
            <a:ext cx="1494506" cy="1494506"/>
          </a:xfrm>
          <a:prstGeom prst="rect">
            <a:avLst/>
          </a:prstGeom>
        </p:spPr>
      </p:pic>
      <p:sp>
        <p:nvSpPr>
          <p:cNvPr id="4" name="PB">
            <a:extLst>
              <a:ext uri="{FF2B5EF4-FFF2-40B4-BE49-F238E27FC236}">
                <a16:creationId xmlns:a16="http://schemas.microsoft.com/office/drawing/2014/main" id="{64B5EEE1-765E-7CF4-AC24-438CA91BE9D1}"/>
              </a:ext>
            </a:extLst>
          </p:cNvPr>
          <p:cNvSpPr/>
          <p:nvPr/>
        </p:nvSpPr>
        <p:spPr>
          <a:xfrm>
            <a:off x="0" y="6070600"/>
            <a:ext cx="11765707" cy="152400"/>
          </a:xfrm>
          <a:prstGeom prst="rect">
            <a:avLst/>
          </a:prstGeom>
          <a:solidFill>
            <a:srgbClr val="E76E0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45165454"/>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5E3346-0A05-CF5F-B58C-978A758D71D4}"/>
              </a:ext>
            </a:extLst>
          </p:cNvPr>
          <p:cNvSpPr>
            <a:spLocks noGrp="1"/>
          </p:cNvSpPr>
          <p:nvPr>
            <p:ph type="title"/>
          </p:nvPr>
        </p:nvSpPr>
        <p:spPr/>
        <p:txBody>
          <a:bodyPr/>
          <a:lstStyle/>
          <a:p>
            <a:r>
              <a:rPr lang="en-US" dirty="0"/>
              <a:t>Summary</a:t>
            </a:r>
          </a:p>
        </p:txBody>
      </p:sp>
      <p:sp>
        <p:nvSpPr>
          <p:cNvPr id="3" name="Content Placeholder 2">
            <a:extLst>
              <a:ext uri="{FF2B5EF4-FFF2-40B4-BE49-F238E27FC236}">
                <a16:creationId xmlns:a16="http://schemas.microsoft.com/office/drawing/2014/main" id="{D3F99D12-5E88-0B5D-A9FA-639AF0D5D6C6}"/>
              </a:ext>
            </a:extLst>
          </p:cNvPr>
          <p:cNvSpPr>
            <a:spLocks noGrp="1"/>
          </p:cNvSpPr>
          <p:nvPr>
            <p:ph idx="1"/>
          </p:nvPr>
        </p:nvSpPr>
        <p:spPr/>
        <p:txBody>
          <a:bodyPr/>
          <a:lstStyle/>
          <a:p>
            <a:r>
              <a:rPr lang="en-US" dirty="0"/>
              <a:t>Fibers are awesome!</a:t>
            </a:r>
          </a:p>
          <a:p>
            <a:pPr lvl="1"/>
            <a:r>
              <a:rPr lang="en-US" dirty="0"/>
              <a:t>Easy to use</a:t>
            </a:r>
          </a:p>
          <a:p>
            <a:pPr lvl="1"/>
            <a:r>
              <a:rPr lang="en-US" dirty="0"/>
              <a:t>Easy to integrate</a:t>
            </a:r>
          </a:p>
          <a:p>
            <a:r>
              <a:rPr lang="en-US" dirty="0"/>
              <a:t>Use them with care</a:t>
            </a:r>
          </a:p>
          <a:p>
            <a:pPr lvl="1"/>
            <a:r>
              <a:rPr lang="en-US" dirty="0"/>
              <a:t>Sleep and wake up on different threads</a:t>
            </a:r>
          </a:p>
          <a:p>
            <a:pPr lvl="1"/>
            <a:r>
              <a:rPr lang="en-US" dirty="0"/>
              <a:t>No sync primitives</a:t>
            </a:r>
          </a:p>
          <a:p>
            <a:pPr lvl="1"/>
            <a:r>
              <a:rPr lang="en-US" dirty="0"/>
              <a:t>Carefully manage your memory</a:t>
            </a:r>
          </a:p>
        </p:txBody>
      </p:sp>
      <p:pic>
        <p:nvPicPr>
          <p:cNvPr id="6" name="Graphic 5" descr="List with solid fill">
            <a:extLst>
              <a:ext uri="{FF2B5EF4-FFF2-40B4-BE49-F238E27FC236}">
                <a16:creationId xmlns:a16="http://schemas.microsoft.com/office/drawing/2014/main" id="{7FC9C5F6-3FA2-BB74-1B9B-550497589F6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474144" y="596106"/>
            <a:ext cx="635002" cy="635002"/>
          </a:xfrm>
          <a:prstGeom prst="rect">
            <a:avLst/>
          </a:prstGeom>
        </p:spPr>
      </p:pic>
      <p:pic>
        <p:nvPicPr>
          <p:cNvPr id="5" name="Graphic 4" descr="Grain with solid fill">
            <a:extLst>
              <a:ext uri="{FF2B5EF4-FFF2-40B4-BE49-F238E27FC236}">
                <a16:creationId xmlns:a16="http://schemas.microsoft.com/office/drawing/2014/main" id="{6822664E-1414-66D9-724B-C0F24325297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910137" y="2253673"/>
            <a:ext cx="2534652" cy="2534652"/>
          </a:xfrm>
          <a:prstGeom prst="rect">
            <a:avLst/>
          </a:prstGeom>
        </p:spPr>
      </p:pic>
      <p:sp>
        <p:nvSpPr>
          <p:cNvPr id="9" name="PB">
            <a:extLst>
              <a:ext uri="{FF2B5EF4-FFF2-40B4-BE49-F238E27FC236}">
                <a16:creationId xmlns:a16="http://schemas.microsoft.com/office/drawing/2014/main" id="{66FB5168-0805-D6AB-3D9C-3290647F8D7D}"/>
              </a:ext>
            </a:extLst>
          </p:cNvPr>
          <p:cNvSpPr/>
          <p:nvPr/>
        </p:nvSpPr>
        <p:spPr>
          <a:xfrm>
            <a:off x="0" y="6070600"/>
            <a:ext cx="11850965" cy="152400"/>
          </a:xfrm>
          <a:prstGeom prst="rect">
            <a:avLst/>
          </a:prstGeom>
          <a:solidFill>
            <a:srgbClr val="E76E0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375893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E79AC3-3E34-F72E-2656-FB2FE30C6D01}"/>
              </a:ext>
            </a:extLst>
          </p:cNvPr>
          <p:cNvSpPr>
            <a:spLocks noGrp="1"/>
          </p:cNvSpPr>
          <p:nvPr>
            <p:ph type="title"/>
          </p:nvPr>
        </p:nvSpPr>
        <p:spPr/>
        <p:txBody>
          <a:bodyPr/>
          <a:lstStyle/>
          <a:p>
            <a:r>
              <a:rPr lang="en-US" dirty="0"/>
              <a:t>What is a fiber</a:t>
            </a:r>
          </a:p>
        </p:txBody>
      </p:sp>
      <p:sp>
        <p:nvSpPr>
          <p:cNvPr id="3" name="Content Placeholder 2">
            <a:extLst>
              <a:ext uri="{FF2B5EF4-FFF2-40B4-BE49-F238E27FC236}">
                <a16:creationId xmlns:a16="http://schemas.microsoft.com/office/drawing/2014/main" id="{744DDC17-6251-7AE9-0CBC-5056024F4692}"/>
              </a:ext>
            </a:extLst>
          </p:cNvPr>
          <p:cNvSpPr>
            <a:spLocks noGrp="1"/>
          </p:cNvSpPr>
          <p:nvPr>
            <p:ph idx="1"/>
          </p:nvPr>
        </p:nvSpPr>
        <p:spPr/>
        <p:txBody>
          <a:bodyPr>
            <a:normAutofit/>
          </a:bodyPr>
          <a:lstStyle/>
          <a:p>
            <a:r>
              <a:rPr lang="en-US" dirty="0"/>
              <a:t>Cooperative multithreading</a:t>
            </a:r>
          </a:p>
          <a:p>
            <a:pPr lvl="1"/>
            <a:r>
              <a:rPr lang="en-US" dirty="0"/>
              <a:t>Can never be preempted</a:t>
            </a:r>
          </a:p>
          <a:p>
            <a:pPr lvl="1"/>
            <a:r>
              <a:rPr lang="en-US" dirty="0"/>
              <a:t>Switching between fibers is explicit </a:t>
            </a:r>
          </a:p>
        </p:txBody>
      </p:sp>
      <p:pic>
        <p:nvPicPr>
          <p:cNvPr id="4" name="Graphic 3" descr="Processor with solid fill">
            <a:extLst>
              <a:ext uri="{FF2B5EF4-FFF2-40B4-BE49-F238E27FC236}">
                <a16:creationId xmlns:a16="http://schemas.microsoft.com/office/drawing/2014/main" id="{6DB16703-0B8E-C6F6-27EA-4085F341262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499544" y="621506"/>
            <a:ext cx="584202" cy="584202"/>
          </a:xfrm>
          <a:prstGeom prst="rect">
            <a:avLst/>
          </a:prstGeom>
        </p:spPr>
      </p:pic>
      <p:pic>
        <p:nvPicPr>
          <p:cNvPr id="9" name="Graphic 8" descr="Users with solid fill">
            <a:extLst>
              <a:ext uri="{FF2B5EF4-FFF2-40B4-BE49-F238E27FC236}">
                <a16:creationId xmlns:a16="http://schemas.microsoft.com/office/drawing/2014/main" id="{EBDFABD3-784E-AA3A-58BA-88B0116913C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086240" y="2747161"/>
            <a:ext cx="2997506" cy="2997506"/>
          </a:xfrm>
          <a:prstGeom prst="rect">
            <a:avLst/>
          </a:prstGeom>
        </p:spPr>
      </p:pic>
      <p:sp>
        <p:nvSpPr>
          <p:cNvPr id="7" name="PB">
            <a:extLst>
              <a:ext uri="{FF2B5EF4-FFF2-40B4-BE49-F238E27FC236}">
                <a16:creationId xmlns:a16="http://schemas.microsoft.com/office/drawing/2014/main" id="{B65E9E1C-B470-31B0-FCA9-6D1E72FA0B03}"/>
              </a:ext>
            </a:extLst>
          </p:cNvPr>
          <p:cNvSpPr/>
          <p:nvPr/>
        </p:nvSpPr>
        <p:spPr>
          <a:xfrm>
            <a:off x="0" y="6070600"/>
            <a:ext cx="1193622" cy="152400"/>
          </a:xfrm>
          <a:prstGeom prst="rect">
            <a:avLst/>
          </a:prstGeom>
          <a:solidFill>
            <a:srgbClr val="E76E0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31369876"/>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5E3346-0A05-CF5F-B58C-978A758D71D4}"/>
              </a:ext>
            </a:extLst>
          </p:cNvPr>
          <p:cNvSpPr>
            <a:spLocks noGrp="1"/>
          </p:cNvSpPr>
          <p:nvPr>
            <p:ph type="title"/>
          </p:nvPr>
        </p:nvSpPr>
        <p:spPr/>
        <p:txBody>
          <a:bodyPr/>
          <a:lstStyle/>
          <a:p>
            <a:r>
              <a:rPr lang="en-US" dirty="0"/>
              <a:t>Summary</a:t>
            </a:r>
          </a:p>
        </p:txBody>
      </p:sp>
      <p:pic>
        <p:nvPicPr>
          <p:cNvPr id="6" name="Graphic 5" descr="List with solid fill">
            <a:extLst>
              <a:ext uri="{FF2B5EF4-FFF2-40B4-BE49-F238E27FC236}">
                <a16:creationId xmlns:a16="http://schemas.microsoft.com/office/drawing/2014/main" id="{7FC9C5F6-3FA2-BB74-1B9B-550497589F6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474144" y="596106"/>
            <a:ext cx="635002" cy="635002"/>
          </a:xfrm>
          <a:prstGeom prst="rect">
            <a:avLst/>
          </a:prstGeom>
        </p:spPr>
      </p:pic>
      <p:pic>
        <p:nvPicPr>
          <p:cNvPr id="7" name="Picture 6">
            <a:extLst>
              <a:ext uri="{FF2B5EF4-FFF2-40B4-BE49-F238E27FC236}">
                <a16:creationId xmlns:a16="http://schemas.microsoft.com/office/drawing/2014/main" id="{50C70038-CD00-AE1C-845A-4B801280BE80}"/>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933263" y="1937263"/>
            <a:ext cx="6783220" cy="388676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TextBox 3">
            <a:extLst>
              <a:ext uri="{FF2B5EF4-FFF2-40B4-BE49-F238E27FC236}">
                <a16:creationId xmlns:a16="http://schemas.microsoft.com/office/drawing/2014/main" id="{B778F168-F4CD-AB33-9B69-D3B02C97C481}"/>
              </a:ext>
            </a:extLst>
          </p:cNvPr>
          <p:cNvSpPr txBox="1"/>
          <p:nvPr/>
        </p:nvSpPr>
        <p:spPr>
          <a:xfrm>
            <a:off x="8115124" y="1937263"/>
            <a:ext cx="3206903" cy="3886762"/>
          </a:xfrm>
          <a:prstGeom prst="rect">
            <a:avLst/>
          </a:prstGeom>
        </p:spPr>
        <p:txBody>
          <a:bodyPr vert="horz" lIns="0" tIns="45720" rIns="0" bIns="45720" rtlCol="0">
            <a:normAutofit/>
          </a:bodyPr>
          <a:lstStyle/>
          <a:p>
            <a:pPr marL="285750" indent="-285750" defTabSz="914400">
              <a:lnSpc>
                <a:spcPct val="90000"/>
              </a:lnSpc>
              <a:spcAft>
                <a:spcPts val="600"/>
              </a:spcAft>
              <a:buClr>
                <a:schemeClr val="bg1"/>
              </a:buClr>
              <a:buFont typeface="Arial" panose="020B0604020202020204" pitchFamily="34" charset="0"/>
              <a:buChar char="•"/>
            </a:pPr>
            <a:r>
              <a:rPr lang="en-US" b="1" dirty="0">
                <a:solidFill>
                  <a:schemeClr val="bg1"/>
                </a:solidFill>
              </a:rPr>
              <a:t>Parallelizing the Naughty Dog Engine Using Fibers</a:t>
            </a:r>
          </a:p>
          <a:p>
            <a:pPr marL="285750" indent="-285750" defTabSz="914400">
              <a:lnSpc>
                <a:spcPct val="90000"/>
              </a:lnSpc>
              <a:spcAft>
                <a:spcPts val="600"/>
              </a:spcAft>
              <a:buClr>
                <a:schemeClr val="bg1"/>
              </a:buClr>
              <a:buFont typeface="Arial" panose="020B0604020202020204" pitchFamily="34" charset="0"/>
              <a:buChar char="•"/>
            </a:pPr>
            <a:r>
              <a:rPr lang="en-US" dirty="0">
                <a:solidFill>
                  <a:schemeClr val="bg1"/>
                </a:solidFill>
              </a:rPr>
              <a:t>Christian </a:t>
            </a:r>
            <a:r>
              <a:rPr lang="en-US" dirty="0" err="1">
                <a:solidFill>
                  <a:schemeClr val="bg1"/>
                </a:solidFill>
              </a:rPr>
              <a:t>Gyrling</a:t>
            </a:r>
            <a:endParaRPr lang="en-US" dirty="0">
              <a:solidFill>
                <a:schemeClr val="bg1"/>
              </a:solidFill>
            </a:endParaRPr>
          </a:p>
          <a:p>
            <a:pPr marL="285750" indent="-285750" defTabSz="914400">
              <a:lnSpc>
                <a:spcPct val="90000"/>
              </a:lnSpc>
              <a:spcAft>
                <a:spcPts val="600"/>
              </a:spcAft>
              <a:buClr>
                <a:schemeClr val="bg1"/>
              </a:buClr>
              <a:buFont typeface="Arial" panose="020B0604020202020204" pitchFamily="34" charset="0"/>
              <a:buChar char="•"/>
            </a:pPr>
            <a:r>
              <a:rPr lang="en-US" dirty="0">
                <a:solidFill>
                  <a:schemeClr val="bg1"/>
                </a:solidFill>
              </a:rPr>
              <a:t>GDC 2015</a:t>
            </a:r>
          </a:p>
          <a:p>
            <a:pPr marL="285750" indent="-285750" defTabSz="914400">
              <a:lnSpc>
                <a:spcPct val="90000"/>
              </a:lnSpc>
              <a:spcAft>
                <a:spcPts val="600"/>
              </a:spcAft>
              <a:buClr>
                <a:schemeClr val="bg1"/>
              </a:buClr>
              <a:buFont typeface="Arial" panose="020B0604020202020204" pitchFamily="34" charset="0"/>
              <a:buChar char="•"/>
            </a:pPr>
            <a:r>
              <a:rPr lang="en-US" dirty="0">
                <a:solidFill>
                  <a:schemeClr val="bg1"/>
                </a:solidFill>
              </a:rPr>
              <a:t>https://gdcvault.com/play/1022186</a:t>
            </a:r>
          </a:p>
        </p:txBody>
      </p:sp>
      <p:sp>
        <p:nvSpPr>
          <p:cNvPr id="5" name="PB">
            <a:extLst>
              <a:ext uri="{FF2B5EF4-FFF2-40B4-BE49-F238E27FC236}">
                <a16:creationId xmlns:a16="http://schemas.microsoft.com/office/drawing/2014/main" id="{88C306FF-0F60-5FB7-486C-4584C6FA74BF}"/>
              </a:ext>
            </a:extLst>
          </p:cNvPr>
          <p:cNvSpPr/>
          <p:nvPr/>
        </p:nvSpPr>
        <p:spPr>
          <a:xfrm>
            <a:off x="0" y="6070600"/>
            <a:ext cx="11936224" cy="152400"/>
          </a:xfrm>
          <a:prstGeom prst="rect">
            <a:avLst/>
          </a:prstGeom>
          <a:solidFill>
            <a:srgbClr val="E76E0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13521674"/>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5E3346-0A05-CF5F-B58C-978A758D71D4}"/>
              </a:ext>
            </a:extLst>
          </p:cNvPr>
          <p:cNvSpPr>
            <a:spLocks noGrp="1"/>
          </p:cNvSpPr>
          <p:nvPr>
            <p:ph type="title"/>
          </p:nvPr>
        </p:nvSpPr>
        <p:spPr/>
        <p:txBody>
          <a:bodyPr/>
          <a:lstStyle/>
          <a:p>
            <a:r>
              <a:rPr lang="en-US" dirty="0"/>
              <a:t>Summary</a:t>
            </a:r>
          </a:p>
        </p:txBody>
      </p:sp>
      <p:pic>
        <p:nvPicPr>
          <p:cNvPr id="6" name="Graphic 5" descr="List with solid fill">
            <a:extLst>
              <a:ext uri="{FF2B5EF4-FFF2-40B4-BE49-F238E27FC236}">
                <a16:creationId xmlns:a16="http://schemas.microsoft.com/office/drawing/2014/main" id="{7FC9C5F6-3FA2-BB74-1B9B-550497589F6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474144" y="596106"/>
            <a:ext cx="635002" cy="635002"/>
          </a:xfrm>
          <a:prstGeom prst="rect">
            <a:avLst/>
          </a:prstGeom>
        </p:spPr>
      </p:pic>
      <p:sp>
        <p:nvSpPr>
          <p:cNvPr id="4" name="TextBox 3">
            <a:extLst>
              <a:ext uri="{FF2B5EF4-FFF2-40B4-BE49-F238E27FC236}">
                <a16:creationId xmlns:a16="http://schemas.microsoft.com/office/drawing/2014/main" id="{B778F168-F4CD-AB33-9B69-D3B02C97C481}"/>
              </a:ext>
            </a:extLst>
          </p:cNvPr>
          <p:cNvSpPr txBox="1"/>
          <p:nvPr/>
        </p:nvSpPr>
        <p:spPr>
          <a:xfrm>
            <a:off x="8115124" y="1937263"/>
            <a:ext cx="3206903" cy="3886762"/>
          </a:xfrm>
          <a:prstGeom prst="rect">
            <a:avLst/>
          </a:prstGeom>
        </p:spPr>
        <p:txBody>
          <a:bodyPr vert="horz" lIns="0" tIns="45720" rIns="0" bIns="45720" rtlCol="0">
            <a:normAutofit/>
          </a:bodyPr>
          <a:lstStyle/>
          <a:p>
            <a:pPr marL="285750" indent="-285750" defTabSz="914400">
              <a:lnSpc>
                <a:spcPct val="90000"/>
              </a:lnSpc>
              <a:spcAft>
                <a:spcPts val="600"/>
              </a:spcAft>
              <a:buClr>
                <a:schemeClr val="bg1"/>
              </a:buClr>
              <a:buFont typeface="Arial" panose="020B0604020202020204" pitchFamily="34" charset="0"/>
              <a:buChar char="•"/>
            </a:pPr>
            <a:r>
              <a:rPr lang="en-US" b="1" dirty="0">
                <a:solidFill>
                  <a:schemeClr val="accent2"/>
                </a:solidFill>
                <a:hlinkClick r:id="rId5">
                  <a:extLst>
                    <a:ext uri="{A12FA001-AC4F-418D-AE19-62706E023703}">
                      <ahyp:hlinkClr xmlns:ahyp="http://schemas.microsoft.com/office/drawing/2018/hyperlinkcolor" val="tx"/>
                    </a:ext>
                  </a:extLst>
                </a:hlinkClick>
              </a:rPr>
              <a:t>Fibers (MSDN)</a:t>
            </a:r>
            <a:endParaRPr lang="en-US" dirty="0">
              <a:solidFill>
                <a:schemeClr val="accent2"/>
              </a:solidFill>
            </a:endParaRPr>
          </a:p>
        </p:txBody>
      </p:sp>
      <p:pic>
        <p:nvPicPr>
          <p:cNvPr id="8" name="Picture 7" descr="A logo of a company&#10;&#10;Description automatically generated">
            <a:extLst>
              <a:ext uri="{FF2B5EF4-FFF2-40B4-BE49-F238E27FC236}">
                <a16:creationId xmlns:a16="http://schemas.microsoft.com/office/drawing/2014/main" id="{AA838B3D-6AC1-BEA0-DCF0-6EE44B42903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54346" y="1937263"/>
            <a:ext cx="4992629" cy="4160524"/>
          </a:xfrm>
          <a:prstGeom prst="rect">
            <a:avLst/>
          </a:prstGeom>
        </p:spPr>
      </p:pic>
      <p:sp>
        <p:nvSpPr>
          <p:cNvPr id="11" name="PB">
            <a:extLst>
              <a:ext uri="{FF2B5EF4-FFF2-40B4-BE49-F238E27FC236}">
                <a16:creationId xmlns:a16="http://schemas.microsoft.com/office/drawing/2014/main" id="{1422F194-C139-EF9E-21A2-96F8CB60C5D9}"/>
              </a:ext>
            </a:extLst>
          </p:cNvPr>
          <p:cNvSpPr/>
          <p:nvPr/>
        </p:nvSpPr>
        <p:spPr>
          <a:xfrm>
            <a:off x="0" y="6070600"/>
            <a:ext cx="12021483" cy="152400"/>
          </a:xfrm>
          <a:prstGeom prst="rect">
            <a:avLst/>
          </a:prstGeom>
          <a:solidFill>
            <a:srgbClr val="E76E0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48570333"/>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5E3346-0A05-CF5F-B58C-978A758D71D4}"/>
              </a:ext>
            </a:extLst>
          </p:cNvPr>
          <p:cNvSpPr>
            <a:spLocks noGrp="1"/>
          </p:cNvSpPr>
          <p:nvPr>
            <p:ph type="title"/>
          </p:nvPr>
        </p:nvSpPr>
        <p:spPr/>
        <p:txBody>
          <a:bodyPr/>
          <a:lstStyle/>
          <a:p>
            <a:r>
              <a:rPr lang="en-US" dirty="0"/>
              <a:t>Summary</a:t>
            </a:r>
          </a:p>
        </p:txBody>
      </p:sp>
      <p:sp>
        <p:nvSpPr>
          <p:cNvPr id="3" name="Content Placeholder 2">
            <a:extLst>
              <a:ext uri="{FF2B5EF4-FFF2-40B4-BE49-F238E27FC236}">
                <a16:creationId xmlns:a16="http://schemas.microsoft.com/office/drawing/2014/main" id="{D3F99D12-5E88-0B5D-A9FA-639AF0D5D6C6}"/>
              </a:ext>
            </a:extLst>
          </p:cNvPr>
          <p:cNvSpPr>
            <a:spLocks noGrp="1"/>
          </p:cNvSpPr>
          <p:nvPr>
            <p:ph idx="1"/>
          </p:nvPr>
        </p:nvSpPr>
        <p:spPr/>
        <p:txBody>
          <a:bodyPr/>
          <a:lstStyle/>
          <a:p>
            <a:r>
              <a:rPr lang="en-US" dirty="0"/>
              <a:t>Special Thanks</a:t>
            </a:r>
          </a:p>
          <a:p>
            <a:pPr lvl="1"/>
            <a:r>
              <a:rPr lang="en-US" dirty="0"/>
              <a:t>Nick De Breuck</a:t>
            </a:r>
          </a:p>
        </p:txBody>
      </p:sp>
      <p:pic>
        <p:nvPicPr>
          <p:cNvPr id="6" name="Graphic 5" descr="List with solid fill">
            <a:extLst>
              <a:ext uri="{FF2B5EF4-FFF2-40B4-BE49-F238E27FC236}">
                <a16:creationId xmlns:a16="http://schemas.microsoft.com/office/drawing/2014/main" id="{7FC9C5F6-3FA2-BB74-1B9B-550497589F6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474144" y="596106"/>
            <a:ext cx="635002" cy="635002"/>
          </a:xfrm>
          <a:prstGeom prst="rect">
            <a:avLst/>
          </a:prstGeom>
        </p:spPr>
      </p:pic>
      <p:pic>
        <p:nvPicPr>
          <p:cNvPr id="1026" name="Picture 2">
            <a:extLst>
              <a:ext uri="{FF2B5EF4-FFF2-40B4-BE49-F238E27FC236}">
                <a16:creationId xmlns:a16="http://schemas.microsoft.com/office/drawing/2014/main" id="{20CB99A8-D41E-7B05-E00C-692B1D6A6AA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8303085" y="2253673"/>
            <a:ext cx="2488560" cy="248856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2C3089B1-F5D8-49B7-95CA-9C6C871AD815}"/>
              </a:ext>
            </a:extLst>
          </p:cNvPr>
          <p:cNvSpPr txBox="1"/>
          <p:nvPr/>
        </p:nvSpPr>
        <p:spPr>
          <a:xfrm>
            <a:off x="8304079" y="4935885"/>
            <a:ext cx="2487566" cy="369332"/>
          </a:xfrm>
          <a:prstGeom prst="rect">
            <a:avLst/>
          </a:prstGeom>
          <a:noFill/>
        </p:spPr>
        <p:txBody>
          <a:bodyPr wrap="square" rtlCol="0">
            <a:spAutoFit/>
          </a:bodyPr>
          <a:lstStyle/>
          <a:p>
            <a:pPr algn="r"/>
            <a:r>
              <a:rPr lang="en-US" dirty="0" err="1">
                <a:solidFill>
                  <a:schemeClr val="accent2"/>
                </a:solidFill>
                <a:hlinkClick r:id="rId6">
                  <a:extLst>
                    <a:ext uri="{A12FA001-AC4F-418D-AE19-62706E023703}">
                      <ahyp:hlinkClr xmlns:ahyp="http://schemas.microsoft.com/office/drawing/2018/hyperlinkcolor" val="tx"/>
                    </a:ext>
                  </a:extLst>
                </a:hlinkClick>
              </a:rPr>
              <a:t>RisingLiberty</a:t>
            </a:r>
            <a:endParaRPr lang="en-US" dirty="0">
              <a:solidFill>
                <a:schemeClr val="accent2"/>
              </a:solidFill>
            </a:endParaRPr>
          </a:p>
        </p:txBody>
      </p:sp>
      <p:pic>
        <p:nvPicPr>
          <p:cNvPr id="2050" name="Picture 2" descr="Github Logo - Free social media icons">
            <a:extLst>
              <a:ext uri="{FF2B5EF4-FFF2-40B4-BE49-F238E27FC236}">
                <a16:creationId xmlns:a16="http://schemas.microsoft.com/office/drawing/2014/main" id="{8B169957-6CCC-2961-E360-57F7E9E048F5}"/>
              </a:ext>
            </a:extLst>
          </p:cNvPr>
          <p:cNvPicPr>
            <a:picLocks noChangeAspect="1" noChangeArrowheads="1"/>
          </p:cNvPicPr>
          <p:nvPr/>
        </p:nvPicPr>
        <p:blipFill>
          <a:blip r:embed="rId7">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865501" y="4935885"/>
            <a:ext cx="369334" cy="369332"/>
          </a:xfrm>
          <a:prstGeom prst="rect">
            <a:avLst/>
          </a:prstGeom>
          <a:noFill/>
          <a:extLst>
            <a:ext uri="{909E8E84-426E-40DD-AFC4-6F175D3DCCD1}">
              <a14:hiddenFill xmlns:a14="http://schemas.microsoft.com/office/drawing/2010/main">
                <a:solidFill>
                  <a:srgbClr val="FFFFFF"/>
                </a:solidFill>
              </a14:hiddenFill>
            </a:ext>
          </a:extLst>
        </p:spPr>
      </p:pic>
      <p:pic>
        <p:nvPicPr>
          <p:cNvPr id="7" name="Graphic 6" descr="World with solid fill">
            <a:extLst>
              <a:ext uri="{FF2B5EF4-FFF2-40B4-BE49-F238E27FC236}">
                <a16:creationId xmlns:a16="http://schemas.microsoft.com/office/drawing/2014/main" id="{1D339AC9-EF41-C33E-4B99-4C095BF9261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797250" y="5410745"/>
            <a:ext cx="505836" cy="505836"/>
          </a:xfrm>
          <a:prstGeom prst="rect">
            <a:avLst/>
          </a:prstGeom>
        </p:spPr>
      </p:pic>
      <p:sp>
        <p:nvSpPr>
          <p:cNvPr id="10" name="TextBox 9">
            <a:extLst>
              <a:ext uri="{FF2B5EF4-FFF2-40B4-BE49-F238E27FC236}">
                <a16:creationId xmlns:a16="http://schemas.microsoft.com/office/drawing/2014/main" id="{C11CED06-05EA-8D07-44EF-28A771417419}"/>
              </a:ext>
            </a:extLst>
          </p:cNvPr>
          <p:cNvSpPr txBox="1"/>
          <p:nvPr/>
        </p:nvSpPr>
        <p:spPr>
          <a:xfrm>
            <a:off x="8303085" y="5440001"/>
            <a:ext cx="2488560" cy="369332"/>
          </a:xfrm>
          <a:prstGeom prst="rect">
            <a:avLst/>
          </a:prstGeom>
          <a:noFill/>
        </p:spPr>
        <p:txBody>
          <a:bodyPr wrap="square">
            <a:spAutoFit/>
          </a:bodyPr>
          <a:lstStyle/>
          <a:p>
            <a:pPr algn="r"/>
            <a:r>
              <a:rPr lang="en-US" dirty="0">
                <a:solidFill>
                  <a:schemeClr val="accent2"/>
                </a:solidFill>
                <a:hlinkClick r:id="rId10">
                  <a:extLst>
                    <a:ext uri="{A12FA001-AC4F-418D-AE19-62706E023703}">
                      <ahyp:hlinkClr xmlns:ahyp="http://schemas.microsoft.com/office/drawing/2018/hyperlinkcolor" val="tx"/>
                    </a:ext>
                  </a:extLst>
                </a:hlinkClick>
              </a:rPr>
              <a:t>www.nickdebreuck.com</a:t>
            </a:r>
            <a:endParaRPr lang="en-US" dirty="0">
              <a:solidFill>
                <a:schemeClr val="accent2"/>
              </a:solidFill>
            </a:endParaRPr>
          </a:p>
        </p:txBody>
      </p:sp>
      <p:sp>
        <p:nvSpPr>
          <p:cNvPr id="9" name="PB">
            <a:extLst>
              <a:ext uri="{FF2B5EF4-FFF2-40B4-BE49-F238E27FC236}">
                <a16:creationId xmlns:a16="http://schemas.microsoft.com/office/drawing/2014/main" id="{77C03B8A-1BEF-F25C-5B33-A8F8DEA4A43A}"/>
              </a:ext>
            </a:extLst>
          </p:cNvPr>
          <p:cNvSpPr/>
          <p:nvPr/>
        </p:nvSpPr>
        <p:spPr>
          <a:xfrm>
            <a:off x="0" y="6070600"/>
            <a:ext cx="12106742" cy="152400"/>
          </a:xfrm>
          <a:prstGeom prst="rect">
            <a:avLst/>
          </a:prstGeom>
          <a:solidFill>
            <a:srgbClr val="E76E0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57326915"/>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phic 4" descr="Question Mark with solid fill">
            <a:extLst>
              <a:ext uri="{FF2B5EF4-FFF2-40B4-BE49-F238E27FC236}">
                <a16:creationId xmlns:a16="http://schemas.microsoft.com/office/drawing/2014/main" id="{A09B6426-F276-BB6B-19D1-5E84C543317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829175" y="895350"/>
            <a:ext cx="2533650" cy="2533650"/>
          </a:xfrm>
          <a:prstGeom prst="rect">
            <a:avLst/>
          </a:prstGeom>
          <a:effectLst>
            <a:outerShdw blurRad="50800" dist="38100" dir="2700000" algn="tl" rotWithShape="0">
              <a:prstClr val="black">
                <a:alpha val="40000"/>
              </a:prstClr>
            </a:outerShdw>
          </a:effectLst>
        </p:spPr>
      </p:pic>
      <p:sp>
        <p:nvSpPr>
          <p:cNvPr id="7" name="TextBox 6">
            <a:extLst>
              <a:ext uri="{FF2B5EF4-FFF2-40B4-BE49-F238E27FC236}">
                <a16:creationId xmlns:a16="http://schemas.microsoft.com/office/drawing/2014/main" id="{0BD0A115-A3F4-68A0-78AA-D24A9AB3DE58}"/>
              </a:ext>
            </a:extLst>
          </p:cNvPr>
          <p:cNvSpPr txBox="1"/>
          <p:nvPr/>
        </p:nvSpPr>
        <p:spPr>
          <a:xfrm>
            <a:off x="1" y="4115475"/>
            <a:ext cx="12191999" cy="2031325"/>
          </a:xfrm>
          <a:prstGeom prst="rect">
            <a:avLst/>
          </a:prstGeom>
          <a:solidFill>
            <a:srgbClr val="E66E03"/>
          </a:solidFill>
          <a:ln>
            <a:noFill/>
          </a:ln>
          <a:effectLst>
            <a:outerShdw blurRad="50800" dist="38100" dir="16200000" rotWithShape="0">
              <a:prstClr val="black">
                <a:alpha val="40000"/>
              </a:prstClr>
            </a:outerShdw>
            <a:softEdge rad="0"/>
          </a:effectLst>
        </p:spPr>
        <p:style>
          <a:lnRef idx="3">
            <a:schemeClr val="lt1"/>
          </a:lnRef>
          <a:fillRef idx="1">
            <a:schemeClr val="accent2"/>
          </a:fillRef>
          <a:effectRef idx="1">
            <a:schemeClr val="accent2"/>
          </a:effectRef>
          <a:fontRef idx="minor">
            <a:schemeClr val="lt1"/>
          </a:fontRef>
        </p:style>
        <p:txBody>
          <a:bodyPr wrap="square" rtlCol="0">
            <a:spAutoFit/>
          </a:bodyPr>
          <a:lstStyle/>
          <a:p>
            <a:pPr algn="ctr"/>
            <a:endParaRPr lang="en-GB" dirty="0">
              <a:solidFill>
                <a:schemeClr val="bg1"/>
              </a:solidFill>
            </a:endParaRPr>
          </a:p>
          <a:p>
            <a:pPr algn="ctr"/>
            <a:r>
              <a:rPr lang="en-GB" dirty="0">
                <a:solidFill>
                  <a:schemeClr val="bg1"/>
                </a:solidFill>
                <a:hlinkClick r:id="rId5">
                  <a:extLst>
                    <a:ext uri="{A12FA001-AC4F-418D-AE19-62706E023703}">
                      <ahyp:hlinkClr xmlns:ahyp="http://schemas.microsoft.com/office/drawing/2018/hyperlinkcolor" val="tx"/>
                    </a:ext>
                  </a:extLst>
                </a:hlinkClick>
              </a:rPr>
              <a:t>www.davedebreuck.com</a:t>
            </a:r>
            <a:endParaRPr lang="en-GB" dirty="0">
              <a:solidFill>
                <a:schemeClr val="bg1"/>
              </a:solidFill>
            </a:endParaRPr>
          </a:p>
          <a:p>
            <a:pPr algn="ctr"/>
            <a:r>
              <a:rPr lang="en-GB" dirty="0">
                <a:solidFill>
                  <a:schemeClr val="bg1"/>
                </a:solidFill>
                <a:hlinkClick r:id="rId6">
                  <a:extLst>
                    <a:ext uri="{A12FA001-AC4F-418D-AE19-62706E023703}">
                      <ahyp:hlinkClr xmlns:ahyp="http://schemas.microsoft.com/office/drawing/2018/hyperlinkcolor" val="tx"/>
                    </a:ext>
                  </a:extLst>
                </a:hlinkClick>
              </a:rPr>
              <a:t>github.com/</a:t>
            </a:r>
            <a:r>
              <a:rPr lang="en-GB" dirty="0" err="1">
                <a:solidFill>
                  <a:schemeClr val="bg1"/>
                </a:solidFill>
                <a:hlinkClick r:id="rId6">
                  <a:extLst>
                    <a:ext uri="{A12FA001-AC4F-418D-AE19-62706E023703}">
                      <ahyp:hlinkClr xmlns:ahyp="http://schemas.microsoft.com/office/drawing/2018/hyperlinkcolor" val="tx"/>
                    </a:ext>
                  </a:extLst>
                </a:hlinkClick>
              </a:rPr>
              <a:t>Dyronix</a:t>
            </a:r>
            <a:endParaRPr lang="en-GB" dirty="0">
              <a:solidFill>
                <a:schemeClr val="bg1"/>
              </a:solidFill>
            </a:endParaRPr>
          </a:p>
          <a:p>
            <a:pPr algn="ctr"/>
            <a:endParaRPr lang="en-GB" dirty="0">
              <a:solidFill>
                <a:schemeClr val="bg1"/>
              </a:solidFill>
            </a:endParaRPr>
          </a:p>
          <a:p>
            <a:pPr algn="ctr"/>
            <a:r>
              <a:rPr lang="en-US" b="0" i="0" u="none" strike="noStrike" dirty="0">
                <a:solidFill>
                  <a:schemeClr val="bg1"/>
                </a:solidFill>
                <a:effectLst/>
                <a:latin typeface="avenir-lt-w01_35-light1475496"/>
              </a:rPr>
              <a:t>davedebreuck.gamedeveloper@gmail.com</a:t>
            </a:r>
          </a:p>
          <a:p>
            <a:pPr algn="ctr"/>
            <a:r>
              <a:rPr lang="en-US" dirty="0">
                <a:solidFill>
                  <a:schemeClr val="bg1"/>
                </a:solidFill>
              </a:rPr>
              <a:t>breuck.d@buas.nl</a:t>
            </a:r>
          </a:p>
          <a:p>
            <a:pPr algn="ctr"/>
            <a:endParaRPr lang="en-US" dirty="0"/>
          </a:p>
        </p:txBody>
      </p:sp>
    </p:spTree>
    <p:extLst>
      <p:ext uri="{BB962C8B-B14F-4D97-AF65-F5344CB8AC3E}">
        <p14:creationId xmlns:p14="http://schemas.microsoft.com/office/powerpoint/2010/main" val="24988723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E79AC3-3E34-F72E-2656-FB2FE30C6D01}"/>
              </a:ext>
            </a:extLst>
          </p:cNvPr>
          <p:cNvSpPr>
            <a:spLocks noGrp="1"/>
          </p:cNvSpPr>
          <p:nvPr>
            <p:ph type="title"/>
          </p:nvPr>
        </p:nvSpPr>
        <p:spPr/>
        <p:txBody>
          <a:bodyPr/>
          <a:lstStyle/>
          <a:p>
            <a:r>
              <a:rPr lang="en-US" dirty="0"/>
              <a:t>What is a fiber</a:t>
            </a:r>
          </a:p>
        </p:txBody>
      </p:sp>
      <p:sp>
        <p:nvSpPr>
          <p:cNvPr id="3" name="Content Placeholder 2">
            <a:extLst>
              <a:ext uri="{FF2B5EF4-FFF2-40B4-BE49-F238E27FC236}">
                <a16:creationId xmlns:a16="http://schemas.microsoft.com/office/drawing/2014/main" id="{744DDC17-6251-7AE9-0CBC-5056024F4692}"/>
              </a:ext>
            </a:extLst>
          </p:cNvPr>
          <p:cNvSpPr>
            <a:spLocks noGrp="1"/>
          </p:cNvSpPr>
          <p:nvPr>
            <p:ph idx="1"/>
          </p:nvPr>
        </p:nvSpPr>
        <p:spPr/>
        <p:txBody>
          <a:bodyPr>
            <a:normAutofit/>
          </a:bodyPr>
          <a:lstStyle/>
          <a:p>
            <a:r>
              <a:rPr lang="en-US" dirty="0"/>
              <a:t>Minimal overhead</a:t>
            </a:r>
          </a:p>
        </p:txBody>
      </p:sp>
      <p:pic>
        <p:nvPicPr>
          <p:cNvPr id="4" name="Graphic 3" descr="Processor with solid fill">
            <a:extLst>
              <a:ext uri="{FF2B5EF4-FFF2-40B4-BE49-F238E27FC236}">
                <a16:creationId xmlns:a16="http://schemas.microsoft.com/office/drawing/2014/main" id="{CCE46B00-46A6-338B-D7BD-AF59572D9A7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499544" y="621506"/>
            <a:ext cx="584202" cy="584202"/>
          </a:xfrm>
          <a:prstGeom prst="rect">
            <a:avLst/>
          </a:prstGeom>
        </p:spPr>
      </p:pic>
      <p:pic>
        <p:nvPicPr>
          <p:cNvPr id="8" name="Graphic 7" descr="Body builder with solid fill">
            <a:extLst>
              <a:ext uri="{FF2B5EF4-FFF2-40B4-BE49-F238E27FC236}">
                <a16:creationId xmlns:a16="http://schemas.microsoft.com/office/drawing/2014/main" id="{AB9B2FE6-4F22-AC0A-170F-D81E98FB593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185561" y="2337813"/>
            <a:ext cx="2898185" cy="2898185"/>
          </a:xfrm>
          <a:prstGeom prst="rect">
            <a:avLst/>
          </a:prstGeom>
        </p:spPr>
      </p:pic>
      <p:sp>
        <p:nvSpPr>
          <p:cNvPr id="7" name="PB">
            <a:extLst>
              <a:ext uri="{FF2B5EF4-FFF2-40B4-BE49-F238E27FC236}">
                <a16:creationId xmlns:a16="http://schemas.microsoft.com/office/drawing/2014/main" id="{736D72F5-7C2B-A869-6500-4BFF5D63F86E}"/>
              </a:ext>
            </a:extLst>
          </p:cNvPr>
          <p:cNvSpPr/>
          <p:nvPr/>
        </p:nvSpPr>
        <p:spPr>
          <a:xfrm>
            <a:off x="0" y="6070600"/>
            <a:ext cx="1278881" cy="152400"/>
          </a:xfrm>
          <a:prstGeom prst="rect">
            <a:avLst/>
          </a:prstGeom>
          <a:solidFill>
            <a:srgbClr val="E76E0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791418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8E6326-669D-3ADC-233F-2B7CD30BC479}"/>
              </a:ext>
            </a:extLst>
          </p:cNvPr>
          <p:cNvSpPr>
            <a:spLocks noGrp="1"/>
          </p:cNvSpPr>
          <p:nvPr>
            <p:ph type="title"/>
          </p:nvPr>
        </p:nvSpPr>
        <p:spPr>
          <a:xfrm>
            <a:off x="2781301" y="1709739"/>
            <a:ext cx="6629398" cy="2557462"/>
          </a:xfrm>
        </p:spPr>
        <p:txBody>
          <a:bodyPr>
            <a:normAutofit/>
          </a:bodyPr>
          <a:lstStyle/>
          <a:p>
            <a:r>
              <a:rPr lang="en-US" dirty="0"/>
              <a:t>Fiber vs Coroutine</a:t>
            </a:r>
          </a:p>
        </p:txBody>
      </p:sp>
      <p:pic>
        <p:nvPicPr>
          <p:cNvPr id="5" name="Graphic 4" descr="Fencing with solid fill">
            <a:extLst>
              <a:ext uri="{FF2B5EF4-FFF2-40B4-BE49-F238E27FC236}">
                <a16:creationId xmlns:a16="http://schemas.microsoft.com/office/drawing/2014/main" id="{444C4C4E-896E-FB5B-91F4-D80404C5312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641080" y="3497582"/>
            <a:ext cx="1539238" cy="1539238"/>
          </a:xfrm>
          <a:prstGeom prst="rect">
            <a:avLst/>
          </a:prstGeom>
        </p:spPr>
      </p:pic>
      <p:sp>
        <p:nvSpPr>
          <p:cNvPr id="4" name="PB">
            <a:extLst>
              <a:ext uri="{FF2B5EF4-FFF2-40B4-BE49-F238E27FC236}">
                <a16:creationId xmlns:a16="http://schemas.microsoft.com/office/drawing/2014/main" id="{D3FE8F4F-0348-6E85-1AD8-CD26ACF96672}"/>
              </a:ext>
            </a:extLst>
          </p:cNvPr>
          <p:cNvSpPr/>
          <p:nvPr/>
        </p:nvSpPr>
        <p:spPr>
          <a:xfrm>
            <a:off x="0" y="6070600"/>
            <a:ext cx="1364140" cy="152400"/>
          </a:xfrm>
          <a:prstGeom prst="rect">
            <a:avLst/>
          </a:prstGeom>
          <a:solidFill>
            <a:srgbClr val="E76E0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228207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CDB338-1A55-CCDE-0575-ACA0AB35D116}"/>
              </a:ext>
            </a:extLst>
          </p:cNvPr>
          <p:cNvSpPr>
            <a:spLocks noGrp="1"/>
          </p:cNvSpPr>
          <p:nvPr>
            <p:ph type="title"/>
          </p:nvPr>
        </p:nvSpPr>
        <p:spPr/>
        <p:txBody>
          <a:bodyPr/>
          <a:lstStyle/>
          <a:p>
            <a:r>
              <a:rPr lang="en-US" dirty="0"/>
              <a:t>Fiber vs Coroutine</a:t>
            </a:r>
          </a:p>
        </p:txBody>
      </p:sp>
      <p:sp>
        <p:nvSpPr>
          <p:cNvPr id="3" name="Content Placeholder 2">
            <a:extLst>
              <a:ext uri="{FF2B5EF4-FFF2-40B4-BE49-F238E27FC236}">
                <a16:creationId xmlns:a16="http://schemas.microsoft.com/office/drawing/2014/main" id="{B039FB69-87A2-E06C-18C2-8C08E50887C3}"/>
              </a:ext>
            </a:extLst>
          </p:cNvPr>
          <p:cNvSpPr>
            <a:spLocks noGrp="1"/>
          </p:cNvSpPr>
          <p:nvPr>
            <p:ph idx="1"/>
          </p:nvPr>
        </p:nvSpPr>
        <p:spPr/>
        <p:txBody>
          <a:bodyPr>
            <a:normAutofit/>
          </a:bodyPr>
          <a:lstStyle/>
          <a:p>
            <a:r>
              <a:rPr lang="en-US" b="1" dirty="0">
                <a:solidFill>
                  <a:schemeClr val="accent2"/>
                </a:solidFill>
              </a:rPr>
              <a:t>Coroutines</a:t>
            </a:r>
            <a:r>
              <a:rPr lang="en-US" dirty="0"/>
              <a:t> get </a:t>
            </a:r>
            <a:r>
              <a:rPr lang="en-US" b="1" dirty="0">
                <a:solidFill>
                  <a:schemeClr val="accent2"/>
                </a:solidFill>
              </a:rPr>
              <a:t>automatically triggered</a:t>
            </a:r>
            <a:r>
              <a:rPr lang="en-US" dirty="0"/>
              <a:t>, the language takes care of this.</a:t>
            </a:r>
          </a:p>
          <a:p>
            <a:pPr lvl="1"/>
            <a:r>
              <a:rPr lang="en-US" dirty="0"/>
              <a:t>When you "wait" for something like a network request, the coroutine automatically pauses itself and lets the rest of your program keep on running.</a:t>
            </a:r>
          </a:p>
          <a:p>
            <a:endParaRPr lang="en-US" b="1" dirty="0"/>
          </a:p>
          <a:p>
            <a:r>
              <a:rPr lang="en-US" b="1" dirty="0">
                <a:solidFill>
                  <a:schemeClr val="accent2"/>
                </a:solidFill>
              </a:rPr>
              <a:t>Fibers</a:t>
            </a:r>
            <a:r>
              <a:rPr lang="en-US" dirty="0"/>
              <a:t> must be </a:t>
            </a:r>
            <a:r>
              <a:rPr lang="en-US" b="1" dirty="0">
                <a:solidFill>
                  <a:schemeClr val="accent2"/>
                </a:solidFill>
              </a:rPr>
              <a:t>manually triggered</a:t>
            </a:r>
            <a:r>
              <a:rPr lang="en-US" dirty="0">
                <a:solidFill>
                  <a:schemeClr val="accent2"/>
                </a:solidFill>
              </a:rPr>
              <a:t> </a:t>
            </a:r>
            <a:r>
              <a:rPr lang="en-US" dirty="0"/>
              <a:t>for reactivation by using a system call</a:t>
            </a:r>
          </a:p>
          <a:p>
            <a:pPr lvl="1"/>
            <a:r>
              <a:rPr lang="en-US" dirty="0"/>
              <a:t>You'd have to manage the logic of checking whether the network request is complete, and once it’s ready, you’d manually trigger the fiber to resume.</a:t>
            </a:r>
          </a:p>
        </p:txBody>
      </p:sp>
      <p:pic>
        <p:nvPicPr>
          <p:cNvPr id="4" name="Graphic 3" descr="Fencing with solid fill">
            <a:extLst>
              <a:ext uri="{FF2B5EF4-FFF2-40B4-BE49-F238E27FC236}">
                <a16:creationId xmlns:a16="http://schemas.microsoft.com/office/drawing/2014/main" id="{972D53C6-9CDC-373D-7433-B242A2C4EC1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558601" y="680563"/>
            <a:ext cx="466088" cy="466088"/>
          </a:xfrm>
          <a:prstGeom prst="rect">
            <a:avLst/>
          </a:prstGeom>
        </p:spPr>
      </p:pic>
      <p:sp>
        <p:nvSpPr>
          <p:cNvPr id="6" name="PB">
            <a:extLst>
              <a:ext uri="{FF2B5EF4-FFF2-40B4-BE49-F238E27FC236}">
                <a16:creationId xmlns:a16="http://schemas.microsoft.com/office/drawing/2014/main" id="{B29935CB-94C7-AA4A-4B6F-1E40ED691922}"/>
              </a:ext>
            </a:extLst>
          </p:cNvPr>
          <p:cNvSpPr/>
          <p:nvPr/>
        </p:nvSpPr>
        <p:spPr>
          <a:xfrm>
            <a:off x="0" y="6070600"/>
            <a:ext cx="1449399" cy="152400"/>
          </a:xfrm>
          <a:prstGeom prst="rect">
            <a:avLst/>
          </a:prstGeom>
          <a:solidFill>
            <a:srgbClr val="E76E0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358540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CDB338-1A55-CCDE-0575-ACA0AB35D116}"/>
              </a:ext>
            </a:extLst>
          </p:cNvPr>
          <p:cNvSpPr>
            <a:spLocks noGrp="1"/>
          </p:cNvSpPr>
          <p:nvPr>
            <p:ph type="title"/>
          </p:nvPr>
        </p:nvSpPr>
        <p:spPr/>
        <p:txBody>
          <a:bodyPr/>
          <a:lstStyle/>
          <a:p>
            <a:r>
              <a:rPr lang="en-US" dirty="0"/>
              <a:t>Fiber vs Coroutine</a:t>
            </a:r>
          </a:p>
        </p:txBody>
      </p:sp>
      <p:sp>
        <p:nvSpPr>
          <p:cNvPr id="3" name="Content Placeholder 2">
            <a:extLst>
              <a:ext uri="{FF2B5EF4-FFF2-40B4-BE49-F238E27FC236}">
                <a16:creationId xmlns:a16="http://schemas.microsoft.com/office/drawing/2014/main" id="{B039FB69-87A2-E06C-18C2-8C08E50887C3}"/>
              </a:ext>
            </a:extLst>
          </p:cNvPr>
          <p:cNvSpPr>
            <a:spLocks noGrp="1"/>
          </p:cNvSpPr>
          <p:nvPr>
            <p:ph idx="1"/>
          </p:nvPr>
        </p:nvSpPr>
        <p:spPr/>
        <p:txBody>
          <a:bodyPr>
            <a:normAutofit/>
          </a:bodyPr>
          <a:lstStyle/>
          <a:p>
            <a:r>
              <a:rPr lang="en-US" b="1" dirty="0">
                <a:solidFill>
                  <a:schemeClr val="accent2"/>
                </a:solidFill>
              </a:rPr>
              <a:t>Coroutines</a:t>
            </a:r>
            <a:r>
              <a:rPr lang="en-US" b="1" dirty="0"/>
              <a:t>: </a:t>
            </a:r>
            <a:r>
              <a:rPr lang="en-US" dirty="0"/>
              <a:t>high-level asynchronous programming for concurrent workflows</a:t>
            </a:r>
          </a:p>
          <a:p>
            <a:r>
              <a:rPr lang="en-US" b="1" dirty="0">
                <a:solidFill>
                  <a:schemeClr val="accent2"/>
                </a:solidFill>
              </a:rPr>
              <a:t>Fibers</a:t>
            </a:r>
            <a:r>
              <a:rPr lang="en-US" b="1" dirty="0"/>
              <a:t>: </a:t>
            </a:r>
            <a:r>
              <a:rPr lang="en-US" dirty="0"/>
              <a:t>manual control over multitasking especially useful in performance critical or real-time systems</a:t>
            </a:r>
            <a:endParaRPr lang="en-US" b="1" dirty="0"/>
          </a:p>
        </p:txBody>
      </p:sp>
      <p:pic>
        <p:nvPicPr>
          <p:cNvPr id="4" name="Graphic 3" descr="Fencing with solid fill">
            <a:extLst>
              <a:ext uri="{FF2B5EF4-FFF2-40B4-BE49-F238E27FC236}">
                <a16:creationId xmlns:a16="http://schemas.microsoft.com/office/drawing/2014/main" id="{C0DA8DFA-9C91-3B26-B820-217C4C68F08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558601" y="680563"/>
            <a:ext cx="466088" cy="466088"/>
          </a:xfrm>
          <a:prstGeom prst="rect">
            <a:avLst/>
          </a:prstGeom>
        </p:spPr>
      </p:pic>
      <p:sp>
        <p:nvSpPr>
          <p:cNvPr id="6" name="PB">
            <a:extLst>
              <a:ext uri="{FF2B5EF4-FFF2-40B4-BE49-F238E27FC236}">
                <a16:creationId xmlns:a16="http://schemas.microsoft.com/office/drawing/2014/main" id="{8E612533-8082-78A5-2B02-48C960515FA3}"/>
              </a:ext>
            </a:extLst>
          </p:cNvPr>
          <p:cNvSpPr/>
          <p:nvPr/>
        </p:nvSpPr>
        <p:spPr>
          <a:xfrm>
            <a:off x="0" y="6070600"/>
            <a:ext cx="1534657" cy="152400"/>
          </a:xfrm>
          <a:prstGeom prst="rect">
            <a:avLst/>
          </a:prstGeom>
          <a:solidFill>
            <a:srgbClr val="E76E0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317127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3A063D-1181-495A-86BB-1548550D78B8}"/>
              </a:ext>
            </a:extLst>
          </p:cNvPr>
          <p:cNvSpPr>
            <a:spLocks noGrp="1"/>
          </p:cNvSpPr>
          <p:nvPr>
            <p:ph type="title"/>
          </p:nvPr>
        </p:nvSpPr>
        <p:spPr/>
        <p:txBody>
          <a:bodyPr/>
          <a:lstStyle/>
          <a:p>
            <a:r>
              <a:rPr lang="en-US" dirty="0"/>
              <a:t>Fiber vs Coroutine</a:t>
            </a:r>
          </a:p>
        </p:txBody>
      </p:sp>
      <p:graphicFrame>
        <p:nvGraphicFramePr>
          <p:cNvPr id="3" name="Table 2">
            <a:extLst>
              <a:ext uri="{FF2B5EF4-FFF2-40B4-BE49-F238E27FC236}">
                <a16:creationId xmlns:a16="http://schemas.microsoft.com/office/drawing/2014/main" id="{89564A5C-7B7F-8F7E-D838-5D0A69CBBAA5}"/>
              </a:ext>
            </a:extLst>
          </p:cNvPr>
          <p:cNvGraphicFramePr>
            <a:graphicFrameLocks noGrp="1"/>
          </p:cNvGraphicFramePr>
          <p:nvPr>
            <p:extLst>
              <p:ext uri="{D42A27DB-BD31-4B8C-83A1-F6EECF244321}">
                <p14:modId xmlns:p14="http://schemas.microsoft.com/office/powerpoint/2010/main" val="3833989014"/>
              </p:ext>
            </p:extLst>
          </p:nvPr>
        </p:nvGraphicFramePr>
        <p:xfrm>
          <a:off x="1322914" y="1675056"/>
          <a:ext cx="9408588" cy="4240592"/>
        </p:xfrm>
        <a:graphic>
          <a:graphicData uri="http://schemas.openxmlformats.org/drawingml/2006/table">
            <a:tbl>
              <a:tblPr>
                <a:tableStyleId>{2D5ABB26-0587-4C30-8999-92F81FD0307C}</a:tableStyleId>
              </a:tblPr>
              <a:tblGrid>
                <a:gridCol w="2786970">
                  <a:extLst>
                    <a:ext uri="{9D8B030D-6E8A-4147-A177-3AD203B41FA5}">
                      <a16:colId xmlns:a16="http://schemas.microsoft.com/office/drawing/2014/main" val="4140949012"/>
                    </a:ext>
                  </a:extLst>
                </a:gridCol>
                <a:gridCol w="3485422">
                  <a:extLst>
                    <a:ext uri="{9D8B030D-6E8A-4147-A177-3AD203B41FA5}">
                      <a16:colId xmlns:a16="http://schemas.microsoft.com/office/drawing/2014/main" val="919910543"/>
                    </a:ext>
                  </a:extLst>
                </a:gridCol>
                <a:gridCol w="3136196">
                  <a:extLst>
                    <a:ext uri="{9D8B030D-6E8A-4147-A177-3AD203B41FA5}">
                      <a16:colId xmlns:a16="http://schemas.microsoft.com/office/drawing/2014/main" val="575662047"/>
                    </a:ext>
                  </a:extLst>
                </a:gridCol>
              </a:tblGrid>
              <a:tr h="301728">
                <a:tc>
                  <a:txBody>
                    <a:bodyPr/>
                    <a:lstStyle/>
                    <a:p>
                      <a:r>
                        <a:rPr lang="en-US" sz="1600" b="1" dirty="0">
                          <a:solidFill>
                            <a:schemeClr val="bg1"/>
                          </a:solidFill>
                        </a:rPr>
                        <a:t>Use Case</a:t>
                      </a:r>
                      <a:endParaRPr lang="en-US" sz="1600" dirty="0">
                        <a:solidFill>
                          <a:schemeClr val="bg1"/>
                        </a:solidFill>
                      </a:endParaRPr>
                    </a:p>
                  </a:txBody>
                  <a:tcPr marL="80580" marR="80580" marT="40290" marB="40290" anchor="ctr">
                    <a:lnR w="28575" cap="flat" cmpd="sng" algn="ctr">
                      <a:solidFill>
                        <a:schemeClr val="accent2"/>
                      </a:solidFill>
                      <a:prstDash val="solid"/>
                      <a:round/>
                      <a:headEnd type="none" w="med" len="med"/>
                      <a:tailEnd type="none" w="med" len="med"/>
                    </a:lnR>
                  </a:tcPr>
                </a:tc>
                <a:tc>
                  <a:txBody>
                    <a:bodyPr/>
                    <a:lstStyle/>
                    <a:p>
                      <a:r>
                        <a:rPr lang="en-US" sz="1600" b="1" dirty="0">
                          <a:solidFill>
                            <a:schemeClr val="bg1"/>
                          </a:solidFill>
                        </a:rPr>
                        <a:t>Coroutines</a:t>
                      </a:r>
                      <a:endParaRPr lang="en-US" sz="1600" dirty="0">
                        <a:solidFill>
                          <a:schemeClr val="bg1"/>
                        </a:solidFill>
                      </a:endParaRPr>
                    </a:p>
                  </a:txBody>
                  <a:tcPr marL="80580" marR="80580" marT="40290" marB="40290" anchor="ctr">
                    <a:lnL w="28575" cap="flat" cmpd="sng" algn="ctr">
                      <a:solidFill>
                        <a:schemeClr val="accent2"/>
                      </a:solidFill>
                      <a:prstDash val="solid"/>
                      <a:round/>
                      <a:headEnd type="none" w="med" len="med"/>
                      <a:tailEnd type="none" w="med" len="med"/>
                    </a:lnL>
                  </a:tcPr>
                </a:tc>
                <a:tc>
                  <a:txBody>
                    <a:bodyPr/>
                    <a:lstStyle/>
                    <a:p>
                      <a:r>
                        <a:rPr lang="en-US" sz="1600" b="1" dirty="0">
                          <a:solidFill>
                            <a:schemeClr val="bg1"/>
                          </a:solidFill>
                        </a:rPr>
                        <a:t>Fibers</a:t>
                      </a:r>
                      <a:endParaRPr lang="en-US" sz="1600" dirty="0">
                        <a:solidFill>
                          <a:schemeClr val="bg1"/>
                        </a:solidFill>
                      </a:endParaRPr>
                    </a:p>
                  </a:txBody>
                  <a:tcPr marL="80580" marR="80580" marT="40290" marB="40290" anchor="ctr"/>
                </a:tc>
                <a:extLst>
                  <a:ext uri="{0D108BD9-81ED-4DB2-BD59-A6C34878D82A}">
                    <a16:rowId xmlns:a16="http://schemas.microsoft.com/office/drawing/2014/main" val="3234083968"/>
                  </a:ext>
                </a:extLst>
              </a:tr>
              <a:tr h="749440">
                <a:tc>
                  <a:txBody>
                    <a:bodyPr/>
                    <a:lstStyle/>
                    <a:p>
                      <a:r>
                        <a:rPr lang="en-US" sz="1600" b="1" dirty="0">
                          <a:solidFill>
                            <a:schemeClr val="bg1"/>
                          </a:solidFill>
                        </a:rPr>
                        <a:t>I/O-bound tasks</a:t>
                      </a:r>
                      <a:r>
                        <a:rPr lang="en-US" sz="1600" dirty="0">
                          <a:solidFill>
                            <a:schemeClr val="bg1"/>
                          </a:solidFill>
                        </a:rPr>
                        <a:t> (like networking, file access, databases)</a:t>
                      </a:r>
                    </a:p>
                  </a:txBody>
                  <a:tcPr marL="80580" marR="80580" marT="40290" marB="40290" anchor="ctr">
                    <a:lnR w="28575" cap="flat" cmpd="sng" algn="ctr">
                      <a:solidFill>
                        <a:schemeClr val="accent2"/>
                      </a:solidFill>
                      <a:prstDash val="solid"/>
                      <a:round/>
                      <a:headEnd type="none" w="med" len="med"/>
                      <a:tailEnd type="none" w="med" len="med"/>
                    </a:lnR>
                  </a:tcPr>
                </a:tc>
                <a:tc>
                  <a:txBody>
                    <a:bodyPr/>
                    <a:lstStyle/>
                    <a:p>
                      <a:r>
                        <a:rPr lang="en-US" sz="1600" dirty="0">
                          <a:solidFill>
                            <a:schemeClr val="bg1"/>
                          </a:solidFill>
                        </a:rPr>
                        <a:t>✅ Automatic pausing/resuming makes it ideal for async I/O.</a:t>
                      </a:r>
                    </a:p>
                  </a:txBody>
                  <a:tcPr marL="80580" marR="80580" marT="40290" marB="40290" anchor="ctr">
                    <a:lnL w="28575" cap="flat" cmpd="sng" algn="ctr">
                      <a:solidFill>
                        <a:schemeClr val="accent2"/>
                      </a:solidFill>
                      <a:prstDash val="solid"/>
                      <a:round/>
                      <a:headEnd type="none" w="med" len="med"/>
                      <a:tailEnd type="none" w="med" len="med"/>
                    </a:lnL>
                  </a:tcPr>
                </a:tc>
                <a:tc>
                  <a:txBody>
                    <a:bodyPr/>
                    <a:lstStyle/>
                    <a:p>
                      <a:r>
                        <a:rPr lang="en-US" sz="1600">
                          <a:solidFill>
                            <a:schemeClr val="bg1"/>
                          </a:solidFill>
                        </a:rPr>
                        <a:t>❌ You’d have to manually handle when the fiber pauses and resumes for I/O tasks.</a:t>
                      </a:r>
                    </a:p>
                  </a:txBody>
                  <a:tcPr marL="80580" marR="80580" marT="40290" marB="40290" anchor="ctr"/>
                </a:tc>
                <a:extLst>
                  <a:ext uri="{0D108BD9-81ED-4DB2-BD59-A6C34878D82A}">
                    <a16:rowId xmlns:a16="http://schemas.microsoft.com/office/drawing/2014/main" val="1601976438"/>
                  </a:ext>
                </a:extLst>
              </a:tr>
              <a:tr h="528512">
                <a:tc>
                  <a:txBody>
                    <a:bodyPr/>
                    <a:lstStyle/>
                    <a:p>
                      <a:r>
                        <a:rPr lang="en-US" sz="1600" b="1" dirty="0">
                          <a:solidFill>
                            <a:schemeClr val="bg1"/>
                          </a:solidFill>
                        </a:rPr>
                        <a:t>Fine-grained, manual control over task switching</a:t>
                      </a:r>
                      <a:endParaRPr lang="en-US" sz="1600" dirty="0">
                        <a:solidFill>
                          <a:schemeClr val="bg1"/>
                        </a:solidFill>
                      </a:endParaRPr>
                    </a:p>
                  </a:txBody>
                  <a:tcPr marL="80580" marR="80580" marT="40290" marB="40290" anchor="ctr">
                    <a:lnR w="28575" cap="flat" cmpd="sng" algn="ctr">
                      <a:solidFill>
                        <a:schemeClr val="accent2"/>
                      </a:solidFill>
                      <a:prstDash val="solid"/>
                      <a:round/>
                      <a:headEnd type="none" w="med" len="med"/>
                      <a:tailEnd type="none" w="med" len="med"/>
                    </a:lnR>
                  </a:tcPr>
                </a:tc>
                <a:tc>
                  <a:txBody>
                    <a:bodyPr/>
                    <a:lstStyle/>
                    <a:p>
                      <a:r>
                        <a:rPr lang="en-US" sz="1600" dirty="0">
                          <a:solidFill>
                            <a:schemeClr val="bg1"/>
                          </a:solidFill>
                        </a:rPr>
                        <a:t>❌ Language/runtime controls when to pause/resume.</a:t>
                      </a:r>
                    </a:p>
                  </a:txBody>
                  <a:tcPr marL="80580" marR="80580" marT="40290" marB="40290" anchor="ctr">
                    <a:lnL w="28575" cap="flat" cmpd="sng" algn="ctr">
                      <a:solidFill>
                        <a:schemeClr val="accent2"/>
                      </a:solidFill>
                      <a:prstDash val="solid"/>
                      <a:round/>
                      <a:headEnd type="none" w="med" len="med"/>
                      <a:tailEnd type="none" w="med" len="med"/>
                    </a:lnL>
                  </a:tcPr>
                </a:tc>
                <a:tc>
                  <a:txBody>
                    <a:bodyPr/>
                    <a:lstStyle/>
                    <a:p>
                      <a:r>
                        <a:rPr lang="en-US" sz="1600" dirty="0">
                          <a:solidFill>
                            <a:schemeClr val="bg1"/>
                          </a:solidFill>
                        </a:rPr>
                        <a:t>✅ You fully control when tasks pause and resume.</a:t>
                      </a:r>
                    </a:p>
                  </a:txBody>
                  <a:tcPr marL="80580" marR="80580" marT="40290" marB="40290" anchor="ctr"/>
                </a:tc>
                <a:extLst>
                  <a:ext uri="{0D108BD9-81ED-4DB2-BD59-A6C34878D82A}">
                    <a16:rowId xmlns:a16="http://schemas.microsoft.com/office/drawing/2014/main" val="358661551"/>
                  </a:ext>
                </a:extLst>
              </a:tr>
              <a:tr h="749440">
                <a:tc>
                  <a:txBody>
                    <a:bodyPr/>
                    <a:lstStyle/>
                    <a:p>
                      <a:r>
                        <a:rPr lang="en-US" sz="1600" b="1" dirty="0">
                          <a:solidFill>
                            <a:schemeClr val="bg1"/>
                          </a:solidFill>
                        </a:rPr>
                        <a:t>Performance-critical, low-level systems</a:t>
                      </a:r>
                      <a:endParaRPr lang="en-US" sz="1600" dirty="0">
                        <a:solidFill>
                          <a:schemeClr val="bg1"/>
                        </a:solidFill>
                      </a:endParaRPr>
                    </a:p>
                  </a:txBody>
                  <a:tcPr marL="80580" marR="80580" marT="40290" marB="40290" anchor="ctr">
                    <a:lnR w="28575" cap="flat" cmpd="sng" algn="ctr">
                      <a:solidFill>
                        <a:schemeClr val="accent2"/>
                      </a:solidFill>
                      <a:prstDash val="solid"/>
                      <a:round/>
                      <a:headEnd type="none" w="med" len="med"/>
                      <a:tailEnd type="none" w="med" len="med"/>
                    </a:lnR>
                  </a:tcPr>
                </a:tc>
                <a:tc>
                  <a:txBody>
                    <a:bodyPr/>
                    <a:lstStyle/>
                    <a:p>
                      <a:r>
                        <a:rPr lang="en-US" sz="1600" dirty="0">
                          <a:solidFill>
                            <a:schemeClr val="bg1"/>
                          </a:solidFill>
                        </a:rPr>
                        <a:t>❌ Runtime management of coroutines adds a slight overhead.</a:t>
                      </a:r>
                    </a:p>
                  </a:txBody>
                  <a:tcPr marL="80580" marR="80580" marT="40290" marB="40290" anchor="ctr">
                    <a:lnL w="28575" cap="flat" cmpd="sng" algn="ctr">
                      <a:solidFill>
                        <a:schemeClr val="accent2"/>
                      </a:solidFill>
                      <a:prstDash val="solid"/>
                      <a:round/>
                      <a:headEnd type="none" w="med" len="med"/>
                      <a:tailEnd type="none" w="med" len="med"/>
                    </a:lnL>
                  </a:tcPr>
                </a:tc>
                <a:tc>
                  <a:txBody>
                    <a:bodyPr/>
                    <a:lstStyle/>
                    <a:p>
                      <a:r>
                        <a:rPr lang="en-US" sz="1600">
                          <a:solidFill>
                            <a:schemeClr val="bg1"/>
                          </a:solidFill>
                        </a:rPr>
                        <a:t>✅ Extremely lightweight, often better for low-latency systems.</a:t>
                      </a:r>
                    </a:p>
                  </a:txBody>
                  <a:tcPr marL="80580" marR="80580" marT="40290" marB="40290" anchor="ctr"/>
                </a:tc>
                <a:extLst>
                  <a:ext uri="{0D108BD9-81ED-4DB2-BD59-A6C34878D82A}">
                    <a16:rowId xmlns:a16="http://schemas.microsoft.com/office/drawing/2014/main" val="2523861558"/>
                  </a:ext>
                </a:extLst>
              </a:tr>
              <a:tr h="974272">
                <a:tc>
                  <a:txBody>
                    <a:bodyPr/>
                    <a:lstStyle/>
                    <a:p>
                      <a:r>
                        <a:rPr lang="en-US" sz="1600" b="1" dirty="0">
                          <a:solidFill>
                            <a:schemeClr val="bg1"/>
                          </a:solidFill>
                        </a:rPr>
                        <a:t>Structured async programming in modern languages</a:t>
                      </a:r>
                      <a:endParaRPr lang="en-US" sz="1600" dirty="0">
                        <a:solidFill>
                          <a:schemeClr val="bg1"/>
                        </a:solidFill>
                      </a:endParaRPr>
                    </a:p>
                  </a:txBody>
                  <a:tcPr marL="80580" marR="80580" marT="40290" marB="40290" anchor="ctr">
                    <a:lnR w="28575" cap="flat" cmpd="sng" algn="ctr">
                      <a:solidFill>
                        <a:schemeClr val="accent2"/>
                      </a:solidFill>
                      <a:prstDash val="solid"/>
                      <a:round/>
                      <a:headEnd type="none" w="med" len="med"/>
                      <a:tailEnd type="none" w="med" len="med"/>
                    </a:lnR>
                  </a:tcPr>
                </a:tc>
                <a:tc>
                  <a:txBody>
                    <a:bodyPr/>
                    <a:lstStyle/>
                    <a:p>
                      <a:r>
                        <a:rPr lang="en-US" sz="1600">
                          <a:solidFill>
                            <a:schemeClr val="bg1"/>
                          </a:solidFill>
                        </a:rPr>
                        <a:t>✅ Integrated into modern languages with async/await, making it easy to write clean, non-blocking code.</a:t>
                      </a:r>
                    </a:p>
                  </a:txBody>
                  <a:tcPr marL="80580" marR="80580" marT="40290" marB="40290" anchor="ctr">
                    <a:lnL w="28575" cap="flat" cmpd="sng" algn="ctr">
                      <a:solidFill>
                        <a:schemeClr val="accent2"/>
                      </a:solidFill>
                      <a:prstDash val="solid"/>
                      <a:round/>
                      <a:headEnd type="none" w="med" len="med"/>
                      <a:tailEnd type="none" w="med" len="med"/>
                    </a:lnL>
                  </a:tcPr>
                </a:tc>
                <a:tc>
                  <a:txBody>
                    <a:bodyPr/>
                    <a:lstStyle/>
                    <a:p>
                      <a:r>
                        <a:rPr lang="en-US" sz="1600" dirty="0">
                          <a:solidFill>
                            <a:schemeClr val="bg1"/>
                          </a:solidFill>
                        </a:rPr>
                        <a:t>❌ Less common in high-level languages. </a:t>
                      </a:r>
                      <a:r>
                        <a:rPr lang="en-US" sz="1600">
                          <a:solidFill>
                            <a:schemeClr val="bg1"/>
                          </a:solidFill>
                        </a:rPr>
                        <a:t>Requires more manual effort to manage control flow.</a:t>
                      </a:r>
                    </a:p>
                  </a:txBody>
                  <a:tcPr marL="80580" marR="80580" marT="40290" marB="40290" anchor="ctr"/>
                </a:tc>
                <a:extLst>
                  <a:ext uri="{0D108BD9-81ED-4DB2-BD59-A6C34878D82A}">
                    <a16:rowId xmlns:a16="http://schemas.microsoft.com/office/drawing/2014/main" val="2147627334"/>
                  </a:ext>
                </a:extLst>
              </a:tr>
              <a:tr h="749440">
                <a:tc>
                  <a:txBody>
                    <a:bodyPr/>
                    <a:lstStyle/>
                    <a:p>
                      <a:r>
                        <a:rPr lang="en-US" sz="1600" b="1" dirty="0">
                          <a:solidFill>
                            <a:schemeClr val="bg1"/>
                          </a:solidFill>
                        </a:rPr>
                        <a:t>Deterministic multitasking</a:t>
                      </a:r>
                      <a:endParaRPr lang="en-US" sz="1600" dirty="0">
                        <a:solidFill>
                          <a:schemeClr val="bg1"/>
                        </a:solidFill>
                      </a:endParaRPr>
                    </a:p>
                  </a:txBody>
                  <a:tcPr marL="80580" marR="80580" marT="40290" marB="40290" anchor="ctr">
                    <a:lnR w="28575" cap="flat" cmpd="sng" algn="ctr">
                      <a:solidFill>
                        <a:schemeClr val="accent2"/>
                      </a:solidFill>
                      <a:prstDash val="solid"/>
                      <a:round/>
                      <a:headEnd type="none" w="med" len="med"/>
                      <a:tailEnd type="none" w="med" len="med"/>
                    </a:lnR>
                  </a:tcPr>
                </a:tc>
                <a:tc>
                  <a:txBody>
                    <a:bodyPr/>
                    <a:lstStyle/>
                    <a:p>
                      <a:r>
                        <a:rPr lang="en-US" sz="1600">
                          <a:solidFill>
                            <a:schemeClr val="bg1"/>
                          </a:solidFill>
                        </a:rPr>
                        <a:t>❌ Coroutines are often resumed based on I/O events or the event loop.</a:t>
                      </a:r>
                    </a:p>
                  </a:txBody>
                  <a:tcPr marL="80580" marR="80580" marT="40290" marB="40290" anchor="ctr">
                    <a:lnL w="28575" cap="flat" cmpd="sng" algn="ctr">
                      <a:solidFill>
                        <a:schemeClr val="accent2"/>
                      </a:solidFill>
                      <a:prstDash val="solid"/>
                      <a:round/>
                      <a:headEnd type="none" w="med" len="med"/>
                      <a:tailEnd type="none" w="med" len="med"/>
                    </a:lnL>
                  </a:tcPr>
                </a:tc>
                <a:tc>
                  <a:txBody>
                    <a:bodyPr/>
                    <a:lstStyle/>
                    <a:p>
                      <a:r>
                        <a:rPr lang="en-US" sz="1600" dirty="0">
                          <a:solidFill>
                            <a:schemeClr val="bg1"/>
                          </a:solidFill>
                        </a:rPr>
                        <a:t>✅ You decide exactly when tasks switch, ensuring deterministic execution.</a:t>
                      </a:r>
                    </a:p>
                  </a:txBody>
                  <a:tcPr marL="80580" marR="80580" marT="40290" marB="40290" anchor="ctr"/>
                </a:tc>
                <a:extLst>
                  <a:ext uri="{0D108BD9-81ED-4DB2-BD59-A6C34878D82A}">
                    <a16:rowId xmlns:a16="http://schemas.microsoft.com/office/drawing/2014/main" val="61379924"/>
                  </a:ext>
                </a:extLst>
              </a:tr>
            </a:tbl>
          </a:graphicData>
        </a:graphic>
      </p:graphicFrame>
      <p:pic>
        <p:nvPicPr>
          <p:cNvPr id="2050" name="Picture 2">
            <a:extLst>
              <a:ext uri="{FF2B5EF4-FFF2-40B4-BE49-F238E27FC236}">
                <a16:creationId xmlns:a16="http://schemas.microsoft.com/office/drawing/2014/main" id="{42B2D893-A694-F162-6D93-7CB1A7F29A52}"/>
              </a:ext>
            </a:extLst>
          </p:cNvPr>
          <p:cNvPicPr>
            <a:picLocks noChangeAspect="1" noChangeArrowheads="1"/>
          </p:cNvPicPr>
          <p:nvPr/>
        </p:nvPicPr>
        <p:blipFill>
          <a:blip r:embed="rId3">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0529533" y="825937"/>
            <a:ext cx="403938" cy="403938"/>
          </a:xfrm>
          <a:prstGeom prst="rect">
            <a:avLst/>
          </a:prstGeom>
          <a:noFill/>
          <a:extLst>
            <a:ext uri="{909E8E84-426E-40DD-AFC4-6F175D3DCCD1}">
              <a14:hiddenFill xmlns:a14="http://schemas.microsoft.com/office/drawing/2010/main">
                <a:solidFill>
                  <a:srgbClr val="FFFFFF"/>
                </a:solidFill>
              </a14:hiddenFill>
            </a:ext>
          </a:extLst>
        </p:spPr>
      </p:pic>
      <p:sp>
        <p:nvSpPr>
          <p:cNvPr id="5" name="PB">
            <a:extLst>
              <a:ext uri="{FF2B5EF4-FFF2-40B4-BE49-F238E27FC236}">
                <a16:creationId xmlns:a16="http://schemas.microsoft.com/office/drawing/2014/main" id="{F8841F00-4AA3-9702-5777-21B84E7B9CC5}"/>
              </a:ext>
            </a:extLst>
          </p:cNvPr>
          <p:cNvSpPr/>
          <p:nvPr/>
        </p:nvSpPr>
        <p:spPr>
          <a:xfrm>
            <a:off x="0" y="6070600"/>
            <a:ext cx="1619916" cy="152400"/>
          </a:xfrm>
          <a:prstGeom prst="rect">
            <a:avLst/>
          </a:prstGeom>
          <a:solidFill>
            <a:srgbClr val="E76E0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40977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5602FD-71C5-E2A1-BBBB-944D5C75FA86}"/>
              </a:ext>
            </a:extLst>
          </p:cNvPr>
          <p:cNvSpPr>
            <a:spLocks noGrp="1"/>
          </p:cNvSpPr>
          <p:nvPr>
            <p:ph type="title"/>
          </p:nvPr>
        </p:nvSpPr>
        <p:spPr/>
        <p:txBody>
          <a:bodyPr/>
          <a:lstStyle/>
          <a:p>
            <a:r>
              <a:rPr lang="en-US" dirty="0"/>
              <a:t>Overview</a:t>
            </a:r>
          </a:p>
        </p:txBody>
      </p:sp>
      <p:sp>
        <p:nvSpPr>
          <p:cNvPr id="3" name="Content Placeholder 2">
            <a:extLst>
              <a:ext uri="{FF2B5EF4-FFF2-40B4-BE49-F238E27FC236}">
                <a16:creationId xmlns:a16="http://schemas.microsoft.com/office/drawing/2014/main" id="{C3B19294-67F7-ABB1-14DB-EB797F3AC3A3}"/>
              </a:ext>
            </a:extLst>
          </p:cNvPr>
          <p:cNvSpPr>
            <a:spLocks noGrp="1"/>
          </p:cNvSpPr>
          <p:nvPr>
            <p:ph idx="1"/>
          </p:nvPr>
        </p:nvSpPr>
        <p:spPr/>
        <p:txBody>
          <a:bodyPr>
            <a:normAutofit/>
          </a:bodyPr>
          <a:lstStyle/>
          <a:p>
            <a:r>
              <a:rPr lang="en-US" dirty="0"/>
              <a:t>My name is </a:t>
            </a:r>
            <a:r>
              <a:rPr lang="en-US" dirty="0">
                <a:solidFill>
                  <a:schemeClr val="accent2"/>
                </a:solidFill>
              </a:rPr>
              <a:t>Dave</a:t>
            </a:r>
            <a:endParaRPr lang="en-US" sz="1400" dirty="0">
              <a:solidFill>
                <a:schemeClr val="accent2"/>
              </a:solidFill>
            </a:endParaRPr>
          </a:p>
          <a:p>
            <a:r>
              <a:rPr lang="en-US" dirty="0"/>
              <a:t>Lector at the </a:t>
            </a:r>
            <a:r>
              <a:rPr lang="en-US" dirty="0">
                <a:solidFill>
                  <a:schemeClr val="accent2"/>
                </a:solidFill>
              </a:rPr>
              <a:t>Breda University of Applied Science</a:t>
            </a:r>
          </a:p>
          <a:p>
            <a:pPr lvl="1"/>
            <a:r>
              <a:rPr lang="en-US" dirty="0"/>
              <a:t>Major – Game Development</a:t>
            </a:r>
          </a:p>
        </p:txBody>
      </p:sp>
      <p:sp>
        <p:nvSpPr>
          <p:cNvPr id="5" name="PB">
            <a:extLst>
              <a:ext uri="{FF2B5EF4-FFF2-40B4-BE49-F238E27FC236}">
                <a16:creationId xmlns:a16="http://schemas.microsoft.com/office/drawing/2014/main" id="{595B406A-6D3A-4CFE-92C1-510B19492B7A}"/>
              </a:ext>
            </a:extLst>
          </p:cNvPr>
          <p:cNvSpPr/>
          <p:nvPr/>
        </p:nvSpPr>
        <p:spPr>
          <a:xfrm>
            <a:off x="0" y="6070600"/>
            <a:ext cx="170517" cy="152400"/>
          </a:xfrm>
          <a:prstGeom prst="rect">
            <a:avLst/>
          </a:prstGeom>
          <a:solidFill>
            <a:srgbClr val="E76E0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816530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8E6326-669D-3ADC-233F-2B7CD30BC479}"/>
              </a:ext>
            </a:extLst>
          </p:cNvPr>
          <p:cNvSpPr>
            <a:spLocks noGrp="1"/>
          </p:cNvSpPr>
          <p:nvPr>
            <p:ph type="title"/>
          </p:nvPr>
        </p:nvSpPr>
        <p:spPr>
          <a:xfrm>
            <a:off x="2781301" y="1709739"/>
            <a:ext cx="6629398" cy="2557462"/>
          </a:xfrm>
        </p:spPr>
        <p:txBody>
          <a:bodyPr>
            <a:normAutofit/>
          </a:bodyPr>
          <a:lstStyle/>
          <a:p>
            <a:r>
              <a:rPr lang="en-US" dirty="0"/>
              <a:t>The new design</a:t>
            </a:r>
          </a:p>
        </p:txBody>
      </p:sp>
      <p:pic>
        <p:nvPicPr>
          <p:cNvPr id="5" name="Graphic 4" descr="Architecture with solid fill">
            <a:extLst>
              <a:ext uri="{FF2B5EF4-FFF2-40B4-BE49-F238E27FC236}">
                <a16:creationId xmlns:a16="http://schemas.microsoft.com/office/drawing/2014/main" id="{35C1D917-EDCA-B94A-DE59-405BE723679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572498" y="3429000"/>
            <a:ext cx="1676402" cy="1676402"/>
          </a:xfrm>
          <a:prstGeom prst="rect">
            <a:avLst/>
          </a:prstGeom>
        </p:spPr>
      </p:pic>
      <p:sp>
        <p:nvSpPr>
          <p:cNvPr id="4" name="PB">
            <a:extLst>
              <a:ext uri="{FF2B5EF4-FFF2-40B4-BE49-F238E27FC236}">
                <a16:creationId xmlns:a16="http://schemas.microsoft.com/office/drawing/2014/main" id="{9B4377C6-2894-0749-D474-E44DC66AF4D1}"/>
              </a:ext>
            </a:extLst>
          </p:cNvPr>
          <p:cNvSpPr/>
          <p:nvPr/>
        </p:nvSpPr>
        <p:spPr>
          <a:xfrm>
            <a:off x="0" y="6070600"/>
            <a:ext cx="1705175" cy="152400"/>
          </a:xfrm>
          <a:prstGeom prst="rect">
            <a:avLst/>
          </a:prstGeom>
          <a:solidFill>
            <a:srgbClr val="E76E0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488040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BA813-2B78-4EBA-4054-C0A102FEE752}"/>
              </a:ext>
            </a:extLst>
          </p:cNvPr>
          <p:cNvSpPr>
            <a:spLocks noGrp="1"/>
          </p:cNvSpPr>
          <p:nvPr>
            <p:ph type="title"/>
          </p:nvPr>
        </p:nvSpPr>
        <p:spPr/>
        <p:txBody>
          <a:bodyPr/>
          <a:lstStyle/>
          <a:p>
            <a:r>
              <a:rPr lang="en-US" dirty="0"/>
              <a:t>The new design</a:t>
            </a:r>
          </a:p>
        </p:txBody>
      </p:sp>
      <p:sp>
        <p:nvSpPr>
          <p:cNvPr id="3" name="Content Placeholder 2">
            <a:extLst>
              <a:ext uri="{FF2B5EF4-FFF2-40B4-BE49-F238E27FC236}">
                <a16:creationId xmlns:a16="http://schemas.microsoft.com/office/drawing/2014/main" id="{CE63331A-EE8F-AFF7-6EBF-733E32E1A594}"/>
              </a:ext>
            </a:extLst>
          </p:cNvPr>
          <p:cNvSpPr>
            <a:spLocks noGrp="1"/>
          </p:cNvSpPr>
          <p:nvPr>
            <p:ph idx="1"/>
          </p:nvPr>
        </p:nvSpPr>
        <p:spPr/>
        <p:txBody>
          <a:bodyPr>
            <a:normAutofit fontScale="92500" lnSpcReduction="10000"/>
          </a:bodyPr>
          <a:lstStyle/>
          <a:p>
            <a:r>
              <a:rPr lang="en-US" dirty="0"/>
              <a:t>X amount of worker threads</a:t>
            </a:r>
          </a:p>
          <a:p>
            <a:pPr lvl="1"/>
            <a:r>
              <a:rPr lang="en-US" dirty="0"/>
              <a:t>Locked with affinity to a CPU core ( details follow later )</a:t>
            </a:r>
          </a:p>
          <a:p>
            <a:r>
              <a:rPr lang="en-US" dirty="0"/>
              <a:t>A thread is an execution unit, they never move</a:t>
            </a:r>
          </a:p>
          <a:p>
            <a:pPr lvl="1"/>
            <a:r>
              <a:rPr lang="en-US" dirty="0"/>
              <a:t>A fiber is the context of the execution unit</a:t>
            </a:r>
          </a:p>
          <a:p>
            <a:r>
              <a:rPr lang="en-US" dirty="0"/>
              <a:t>A job always executes in context of a fiber</a:t>
            </a:r>
          </a:p>
          <a:p>
            <a:pPr lvl="1"/>
            <a:r>
              <a:rPr lang="en-US" dirty="0"/>
              <a:t>Job == Function Pointer</a:t>
            </a:r>
          </a:p>
          <a:p>
            <a:pPr lvl="1"/>
            <a:r>
              <a:rPr lang="en-US" dirty="0"/>
              <a:t>Fiber calls the function pointer</a:t>
            </a:r>
          </a:p>
          <a:p>
            <a:pPr lvl="2"/>
            <a:r>
              <a:rPr lang="en-US" dirty="0"/>
              <a:t>Fiber holds stack space ( therefore the execution environment )</a:t>
            </a:r>
          </a:p>
          <a:p>
            <a:r>
              <a:rPr lang="en-US" dirty="0"/>
              <a:t>Atomic counters are used for synchronization</a:t>
            </a:r>
          </a:p>
          <a:p>
            <a:r>
              <a:rPr lang="en-US" dirty="0"/>
              <a:t>Allocated Fibers</a:t>
            </a:r>
          </a:p>
          <a:p>
            <a:pPr lvl="1"/>
            <a:r>
              <a:rPr lang="en-US" dirty="0" err="1"/>
              <a:t>eg</a:t>
            </a:r>
            <a:r>
              <a:rPr lang="en-US" dirty="0"/>
              <a:t>: 160 fibers ( 128 x 64 KiB stack, 32 x 512 KiB stack )</a:t>
            </a:r>
          </a:p>
        </p:txBody>
      </p:sp>
      <p:pic>
        <p:nvPicPr>
          <p:cNvPr id="4" name="Graphic 3" descr="Architecture with solid fill">
            <a:extLst>
              <a:ext uri="{FF2B5EF4-FFF2-40B4-BE49-F238E27FC236}">
                <a16:creationId xmlns:a16="http://schemas.microsoft.com/office/drawing/2014/main" id="{2B1A991F-7C10-38FD-E9E9-9E3342D3ED9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486844" y="608806"/>
            <a:ext cx="609602" cy="609602"/>
          </a:xfrm>
          <a:prstGeom prst="rect">
            <a:avLst/>
          </a:prstGeom>
        </p:spPr>
      </p:pic>
      <p:sp>
        <p:nvSpPr>
          <p:cNvPr id="6" name="PB">
            <a:extLst>
              <a:ext uri="{FF2B5EF4-FFF2-40B4-BE49-F238E27FC236}">
                <a16:creationId xmlns:a16="http://schemas.microsoft.com/office/drawing/2014/main" id="{0B56390F-8558-FD8E-68BD-4DEE2A158B6D}"/>
              </a:ext>
            </a:extLst>
          </p:cNvPr>
          <p:cNvSpPr/>
          <p:nvPr/>
        </p:nvSpPr>
        <p:spPr>
          <a:xfrm>
            <a:off x="0" y="6070600"/>
            <a:ext cx="1790434" cy="152400"/>
          </a:xfrm>
          <a:prstGeom prst="rect">
            <a:avLst/>
          </a:prstGeom>
          <a:solidFill>
            <a:srgbClr val="E76E0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736463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BA813-2B78-4EBA-4054-C0A102FEE752}"/>
              </a:ext>
            </a:extLst>
          </p:cNvPr>
          <p:cNvSpPr>
            <a:spLocks noGrp="1"/>
          </p:cNvSpPr>
          <p:nvPr>
            <p:ph type="title"/>
          </p:nvPr>
        </p:nvSpPr>
        <p:spPr/>
        <p:txBody>
          <a:bodyPr/>
          <a:lstStyle/>
          <a:p>
            <a:r>
              <a:rPr lang="en-US" dirty="0"/>
              <a:t>The new design</a:t>
            </a:r>
          </a:p>
        </p:txBody>
      </p:sp>
      <p:sp>
        <p:nvSpPr>
          <p:cNvPr id="3" name="Content Placeholder 2">
            <a:extLst>
              <a:ext uri="{FF2B5EF4-FFF2-40B4-BE49-F238E27FC236}">
                <a16:creationId xmlns:a16="http://schemas.microsoft.com/office/drawing/2014/main" id="{CE63331A-EE8F-AFF7-6EBF-733E32E1A594}"/>
              </a:ext>
            </a:extLst>
          </p:cNvPr>
          <p:cNvSpPr>
            <a:spLocks noGrp="1"/>
          </p:cNvSpPr>
          <p:nvPr>
            <p:ph idx="1"/>
          </p:nvPr>
        </p:nvSpPr>
        <p:spPr/>
        <p:txBody>
          <a:bodyPr>
            <a:normAutofit/>
          </a:bodyPr>
          <a:lstStyle/>
          <a:p>
            <a:r>
              <a:rPr lang="en-US" dirty="0"/>
              <a:t>Small Fibers ( 64 KiB stack )</a:t>
            </a:r>
          </a:p>
          <a:p>
            <a:pPr lvl="1"/>
            <a:r>
              <a:rPr lang="en-US" dirty="0"/>
              <a:t>Leaf node type of work</a:t>
            </a:r>
          </a:p>
          <a:p>
            <a:pPr lvl="1"/>
            <a:r>
              <a:rPr lang="en-US" dirty="0"/>
              <a:t>Regular work</a:t>
            </a:r>
          </a:p>
          <a:p>
            <a:r>
              <a:rPr lang="en-US" dirty="0"/>
              <a:t>Large Fibers ( 512 KiB stack )</a:t>
            </a:r>
          </a:p>
          <a:p>
            <a:pPr lvl="1"/>
            <a:r>
              <a:rPr lang="en-US" dirty="0"/>
              <a:t>Callout to middleware</a:t>
            </a:r>
          </a:p>
          <a:p>
            <a:pPr lvl="1"/>
            <a:r>
              <a:rPr lang="en-US" dirty="0"/>
              <a:t>Control over the stack depth is not optimal</a:t>
            </a:r>
          </a:p>
        </p:txBody>
      </p:sp>
      <p:pic>
        <p:nvPicPr>
          <p:cNvPr id="4" name="Graphic 3" descr="Architecture with solid fill">
            <a:extLst>
              <a:ext uri="{FF2B5EF4-FFF2-40B4-BE49-F238E27FC236}">
                <a16:creationId xmlns:a16="http://schemas.microsoft.com/office/drawing/2014/main" id="{F86AD947-E7EA-BBEB-3030-605CB5DAF1F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486844" y="608806"/>
            <a:ext cx="609602" cy="609602"/>
          </a:xfrm>
          <a:prstGeom prst="rect">
            <a:avLst/>
          </a:prstGeom>
        </p:spPr>
      </p:pic>
      <p:sp>
        <p:nvSpPr>
          <p:cNvPr id="6" name="PB">
            <a:extLst>
              <a:ext uri="{FF2B5EF4-FFF2-40B4-BE49-F238E27FC236}">
                <a16:creationId xmlns:a16="http://schemas.microsoft.com/office/drawing/2014/main" id="{8BC344FA-7531-6ABB-E715-2E821258C428}"/>
              </a:ext>
            </a:extLst>
          </p:cNvPr>
          <p:cNvSpPr/>
          <p:nvPr/>
        </p:nvSpPr>
        <p:spPr>
          <a:xfrm>
            <a:off x="0" y="6070600"/>
            <a:ext cx="1875692" cy="152400"/>
          </a:xfrm>
          <a:prstGeom prst="rect">
            <a:avLst/>
          </a:prstGeom>
          <a:solidFill>
            <a:srgbClr val="E76E0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494000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BA813-2B78-4EBA-4054-C0A102FEE752}"/>
              </a:ext>
            </a:extLst>
          </p:cNvPr>
          <p:cNvSpPr>
            <a:spLocks noGrp="1"/>
          </p:cNvSpPr>
          <p:nvPr>
            <p:ph type="title"/>
          </p:nvPr>
        </p:nvSpPr>
        <p:spPr/>
        <p:txBody>
          <a:bodyPr/>
          <a:lstStyle/>
          <a:p>
            <a:r>
              <a:rPr lang="en-US" dirty="0"/>
              <a:t>The new design</a:t>
            </a:r>
          </a:p>
        </p:txBody>
      </p:sp>
      <p:sp>
        <p:nvSpPr>
          <p:cNvPr id="3" name="Content Placeholder 2">
            <a:extLst>
              <a:ext uri="{FF2B5EF4-FFF2-40B4-BE49-F238E27FC236}">
                <a16:creationId xmlns:a16="http://schemas.microsoft.com/office/drawing/2014/main" id="{CE63331A-EE8F-AFF7-6EBF-733E32E1A594}"/>
              </a:ext>
            </a:extLst>
          </p:cNvPr>
          <p:cNvSpPr>
            <a:spLocks noGrp="1"/>
          </p:cNvSpPr>
          <p:nvPr>
            <p:ph idx="1"/>
          </p:nvPr>
        </p:nvSpPr>
        <p:spPr/>
        <p:txBody>
          <a:bodyPr>
            <a:normAutofit/>
          </a:bodyPr>
          <a:lstStyle/>
          <a:p>
            <a:r>
              <a:rPr lang="en-US" dirty="0"/>
              <a:t>X amount of worker threads</a:t>
            </a:r>
          </a:p>
          <a:p>
            <a:pPr lvl="1"/>
            <a:r>
              <a:rPr lang="en-US" dirty="0"/>
              <a:t>Locked with affinity to a CPU core</a:t>
            </a:r>
          </a:p>
        </p:txBody>
      </p:sp>
      <p:pic>
        <p:nvPicPr>
          <p:cNvPr id="4" name="Graphic 3" descr="Architecture with solid fill">
            <a:extLst>
              <a:ext uri="{FF2B5EF4-FFF2-40B4-BE49-F238E27FC236}">
                <a16:creationId xmlns:a16="http://schemas.microsoft.com/office/drawing/2014/main" id="{2B1A991F-7C10-38FD-E9E9-9E3342D3ED9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486844" y="608806"/>
            <a:ext cx="609602" cy="609602"/>
          </a:xfrm>
          <a:prstGeom prst="rect">
            <a:avLst/>
          </a:prstGeom>
        </p:spPr>
      </p:pic>
      <p:sp>
        <p:nvSpPr>
          <p:cNvPr id="6" name="Flowchart: Document 5">
            <a:extLst>
              <a:ext uri="{FF2B5EF4-FFF2-40B4-BE49-F238E27FC236}">
                <a16:creationId xmlns:a16="http://schemas.microsoft.com/office/drawing/2014/main" id="{1B8E3038-9FBE-D061-3241-5AF13A0AD67A}"/>
              </a:ext>
            </a:extLst>
          </p:cNvPr>
          <p:cNvSpPr/>
          <p:nvPr/>
        </p:nvSpPr>
        <p:spPr>
          <a:xfrm>
            <a:off x="8218708" y="2110269"/>
            <a:ext cx="1756960" cy="2256754"/>
          </a:xfrm>
          <a:prstGeom prst="flowChartDocument">
            <a:avLst/>
          </a:prstGeom>
          <a:effectLst>
            <a:outerShdw blurRad="50800" dist="38100" dir="2700000" algn="tl" rotWithShape="0">
              <a:prstClr val="black">
                <a:alpha val="40000"/>
              </a:prstClr>
            </a:outerShdw>
          </a:effectLst>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dirty="0"/>
              <a:t>Worker</a:t>
            </a:r>
          </a:p>
          <a:p>
            <a:pPr algn="ctr"/>
            <a:r>
              <a:rPr lang="en-US" dirty="0"/>
              <a:t>Thread</a:t>
            </a:r>
          </a:p>
        </p:txBody>
      </p:sp>
      <p:sp>
        <p:nvSpPr>
          <p:cNvPr id="7" name="Flowchart: Document 6">
            <a:extLst>
              <a:ext uri="{FF2B5EF4-FFF2-40B4-BE49-F238E27FC236}">
                <a16:creationId xmlns:a16="http://schemas.microsoft.com/office/drawing/2014/main" id="{761DB532-580F-334F-B5A8-ED7FDE7636B1}"/>
              </a:ext>
            </a:extLst>
          </p:cNvPr>
          <p:cNvSpPr/>
          <p:nvPr/>
        </p:nvSpPr>
        <p:spPr>
          <a:xfrm>
            <a:off x="8419004" y="2280568"/>
            <a:ext cx="1756960" cy="2256754"/>
          </a:xfrm>
          <a:prstGeom prst="flowChartDocument">
            <a:avLst/>
          </a:prstGeom>
          <a:effectLst>
            <a:outerShdw blurRad="50800" dist="38100" dir="2700000" algn="tl" rotWithShape="0">
              <a:prstClr val="black">
                <a:alpha val="40000"/>
              </a:prstClr>
            </a:outerShdw>
          </a:effectLst>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dirty="0"/>
              <a:t>Worker</a:t>
            </a:r>
          </a:p>
          <a:p>
            <a:pPr algn="ctr"/>
            <a:r>
              <a:rPr lang="en-US" dirty="0"/>
              <a:t>Thread</a:t>
            </a:r>
          </a:p>
        </p:txBody>
      </p:sp>
      <p:sp>
        <p:nvSpPr>
          <p:cNvPr id="8" name="Flowchart: Document 7">
            <a:extLst>
              <a:ext uri="{FF2B5EF4-FFF2-40B4-BE49-F238E27FC236}">
                <a16:creationId xmlns:a16="http://schemas.microsoft.com/office/drawing/2014/main" id="{ECC48813-EA3B-EC48-2D85-EC5E78E05572}"/>
              </a:ext>
            </a:extLst>
          </p:cNvPr>
          <p:cNvSpPr/>
          <p:nvPr/>
        </p:nvSpPr>
        <p:spPr>
          <a:xfrm>
            <a:off x="8632362" y="2428598"/>
            <a:ext cx="1756960" cy="2256754"/>
          </a:xfrm>
          <a:prstGeom prst="flowChartDocument">
            <a:avLst/>
          </a:prstGeom>
          <a:effectLst>
            <a:outerShdw blurRad="50800" dist="38100" dir="2700000" algn="tl" rotWithShape="0">
              <a:prstClr val="black">
                <a:alpha val="40000"/>
              </a:prstClr>
            </a:outerShdw>
          </a:effectLst>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dirty="0"/>
              <a:t>Worker</a:t>
            </a:r>
          </a:p>
          <a:p>
            <a:pPr algn="ctr"/>
            <a:r>
              <a:rPr lang="en-US" dirty="0"/>
              <a:t>Thread</a:t>
            </a:r>
          </a:p>
        </p:txBody>
      </p:sp>
      <p:sp>
        <p:nvSpPr>
          <p:cNvPr id="9" name="Flowchart: Document 8">
            <a:extLst>
              <a:ext uri="{FF2B5EF4-FFF2-40B4-BE49-F238E27FC236}">
                <a16:creationId xmlns:a16="http://schemas.microsoft.com/office/drawing/2014/main" id="{5661895D-BE5E-E80D-F4D3-599452FA384B}"/>
              </a:ext>
            </a:extLst>
          </p:cNvPr>
          <p:cNvSpPr/>
          <p:nvPr/>
        </p:nvSpPr>
        <p:spPr>
          <a:xfrm>
            <a:off x="8841367" y="2581479"/>
            <a:ext cx="1756960" cy="2256754"/>
          </a:xfrm>
          <a:prstGeom prst="flowChartDocument">
            <a:avLst/>
          </a:prstGeom>
          <a:effectLst>
            <a:outerShdw blurRad="50800" dist="38100" dir="2700000" algn="tl" rotWithShape="0">
              <a:prstClr val="black">
                <a:alpha val="40000"/>
              </a:prstClr>
            </a:outerShdw>
          </a:effectLst>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dirty="0"/>
              <a:t>Worker</a:t>
            </a:r>
          </a:p>
          <a:p>
            <a:pPr algn="ctr"/>
            <a:r>
              <a:rPr lang="en-US" dirty="0"/>
              <a:t>Thread</a:t>
            </a:r>
          </a:p>
        </p:txBody>
      </p:sp>
      <p:sp>
        <p:nvSpPr>
          <p:cNvPr id="10" name="Flowchart: Document 9">
            <a:extLst>
              <a:ext uri="{FF2B5EF4-FFF2-40B4-BE49-F238E27FC236}">
                <a16:creationId xmlns:a16="http://schemas.microsoft.com/office/drawing/2014/main" id="{5D10EB58-7730-4482-F139-4A62AB6F5E11}"/>
              </a:ext>
            </a:extLst>
          </p:cNvPr>
          <p:cNvSpPr/>
          <p:nvPr/>
        </p:nvSpPr>
        <p:spPr>
          <a:xfrm>
            <a:off x="9046023" y="2766051"/>
            <a:ext cx="1756960" cy="2256754"/>
          </a:xfrm>
          <a:prstGeom prst="flowChartDocument">
            <a:avLst/>
          </a:prstGeom>
          <a:effectLst>
            <a:outerShdw blurRad="50800" dist="38100" dir="2700000" algn="tl" rotWithShape="0">
              <a:prstClr val="black">
                <a:alpha val="40000"/>
              </a:prstClr>
            </a:outerShdw>
          </a:effectLst>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dirty="0"/>
              <a:t>Worker</a:t>
            </a:r>
          </a:p>
          <a:p>
            <a:pPr algn="ctr"/>
            <a:r>
              <a:rPr lang="en-US" dirty="0"/>
              <a:t>Thread</a:t>
            </a:r>
          </a:p>
        </p:txBody>
      </p:sp>
      <p:sp>
        <p:nvSpPr>
          <p:cNvPr id="11" name="Flowchart: Document 10">
            <a:extLst>
              <a:ext uri="{FF2B5EF4-FFF2-40B4-BE49-F238E27FC236}">
                <a16:creationId xmlns:a16="http://schemas.microsoft.com/office/drawing/2014/main" id="{F29C9247-4DD3-A767-18A1-E09FA6038284}"/>
              </a:ext>
            </a:extLst>
          </p:cNvPr>
          <p:cNvSpPr/>
          <p:nvPr/>
        </p:nvSpPr>
        <p:spPr>
          <a:xfrm>
            <a:off x="9272446" y="2936350"/>
            <a:ext cx="1756960" cy="2256754"/>
          </a:xfrm>
          <a:prstGeom prst="flowChartDocument">
            <a:avLst/>
          </a:prstGeom>
          <a:effectLst>
            <a:outerShdw blurRad="50800" dist="38100" dir="2700000" algn="tl" rotWithShape="0">
              <a:prstClr val="black">
                <a:alpha val="40000"/>
              </a:prstClr>
            </a:outerShdw>
          </a:effectLst>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dirty="0"/>
              <a:t>Worker</a:t>
            </a:r>
          </a:p>
          <a:p>
            <a:pPr algn="ctr"/>
            <a:r>
              <a:rPr lang="en-US" dirty="0"/>
              <a:t>Thread</a:t>
            </a:r>
          </a:p>
        </p:txBody>
      </p:sp>
      <p:sp>
        <p:nvSpPr>
          <p:cNvPr id="13" name="PB">
            <a:extLst>
              <a:ext uri="{FF2B5EF4-FFF2-40B4-BE49-F238E27FC236}">
                <a16:creationId xmlns:a16="http://schemas.microsoft.com/office/drawing/2014/main" id="{FCC9E98B-7003-6501-447D-4B776DC0499C}"/>
              </a:ext>
            </a:extLst>
          </p:cNvPr>
          <p:cNvSpPr/>
          <p:nvPr/>
        </p:nvSpPr>
        <p:spPr>
          <a:xfrm>
            <a:off x="0" y="6070600"/>
            <a:ext cx="1960951" cy="152400"/>
          </a:xfrm>
          <a:prstGeom prst="rect">
            <a:avLst/>
          </a:prstGeom>
          <a:solidFill>
            <a:srgbClr val="E76E0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1836895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BA813-2B78-4EBA-4054-C0A102FEE752}"/>
              </a:ext>
            </a:extLst>
          </p:cNvPr>
          <p:cNvSpPr>
            <a:spLocks noGrp="1"/>
          </p:cNvSpPr>
          <p:nvPr>
            <p:ph type="title"/>
          </p:nvPr>
        </p:nvSpPr>
        <p:spPr/>
        <p:txBody>
          <a:bodyPr/>
          <a:lstStyle/>
          <a:p>
            <a:r>
              <a:rPr lang="en-US" dirty="0"/>
              <a:t>The new design</a:t>
            </a:r>
          </a:p>
        </p:txBody>
      </p:sp>
      <p:sp>
        <p:nvSpPr>
          <p:cNvPr id="3" name="Content Placeholder 2">
            <a:extLst>
              <a:ext uri="{FF2B5EF4-FFF2-40B4-BE49-F238E27FC236}">
                <a16:creationId xmlns:a16="http://schemas.microsoft.com/office/drawing/2014/main" id="{CE63331A-EE8F-AFF7-6EBF-733E32E1A594}"/>
              </a:ext>
            </a:extLst>
          </p:cNvPr>
          <p:cNvSpPr>
            <a:spLocks noGrp="1"/>
          </p:cNvSpPr>
          <p:nvPr>
            <p:ph idx="1"/>
          </p:nvPr>
        </p:nvSpPr>
        <p:spPr/>
        <p:txBody>
          <a:bodyPr>
            <a:normAutofit/>
          </a:bodyPr>
          <a:lstStyle/>
          <a:p>
            <a:r>
              <a:rPr lang="en-US" dirty="0"/>
              <a:t>A thread is an execution unit</a:t>
            </a:r>
          </a:p>
          <a:p>
            <a:pPr lvl="1"/>
            <a:r>
              <a:rPr lang="en-US" dirty="0"/>
              <a:t>they never switch core</a:t>
            </a:r>
          </a:p>
          <a:p>
            <a:r>
              <a:rPr lang="en-US" dirty="0"/>
              <a:t>A fiber is the context of the execution unit</a:t>
            </a:r>
          </a:p>
          <a:p>
            <a:pPr lvl="1"/>
            <a:r>
              <a:rPr lang="en-US" dirty="0"/>
              <a:t>they can switch thread</a:t>
            </a:r>
          </a:p>
        </p:txBody>
      </p:sp>
      <p:pic>
        <p:nvPicPr>
          <p:cNvPr id="4" name="Graphic 3" descr="Architecture with solid fill">
            <a:extLst>
              <a:ext uri="{FF2B5EF4-FFF2-40B4-BE49-F238E27FC236}">
                <a16:creationId xmlns:a16="http://schemas.microsoft.com/office/drawing/2014/main" id="{2B1A991F-7C10-38FD-E9E9-9E3342D3ED9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486844" y="608806"/>
            <a:ext cx="609602" cy="609602"/>
          </a:xfrm>
          <a:prstGeom prst="rect">
            <a:avLst/>
          </a:prstGeom>
        </p:spPr>
      </p:pic>
      <p:grpSp>
        <p:nvGrpSpPr>
          <p:cNvPr id="20" name="Group 19">
            <a:extLst>
              <a:ext uri="{FF2B5EF4-FFF2-40B4-BE49-F238E27FC236}">
                <a16:creationId xmlns:a16="http://schemas.microsoft.com/office/drawing/2014/main" id="{0053F061-EAA2-3AEB-78A0-01FE740F1E4F}"/>
              </a:ext>
            </a:extLst>
          </p:cNvPr>
          <p:cNvGrpSpPr/>
          <p:nvPr/>
        </p:nvGrpSpPr>
        <p:grpSpPr>
          <a:xfrm>
            <a:off x="6549511" y="2545951"/>
            <a:ext cx="4242133" cy="3183879"/>
            <a:chOff x="6674638" y="2959855"/>
            <a:chExt cx="3366313" cy="2526543"/>
          </a:xfrm>
        </p:grpSpPr>
        <p:sp>
          <p:nvSpPr>
            <p:cNvPr id="6" name="Flowchart: Document 5">
              <a:extLst>
                <a:ext uri="{FF2B5EF4-FFF2-40B4-BE49-F238E27FC236}">
                  <a16:creationId xmlns:a16="http://schemas.microsoft.com/office/drawing/2014/main" id="{D5B85EB7-5E48-6FB0-955A-154DB20B022F}"/>
                </a:ext>
              </a:extLst>
            </p:cNvPr>
            <p:cNvSpPr/>
            <p:nvPr/>
          </p:nvSpPr>
          <p:spPr>
            <a:xfrm>
              <a:off x="9051081" y="4231693"/>
              <a:ext cx="989870" cy="1254705"/>
            </a:xfrm>
            <a:prstGeom prst="flowChartDocument">
              <a:avLst/>
            </a:prstGeom>
            <a:effectLst>
              <a:outerShdw blurRad="50800" dist="38100" dir="2700000" algn="tl" rotWithShape="0">
                <a:prstClr val="black">
                  <a:alpha val="40000"/>
                </a:prstClr>
              </a:outerShdw>
            </a:effectLst>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dirty="0"/>
                <a:t>Worker</a:t>
              </a:r>
            </a:p>
            <a:p>
              <a:pPr algn="ctr"/>
              <a:r>
                <a:rPr lang="en-US" dirty="0"/>
                <a:t>Thread</a:t>
              </a:r>
            </a:p>
          </p:txBody>
        </p:sp>
        <p:grpSp>
          <p:nvGrpSpPr>
            <p:cNvPr id="10" name="Group 9">
              <a:extLst>
                <a:ext uri="{FF2B5EF4-FFF2-40B4-BE49-F238E27FC236}">
                  <a16:creationId xmlns:a16="http://schemas.microsoft.com/office/drawing/2014/main" id="{DA34F6E4-252A-B5D0-3574-D4814519CF2D}"/>
                </a:ext>
              </a:extLst>
            </p:cNvPr>
            <p:cNvGrpSpPr/>
            <p:nvPr/>
          </p:nvGrpSpPr>
          <p:grpSpPr>
            <a:xfrm>
              <a:off x="6674638" y="4668455"/>
              <a:ext cx="1376080" cy="406498"/>
              <a:chOff x="5121122" y="3274423"/>
              <a:chExt cx="1950720" cy="505100"/>
            </a:xfrm>
            <a:effectLst>
              <a:outerShdw blurRad="50800" dist="38100" dir="2700000" algn="tl" rotWithShape="0">
                <a:prstClr val="black">
                  <a:alpha val="40000"/>
                </a:prstClr>
              </a:outerShdw>
            </a:effectLst>
          </p:grpSpPr>
          <p:sp>
            <p:nvSpPr>
              <p:cNvPr id="11" name="Rectangle 10">
                <a:extLst>
                  <a:ext uri="{FF2B5EF4-FFF2-40B4-BE49-F238E27FC236}">
                    <a16:creationId xmlns:a16="http://schemas.microsoft.com/office/drawing/2014/main" id="{B13DEBD1-26C2-49B7-1CCF-81B47BD65E82}"/>
                  </a:ext>
                </a:extLst>
              </p:cNvPr>
              <p:cNvSpPr/>
              <p:nvPr/>
            </p:nvSpPr>
            <p:spPr>
              <a:xfrm>
                <a:off x="5121122" y="3274427"/>
                <a:ext cx="1950720" cy="505096"/>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5BE6E44-40E8-AE62-72A7-A1DEB5BDD9BB}"/>
                  </a:ext>
                </a:extLst>
              </p:cNvPr>
              <p:cNvSpPr/>
              <p:nvPr/>
            </p:nvSpPr>
            <p:spPr>
              <a:xfrm>
                <a:off x="5225625" y="3274423"/>
                <a:ext cx="1741713" cy="505097"/>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dirty="0"/>
                  <a:t>Fiber</a:t>
                </a:r>
              </a:p>
            </p:txBody>
          </p:sp>
        </p:grpSp>
        <p:cxnSp>
          <p:nvCxnSpPr>
            <p:cNvPr id="14" name="Straight Arrow Connector 13">
              <a:extLst>
                <a:ext uri="{FF2B5EF4-FFF2-40B4-BE49-F238E27FC236}">
                  <a16:creationId xmlns:a16="http://schemas.microsoft.com/office/drawing/2014/main" id="{2971BF30-2A5B-C150-974F-12C00CB9C5B4}"/>
                </a:ext>
              </a:extLst>
            </p:cNvPr>
            <p:cNvCxnSpPr/>
            <p:nvPr/>
          </p:nvCxnSpPr>
          <p:spPr>
            <a:xfrm>
              <a:off x="8340098" y="4867421"/>
              <a:ext cx="347885" cy="0"/>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pic>
          <p:nvPicPr>
            <p:cNvPr id="15" name="Graphic 14" descr="Processor with solid fill">
              <a:extLst>
                <a:ext uri="{FF2B5EF4-FFF2-40B4-BE49-F238E27FC236}">
                  <a16:creationId xmlns:a16="http://schemas.microsoft.com/office/drawing/2014/main" id="{87CC1064-8C3D-D59D-D0FA-1AE8677F353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253915" y="2959855"/>
              <a:ext cx="584202" cy="584202"/>
            </a:xfrm>
            <a:prstGeom prst="rect">
              <a:avLst/>
            </a:prstGeom>
          </p:spPr>
        </p:pic>
        <p:cxnSp>
          <p:nvCxnSpPr>
            <p:cNvPr id="16" name="Straight Arrow Connector 15">
              <a:extLst>
                <a:ext uri="{FF2B5EF4-FFF2-40B4-BE49-F238E27FC236}">
                  <a16:creationId xmlns:a16="http://schemas.microsoft.com/office/drawing/2014/main" id="{5FEF99D0-7F4F-D4C5-3FAA-8A7E7DEC246B}"/>
                </a:ext>
              </a:extLst>
            </p:cNvPr>
            <p:cNvCxnSpPr>
              <a:cxnSpLocks/>
            </p:cNvCxnSpPr>
            <p:nvPr/>
          </p:nvCxnSpPr>
          <p:spPr>
            <a:xfrm flipV="1">
              <a:off x="9546016" y="3734972"/>
              <a:ext cx="0" cy="305807"/>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grpSp>
      <p:sp>
        <p:nvSpPr>
          <p:cNvPr id="8" name="PB">
            <a:extLst>
              <a:ext uri="{FF2B5EF4-FFF2-40B4-BE49-F238E27FC236}">
                <a16:creationId xmlns:a16="http://schemas.microsoft.com/office/drawing/2014/main" id="{24022E84-42E1-5BCA-1203-258F83DB9B85}"/>
              </a:ext>
            </a:extLst>
          </p:cNvPr>
          <p:cNvSpPr/>
          <p:nvPr/>
        </p:nvSpPr>
        <p:spPr>
          <a:xfrm>
            <a:off x="0" y="6070600"/>
            <a:ext cx="2046210" cy="152400"/>
          </a:xfrm>
          <a:prstGeom prst="rect">
            <a:avLst/>
          </a:prstGeom>
          <a:solidFill>
            <a:srgbClr val="E76E0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518713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BA813-2B78-4EBA-4054-C0A102FEE752}"/>
              </a:ext>
            </a:extLst>
          </p:cNvPr>
          <p:cNvSpPr>
            <a:spLocks noGrp="1"/>
          </p:cNvSpPr>
          <p:nvPr>
            <p:ph type="title"/>
          </p:nvPr>
        </p:nvSpPr>
        <p:spPr/>
        <p:txBody>
          <a:bodyPr/>
          <a:lstStyle/>
          <a:p>
            <a:r>
              <a:rPr lang="en-US" dirty="0"/>
              <a:t>The new design</a:t>
            </a:r>
          </a:p>
        </p:txBody>
      </p:sp>
      <p:sp>
        <p:nvSpPr>
          <p:cNvPr id="3" name="Content Placeholder 2">
            <a:extLst>
              <a:ext uri="{FF2B5EF4-FFF2-40B4-BE49-F238E27FC236}">
                <a16:creationId xmlns:a16="http://schemas.microsoft.com/office/drawing/2014/main" id="{CE63331A-EE8F-AFF7-6EBF-733E32E1A594}"/>
              </a:ext>
            </a:extLst>
          </p:cNvPr>
          <p:cNvSpPr>
            <a:spLocks noGrp="1"/>
          </p:cNvSpPr>
          <p:nvPr>
            <p:ph idx="1"/>
          </p:nvPr>
        </p:nvSpPr>
        <p:spPr/>
        <p:txBody>
          <a:bodyPr>
            <a:normAutofit/>
          </a:bodyPr>
          <a:lstStyle/>
          <a:p>
            <a:r>
              <a:rPr lang="en-US" dirty="0"/>
              <a:t>A job always executes in context of a fiber</a:t>
            </a:r>
          </a:p>
        </p:txBody>
      </p:sp>
      <p:pic>
        <p:nvPicPr>
          <p:cNvPr id="4" name="Graphic 3" descr="Architecture with solid fill">
            <a:extLst>
              <a:ext uri="{FF2B5EF4-FFF2-40B4-BE49-F238E27FC236}">
                <a16:creationId xmlns:a16="http://schemas.microsoft.com/office/drawing/2014/main" id="{2B1A991F-7C10-38FD-E9E9-9E3342D3ED9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486844" y="608806"/>
            <a:ext cx="609602" cy="609602"/>
          </a:xfrm>
          <a:prstGeom prst="rect">
            <a:avLst/>
          </a:prstGeom>
        </p:spPr>
      </p:pic>
      <p:sp>
        <p:nvSpPr>
          <p:cNvPr id="6" name="Flowchart: Document 5">
            <a:extLst>
              <a:ext uri="{FF2B5EF4-FFF2-40B4-BE49-F238E27FC236}">
                <a16:creationId xmlns:a16="http://schemas.microsoft.com/office/drawing/2014/main" id="{2D839184-57D6-1517-7C18-46652EFDC186}"/>
              </a:ext>
            </a:extLst>
          </p:cNvPr>
          <p:cNvSpPr/>
          <p:nvPr/>
        </p:nvSpPr>
        <p:spPr>
          <a:xfrm>
            <a:off x="7974869" y="2246810"/>
            <a:ext cx="2701840" cy="3483429"/>
          </a:xfrm>
          <a:prstGeom prst="flowChartDocument">
            <a:avLst/>
          </a:prstGeom>
          <a:effectLst>
            <a:outerShdw blurRad="50800" dist="38100" dir="2700000" algn="tl" rotWithShape="0">
              <a:prstClr val="black">
                <a:alpha val="40000"/>
              </a:prstClr>
            </a:outerShdw>
          </a:effectLst>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sz="2800" dirty="0"/>
              <a:t>Worker</a:t>
            </a:r>
          </a:p>
          <a:p>
            <a:pPr algn="ctr"/>
            <a:r>
              <a:rPr lang="en-US" sz="2800" dirty="0"/>
              <a:t>Thread</a:t>
            </a:r>
          </a:p>
        </p:txBody>
      </p:sp>
      <p:grpSp>
        <p:nvGrpSpPr>
          <p:cNvPr id="7" name="Group 6">
            <a:extLst>
              <a:ext uri="{FF2B5EF4-FFF2-40B4-BE49-F238E27FC236}">
                <a16:creationId xmlns:a16="http://schemas.microsoft.com/office/drawing/2014/main" id="{FD8DDD57-67E6-3BE7-0E0A-FE7018F5C42D}"/>
              </a:ext>
            </a:extLst>
          </p:cNvPr>
          <p:cNvGrpSpPr/>
          <p:nvPr/>
        </p:nvGrpSpPr>
        <p:grpSpPr>
          <a:xfrm>
            <a:off x="8328686" y="4258492"/>
            <a:ext cx="1982263" cy="582338"/>
            <a:chOff x="4815840" y="3274423"/>
            <a:chExt cx="1950720" cy="505098"/>
          </a:xfrm>
          <a:effectLst>
            <a:outerShdw blurRad="50800" dist="38100" dir="2700000" algn="tl" rotWithShape="0">
              <a:prstClr val="black">
                <a:alpha val="40000"/>
              </a:prstClr>
            </a:outerShdw>
          </a:effectLst>
        </p:grpSpPr>
        <p:sp>
          <p:nvSpPr>
            <p:cNvPr id="8" name="Rectangle 7">
              <a:extLst>
                <a:ext uri="{FF2B5EF4-FFF2-40B4-BE49-F238E27FC236}">
                  <a16:creationId xmlns:a16="http://schemas.microsoft.com/office/drawing/2014/main" id="{8080069B-EFA5-268A-214E-AC6D1009DD9C}"/>
                </a:ext>
              </a:extLst>
            </p:cNvPr>
            <p:cNvSpPr/>
            <p:nvPr/>
          </p:nvSpPr>
          <p:spPr>
            <a:xfrm>
              <a:off x="4815840" y="3274423"/>
              <a:ext cx="1950720" cy="505096"/>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E5FA4A98-BE96-245E-A095-38BF17550E2D}"/>
                </a:ext>
              </a:extLst>
            </p:cNvPr>
            <p:cNvSpPr/>
            <p:nvPr/>
          </p:nvSpPr>
          <p:spPr>
            <a:xfrm>
              <a:off x="4920343" y="3274424"/>
              <a:ext cx="1741714" cy="505097"/>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dirty="0"/>
            </a:p>
          </p:txBody>
        </p:sp>
      </p:grpSp>
      <p:sp>
        <p:nvSpPr>
          <p:cNvPr id="10" name="Rectangle 9">
            <a:extLst>
              <a:ext uri="{FF2B5EF4-FFF2-40B4-BE49-F238E27FC236}">
                <a16:creationId xmlns:a16="http://schemas.microsoft.com/office/drawing/2014/main" id="{E89900B6-0D39-8BA9-A4BB-125EC05B91D0}"/>
              </a:ext>
            </a:extLst>
          </p:cNvPr>
          <p:cNvSpPr/>
          <p:nvPr/>
        </p:nvSpPr>
        <p:spPr>
          <a:xfrm>
            <a:off x="9032982" y="4315258"/>
            <a:ext cx="573669" cy="468803"/>
          </a:xfrm>
          <a:prstGeom prst="rect">
            <a:avLst/>
          </a:prstGeom>
          <a:effectLst>
            <a:outerShdw blurRad="50800" dist="38100" dir="2700000" algn="tl" rotWithShape="0">
              <a:prstClr val="black">
                <a:alpha val="40000"/>
              </a:prstClr>
            </a:outerShdw>
          </a:effectLst>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cxnSp>
        <p:nvCxnSpPr>
          <p:cNvPr id="12" name="Straight Arrow Connector 11">
            <a:extLst>
              <a:ext uri="{FF2B5EF4-FFF2-40B4-BE49-F238E27FC236}">
                <a16:creationId xmlns:a16="http://schemas.microsoft.com/office/drawing/2014/main" id="{44E71F8F-AAF3-C9FE-16D2-7BAFAAE91796}"/>
              </a:ext>
            </a:extLst>
          </p:cNvPr>
          <p:cNvCxnSpPr>
            <a:cxnSpLocks/>
          </p:cNvCxnSpPr>
          <p:nvPr/>
        </p:nvCxnSpPr>
        <p:spPr>
          <a:xfrm>
            <a:off x="7561385" y="4784061"/>
            <a:ext cx="652635" cy="0"/>
          </a:xfrm>
          <a:prstGeom prst="straightConnector1">
            <a:avLst/>
          </a:prstGeom>
          <a:ln>
            <a:solidFill>
              <a:schemeClr val="bg1"/>
            </a:solidFill>
            <a:tailEnd type="triangle"/>
          </a:ln>
        </p:spPr>
        <p:style>
          <a:lnRef idx="2">
            <a:schemeClr val="accent2"/>
          </a:lnRef>
          <a:fillRef idx="0">
            <a:schemeClr val="accent2"/>
          </a:fillRef>
          <a:effectRef idx="1">
            <a:schemeClr val="accent2"/>
          </a:effectRef>
          <a:fontRef idx="minor">
            <a:schemeClr val="tx1"/>
          </a:fontRef>
        </p:style>
      </p:cxnSp>
      <p:cxnSp>
        <p:nvCxnSpPr>
          <p:cNvPr id="15" name="Straight Arrow Connector 14">
            <a:extLst>
              <a:ext uri="{FF2B5EF4-FFF2-40B4-BE49-F238E27FC236}">
                <a16:creationId xmlns:a16="http://schemas.microsoft.com/office/drawing/2014/main" id="{468E0777-3333-A2B7-ED90-D9EB0640100B}"/>
              </a:ext>
            </a:extLst>
          </p:cNvPr>
          <p:cNvCxnSpPr>
            <a:cxnSpLocks/>
          </p:cNvCxnSpPr>
          <p:nvPr/>
        </p:nvCxnSpPr>
        <p:spPr>
          <a:xfrm>
            <a:off x="7561385" y="4443046"/>
            <a:ext cx="1343464" cy="0"/>
          </a:xfrm>
          <a:prstGeom prst="straightConnector1">
            <a:avLst/>
          </a:prstGeom>
          <a:ln>
            <a:solidFill>
              <a:schemeClr val="bg1"/>
            </a:solidFill>
            <a:tailEnd type="triangle"/>
          </a:ln>
        </p:spPr>
        <p:style>
          <a:lnRef idx="2">
            <a:schemeClr val="accent2"/>
          </a:lnRef>
          <a:fillRef idx="0">
            <a:schemeClr val="accent2"/>
          </a:fillRef>
          <a:effectRef idx="1">
            <a:schemeClr val="accent2"/>
          </a:effectRef>
          <a:fontRef idx="minor">
            <a:schemeClr val="tx1"/>
          </a:fontRef>
        </p:style>
      </p:cxnSp>
      <p:cxnSp>
        <p:nvCxnSpPr>
          <p:cNvPr id="17" name="Straight Arrow Connector 16">
            <a:extLst>
              <a:ext uri="{FF2B5EF4-FFF2-40B4-BE49-F238E27FC236}">
                <a16:creationId xmlns:a16="http://schemas.microsoft.com/office/drawing/2014/main" id="{887C426F-C245-3ED6-FB99-A6F4FC24C4C1}"/>
              </a:ext>
            </a:extLst>
          </p:cNvPr>
          <p:cNvCxnSpPr>
            <a:cxnSpLocks/>
          </p:cNvCxnSpPr>
          <p:nvPr/>
        </p:nvCxnSpPr>
        <p:spPr>
          <a:xfrm>
            <a:off x="7561385" y="5119341"/>
            <a:ext cx="323557" cy="0"/>
          </a:xfrm>
          <a:prstGeom prst="straightConnector1">
            <a:avLst/>
          </a:prstGeom>
          <a:ln>
            <a:solidFill>
              <a:schemeClr val="bg1"/>
            </a:solidFill>
            <a:tailEnd type="triangle"/>
          </a:ln>
        </p:spPr>
        <p:style>
          <a:lnRef idx="2">
            <a:schemeClr val="accent2"/>
          </a:lnRef>
          <a:fillRef idx="0">
            <a:schemeClr val="accent2"/>
          </a:fillRef>
          <a:effectRef idx="1">
            <a:schemeClr val="accent2"/>
          </a:effectRef>
          <a:fontRef idx="minor">
            <a:schemeClr val="tx1"/>
          </a:fontRef>
        </p:style>
      </p:cxnSp>
      <p:sp>
        <p:nvSpPr>
          <p:cNvPr id="19" name="TextBox 18">
            <a:extLst>
              <a:ext uri="{FF2B5EF4-FFF2-40B4-BE49-F238E27FC236}">
                <a16:creationId xmlns:a16="http://schemas.microsoft.com/office/drawing/2014/main" id="{76A1638D-636D-2EA2-F515-4972129B0C18}"/>
              </a:ext>
            </a:extLst>
          </p:cNvPr>
          <p:cNvSpPr txBox="1"/>
          <p:nvPr/>
        </p:nvSpPr>
        <p:spPr>
          <a:xfrm>
            <a:off x="6096000" y="4916049"/>
            <a:ext cx="1269731" cy="400110"/>
          </a:xfrm>
          <a:prstGeom prst="rect">
            <a:avLst/>
          </a:prstGeom>
          <a:noFill/>
        </p:spPr>
        <p:txBody>
          <a:bodyPr wrap="square" rtlCol="0">
            <a:spAutoFit/>
          </a:bodyPr>
          <a:lstStyle/>
          <a:p>
            <a:pPr algn="r"/>
            <a:r>
              <a:rPr lang="en-US" sz="2000" dirty="0">
                <a:solidFill>
                  <a:schemeClr val="bg1"/>
                </a:solidFill>
              </a:rPr>
              <a:t>thread</a:t>
            </a:r>
          </a:p>
        </p:txBody>
      </p:sp>
      <p:sp>
        <p:nvSpPr>
          <p:cNvPr id="20" name="TextBox 19">
            <a:extLst>
              <a:ext uri="{FF2B5EF4-FFF2-40B4-BE49-F238E27FC236}">
                <a16:creationId xmlns:a16="http://schemas.microsoft.com/office/drawing/2014/main" id="{4BB5D042-2744-B98C-B3C7-E5F09F841C73}"/>
              </a:ext>
            </a:extLst>
          </p:cNvPr>
          <p:cNvSpPr txBox="1"/>
          <p:nvPr/>
        </p:nvSpPr>
        <p:spPr>
          <a:xfrm>
            <a:off x="5899831" y="4251385"/>
            <a:ext cx="1465900" cy="369332"/>
          </a:xfrm>
          <a:prstGeom prst="rect">
            <a:avLst/>
          </a:prstGeom>
          <a:noFill/>
        </p:spPr>
        <p:txBody>
          <a:bodyPr wrap="square" rtlCol="0">
            <a:spAutoFit/>
          </a:bodyPr>
          <a:lstStyle/>
          <a:p>
            <a:pPr algn="r"/>
            <a:r>
              <a:rPr lang="en-US" dirty="0">
                <a:solidFill>
                  <a:schemeClr val="bg1"/>
                </a:solidFill>
              </a:rPr>
              <a:t>job</a:t>
            </a:r>
          </a:p>
        </p:txBody>
      </p:sp>
      <p:sp>
        <p:nvSpPr>
          <p:cNvPr id="21" name="TextBox 20">
            <a:extLst>
              <a:ext uri="{FF2B5EF4-FFF2-40B4-BE49-F238E27FC236}">
                <a16:creationId xmlns:a16="http://schemas.microsoft.com/office/drawing/2014/main" id="{67E7CCC6-7EBF-5BDC-4877-B0EF408A2A6E}"/>
              </a:ext>
            </a:extLst>
          </p:cNvPr>
          <p:cNvSpPr txBox="1"/>
          <p:nvPr/>
        </p:nvSpPr>
        <p:spPr>
          <a:xfrm>
            <a:off x="6096000" y="4583717"/>
            <a:ext cx="1269731" cy="400110"/>
          </a:xfrm>
          <a:prstGeom prst="rect">
            <a:avLst/>
          </a:prstGeom>
          <a:noFill/>
        </p:spPr>
        <p:txBody>
          <a:bodyPr wrap="square" rtlCol="0">
            <a:spAutoFit/>
          </a:bodyPr>
          <a:lstStyle/>
          <a:p>
            <a:pPr algn="r"/>
            <a:r>
              <a:rPr lang="en-US" sz="2000" dirty="0">
                <a:solidFill>
                  <a:schemeClr val="bg1"/>
                </a:solidFill>
              </a:rPr>
              <a:t>fiber</a:t>
            </a:r>
          </a:p>
        </p:txBody>
      </p:sp>
      <p:sp>
        <p:nvSpPr>
          <p:cNvPr id="13" name="PB">
            <a:extLst>
              <a:ext uri="{FF2B5EF4-FFF2-40B4-BE49-F238E27FC236}">
                <a16:creationId xmlns:a16="http://schemas.microsoft.com/office/drawing/2014/main" id="{EBC1BFC2-F6BE-6ABB-6D20-F2C709596582}"/>
              </a:ext>
            </a:extLst>
          </p:cNvPr>
          <p:cNvSpPr/>
          <p:nvPr/>
        </p:nvSpPr>
        <p:spPr>
          <a:xfrm>
            <a:off x="0" y="6070600"/>
            <a:ext cx="2131469" cy="152400"/>
          </a:xfrm>
          <a:prstGeom prst="rect">
            <a:avLst/>
          </a:prstGeom>
          <a:solidFill>
            <a:srgbClr val="E76E0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2594141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BA813-2B78-4EBA-4054-C0A102FEE752}"/>
              </a:ext>
            </a:extLst>
          </p:cNvPr>
          <p:cNvSpPr>
            <a:spLocks noGrp="1"/>
          </p:cNvSpPr>
          <p:nvPr>
            <p:ph type="title"/>
          </p:nvPr>
        </p:nvSpPr>
        <p:spPr/>
        <p:txBody>
          <a:bodyPr/>
          <a:lstStyle/>
          <a:p>
            <a:r>
              <a:rPr lang="en-US" dirty="0"/>
              <a:t>The new design</a:t>
            </a:r>
          </a:p>
        </p:txBody>
      </p:sp>
      <p:sp>
        <p:nvSpPr>
          <p:cNvPr id="3" name="Content Placeholder 2">
            <a:extLst>
              <a:ext uri="{FF2B5EF4-FFF2-40B4-BE49-F238E27FC236}">
                <a16:creationId xmlns:a16="http://schemas.microsoft.com/office/drawing/2014/main" id="{CE63331A-EE8F-AFF7-6EBF-733E32E1A594}"/>
              </a:ext>
            </a:extLst>
          </p:cNvPr>
          <p:cNvSpPr>
            <a:spLocks noGrp="1"/>
          </p:cNvSpPr>
          <p:nvPr>
            <p:ph idx="1"/>
          </p:nvPr>
        </p:nvSpPr>
        <p:spPr>
          <a:xfrm>
            <a:off x="1354347" y="2253673"/>
            <a:ext cx="4741654" cy="3768436"/>
          </a:xfrm>
        </p:spPr>
        <p:txBody>
          <a:bodyPr>
            <a:normAutofit/>
          </a:bodyPr>
          <a:lstStyle/>
          <a:p>
            <a:r>
              <a:rPr lang="en-US" dirty="0"/>
              <a:t>Atomic counters are used for synchronization</a:t>
            </a:r>
          </a:p>
        </p:txBody>
      </p:sp>
      <p:pic>
        <p:nvPicPr>
          <p:cNvPr id="4" name="Graphic 3" descr="Architecture with solid fill">
            <a:extLst>
              <a:ext uri="{FF2B5EF4-FFF2-40B4-BE49-F238E27FC236}">
                <a16:creationId xmlns:a16="http://schemas.microsoft.com/office/drawing/2014/main" id="{2B1A991F-7C10-38FD-E9E9-9E3342D3ED9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486844" y="608806"/>
            <a:ext cx="609602" cy="609602"/>
          </a:xfrm>
          <a:prstGeom prst="rect">
            <a:avLst/>
          </a:prstGeom>
        </p:spPr>
      </p:pic>
      <p:grpSp>
        <p:nvGrpSpPr>
          <p:cNvPr id="16" name="Group 15">
            <a:extLst>
              <a:ext uri="{FF2B5EF4-FFF2-40B4-BE49-F238E27FC236}">
                <a16:creationId xmlns:a16="http://schemas.microsoft.com/office/drawing/2014/main" id="{B791F35F-6015-6F11-D9FD-7ED56456F7AB}"/>
              </a:ext>
            </a:extLst>
          </p:cNvPr>
          <p:cNvGrpSpPr/>
          <p:nvPr/>
        </p:nvGrpSpPr>
        <p:grpSpPr>
          <a:xfrm>
            <a:off x="6100262" y="2764281"/>
            <a:ext cx="4686320" cy="2747220"/>
            <a:chOff x="4844406" y="2246811"/>
            <a:chExt cx="5942176" cy="3483429"/>
          </a:xfrm>
        </p:grpSpPr>
        <p:sp>
          <p:nvSpPr>
            <p:cNvPr id="6" name="Flowchart: Document 5">
              <a:extLst>
                <a:ext uri="{FF2B5EF4-FFF2-40B4-BE49-F238E27FC236}">
                  <a16:creationId xmlns:a16="http://schemas.microsoft.com/office/drawing/2014/main" id="{441C8326-F1E9-7710-440D-5C28948806B2}"/>
                </a:ext>
              </a:extLst>
            </p:cNvPr>
            <p:cNvSpPr/>
            <p:nvPr/>
          </p:nvSpPr>
          <p:spPr>
            <a:xfrm>
              <a:off x="4844406" y="2246811"/>
              <a:ext cx="2701840" cy="3483429"/>
            </a:xfrm>
            <a:prstGeom prst="flowChartDocument">
              <a:avLst/>
            </a:prstGeom>
            <a:effectLst>
              <a:outerShdw blurRad="50800" dist="38100" dir="2700000" algn="tl" rotWithShape="0">
                <a:prstClr val="black">
                  <a:alpha val="40000"/>
                </a:prstClr>
              </a:outerShdw>
            </a:effectLst>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sz="2800" dirty="0"/>
                <a:t>Worker</a:t>
              </a:r>
            </a:p>
            <a:p>
              <a:pPr algn="ctr"/>
              <a:r>
                <a:rPr lang="en-US" sz="2800" dirty="0"/>
                <a:t>Thread</a:t>
              </a:r>
            </a:p>
          </p:txBody>
        </p:sp>
        <p:sp>
          <p:nvSpPr>
            <p:cNvPr id="7" name="Rectangle 6">
              <a:extLst>
                <a:ext uri="{FF2B5EF4-FFF2-40B4-BE49-F238E27FC236}">
                  <a16:creationId xmlns:a16="http://schemas.microsoft.com/office/drawing/2014/main" id="{9F1EF15C-A51A-435E-0C84-B0F186C6D170}"/>
                </a:ext>
              </a:extLst>
            </p:cNvPr>
            <p:cNvSpPr/>
            <p:nvPr/>
          </p:nvSpPr>
          <p:spPr>
            <a:xfrm>
              <a:off x="8534400" y="2246811"/>
              <a:ext cx="2252182" cy="2238103"/>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1BD9013C-B457-5C30-7ACB-32AD3ED29F14}"/>
                </a:ext>
              </a:extLst>
            </p:cNvPr>
            <p:cNvSpPr txBox="1"/>
            <p:nvPr/>
          </p:nvSpPr>
          <p:spPr>
            <a:xfrm>
              <a:off x="9272956" y="3881685"/>
              <a:ext cx="775063" cy="461665"/>
            </a:xfrm>
            <a:prstGeom prst="rect">
              <a:avLst/>
            </a:prstGeom>
            <a:noFill/>
          </p:spPr>
          <p:txBody>
            <a:bodyPr wrap="square" rtlCol="0">
              <a:spAutoFit/>
            </a:bodyPr>
            <a:lstStyle/>
            <a:p>
              <a:pPr algn="ctr"/>
              <a:r>
                <a:rPr lang="en-US" sz="2400" dirty="0">
                  <a:solidFill>
                    <a:schemeClr val="bg1"/>
                  </a:solidFill>
                </a:rPr>
                <a:t>1</a:t>
              </a:r>
            </a:p>
          </p:txBody>
        </p:sp>
        <p:sp>
          <p:nvSpPr>
            <p:cNvPr id="9" name="TextBox 8">
              <a:extLst>
                <a:ext uri="{FF2B5EF4-FFF2-40B4-BE49-F238E27FC236}">
                  <a16:creationId xmlns:a16="http://schemas.microsoft.com/office/drawing/2014/main" id="{0FF725F7-A390-71E5-9312-C0B408D26EEE}"/>
                </a:ext>
              </a:extLst>
            </p:cNvPr>
            <p:cNvSpPr txBox="1"/>
            <p:nvPr/>
          </p:nvSpPr>
          <p:spPr>
            <a:xfrm>
              <a:off x="8680776" y="2463305"/>
              <a:ext cx="1959429" cy="461665"/>
            </a:xfrm>
            <a:prstGeom prst="rect">
              <a:avLst/>
            </a:prstGeom>
            <a:noFill/>
          </p:spPr>
          <p:txBody>
            <a:bodyPr wrap="square" rtlCol="0">
              <a:spAutoFit/>
            </a:bodyPr>
            <a:lstStyle/>
            <a:p>
              <a:pPr algn="ctr"/>
              <a:r>
                <a:rPr lang="en-US" sz="2400" dirty="0">
                  <a:solidFill>
                    <a:schemeClr val="bg1"/>
                  </a:solidFill>
                </a:rPr>
                <a:t>Wait List</a:t>
              </a:r>
            </a:p>
          </p:txBody>
        </p:sp>
        <p:grpSp>
          <p:nvGrpSpPr>
            <p:cNvPr id="10" name="Group 9">
              <a:extLst>
                <a:ext uri="{FF2B5EF4-FFF2-40B4-BE49-F238E27FC236}">
                  <a16:creationId xmlns:a16="http://schemas.microsoft.com/office/drawing/2014/main" id="{6945D032-896D-748D-8154-6D27B4711181}"/>
                </a:ext>
              </a:extLst>
            </p:cNvPr>
            <p:cNvGrpSpPr/>
            <p:nvPr/>
          </p:nvGrpSpPr>
          <p:grpSpPr>
            <a:xfrm>
              <a:off x="8669358" y="3030826"/>
              <a:ext cx="1982263" cy="582338"/>
              <a:chOff x="4815840" y="3274423"/>
              <a:chExt cx="1950720" cy="505098"/>
            </a:xfrm>
            <a:effectLst>
              <a:outerShdw blurRad="50800" dist="38100" dir="2700000" algn="tl" rotWithShape="0">
                <a:prstClr val="black">
                  <a:alpha val="40000"/>
                </a:prstClr>
              </a:outerShdw>
            </a:effectLst>
          </p:grpSpPr>
          <p:sp>
            <p:nvSpPr>
              <p:cNvPr id="11" name="Rectangle 10">
                <a:extLst>
                  <a:ext uri="{FF2B5EF4-FFF2-40B4-BE49-F238E27FC236}">
                    <a16:creationId xmlns:a16="http://schemas.microsoft.com/office/drawing/2014/main" id="{2BF6B39A-B7EF-4A79-A756-5B183D471B3B}"/>
                  </a:ext>
                </a:extLst>
              </p:cNvPr>
              <p:cNvSpPr/>
              <p:nvPr/>
            </p:nvSpPr>
            <p:spPr>
              <a:xfrm>
                <a:off x="4815840" y="3274423"/>
                <a:ext cx="1950720" cy="505096"/>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3B7A18E-07A0-85EB-4023-FAB846008273}"/>
                  </a:ext>
                </a:extLst>
              </p:cNvPr>
              <p:cNvSpPr/>
              <p:nvPr/>
            </p:nvSpPr>
            <p:spPr>
              <a:xfrm>
                <a:off x="4920343" y="3274424"/>
                <a:ext cx="1741714" cy="505097"/>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dirty="0"/>
              </a:p>
            </p:txBody>
          </p:sp>
        </p:grpSp>
        <p:sp>
          <p:nvSpPr>
            <p:cNvPr id="13" name="Rectangle 12">
              <a:extLst>
                <a:ext uri="{FF2B5EF4-FFF2-40B4-BE49-F238E27FC236}">
                  <a16:creationId xmlns:a16="http://schemas.microsoft.com/office/drawing/2014/main" id="{84D81134-D375-3FE7-537D-DD97C54C4A6F}"/>
                </a:ext>
              </a:extLst>
            </p:cNvPr>
            <p:cNvSpPr/>
            <p:nvPr/>
          </p:nvSpPr>
          <p:spPr>
            <a:xfrm>
              <a:off x="9373654" y="3087592"/>
              <a:ext cx="573669" cy="468803"/>
            </a:xfrm>
            <a:prstGeom prst="rect">
              <a:avLst/>
            </a:prstGeom>
            <a:effectLst>
              <a:outerShdw blurRad="50800" dist="38100" dir="2700000" algn="tl" rotWithShape="0">
                <a:prstClr val="black">
                  <a:alpha val="40000"/>
                </a:prstClr>
              </a:outerShdw>
            </a:effectLst>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cxnSp>
          <p:nvCxnSpPr>
            <p:cNvPr id="14" name="Straight Arrow Connector 13">
              <a:extLst>
                <a:ext uri="{FF2B5EF4-FFF2-40B4-BE49-F238E27FC236}">
                  <a16:creationId xmlns:a16="http://schemas.microsoft.com/office/drawing/2014/main" id="{953CD57D-830A-0E33-7189-A27F19D0CF6F}"/>
                </a:ext>
              </a:extLst>
            </p:cNvPr>
            <p:cNvCxnSpPr/>
            <p:nvPr/>
          </p:nvCxnSpPr>
          <p:spPr>
            <a:xfrm flipV="1">
              <a:off x="7785463" y="3988525"/>
              <a:ext cx="557348" cy="418012"/>
            </a:xfrm>
            <a:prstGeom prst="straightConnector1">
              <a:avLst/>
            </a:prstGeom>
            <a:ln>
              <a:tailEnd type="triangle"/>
            </a:ln>
            <a:effectLst>
              <a:outerShdw blurRad="50800" dist="38100" dir="2700000" algn="tl" rotWithShape="0">
                <a:prstClr val="black">
                  <a:alpha val="40000"/>
                </a:prstClr>
              </a:outerShdw>
            </a:effectLst>
          </p:spPr>
          <p:style>
            <a:lnRef idx="2">
              <a:schemeClr val="accent2"/>
            </a:lnRef>
            <a:fillRef idx="0">
              <a:schemeClr val="accent2"/>
            </a:fillRef>
            <a:effectRef idx="1">
              <a:schemeClr val="accent2"/>
            </a:effectRef>
            <a:fontRef idx="minor">
              <a:schemeClr val="tx1"/>
            </a:fontRef>
          </p:style>
        </p:cxnSp>
      </p:grpSp>
      <p:sp>
        <p:nvSpPr>
          <p:cNvPr id="17" name="PB">
            <a:extLst>
              <a:ext uri="{FF2B5EF4-FFF2-40B4-BE49-F238E27FC236}">
                <a16:creationId xmlns:a16="http://schemas.microsoft.com/office/drawing/2014/main" id="{5358F01A-839E-746A-5CAB-F52ED1D721AC}"/>
              </a:ext>
            </a:extLst>
          </p:cNvPr>
          <p:cNvSpPr/>
          <p:nvPr/>
        </p:nvSpPr>
        <p:spPr>
          <a:xfrm>
            <a:off x="0" y="6070600"/>
            <a:ext cx="2216727" cy="152400"/>
          </a:xfrm>
          <a:prstGeom prst="rect">
            <a:avLst/>
          </a:prstGeom>
          <a:solidFill>
            <a:srgbClr val="E76E0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0939189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BA813-2B78-4EBA-4054-C0A102FEE752}"/>
              </a:ext>
            </a:extLst>
          </p:cNvPr>
          <p:cNvSpPr>
            <a:spLocks noGrp="1"/>
          </p:cNvSpPr>
          <p:nvPr>
            <p:ph type="title"/>
          </p:nvPr>
        </p:nvSpPr>
        <p:spPr/>
        <p:txBody>
          <a:bodyPr/>
          <a:lstStyle/>
          <a:p>
            <a:r>
              <a:rPr lang="en-US" dirty="0"/>
              <a:t>The new design</a:t>
            </a:r>
          </a:p>
        </p:txBody>
      </p:sp>
      <p:sp>
        <p:nvSpPr>
          <p:cNvPr id="3" name="Content Placeholder 2">
            <a:extLst>
              <a:ext uri="{FF2B5EF4-FFF2-40B4-BE49-F238E27FC236}">
                <a16:creationId xmlns:a16="http://schemas.microsoft.com/office/drawing/2014/main" id="{CE63331A-EE8F-AFF7-6EBF-733E32E1A594}"/>
              </a:ext>
            </a:extLst>
          </p:cNvPr>
          <p:cNvSpPr>
            <a:spLocks noGrp="1"/>
          </p:cNvSpPr>
          <p:nvPr>
            <p:ph idx="1"/>
          </p:nvPr>
        </p:nvSpPr>
        <p:spPr/>
        <p:txBody>
          <a:bodyPr>
            <a:normAutofit/>
          </a:bodyPr>
          <a:lstStyle/>
          <a:p>
            <a:r>
              <a:rPr lang="en-US" dirty="0"/>
              <a:t>3 global job queues</a:t>
            </a:r>
          </a:p>
          <a:p>
            <a:pPr lvl="1"/>
            <a:r>
              <a:rPr lang="en-US" dirty="0"/>
              <a:t>Low</a:t>
            </a:r>
          </a:p>
          <a:p>
            <a:pPr lvl="1"/>
            <a:r>
              <a:rPr lang="en-US" dirty="0"/>
              <a:t>Normal</a:t>
            </a:r>
          </a:p>
          <a:p>
            <a:pPr lvl="1"/>
            <a:r>
              <a:rPr lang="en-US" dirty="0"/>
              <a:t>High</a:t>
            </a:r>
          </a:p>
        </p:txBody>
      </p:sp>
      <p:pic>
        <p:nvPicPr>
          <p:cNvPr id="4" name="Graphic 3" descr="Architecture with solid fill">
            <a:extLst>
              <a:ext uri="{FF2B5EF4-FFF2-40B4-BE49-F238E27FC236}">
                <a16:creationId xmlns:a16="http://schemas.microsoft.com/office/drawing/2014/main" id="{54690392-9AC0-6DC0-8447-2D07403B99B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486844" y="608806"/>
            <a:ext cx="609602" cy="609602"/>
          </a:xfrm>
          <a:prstGeom prst="rect">
            <a:avLst/>
          </a:prstGeom>
        </p:spPr>
      </p:pic>
      <p:grpSp>
        <p:nvGrpSpPr>
          <p:cNvPr id="16" name="Group 15">
            <a:extLst>
              <a:ext uri="{FF2B5EF4-FFF2-40B4-BE49-F238E27FC236}">
                <a16:creationId xmlns:a16="http://schemas.microsoft.com/office/drawing/2014/main" id="{39295720-F3DA-4494-B90E-A1707A93D080}"/>
              </a:ext>
            </a:extLst>
          </p:cNvPr>
          <p:cNvGrpSpPr/>
          <p:nvPr/>
        </p:nvGrpSpPr>
        <p:grpSpPr>
          <a:xfrm>
            <a:off x="5015132" y="2253673"/>
            <a:ext cx="5776513" cy="3462660"/>
            <a:chOff x="-1647050" y="2329551"/>
            <a:chExt cx="6027946" cy="3613377"/>
          </a:xfrm>
        </p:grpSpPr>
        <p:sp>
          <p:nvSpPr>
            <p:cNvPr id="6" name="Rectangle 5">
              <a:extLst>
                <a:ext uri="{FF2B5EF4-FFF2-40B4-BE49-F238E27FC236}">
                  <a16:creationId xmlns:a16="http://schemas.microsoft.com/office/drawing/2014/main" id="{FD0C8CF1-648C-33AE-D27B-B07143BE018D}"/>
                </a:ext>
              </a:extLst>
            </p:cNvPr>
            <p:cNvSpPr/>
            <p:nvPr/>
          </p:nvSpPr>
          <p:spPr>
            <a:xfrm>
              <a:off x="2351798" y="2812877"/>
              <a:ext cx="1602377" cy="2081348"/>
            </a:xfrm>
            <a:prstGeom prst="rect">
              <a:avLst/>
            </a:prstGeom>
            <a:effectLst>
              <a:outerShdw blurRad="50800" dist="38100" dir="2700000" algn="tl" rotWithShape="0">
                <a:prstClr val="black">
                  <a:alpha val="40000"/>
                </a:prstClr>
              </a:outerShdw>
            </a:effectLst>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5739E893-7394-0FCB-6F55-9F123EA5A4E0}"/>
                </a:ext>
              </a:extLst>
            </p:cNvPr>
            <p:cNvSpPr/>
            <p:nvPr/>
          </p:nvSpPr>
          <p:spPr>
            <a:xfrm>
              <a:off x="2565158" y="2571214"/>
              <a:ext cx="1602377" cy="2081348"/>
            </a:xfrm>
            <a:prstGeom prst="rect">
              <a:avLst/>
            </a:prstGeom>
            <a:effectLst>
              <a:outerShdw blurRad="50800" dist="38100" dir="2700000" algn="tl" rotWithShape="0">
                <a:prstClr val="black">
                  <a:alpha val="40000"/>
                </a:prstClr>
              </a:outerShdw>
            </a:effectLst>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EB9B0199-0547-A8C6-9673-9767DCB14C26}"/>
                </a:ext>
              </a:extLst>
            </p:cNvPr>
            <p:cNvSpPr/>
            <p:nvPr/>
          </p:nvSpPr>
          <p:spPr>
            <a:xfrm>
              <a:off x="2778517" y="2329551"/>
              <a:ext cx="1602379" cy="2081348"/>
            </a:xfrm>
            <a:prstGeom prst="rect">
              <a:avLst/>
            </a:prstGeom>
            <a:effectLst>
              <a:outerShdw blurRad="50800" dist="38100" dir="2700000" algn="tl" rotWithShape="0">
                <a:prstClr val="black">
                  <a:alpha val="40000"/>
                </a:prstClr>
              </a:outerShdw>
            </a:effectLst>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dirty="0"/>
                <a:t>Job Queue</a:t>
              </a:r>
            </a:p>
          </p:txBody>
        </p:sp>
        <p:sp>
          <p:nvSpPr>
            <p:cNvPr id="9" name="TextBox 8">
              <a:extLst>
                <a:ext uri="{FF2B5EF4-FFF2-40B4-BE49-F238E27FC236}">
                  <a16:creationId xmlns:a16="http://schemas.microsoft.com/office/drawing/2014/main" id="{F5F425C6-59C3-3058-D4C7-D7E4ED98D151}"/>
                </a:ext>
              </a:extLst>
            </p:cNvPr>
            <p:cNvSpPr txBox="1"/>
            <p:nvPr/>
          </p:nvSpPr>
          <p:spPr>
            <a:xfrm>
              <a:off x="2374128" y="5296597"/>
              <a:ext cx="2006768" cy="646331"/>
            </a:xfrm>
            <a:prstGeom prst="rect">
              <a:avLst/>
            </a:prstGeom>
            <a:noFill/>
          </p:spPr>
          <p:txBody>
            <a:bodyPr wrap="none" rtlCol="0">
              <a:spAutoFit/>
            </a:bodyPr>
            <a:lstStyle/>
            <a:p>
              <a:pPr algn="ctr"/>
              <a:r>
                <a:rPr lang="en-US" dirty="0">
                  <a:solidFill>
                    <a:schemeClr val="bg1"/>
                  </a:solidFill>
                </a:rPr>
                <a:t>3 Job Queues</a:t>
              </a:r>
            </a:p>
            <a:p>
              <a:pPr algn="ctr"/>
              <a:r>
                <a:rPr lang="en-US" dirty="0">
                  <a:solidFill>
                    <a:schemeClr val="bg1"/>
                  </a:solidFill>
                </a:rPr>
                <a:t>Low, Normal, High</a:t>
              </a:r>
            </a:p>
          </p:txBody>
        </p:sp>
        <p:sp>
          <p:nvSpPr>
            <p:cNvPr id="10" name="Rectangle 9">
              <a:extLst>
                <a:ext uri="{FF2B5EF4-FFF2-40B4-BE49-F238E27FC236}">
                  <a16:creationId xmlns:a16="http://schemas.microsoft.com/office/drawing/2014/main" id="{A33E0C62-7169-382E-DE7E-D3DF95FEE2D4}"/>
                </a:ext>
              </a:extLst>
            </p:cNvPr>
            <p:cNvSpPr/>
            <p:nvPr/>
          </p:nvSpPr>
          <p:spPr>
            <a:xfrm>
              <a:off x="-845030" y="3376538"/>
              <a:ext cx="404390" cy="330468"/>
            </a:xfrm>
            <a:prstGeom prst="rect">
              <a:avLst/>
            </a:prstGeom>
            <a:effectLst>
              <a:outerShdw blurRad="50800" dist="38100" dir="2700000" algn="tl" rotWithShape="0">
                <a:prstClr val="black">
                  <a:alpha val="40000"/>
                </a:prstClr>
              </a:outerShdw>
            </a:effectLst>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6ED2FED-EFB0-6414-CEA2-F100E780BB04}"/>
                </a:ext>
              </a:extLst>
            </p:cNvPr>
            <p:cNvSpPr/>
            <p:nvPr/>
          </p:nvSpPr>
          <p:spPr>
            <a:xfrm>
              <a:off x="-692630" y="3528939"/>
              <a:ext cx="404390" cy="330468"/>
            </a:xfrm>
            <a:prstGeom prst="rect">
              <a:avLst/>
            </a:prstGeom>
            <a:effectLst>
              <a:outerShdw blurRad="50800" dist="38100" dir="2700000" algn="tl" rotWithShape="0">
                <a:prstClr val="black">
                  <a:alpha val="40000"/>
                </a:prstClr>
              </a:outerShdw>
            </a:effectLst>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E6A18E7-DB9C-CBB1-5EFD-E8F764018774}"/>
                </a:ext>
              </a:extLst>
            </p:cNvPr>
            <p:cNvSpPr/>
            <p:nvPr/>
          </p:nvSpPr>
          <p:spPr>
            <a:xfrm>
              <a:off x="-185636" y="3376538"/>
              <a:ext cx="404390" cy="330468"/>
            </a:xfrm>
            <a:prstGeom prst="rect">
              <a:avLst/>
            </a:prstGeom>
            <a:effectLst>
              <a:outerShdw blurRad="50800" dist="38100" dir="2700000" algn="tl" rotWithShape="0">
                <a:prstClr val="black">
                  <a:alpha val="40000"/>
                </a:prstClr>
              </a:outerShdw>
            </a:effectLst>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2AB0EA7-76EC-9E74-9107-D8A623FF4DD4}"/>
                </a:ext>
              </a:extLst>
            </p:cNvPr>
            <p:cNvSpPr/>
            <p:nvPr/>
          </p:nvSpPr>
          <p:spPr>
            <a:xfrm>
              <a:off x="-33235" y="3528939"/>
              <a:ext cx="404390" cy="330468"/>
            </a:xfrm>
            <a:prstGeom prst="rect">
              <a:avLst/>
            </a:prstGeom>
            <a:effectLst>
              <a:outerShdw blurRad="50800" dist="38100" dir="2700000" algn="tl" rotWithShape="0">
                <a:prstClr val="black">
                  <a:alpha val="40000"/>
                </a:prstClr>
              </a:outerShdw>
            </a:effectLst>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4" name="Arrow: Down 13">
              <a:extLst>
                <a:ext uri="{FF2B5EF4-FFF2-40B4-BE49-F238E27FC236}">
                  <a16:creationId xmlns:a16="http://schemas.microsoft.com/office/drawing/2014/main" id="{65551FFE-DB9D-AFB4-B64D-FB70D68BF601}"/>
                </a:ext>
              </a:extLst>
            </p:cNvPr>
            <p:cNvSpPr/>
            <p:nvPr/>
          </p:nvSpPr>
          <p:spPr>
            <a:xfrm rot="16200000">
              <a:off x="1274989" y="3425628"/>
              <a:ext cx="298547" cy="372521"/>
            </a:xfrm>
            <a:prstGeom prst="downArrow">
              <a:avLst/>
            </a:prstGeom>
            <a:effectLst>
              <a:outerShdw blurRad="50800" dist="38100" dir="2700000" algn="tl" rotWithShape="0">
                <a:prstClr val="black">
                  <a:alpha val="40000"/>
                </a:prstClr>
              </a:outerShdw>
            </a:effectLst>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170465C3-7945-7D1E-18AD-7537ACB4E7D4}"/>
                </a:ext>
              </a:extLst>
            </p:cNvPr>
            <p:cNvSpPr txBox="1"/>
            <p:nvPr/>
          </p:nvSpPr>
          <p:spPr>
            <a:xfrm>
              <a:off x="-1647050" y="3344272"/>
              <a:ext cx="644727" cy="369332"/>
            </a:xfrm>
            <a:prstGeom prst="rect">
              <a:avLst/>
            </a:prstGeom>
            <a:noFill/>
          </p:spPr>
          <p:txBody>
            <a:bodyPr wrap="none" rtlCol="0">
              <a:spAutoFit/>
            </a:bodyPr>
            <a:lstStyle/>
            <a:p>
              <a:r>
                <a:rPr lang="en-US" dirty="0">
                  <a:solidFill>
                    <a:schemeClr val="bg1"/>
                  </a:solidFill>
                </a:rPr>
                <a:t>Jobs</a:t>
              </a:r>
            </a:p>
          </p:txBody>
        </p:sp>
      </p:grpSp>
      <p:sp>
        <p:nvSpPr>
          <p:cNvPr id="18" name="PB">
            <a:extLst>
              <a:ext uri="{FF2B5EF4-FFF2-40B4-BE49-F238E27FC236}">
                <a16:creationId xmlns:a16="http://schemas.microsoft.com/office/drawing/2014/main" id="{3B9A2428-2013-6DCD-87B0-033955084FB8}"/>
              </a:ext>
            </a:extLst>
          </p:cNvPr>
          <p:cNvSpPr/>
          <p:nvPr/>
        </p:nvSpPr>
        <p:spPr>
          <a:xfrm>
            <a:off x="0" y="6070600"/>
            <a:ext cx="2301986" cy="152400"/>
          </a:xfrm>
          <a:prstGeom prst="rect">
            <a:avLst/>
          </a:prstGeom>
          <a:solidFill>
            <a:srgbClr val="E76E0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5145664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BA813-2B78-4EBA-4054-C0A102FEE752}"/>
              </a:ext>
            </a:extLst>
          </p:cNvPr>
          <p:cNvSpPr>
            <a:spLocks noGrp="1"/>
          </p:cNvSpPr>
          <p:nvPr>
            <p:ph type="title"/>
          </p:nvPr>
        </p:nvSpPr>
        <p:spPr/>
        <p:txBody>
          <a:bodyPr/>
          <a:lstStyle/>
          <a:p>
            <a:r>
              <a:rPr lang="en-US" dirty="0"/>
              <a:t>The new design</a:t>
            </a:r>
          </a:p>
        </p:txBody>
      </p:sp>
      <p:sp>
        <p:nvSpPr>
          <p:cNvPr id="3" name="Content Placeholder 2">
            <a:extLst>
              <a:ext uri="{FF2B5EF4-FFF2-40B4-BE49-F238E27FC236}">
                <a16:creationId xmlns:a16="http://schemas.microsoft.com/office/drawing/2014/main" id="{CE63331A-EE8F-AFF7-6EBF-733E32E1A594}"/>
              </a:ext>
            </a:extLst>
          </p:cNvPr>
          <p:cNvSpPr>
            <a:spLocks noGrp="1"/>
          </p:cNvSpPr>
          <p:nvPr>
            <p:ph idx="1"/>
          </p:nvPr>
        </p:nvSpPr>
        <p:spPr/>
        <p:txBody>
          <a:bodyPr>
            <a:normAutofit/>
          </a:bodyPr>
          <a:lstStyle/>
          <a:p>
            <a:pPr>
              <a:buFont typeface="Arial" panose="020B0604020202020204" pitchFamily="34" charset="0"/>
              <a:buChar char="•"/>
            </a:pPr>
            <a:r>
              <a:rPr lang="en-US" b="1" dirty="0"/>
              <a:t>No stealing!</a:t>
            </a:r>
          </a:p>
          <a:p>
            <a:pPr lvl="1"/>
            <a:r>
              <a:rPr lang="en-US" dirty="0"/>
              <a:t>High-priority jobs are VIP</a:t>
            </a:r>
          </a:p>
          <a:p>
            <a:pPr lvl="1"/>
            <a:r>
              <a:rPr lang="en-US" dirty="0"/>
              <a:t>Prioritize controlled execution over throughput</a:t>
            </a:r>
          </a:p>
        </p:txBody>
      </p:sp>
      <p:pic>
        <p:nvPicPr>
          <p:cNvPr id="4" name="Graphic 3" descr="Architecture with solid fill">
            <a:extLst>
              <a:ext uri="{FF2B5EF4-FFF2-40B4-BE49-F238E27FC236}">
                <a16:creationId xmlns:a16="http://schemas.microsoft.com/office/drawing/2014/main" id="{54690392-9AC0-6DC0-8447-2D07403B99B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486844" y="608806"/>
            <a:ext cx="609602" cy="609602"/>
          </a:xfrm>
          <a:prstGeom prst="rect">
            <a:avLst/>
          </a:prstGeom>
        </p:spPr>
      </p:pic>
      <p:pic>
        <p:nvPicPr>
          <p:cNvPr id="7" name="Picture 6" descr="A cartoon fox running with a mask&#10;&#10;Description automatically generated">
            <a:extLst>
              <a:ext uri="{FF2B5EF4-FFF2-40B4-BE49-F238E27FC236}">
                <a16:creationId xmlns:a16="http://schemas.microsoft.com/office/drawing/2014/main" id="{3778829A-403F-DEA9-293B-C7E49BE3C5AE}"/>
              </a:ext>
            </a:extLst>
          </p:cNvPr>
          <p:cNvPicPr>
            <a:picLocks noChangeAspect="1"/>
          </p:cNvPicPr>
          <p:nvPr/>
        </p:nvPicPr>
        <p:blipFill>
          <a:blip r:embed="rId5">
            <a:extLst>
              <a:ext uri="{28A0092B-C50C-407E-A947-70E740481C1C}">
                <a14:useLocalDpi xmlns:a14="http://schemas.microsoft.com/office/drawing/2010/main" val="0"/>
              </a:ext>
            </a:extLst>
          </a:blip>
          <a:srcRect l="22536" r="25685"/>
          <a:stretch/>
        </p:blipFill>
        <p:spPr>
          <a:xfrm flipH="1">
            <a:off x="7307547" y="2729068"/>
            <a:ext cx="3484098" cy="2817645"/>
          </a:xfrm>
          <a:prstGeom prst="rect">
            <a:avLst/>
          </a:prstGeom>
        </p:spPr>
      </p:pic>
      <p:sp>
        <p:nvSpPr>
          <p:cNvPr id="8" name="PB">
            <a:extLst>
              <a:ext uri="{FF2B5EF4-FFF2-40B4-BE49-F238E27FC236}">
                <a16:creationId xmlns:a16="http://schemas.microsoft.com/office/drawing/2014/main" id="{E8EF4976-9558-8590-28B5-D3375DABA4E9}"/>
              </a:ext>
            </a:extLst>
          </p:cNvPr>
          <p:cNvSpPr/>
          <p:nvPr/>
        </p:nvSpPr>
        <p:spPr>
          <a:xfrm>
            <a:off x="0" y="6070600"/>
            <a:ext cx="2387245" cy="152400"/>
          </a:xfrm>
          <a:prstGeom prst="rect">
            <a:avLst/>
          </a:prstGeom>
          <a:solidFill>
            <a:srgbClr val="E76E0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590912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 name="Flowchart: Document 85">
            <a:extLst>
              <a:ext uri="{FF2B5EF4-FFF2-40B4-BE49-F238E27FC236}">
                <a16:creationId xmlns:a16="http://schemas.microsoft.com/office/drawing/2014/main" id="{12EE49F7-6BE6-C5FE-A200-A14AF6919E07}"/>
              </a:ext>
            </a:extLst>
          </p:cNvPr>
          <p:cNvSpPr/>
          <p:nvPr/>
        </p:nvSpPr>
        <p:spPr>
          <a:xfrm>
            <a:off x="8218708" y="2110269"/>
            <a:ext cx="1756960" cy="2256754"/>
          </a:xfrm>
          <a:prstGeom prst="flowChartDocument">
            <a:avLst/>
          </a:prstGeom>
          <a:effectLst>
            <a:outerShdw blurRad="50800" dist="38100" dir="2700000" algn="tl" rotWithShape="0">
              <a:prstClr val="black">
                <a:alpha val="40000"/>
              </a:prstClr>
            </a:outerShdw>
          </a:effectLst>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dirty="0"/>
              <a:t>Worker</a:t>
            </a:r>
          </a:p>
          <a:p>
            <a:pPr algn="ctr"/>
            <a:r>
              <a:rPr lang="en-US" dirty="0"/>
              <a:t>Thread</a:t>
            </a:r>
          </a:p>
        </p:txBody>
      </p:sp>
      <p:sp>
        <p:nvSpPr>
          <p:cNvPr id="87" name="Flowchart: Document 86">
            <a:extLst>
              <a:ext uri="{FF2B5EF4-FFF2-40B4-BE49-F238E27FC236}">
                <a16:creationId xmlns:a16="http://schemas.microsoft.com/office/drawing/2014/main" id="{88A7E0C2-1224-C2CF-1D8D-4BF13C4377DD}"/>
              </a:ext>
            </a:extLst>
          </p:cNvPr>
          <p:cNvSpPr/>
          <p:nvPr/>
        </p:nvSpPr>
        <p:spPr>
          <a:xfrm>
            <a:off x="8419004" y="2280568"/>
            <a:ext cx="1756960" cy="2256754"/>
          </a:xfrm>
          <a:prstGeom prst="flowChartDocument">
            <a:avLst/>
          </a:prstGeom>
          <a:effectLst>
            <a:outerShdw blurRad="50800" dist="38100" dir="2700000" algn="tl" rotWithShape="0">
              <a:prstClr val="black">
                <a:alpha val="40000"/>
              </a:prstClr>
            </a:outerShdw>
          </a:effectLst>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dirty="0"/>
              <a:t>Worker</a:t>
            </a:r>
          </a:p>
          <a:p>
            <a:pPr algn="ctr"/>
            <a:r>
              <a:rPr lang="en-US" dirty="0"/>
              <a:t>Thread</a:t>
            </a:r>
          </a:p>
        </p:txBody>
      </p:sp>
      <p:sp>
        <p:nvSpPr>
          <p:cNvPr id="84" name="Flowchart: Document 83">
            <a:extLst>
              <a:ext uri="{FF2B5EF4-FFF2-40B4-BE49-F238E27FC236}">
                <a16:creationId xmlns:a16="http://schemas.microsoft.com/office/drawing/2014/main" id="{56ED646D-35F1-8A1F-D4BF-8FAFE1B5CDBF}"/>
              </a:ext>
            </a:extLst>
          </p:cNvPr>
          <p:cNvSpPr/>
          <p:nvPr/>
        </p:nvSpPr>
        <p:spPr>
          <a:xfrm>
            <a:off x="8632362" y="2428598"/>
            <a:ext cx="1756960" cy="2256754"/>
          </a:xfrm>
          <a:prstGeom prst="flowChartDocument">
            <a:avLst/>
          </a:prstGeom>
          <a:effectLst>
            <a:outerShdw blurRad="50800" dist="38100" dir="2700000" algn="tl" rotWithShape="0">
              <a:prstClr val="black">
                <a:alpha val="40000"/>
              </a:prstClr>
            </a:outerShdw>
          </a:effectLst>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dirty="0"/>
              <a:t>Worker</a:t>
            </a:r>
          </a:p>
          <a:p>
            <a:pPr algn="ctr"/>
            <a:r>
              <a:rPr lang="en-US" dirty="0"/>
              <a:t>Thread</a:t>
            </a:r>
          </a:p>
        </p:txBody>
      </p:sp>
      <p:sp>
        <p:nvSpPr>
          <p:cNvPr id="85" name="Flowchart: Document 84">
            <a:extLst>
              <a:ext uri="{FF2B5EF4-FFF2-40B4-BE49-F238E27FC236}">
                <a16:creationId xmlns:a16="http://schemas.microsoft.com/office/drawing/2014/main" id="{213D5FE5-FEC3-6976-06CD-050CD88EA0FF}"/>
              </a:ext>
            </a:extLst>
          </p:cNvPr>
          <p:cNvSpPr/>
          <p:nvPr/>
        </p:nvSpPr>
        <p:spPr>
          <a:xfrm>
            <a:off x="8841367" y="2581479"/>
            <a:ext cx="1756960" cy="2256754"/>
          </a:xfrm>
          <a:prstGeom prst="flowChartDocument">
            <a:avLst/>
          </a:prstGeom>
          <a:effectLst>
            <a:outerShdw blurRad="50800" dist="38100" dir="2700000" algn="tl" rotWithShape="0">
              <a:prstClr val="black">
                <a:alpha val="40000"/>
              </a:prstClr>
            </a:outerShdw>
          </a:effectLst>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dirty="0"/>
              <a:t>Worker</a:t>
            </a:r>
          </a:p>
          <a:p>
            <a:pPr algn="ctr"/>
            <a:r>
              <a:rPr lang="en-US" dirty="0"/>
              <a:t>Thread</a:t>
            </a:r>
          </a:p>
        </p:txBody>
      </p:sp>
      <p:sp>
        <p:nvSpPr>
          <p:cNvPr id="81" name="Flowchart: Document 80">
            <a:extLst>
              <a:ext uri="{FF2B5EF4-FFF2-40B4-BE49-F238E27FC236}">
                <a16:creationId xmlns:a16="http://schemas.microsoft.com/office/drawing/2014/main" id="{CEAF10DC-5FEF-189A-B4F5-AD2019BADA42}"/>
              </a:ext>
            </a:extLst>
          </p:cNvPr>
          <p:cNvSpPr/>
          <p:nvPr/>
        </p:nvSpPr>
        <p:spPr>
          <a:xfrm>
            <a:off x="9046023" y="2766051"/>
            <a:ext cx="1756960" cy="2256754"/>
          </a:xfrm>
          <a:prstGeom prst="flowChartDocument">
            <a:avLst/>
          </a:prstGeom>
          <a:effectLst>
            <a:outerShdw blurRad="50800" dist="38100" dir="2700000" algn="tl" rotWithShape="0">
              <a:prstClr val="black">
                <a:alpha val="40000"/>
              </a:prstClr>
            </a:outerShdw>
          </a:effectLst>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dirty="0"/>
              <a:t>Worker</a:t>
            </a:r>
          </a:p>
          <a:p>
            <a:pPr algn="ctr"/>
            <a:r>
              <a:rPr lang="en-US" dirty="0"/>
              <a:t>Thread</a:t>
            </a:r>
          </a:p>
        </p:txBody>
      </p:sp>
      <p:sp>
        <p:nvSpPr>
          <p:cNvPr id="2" name="Title 1">
            <a:extLst>
              <a:ext uri="{FF2B5EF4-FFF2-40B4-BE49-F238E27FC236}">
                <a16:creationId xmlns:a16="http://schemas.microsoft.com/office/drawing/2014/main" id="{54127DEB-AFF2-C6F0-B33C-DF0CB02CCB64}"/>
              </a:ext>
            </a:extLst>
          </p:cNvPr>
          <p:cNvSpPr>
            <a:spLocks noGrp="1"/>
          </p:cNvSpPr>
          <p:nvPr>
            <p:ph type="title"/>
          </p:nvPr>
        </p:nvSpPr>
        <p:spPr>
          <a:xfrm>
            <a:off x="838200" y="356911"/>
            <a:ext cx="10515600" cy="1325563"/>
          </a:xfrm>
        </p:spPr>
        <p:txBody>
          <a:bodyPr/>
          <a:lstStyle/>
          <a:p>
            <a:r>
              <a:rPr lang="en-US" dirty="0"/>
              <a:t>The new design - Diagram</a:t>
            </a:r>
          </a:p>
        </p:txBody>
      </p:sp>
      <p:sp>
        <p:nvSpPr>
          <p:cNvPr id="3" name="Rectangle 2">
            <a:extLst>
              <a:ext uri="{FF2B5EF4-FFF2-40B4-BE49-F238E27FC236}">
                <a16:creationId xmlns:a16="http://schemas.microsoft.com/office/drawing/2014/main" id="{6BF388B1-7A93-D57F-FA83-3091838998EA}"/>
              </a:ext>
            </a:extLst>
          </p:cNvPr>
          <p:cNvSpPr/>
          <p:nvPr/>
        </p:nvSpPr>
        <p:spPr>
          <a:xfrm>
            <a:off x="949234" y="2812877"/>
            <a:ext cx="1602378" cy="2081348"/>
          </a:xfrm>
          <a:prstGeom prst="rect">
            <a:avLst/>
          </a:prstGeom>
          <a:effectLst>
            <a:outerShdw blurRad="50800" dist="38100" dir="2700000" algn="tl" rotWithShape="0">
              <a:prstClr val="black">
                <a:alpha val="40000"/>
              </a:prstClr>
            </a:outerShdw>
          </a:effectLst>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dirty="0"/>
              <a:t>Job Queue</a:t>
            </a:r>
          </a:p>
        </p:txBody>
      </p:sp>
      <p:sp>
        <p:nvSpPr>
          <p:cNvPr id="4" name="Rectangle 3">
            <a:extLst>
              <a:ext uri="{FF2B5EF4-FFF2-40B4-BE49-F238E27FC236}">
                <a16:creationId xmlns:a16="http://schemas.microsoft.com/office/drawing/2014/main" id="{F15B571F-E12C-F276-D8A6-2644130A3CDB}"/>
              </a:ext>
            </a:extLst>
          </p:cNvPr>
          <p:cNvSpPr/>
          <p:nvPr/>
        </p:nvSpPr>
        <p:spPr>
          <a:xfrm>
            <a:off x="1162594" y="2571214"/>
            <a:ext cx="1602378" cy="2081348"/>
          </a:xfrm>
          <a:prstGeom prst="rect">
            <a:avLst/>
          </a:prstGeom>
          <a:effectLst>
            <a:outerShdw blurRad="50800" dist="38100" dir="2700000" algn="tl" rotWithShape="0">
              <a:prstClr val="black">
                <a:alpha val="40000"/>
              </a:prstClr>
            </a:outerShdw>
          </a:effectLst>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dirty="0"/>
              <a:t>Job Queue</a:t>
            </a:r>
          </a:p>
        </p:txBody>
      </p:sp>
      <p:sp>
        <p:nvSpPr>
          <p:cNvPr id="5" name="Rectangle 4">
            <a:extLst>
              <a:ext uri="{FF2B5EF4-FFF2-40B4-BE49-F238E27FC236}">
                <a16:creationId xmlns:a16="http://schemas.microsoft.com/office/drawing/2014/main" id="{D875F12E-3776-720C-4127-EFB4DEF2B72E}"/>
              </a:ext>
            </a:extLst>
          </p:cNvPr>
          <p:cNvSpPr/>
          <p:nvPr/>
        </p:nvSpPr>
        <p:spPr>
          <a:xfrm>
            <a:off x="1375954" y="2329551"/>
            <a:ext cx="1602378" cy="2081348"/>
          </a:xfrm>
          <a:prstGeom prst="rect">
            <a:avLst/>
          </a:prstGeom>
          <a:effectLst>
            <a:outerShdw blurRad="50800" dist="38100" dir="2700000" algn="tl" rotWithShape="0">
              <a:prstClr val="black">
                <a:alpha val="40000"/>
              </a:prstClr>
            </a:outerShdw>
          </a:effectLst>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dirty="0"/>
              <a:t>Job Queue</a:t>
            </a:r>
          </a:p>
        </p:txBody>
      </p:sp>
      <p:grpSp>
        <p:nvGrpSpPr>
          <p:cNvPr id="8" name="Group 7">
            <a:extLst>
              <a:ext uri="{FF2B5EF4-FFF2-40B4-BE49-F238E27FC236}">
                <a16:creationId xmlns:a16="http://schemas.microsoft.com/office/drawing/2014/main" id="{3E3C887D-6EFB-1E9C-2D1F-458BD51786C0}"/>
              </a:ext>
            </a:extLst>
          </p:cNvPr>
          <p:cNvGrpSpPr/>
          <p:nvPr/>
        </p:nvGrpSpPr>
        <p:grpSpPr>
          <a:xfrm>
            <a:off x="4572001" y="4069086"/>
            <a:ext cx="1950720" cy="505097"/>
            <a:chOff x="4815840" y="3274423"/>
            <a:chExt cx="1950720" cy="505097"/>
          </a:xfrm>
          <a:effectLst>
            <a:outerShdw blurRad="50800" dist="38100" dir="2700000" algn="tl" rotWithShape="0">
              <a:prstClr val="black">
                <a:alpha val="40000"/>
              </a:prstClr>
            </a:outerShdw>
          </a:effectLst>
        </p:grpSpPr>
        <p:sp>
          <p:nvSpPr>
            <p:cNvPr id="7" name="Rectangle 6">
              <a:extLst>
                <a:ext uri="{FF2B5EF4-FFF2-40B4-BE49-F238E27FC236}">
                  <a16:creationId xmlns:a16="http://schemas.microsoft.com/office/drawing/2014/main" id="{A3D85183-0C7E-7DA5-791F-4D5D6C9D945D}"/>
                </a:ext>
              </a:extLst>
            </p:cNvPr>
            <p:cNvSpPr/>
            <p:nvPr/>
          </p:nvSpPr>
          <p:spPr>
            <a:xfrm>
              <a:off x="4815840" y="3274423"/>
              <a:ext cx="1950720" cy="505096"/>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40662E19-4085-0F61-6DE6-EA3874D57046}"/>
                </a:ext>
              </a:extLst>
            </p:cNvPr>
            <p:cNvSpPr/>
            <p:nvPr/>
          </p:nvSpPr>
          <p:spPr>
            <a:xfrm>
              <a:off x="4920343" y="3274423"/>
              <a:ext cx="1741714" cy="505097"/>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dirty="0"/>
                <a:t>Fiber</a:t>
              </a:r>
            </a:p>
          </p:txBody>
        </p:sp>
      </p:grpSp>
      <p:grpSp>
        <p:nvGrpSpPr>
          <p:cNvPr id="9" name="Group 8">
            <a:extLst>
              <a:ext uri="{FF2B5EF4-FFF2-40B4-BE49-F238E27FC236}">
                <a16:creationId xmlns:a16="http://schemas.microsoft.com/office/drawing/2014/main" id="{7A07AD4E-A2CF-48EF-45BD-9D6E22047194}"/>
              </a:ext>
            </a:extLst>
          </p:cNvPr>
          <p:cNvGrpSpPr/>
          <p:nvPr/>
        </p:nvGrpSpPr>
        <p:grpSpPr>
          <a:xfrm>
            <a:off x="4785361" y="3951520"/>
            <a:ext cx="1950720" cy="505097"/>
            <a:chOff x="4815840" y="3274423"/>
            <a:chExt cx="1950720" cy="505097"/>
          </a:xfrm>
          <a:effectLst>
            <a:outerShdw blurRad="50800" dist="38100" dir="2700000" algn="tl" rotWithShape="0">
              <a:prstClr val="black">
                <a:alpha val="40000"/>
              </a:prstClr>
            </a:outerShdw>
          </a:effectLst>
        </p:grpSpPr>
        <p:sp>
          <p:nvSpPr>
            <p:cNvPr id="10" name="Rectangle 9">
              <a:extLst>
                <a:ext uri="{FF2B5EF4-FFF2-40B4-BE49-F238E27FC236}">
                  <a16:creationId xmlns:a16="http://schemas.microsoft.com/office/drawing/2014/main" id="{DDCAF134-9FD1-9266-30E6-A0CD71F71B3A}"/>
                </a:ext>
              </a:extLst>
            </p:cNvPr>
            <p:cNvSpPr/>
            <p:nvPr/>
          </p:nvSpPr>
          <p:spPr>
            <a:xfrm>
              <a:off x="4815840" y="3274423"/>
              <a:ext cx="1950720" cy="505096"/>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5F3B92DB-DF8E-D052-E86A-07C86B9C71CD}"/>
                </a:ext>
              </a:extLst>
            </p:cNvPr>
            <p:cNvSpPr/>
            <p:nvPr/>
          </p:nvSpPr>
          <p:spPr>
            <a:xfrm>
              <a:off x="4920343" y="3274423"/>
              <a:ext cx="1741714" cy="505097"/>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dirty="0"/>
                <a:t>Fiber</a:t>
              </a:r>
            </a:p>
          </p:txBody>
        </p:sp>
      </p:grpSp>
      <p:grpSp>
        <p:nvGrpSpPr>
          <p:cNvPr id="12" name="Group 11">
            <a:extLst>
              <a:ext uri="{FF2B5EF4-FFF2-40B4-BE49-F238E27FC236}">
                <a16:creationId xmlns:a16="http://schemas.microsoft.com/office/drawing/2014/main" id="{781AF559-F43D-396C-FF78-4221C8F50D4A}"/>
              </a:ext>
            </a:extLst>
          </p:cNvPr>
          <p:cNvGrpSpPr/>
          <p:nvPr/>
        </p:nvGrpSpPr>
        <p:grpSpPr>
          <a:xfrm>
            <a:off x="4572000" y="3816537"/>
            <a:ext cx="1950720" cy="505097"/>
            <a:chOff x="4815840" y="3274423"/>
            <a:chExt cx="1950720" cy="505097"/>
          </a:xfrm>
          <a:effectLst>
            <a:outerShdw blurRad="50800" dist="38100" dir="2700000" algn="tl" rotWithShape="0">
              <a:prstClr val="black">
                <a:alpha val="40000"/>
              </a:prstClr>
            </a:outerShdw>
          </a:effectLst>
        </p:grpSpPr>
        <p:sp>
          <p:nvSpPr>
            <p:cNvPr id="13" name="Rectangle 12">
              <a:extLst>
                <a:ext uri="{FF2B5EF4-FFF2-40B4-BE49-F238E27FC236}">
                  <a16:creationId xmlns:a16="http://schemas.microsoft.com/office/drawing/2014/main" id="{E6164F76-4F74-ECBF-699D-BC7663E796B2}"/>
                </a:ext>
              </a:extLst>
            </p:cNvPr>
            <p:cNvSpPr/>
            <p:nvPr/>
          </p:nvSpPr>
          <p:spPr>
            <a:xfrm>
              <a:off x="4815840" y="3274423"/>
              <a:ext cx="1950720" cy="505096"/>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EA17A85A-9ADD-39C8-D8ED-3DEE8A98DA4B}"/>
                </a:ext>
              </a:extLst>
            </p:cNvPr>
            <p:cNvSpPr/>
            <p:nvPr/>
          </p:nvSpPr>
          <p:spPr>
            <a:xfrm>
              <a:off x="4920343" y="3274423"/>
              <a:ext cx="1741714" cy="505097"/>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dirty="0"/>
                <a:t>Fiber</a:t>
              </a:r>
            </a:p>
          </p:txBody>
        </p:sp>
      </p:grpSp>
      <p:grpSp>
        <p:nvGrpSpPr>
          <p:cNvPr id="15" name="Group 14">
            <a:extLst>
              <a:ext uri="{FF2B5EF4-FFF2-40B4-BE49-F238E27FC236}">
                <a16:creationId xmlns:a16="http://schemas.microsoft.com/office/drawing/2014/main" id="{50B22D89-A85F-F5D5-446D-9BAA9A0FE002}"/>
              </a:ext>
            </a:extLst>
          </p:cNvPr>
          <p:cNvGrpSpPr/>
          <p:nvPr/>
        </p:nvGrpSpPr>
        <p:grpSpPr>
          <a:xfrm>
            <a:off x="4781008" y="3698971"/>
            <a:ext cx="1950720" cy="505097"/>
            <a:chOff x="4815840" y="3274423"/>
            <a:chExt cx="1950720" cy="505097"/>
          </a:xfrm>
          <a:effectLst>
            <a:outerShdw blurRad="50800" dist="38100" dir="2700000" algn="tl" rotWithShape="0">
              <a:prstClr val="black">
                <a:alpha val="40000"/>
              </a:prstClr>
            </a:outerShdw>
          </a:effectLst>
        </p:grpSpPr>
        <p:sp>
          <p:nvSpPr>
            <p:cNvPr id="16" name="Rectangle 15">
              <a:extLst>
                <a:ext uri="{FF2B5EF4-FFF2-40B4-BE49-F238E27FC236}">
                  <a16:creationId xmlns:a16="http://schemas.microsoft.com/office/drawing/2014/main" id="{018CEB0B-7CF2-15E6-49A7-2EBFABC643DC}"/>
                </a:ext>
              </a:extLst>
            </p:cNvPr>
            <p:cNvSpPr/>
            <p:nvPr/>
          </p:nvSpPr>
          <p:spPr>
            <a:xfrm>
              <a:off x="4815840" y="3274423"/>
              <a:ext cx="1950720" cy="505096"/>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4A561431-B366-4747-54A2-E733ABAA1BB4}"/>
                </a:ext>
              </a:extLst>
            </p:cNvPr>
            <p:cNvSpPr/>
            <p:nvPr/>
          </p:nvSpPr>
          <p:spPr>
            <a:xfrm>
              <a:off x="4920343" y="3274423"/>
              <a:ext cx="1741714" cy="505097"/>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dirty="0"/>
                <a:t>Fiber</a:t>
              </a:r>
            </a:p>
          </p:txBody>
        </p:sp>
      </p:grpSp>
      <p:grpSp>
        <p:nvGrpSpPr>
          <p:cNvPr id="18" name="Group 17">
            <a:extLst>
              <a:ext uri="{FF2B5EF4-FFF2-40B4-BE49-F238E27FC236}">
                <a16:creationId xmlns:a16="http://schemas.microsoft.com/office/drawing/2014/main" id="{4B976BCB-1B9E-BE69-22AA-FDA7DC624491}"/>
              </a:ext>
            </a:extLst>
          </p:cNvPr>
          <p:cNvGrpSpPr/>
          <p:nvPr/>
        </p:nvGrpSpPr>
        <p:grpSpPr>
          <a:xfrm>
            <a:off x="4576351" y="3559631"/>
            <a:ext cx="1950720" cy="505097"/>
            <a:chOff x="4815840" y="3274423"/>
            <a:chExt cx="1950720" cy="505097"/>
          </a:xfrm>
          <a:effectLst>
            <a:outerShdw blurRad="50800" dist="38100" dir="2700000" algn="tl" rotWithShape="0">
              <a:prstClr val="black">
                <a:alpha val="40000"/>
              </a:prstClr>
            </a:outerShdw>
          </a:effectLst>
        </p:grpSpPr>
        <p:sp>
          <p:nvSpPr>
            <p:cNvPr id="19" name="Rectangle 18">
              <a:extLst>
                <a:ext uri="{FF2B5EF4-FFF2-40B4-BE49-F238E27FC236}">
                  <a16:creationId xmlns:a16="http://schemas.microsoft.com/office/drawing/2014/main" id="{B1C1544A-FDB7-A836-BD1E-9F0092A7E654}"/>
                </a:ext>
              </a:extLst>
            </p:cNvPr>
            <p:cNvSpPr/>
            <p:nvPr/>
          </p:nvSpPr>
          <p:spPr>
            <a:xfrm>
              <a:off x="4815840" y="3274423"/>
              <a:ext cx="1950720" cy="505096"/>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FC008EC6-995B-6C14-5F9C-ADA87F77A644}"/>
                </a:ext>
              </a:extLst>
            </p:cNvPr>
            <p:cNvSpPr/>
            <p:nvPr/>
          </p:nvSpPr>
          <p:spPr>
            <a:xfrm>
              <a:off x="4920343" y="3274423"/>
              <a:ext cx="1741714" cy="505097"/>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dirty="0"/>
                <a:t>Fiber</a:t>
              </a:r>
            </a:p>
          </p:txBody>
        </p:sp>
      </p:grpSp>
      <p:grpSp>
        <p:nvGrpSpPr>
          <p:cNvPr id="24" name="Group 23">
            <a:extLst>
              <a:ext uri="{FF2B5EF4-FFF2-40B4-BE49-F238E27FC236}">
                <a16:creationId xmlns:a16="http://schemas.microsoft.com/office/drawing/2014/main" id="{2646377E-5279-A0DE-47A5-1A34C30299DB}"/>
              </a:ext>
            </a:extLst>
          </p:cNvPr>
          <p:cNvGrpSpPr/>
          <p:nvPr/>
        </p:nvGrpSpPr>
        <p:grpSpPr>
          <a:xfrm>
            <a:off x="4781008" y="3433357"/>
            <a:ext cx="1950720" cy="505097"/>
            <a:chOff x="4815840" y="3274423"/>
            <a:chExt cx="1950720" cy="505097"/>
          </a:xfrm>
          <a:effectLst>
            <a:outerShdw blurRad="50800" dist="38100" dir="2700000" algn="tl" rotWithShape="0">
              <a:prstClr val="black">
                <a:alpha val="40000"/>
              </a:prstClr>
            </a:outerShdw>
          </a:effectLst>
        </p:grpSpPr>
        <p:sp>
          <p:nvSpPr>
            <p:cNvPr id="25" name="Rectangle 24">
              <a:extLst>
                <a:ext uri="{FF2B5EF4-FFF2-40B4-BE49-F238E27FC236}">
                  <a16:creationId xmlns:a16="http://schemas.microsoft.com/office/drawing/2014/main" id="{A4A9D41F-EC06-B5D4-2CFD-3237652E5F22}"/>
                </a:ext>
              </a:extLst>
            </p:cNvPr>
            <p:cNvSpPr/>
            <p:nvPr/>
          </p:nvSpPr>
          <p:spPr>
            <a:xfrm>
              <a:off x="4815840" y="3274423"/>
              <a:ext cx="1950720" cy="505096"/>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1F90DBEC-7231-59AA-47E5-4CD9B923EAFF}"/>
                </a:ext>
              </a:extLst>
            </p:cNvPr>
            <p:cNvSpPr/>
            <p:nvPr/>
          </p:nvSpPr>
          <p:spPr>
            <a:xfrm>
              <a:off x="4920343" y="3274423"/>
              <a:ext cx="1741714" cy="505097"/>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dirty="0"/>
                <a:t>Fiber</a:t>
              </a:r>
            </a:p>
          </p:txBody>
        </p:sp>
      </p:grpSp>
      <p:grpSp>
        <p:nvGrpSpPr>
          <p:cNvPr id="27" name="Group 26">
            <a:extLst>
              <a:ext uri="{FF2B5EF4-FFF2-40B4-BE49-F238E27FC236}">
                <a16:creationId xmlns:a16="http://schemas.microsoft.com/office/drawing/2014/main" id="{1ADBFEC1-88EA-F52D-904C-2CF93ACA7E3D}"/>
              </a:ext>
            </a:extLst>
          </p:cNvPr>
          <p:cNvGrpSpPr/>
          <p:nvPr/>
        </p:nvGrpSpPr>
        <p:grpSpPr>
          <a:xfrm>
            <a:off x="4576356" y="3298374"/>
            <a:ext cx="1950720" cy="505097"/>
            <a:chOff x="4815840" y="3274423"/>
            <a:chExt cx="1950720" cy="505097"/>
          </a:xfrm>
          <a:effectLst>
            <a:outerShdw blurRad="50800" dist="38100" dir="2700000" algn="tl" rotWithShape="0">
              <a:prstClr val="black">
                <a:alpha val="40000"/>
              </a:prstClr>
            </a:outerShdw>
          </a:effectLst>
        </p:grpSpPr>
        <p:sp>
          <p:nvSpPr>
            <p:cNvPr id="28" name="Rectangle 27">
              <a:extLst>
                <a:ext uri="{FF2B5EF4-FFF2-40B4-BE49-F238E27FC236}">
                  <a16:creationId xmlns:a16="http://schemas.microsoft.com/office/drawing/2014/main" id="{D8494AAD-37C3-12BE-A041-2F8525274CB2}"/>
                </a:ext>
              </a:extLst>
            </p:cNvPr>
            <p:cNvSpPr/>
            <p:nvPr/>
          </p:nvSpPr>
          <p:spPr>
            <a:xfrm>
              <a:off x="4815840" y="3274423"/>
              <a:ext cx="1950720" cy="505096"/>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040A2660-C33D-F398-9AA9-D5A10768E991}"/>
                </a:ext>
              </a:extLst>
            </p:cNvPr>
            <p:cNvSpPr/>
            <p:nvPr/>
          </p:nvSpPr>
          <p:spPr>
            <a:xfrm>
              <a:off x="4920343" y="3274423"/>
              <a:ext cx="1741714" cy="505097"/>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dirty="0"/>
                <a:t>Fiber</a:t>
              </a:r>
            </a:p>
          </p:txBody>
        </p:sp>
      </p:grpSp>
      <p:grpSp>
        <p:nvGrpSpPr>
          <p:cNvPr id="30" name="Group 29">
            <a:extLst>
              <a:ext uri="{FF2B5EF4-FFF2-40B4-BE49-F238E27FC236}">
                <a16:creationId xmlns:a16="http://schemas.microsoft.com/office/drawing/2014/main" id="{F421F390-3C14-9702-B2F3-032F7048AD26}"/>
              </a:ext>
            </a:extLst>
          </p:cNvPr>
          <p:cNvGrpSpPr/>
          <p:nvPr/>
        </p:nvGrpSpPr>
        <p:grpSpPr>
          <a:xfrm>
            <a:off x="4776655" y="3180808"/>
            <a:ext cx="1950720" cy="505097"/>
            <a:chOff x="4815840" y="3274423"/>
            <a:chExt cx="1950720" cy="505097"/>
          </a:xfrm>
          <a:effectLst>
            <a:outerShdw blurRad="50800" dist="38100" dir="2700000" algn="tl" rotWithShape="0">
              <a:prstClr val="black">
                <a:alpha val="40000"/>
              </a:prstClr>
            </a:outerShdw>
          </a:effectLst>
        </p:grpSpPr>
        <p:sp>
          <p:nvSpPr>
            <p:cNvPr id="31" name="Rectangle 30">
              <a:extLst>
                <a:ext uri="{FF2B5EF4-FFF2-40B4-BE49-F238E27FC236}">
                  <a16:creationId xmlns:a16="http://schemas.microsoft.com/office/drawing/2014/main" id="{9A34940D-4CDF-7604-F505-E334EE083C0F}"/>
                </a:ext>
              </a:extLst>
            </p:cNvPr>
            <p:cNvSpPr/>
            <p:nvPr/>
          </p:nvSpPr>
          <p:spPr>
            <a:xfrm>
              <a:off x="4815840" y="3274423"/>
              <a:ext cx="1950720" cy="505096"/>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72A48418-E88D-5353-C9C0-11390B1E4C5C}"/>
                </a:ext>
              </a:extLst>
            </p:cNvPr>
            <p:cNvSpPr/>
            <p:nvPr/>
          </p:nvSpPr>
          <p:spPr>
            <a:xfrm>
              <a:off x="4920343" y="3274423"/>
              <a:ext cx="1741714" cy="505097"/>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dirty="0"/>
                <a:t>Fiber</a:t>
              </a:r>
            </a:p>
          </p:txBody>
        </p:sp>
      </p:grpSp>
      <p:grpSp>
        <p:nvGrpSpPr>
          <p:cNvPr id="33" name="Group 32">
            <a:extLst>
              <a:ext uri="{FF2B5EF4-FFF2-40B4-BE49-F238E27FC236}">
                <a16:creationId xmlns:a16="http://schemas.microsoft.com/office/drawing/2014/main" id="{80EF52BD-00D6-77BC-898F-1BADB7716204}"/>
              </a:ext>
            </a:extLst>
          </p:cNvPr>
          <p:cNvGrpSpPr/>
          <p:nvPr/>
        </p:nvGrpSpPr>
        <p:grpSpPr>
          <a:xfrm>
            <a:off x="4571998" y="3041468"/>
            <a:ext cx="1950720" cy="505097"/>
            <a:chOff x="4815840" y="3274423"/>
            <a:chExt cx="1950720" cy="505097"/>
          </a:xfrm>
          <a:effectLst>
            <a:outerShdw blurRad="50800" dist="38100" dir="2700000" algn="tl" rotWithShape="0">
              <a:prstClr val="black">
                <a:alpha val="40000"/>
              </a:prstClr>
            </a:outerShdw>
          </a:effectLst>
        </p:grpSpPr>
        <p:sp>
          <p:nvSpPr>
            <p:cNvPr id="34" name="Rectangle 33">
              <a:extLst>
                <a:ext uri="{FF2B5EF4-FFF2-40B4-BE49-F238E27FC236}">
                  <a16:creationId xmlns:a16="http://schemas.microsoft.com/office/drawing/2014/main" id="{257E30BB-7492-2EC2-0907-29F008CC3AFD}"/>
                </a:ext>
              </a:extLst>
            </p:cNvPr>
            <p:cNvSpPr/>
            <p:nvPr/>
          </p:nvSpPr>
          <p:spPr>
            <a:xfrm>
              <a:off x="4815840" y="3274423"/>
              <a:ext cx="1950720" cy="505096"/>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18F80F00-09DD-A33D-C109-F33605317CFE}"/>
                </a:ext>
              </a:extLst>
            </p:cNvPr>
            <p:cNvSpPr/>
            <p:nvPr/>
          </p:nvSpPr>
          <p:spPr>
            <a:xfrm>
              <a:off x="4920343" y="3274423"/>
              <a:ext cx="1741714" cy="505097"/>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dirty="0"/>
                <a:t>Fiber</a:t>
              </a:r>
            </a:p>
          </p:txBody>
        </p:sp>
      </p:grpSp>
      <p:grpSp>
        <p:nvGrpSpPr>
          <p:cNvPr id="60" name="Group 59">
            <a:extLst>
              <a:ext uri="{FF2B5EF4-FFF2-40B4-BE49-F238E27FC236}">
                <a16:creationId xmlns:a16="http://schemas.microsoft.com/office/drawing/2014/main" id="{62856269-D2DA-426D-BC1F-2D6CB184C910}"/>
              </a:ext>
            </a:extLst>
          </p:cNvPr>
          <p:cNvGrpSpPr/>
          <p:nvPr/>
        </p:nvGrpSpPr>
        <p:grpSpPr>
          <a:xfrm>
            <a:off x="4785361" y="2923902"/>
            <a:ext cx="1950720" cy="505097"/>
            <a:chOff x="4815840" y="3274423"/>
            <a:chExt cx="1950720" cy="505097"/>
          </a:xfrm>
          <a:effectLst>
            <a:outerShdw blurRad="50800" dist="38100" dir="2700000" algn="tl" rotWithShape="0">
              <a:prstClr val="black">
                <a:alpha val="40000"/>
              </a:prstClr>
            </a:outerShdw>
          </a:effectLst>
        </p:grpSpPr>
        <p:sp>
          <p:nvSpPr>
            <p:cNvPr id="61" name="Rectangle 60">
              <a:extLst>
                <a:ext uri="{FF2B5EF4-FFF2-40B4-BE49-F238E27FC236}">
                  <a16:creationId xmlns:a16="http://schemas.microsoft.com/office/drawing/2014/main" id="{5C17F8E6-C814-07AF-D640-636E678E968B}"/>
                </a:ext>
              </a:extLst>
            </p:cNvPr>
            <p:cNvSpPr/>
            <p:nvPr/>
          </p:nvSpPr>
          <p:spPr>
            <a:xfrm>
              <a:off x="4815840" y="3274423"/>
              <a:ext cx="1950720" cy="505096"/>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62" name="Rectangle 61">
              <a:extLst>
                <a:ext uri="{FF2B5EF4-FFF2-40B4-BE49-F238E27FC236}">
                  <a16:creationId xmlns:a16="http://schemas.microsoft.com/office/drawing/2014/main" id="{67A13254-AED3-A5C6-8928-195F043FFBEB}"/>
                </a:ext>
              </a:extLst>
            </p:cNvPr>
            <p:cNvSpPr/>
            <p:nvPr/>
          </p:nvSpPr>
          <p:spPr>
            <a:xfrm>
              <a:off x="4920343" y="3274423"/>
              <a:ext cx="1741714" cy="505097"/>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dirty="0"/>
                <a:t>Fiber</a:t>
              </a:r>
            </a:p>
          </p:txBody>
        </p:sp>
      </p:grpSp>
      <p:grpSp>
        <p:nvGrpSpPr>
          <p:cNvPr id="63" name="Group 62">
            <a:extLst>
              <a:ext uri="{FF2B5EF4-FFF2-40B4-BE49-F238E27FC236}">
                <a16:creationId xmlns:a16="http://schemas.microsoft.com/office/drawing/2014/main" id="{5A2F4078-AC7B-902D-D928-B0752B381CC1}"/>
              </a:ext>
            </a:extLst>
          </p:cNvPr>
          <p:cNvGrpSpPr/>
          <p:nvPr/>
        </p:nvGrpSpPr>
        <p:grpSpPr>
          <a:xfrm>
            <a:off x="4572000" y="2788919"/>
            <a:ext cx="1950720" cy="505097"/>
            <a:chOff x="4815840" y="3274423"/>
            <a:chExt cx="1950720" cy="505097"/>
          </a:xfrm>
          <a:effectLst>
            <a:outerShdw blurRad="50800" dist="38100" dir="2700000" algn="tl" rotWithShape="0">
              <a:prstClr val="black">
                <a:alpha val="40000"/>
              </a:prstClr>
            </a:outerShdw>
          </a:effectLst>
        </p:grpSpPr>
        <p:sp>
          <p:nvSpPr>
            <p:cNvPr id="64" name="Rectangle 63">
              <a:extLst>
                <a:ext uri="{FF2B5EF4-FFF2-40B4-BE49-F238E27FC236}">
                  <a16:creationId xmlns:a16="http://schemas.microsoft.com/office/drawing/2014/main" id="{43B4B10E-AA97-922B-AA83-315947CBC3F1}"/>
                </a:ext>
              </a:extLst>
            </p:cNvPr>
            <p:cNvSpPr/>
            <p:nvPr/>
          </p:nvSpPr>
          <p:spPr>
            <a:xfrm>
              <a:off x="4815840" y="3274423"/>
              <a:ext cx="1950720" cy="505096"/>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65" name="Rectangle 64">
              <a:extLst>
                <a:ext uri="{FF2B5EF4-FFF2-40B4-BE49-F238E27FC236}">
                  <a16:creationId xmlns:a16="http://schemas.microsoft.com/office/drawing/2014/main" id="{C62F4405-1E51-C2E5-0ECD-0FB9FDA8277A}"/>
                </a:ext>
              </a:extLst>
            </p:cNvPr>
            <p:cNvSpPr/>
            <p:nvPr/>
          </p:nvSpPr>
          <p:spPr>
            <a:xfrm>
              <a:off x="4920343" y="3274423"/>
              <a:ext cx="1741714" cy="505097"/>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dirty="0"/>
                <a:t>Fiber</a:t>
              </a:r>
            </a:p>
          </p:txBody>
        </p:sp>
      </p:grpSp>
      <p:grpSp>
        <p:nvGrpSpPr>
          <p:cNvPr id="66" name="Group 65">
            <a:extLst>
              <a:ext uri="{FF2B5EF4-FFF2-40B4-BE49-F238E27FC236}">
                <a16:creationId xmlns:a16="http://schemas.microsoft.com/office/drawing/2014/main" id="{DE692A01-96F3-97E4-5A24-683A639CB7B0}"/>
              </a:ext>
            </a:extLst>
          </p:cNvPr>
          <p:cNvGrpSpPr/>
          <p:nvPr/>
        </p:nvGrpSpPr>
        <p:grpSpPr>
          <a:xfrm>
            <a:off x="4781008" y="2671353"/>
            <a:ext cx="1950720" cy="505097"/>
            <a:chOff x="4815840" y="3274423"/>
            <a:chExt cx="1950720" cy="505097"/>
          </a:xfrm>
          <a:effectLst>
            <a:outerShdw blurRad="50800" dist="38100" dir="2700000" algn="tl" rotWithShape="0">
              <a:prstClr val="black">
                <a:alpha val="40000"/>
              </a:prstClr>
            </a:outerShdw>
          </a:effectLst>
        </p:grpSpPr>
        <p:sp>
          <p:nvSpPr>
            <p:cNvPr id="67" name="Rectangle 66">
              <a:extLst>
                <a:ext uri="{FF2B5EF4-FFF2-40B4-BE49-F238E27FC236}">
                  <a16:creationId xmlns:a16="http://schemas.microsoft.com/office/drawing/2014/main" id="{FAEFE695-A16C-CCB4-8378-EA7074741C67}"/>
                </a:ext>
              </a:extLst>
            </p:cNvPr>
            <p:cNvSpPr/>
            <p:nvPr/>
          </p:nvSpPr>
          <p:spPr>
            <a:xfrm>
              <a:off x="4815840" y="3274423"/>
              <a:ext cx="1950720" cy="505096"/>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68" name="Rectangle 67">
              <a:extLst>
                <a:ext uri="{FF2B5EF4-FFF2-40B4-BE49-F238E27FC236}">
                  <a16:creationId xmlns:a16="http://schemas.microsoft.com/office/drawing/2014/main" id="{6118FE6A-B420-E4A8-02EE-58952D75C7E0}"/>
                </a:ext>
              </a:extLst>
            </p:cNvPr>
            <p:cNvSpPr/>
            <p:nvPr/>
          </p:nvSpPr>
          <p:spPr>
            <a:xfrm>
              <a:off x="4920343" y="3274423"/>
              <a:ext cx="1741714" cy="505097"/>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dirty="0"/>
                <a:t>Fiber</a:t>
              </a:r>
            </a:p>
          </p:txBody>
        </p:sp>
      </p:grpSp>
      <p:grpSp>
        <p:nvGrpSpPr>
          <p:cNvPr id="69" name="Group 68">
            <a:extLst>
              <a:ext uri="{FF2B5EF4-FFF2-40B4-BE49-F238E27FC236}">
                <a16:creationId xmlns:a16="http://schemas.microsoft.com/office/drawing/2014/main" id="{32F207C6-3483-4DCA-EB45-127A3C81A9D1}"/>
              </a:ext>
            </a:extLst>
          </p:cNvPr>
          <p:cNvGrpSpPr/>
          <p:nvPr/>
        </p:nvGrpSpPr>
        <p:grpSpPr>
          <a:xfrm>
            <a:off x="4576351" y="2532013"/>
            <a:ext cx="1950720" cy="505097"/>
            <a:chOff x="4815840" y="3274423"/>
            <a:chExt cx="1950720" cy="505097"/>
          </a:xfrm>
          <a:effectLst>
            <a:outerShdw blurRad="50800" dist="38100" dir="2700000" algn="tl" rotWithShape="0">
              <a:prstClr val="black">
                <a:alpha val="40000"/>
              </a:prstClr>
            </a:outerShdw>
          </a:effectLst>
        </p:grpSpPr>
        <p:sp>
          <p:nvSpPr>
            <p:cNvPr id="70" name="Rectangle 69">
              <a:extLst>
                <a:ext uri="{FF2B5EF4-FFF2-40B4-BE49-F238E27FC236}">
                  <a16:creationId xmlns:a16="http://schemas.microsoft.com/office/drawing/2014/main" id="{237B90AE-EE22-77F4-E62D-C8D63B699F34}"/>
                </a:ext>
              </a:extLst>
            </p:cNvPr>
            <p:cNvSpPr/>
            <p:nvPr/>
          </p:nvSpPr>
          <p:spPr>
            <a:xfrm>
              <a:off x="4815840" y="3274423"/>
              <a:ext cx="1950720" cy="505096"/>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71" name="Rectangle 70">
              <a:extLst>
                <a:ext uri="{FF2B5EF4-FFF2-40B4-BE49-F238E27FC236}">
                  <a16:creationId xmlns:a16="http://schemas.microsoft.com/office/drawing/2014/main" id="{A06F212F-E8BB-3172-792B-BC6F89B523F1}"/>
                </a:ext>
              </a:extLst>
            </p:cNvPr>
            <p:cNvSpPr/>
            <p:nvPr/>
          </p:nvSpPr>
          <p:spPr>
            <a:xfrm>
              <a:off x="4920343" y="3274423"/>
              <a:ext cx="1741714" cy="505097"/>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dirty="0"/>
                <a:t>Fiber</a:t>
              </a:r>
            </a:p>
          </p:txBody>
        </p:sp>
      </p:grpSp>
      <p:sp>
        <p:nvSpPr>
          <p:cNvPr id="73" name="Flowchart: Document 72">
            <a:extLst>
              <a:ext uri="{FF2B5EF4-FFF2-40B4-BE49-F238E27FC236}">
                <a16:creationId xmlns:a16="http://schemas.microsoft.com/office/drawing/2014/main" id="{C64E678E-C7C8-FBAF-9383-2A31BCDD2EBC}"/>
              </a:ext>
            </a:extLst>
          </p:cNvPr>
          <p:cNvSpPr/>
          <p:nvPr/>
        </p:nvSpPr>
        <p:spPr>
          <a:xfrm>
            <a:off x="9272446" y="2936350"/>
            <a:ext cx="1756960" cy="2256754"/>
          </a:xfrm>
          <a:prstGeom prst="flowChartDocument">
            <a:avLst/>
          </a:prstGeom>
          <a:effectLst>
            <a:outerShdw blurRad="50800" dist="38100" dir="2700000" algn="tl" rotWithShape="0">
              <a:prstClr val="black">
                <a:alpha val="40000"/>
              </a:prstClr>
            </a:outerShdw>
          </a:effectLst>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dirty="0"/>
              <a:t>Worker</a:t>
            </a:r>
          </a:p>
          <a:p>
            <a:pPr algn="ctr"/>
            <a:r>
              <a:rPr lang="en-US" dirty="0"/>
              <a:t>Thread</a:t>
            </a:r>
          </a:p>
        </p:txBody>
      </p:sp>
      <p:grpSp>
        <p:nvGrpSpPr>
          <p:cNvPr id="75" name="Group 74">
            <a:extLst>
              <a:ext uri="{FF2B5EF4-FFF2-40B4-BE49-F238E27FC236}">
                <a16:creationId xmlns:a16="http://schemas.microsoft.com/office/drawing/2014/main" id="{A53A6D50-9155-DD7D-7D11-38BCB96E9BB6}"/>
              </a:ext>
            </a:extLst>
          </p:cNvPr>
          <p:cNvGrpSpPr/>
          <p:nvPr/>
        </p:nvGrpSpPr>
        <p:grpSpPr>
          <a:xfrm>
            <a:off x="9448670" y="4232360"/>
            <a:ext cx="1376080" cy="406496"/>
            <a:chOff x="4815840" y="3274423"/>
            <a:chExt cx="1950720" cy="505097"/>
          </a:xfrm>
          <a:effectLst>
            <a:outerShdw blurRad="50800" dist="38100" dir="2700000" algn="tl" rotWithShape="0">
              <a:prstClr val="black">
                <a:alpha val="40000"/>
              </a:prstClr>
            </a:outerShdw>
          </a:effectLst>
        </p:grpSpPr>
        <p:sp>
          <p:nvSpPr>
            <p:cNvPr id="76" name="Rectangle 75">
              <a:extLst>
                <a:ext uri="{FF2B5EF4-FFF2-40B4-BE49-F238E27FC236}">
                  <a16:creationId xmlns:a16="http://schemas.microsoft.com/office/drawing/2014/main" id="{6ECDAE20-DA34-E95A-09AC-B121EEAC9018}"/>
                </a:ext>
              </a:extLst>
            </p:cNvPr>
            <p:cNvSpPr/>
            <p:nvPr/>
          </p:nvSpPr>
          <p:spPr>
            <a:xfrm>
              <a:off x="4815840" y="3274423"/>
              <a:ext cx="1950720" cy="505096"/>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5A0E5C75-AD81-EC93-7476-761568DDC9D2}"/>
                </a:ext>
              </a:extLst>
            </p:cNvPr>
            <p:cNvSpPr/>
            <p:nvPr/>
          </p:nvSpPr>
          <p:spPr>
            <a:xfrm>
              <a:off x="4920343" y="3274423"/>
              <a:ext cx="1741714" cy="505097"/>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dirty="0"/>
                <a:t>Fiber</a:t>
              </a:r>
            </a:p>
          </p:txBody>
        </p:sp>
      </p:grpSp>
      <p:sp>
        <p:nvSpPr>
          <p:cNvPr id="78" name="TextBox 77">
            <a:extLst>
              <a:ext uri="{FF2B5EF4-FFF2-40B4-BE49-F238E27FC236}">
                <a16:creationId xmlns:a16="http://schemas.microsoft.com/office/drawing/2014/main" id="{8619B35F-107C-740D-412E-C0CCA799CD48}"/>
              </a:ext>
            </a:extLst>
          </p:cNvPr>
          <p:cNvSpPr txBox="1"/>
          <p:nvPr/>
        </p:nvSpPr>
        <p:spPr>
          <a:xfrm>
            <a:off x="971564" y="5296597"/>
            <a:ext cx="2006768" cy="646331"/>
          </a:xfrm>
          <a:prstGeom prst="rect">
            <a:avLst/>
          </a:prstGeom>
          <a:noFill/>
        </p:spPr>
        <p:txBody>
          <a:bodyPr wrap="none" rtlCol="0">
            <a:spAutoFit/>
          </a:bodyPr>
          <a:lstStyle/>
          <a:p>
            <a:pPr algn="ctr"/>
            <a:r>
              <a:rPr lang="en-US" dirty="0">
                <a:solidFill>
                  <a:schemeClr val="bg1"/>
                </a:solidFill>
              </a:rPr>
              <a:t>3 Job Queues</a:t>
            </a:r>
          </a:p>
          <a:p>
            <a:pPr algn="ctr"/>
            <a:r>
              <a:rPr lang="en-US" dirty="0">
                <a:solidFill>
                  <a:schemeClr val="bg1"/>
                </a:solidFill>
              </a:rPr>
              <a:t>Low, Normal, High</a:t>
            </a:r>
          </a:p>
        </p:txBody>
      </p:sp>
      <p:sp>
        <p:nvSpPr>
          <p:cNvPr id="79" name="TextBox 78">
            <a:extLst>
              <a:ext uri="{FF2B5EF4-FFF2-40B4-BE49-F238E27FC236}">
                <a16:creationId xmlns:a16="http://schemas.microsoft.com/office/drawing/2014/main" id="{6049A82A-F347-C933-C286-15DC67E3B4D8}"/>
              </a:ext>
            </a:extLst>
          </p:cNvPr>
          <p:cNvSpPr txBox="1"/>
          <p:nvPr/>
        </p:nvSpPr>
        <p:spPr>
          <a:xfrm>
            <a:off x="4910299" y="5580015"/>
            <a:ext cx="1169616" cy="369332"/>
          </a:xfrm>
          <a:prstGeom prst="rect">
            <a:avLst/>
          </a:prstGeom>
          <a:noFill/>
        </p:spPr>
        <p:txBody>
          <a:bodyPr wrap="none" rtlCol="0">
            <a:spAutoFit/>
          </a:bodyPr>
          <a:lstStyle/>
          <a:p>
            <a:pPr algn="ctr"/>
            <a:r>
              <a:rPr lang="en-US" dirty="0">
                <a:solidFill>
                  <a:schemeClr val="bg1"/>
                </a:solidFill>
              </a:rPr>
              <a:t>Fiber Pool</a:t>
            </a:r>
          </a:p>
        </p:txBody>
      </p:sp>
      <p:sp>
        <p:nvSpPr>
          <p:cNvPr id="80" name="TextBox 79">
            <a:extLst>
              <a:ext uri="{FF2B5EF4-FFF2-40B4-BE49-F238E27FC236}">
                <a16:creationId xmlns:a16="http://schemas.microsoft.com/office/drawing/2014/main" id="{6FADCA73-9F78-1405-FE80-F509BA5EED16}"/>
              </a:ext>
            </a:extLst>
          </p:cNvPr>
          <p:cNvSpPr txBox="1"/>
          <p:nvPr/>
        </p:nvSpPr>
        <p:spPr>
          <a:xfrm>
            <a:off x="8896659" y="5580015"/>
            <a:ext cx="1774845" cy="369332"/>
          </a:xfrm>
          <a:prstGeom prst="rect">
            <a:avLst/>
          </a:prstGeom>
          <a:noFill/>
        </p:spPr>
        <p:txBody>
          <a:bodyPr wrap="none" rtlCol="0">
            <a:spAutoFit/>
          </a:bodyPr>
          <a:lstStyle/>
          <a:p>
            <a:pPr algn="ctr"/>
            <a:r>
              <a:rPr lang="en-US" dirty="0">
                <a:solidFill>
                  <a:schemeClr val="bg1"/>
                </a:solidFill>
              </a:rPr>
              <a:t>Worker Threads</a:t>
            </a:r>
          </a:p>
        </p:txBody>
      </p:sp>
      <p:sp>
        <p:nvSpPr>
          <p:cNvPr id="88" name="Rectangle 87">
            <a:extLst>
              <a:ext uri="{FF2B5EF4-FFF2-40B4-BE49-F238E27FC236}">
                <a16:creationId xmlns:a16="http://schemas.microsoft.com/office/drawing/2014/main" id="{43098CAA-1FEA-B01F-33B4-2B1DA8D1B6B9}"/>
              </a:ext>
            </a:extLst>
          </p:cNvPr>
          <p:cNvSpPr/>
          <p:nvPr/>
        </p:nvSpPr>
        <p:spPr>
          <a:xfrm>
            <a:off x="2551612" y="1593669"/>
            <a:ext cx="404390" cy="330468"/>
          </a:xfrm>
          <a:prstGeom prst="rect">
            <a:avLst/>
          </a:prstGeom>
          <a:effectLst>
            <a:outerShdw blurRad="50800" dist="38100" dir="2700000" algn="tl" rotWithShape="0">
              <a:prstClr val="black">
                <a:alpha val="40000"/>
              </a:prstClr>
            </a:outerShdw>
          </a:effectLst>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89" name="Rectangle 88">
            <a:extLst>
              <a:ext uri="{FF2B5EF4-FFF2-40B4-BE49-F238E27FC236}">
                <a16:creationId xmlns:a16="http://schemas.microsoft.com/office/drawing/2014/main" id="{4B4C73AC-8D1B-F103-1FE3-D42D042B08E6}"/>
              </a:ext>
            </a:extLst>
          </p:cNvPr>
          <p:cNvSpPr/>
          <p:nvPr/>
        </p:nvSpPr>
        <p:spPr>
          <a:xfrm>
            <a:off x="2704012" y="1746069"/>
            <a:ext cx="404390" cy="330468"/>
          </a:xfrm>
          <a:prstGeom prst="rect">
            <a:avLst/>
          </a:prstGeom>
          <a:effectLst>
            <a:outerShdw blurRad="50800" dist="38100" dir="2700000" algn="tl" rotWithShape="0">
              <a:prstClr val="black">
                <a:alpha val="40000"/>
              </a:prstClr>
            </a:outerShdw>
          </a:effectLst>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90" name="Rectangle 89">
            <a:extLst>
              <a:ext uri="{FF2B5EF4-FFF2-40B4-BE49-F238E27FC236}">
                <a16:creationId xmlns:a16="http://schemas.microsoft.com/office/drawing/2014/main" id="{C87F1A79-2FE1-D159-F709-D6D1D0D8284F}"/>
              </a:ext>
            </a:extLst>
          </p:cNvPr>
          <p:cNvSpPr/>
          <p:nvPr/>
        </p:nvSpPr>
        <p:spPr>
          <a:xfrm>
            <a:off x="3211007" y="1593669"/>
            <a:ext cx="404390" cy="330468"/>
          </a:xfrm>
          <a:prstGeom prst="rect">
            <a:avLst/>
          </a:prstGeom>
          <a:effectLst>
            <a:outerShdw blurRad="50800" dist="38100" dir="2700000" algn="tl" rotWithShape="0">
              <a:prstClr val="black">
                <a:alpha val="40000"/>
              </a:prstClr>
            </a:outerShdw>
          </a:effectLst>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91" name="Rectangle 90">
            <a:extLst>
              <a:ext uri="{FF2B5EF4-FFF2-40B4-BE49-F238E27FC236}">
                <a16:creationId xmlns:a16="http://schemas.microsoft.com/office/drawing/2014/main" id="{E9FD4A21-5F3B-8D7D-0268-F168FFD8EA13}"/>
              </a:ext>
            </a:extLst>
          </p:cNvPr>
          <p:cNvSpPr/>
          <p:nvPr/>
        </p:nvSpPr>
        <p:spPr>
          <a:xfrm>
            <a:off x="3363407" y="1746069"/>
            <a:ext cx="404390" cy="330468"/>
          </a:xfrm>
          <a:prstGeom prst="rect">
            <a:avLst/>
          </a:prstGeom>
          <a:effectLst>
            <a:outerShdw blurRad="50800" dist="38100" dir="2700000" algn="tl" rotWithShape="0">
              <a:prstClr val="black">
                <a:alpha val="40000"/>
              </a:prstClr>
            </a:outerShdw>
          </a:effectLst>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92" name="Arrow: Down 91">
            <a:extLst>
              <a:ext uri="{FF2B5EF4-FFF2-40B4-BE49-F238E27FC236}">
                <a16:creationId xmlns:a16="http://schemas.microsoft.com/office/drawing/2014/main" id="{A694739C-DC26-351B-6CDD-92F2B52ECE6E}"/>
              </a:ext>
            </a:extLst>
          </p:cNvPr>
          <p:cNvSpPr/>
          <p:nvPr/>
        </p:nvSpPr>
        <p:spPr>
          <a:xfrm rot="2163852">
            <a:off x="3194193" y="2251001"/>
            <a:ext cx="298547" cy="372520"/>
          </a:xfrm>
          <a:prstGeom prst="downArrow">
            <a:avLst/>
          </a:prstGeom>
          <a:effectLst>
            <a:outerShdw blurRad="50800" dist="38100" dir="2700000" algn="tl" rotWithShape="0">
              <a:prstClr val="black">
                <a:alpha val="40000"/>
              </a:prstClr>
            </a:outerShdw>
          </a:effectLst>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93" name="TextBox 92">
            <a:extLst>
              <a:ext uri="{FF2B5EF4-FFF2-40B4-BE49-F238E27FC236}">
                <a16:creationId xmlns:a16="http://schemas.microsoft.com/office/drawing/2014/main" id="{89CF9811-4B4F-8275-D86D-26D38B1BD952}"/>
              </a:ext>
            </a:extLst>
          </p:cNvPr>
          <p:cNvSpPr txBox="1"/>
          <p:nvPr/>
        </p:nvSpPr>
        <p:spPr>
          <a:xfrm>
            <a:off x="1749593" y="1561403"/>
            <a:ext cx="644728" cy="369332"/>
          </a:xfrm>
          <a:prstGeom prst="rect">
            <a:avLst/>
          </a:prstGeom>
          <a:noFill/>
        </p:spPr>
        <p:txBody>
          <a:bodyPr wrap="none" rtlCol="0">
            <a:spAutoFit/>
          </a:bodyPr>
          <a:lstStyle/>
          <a:p>
            <a:r>
              <a:rPr lang="en-US" dirty="0">
                <a:solidFill>
                  <a:schemeClr val="bg1"/>
                </a:solidFill>
              </a:rPr>
              <a:t>Jobs</a:t>
            </a:r>
          </a:p>
        </p:txBody>
      </p:sp>
      <p:pic>
        <p:nvPicPr>
          <p:cNvPr id="21" name="Graphic 20" descr="Architecture with solid fill">
            <a:extLst>
              <a:ext uri="{FF2B5EF4-FFF2-40B4-BE49-F238E27FC236}">
                <a16:creationId xmlns:a16="http://schemas.microsoft.com/office/drawing/2014/main" id="{AB545053-96E4-0870-6CA8-32E0CD4E1AF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486844" y="608806"/>
            <a:ext cx="609602" cy="609602"/>
          </a:xfrm>
          <a:prstGeom prst="rect">
            <a:avLst/>
          </a:prstGeom>
        </p:spPr>
      </p:pic>
      <p:sp>
        <p:nvSpPr>
          <p:cNvPr id="23" name="PB">
            <a:extLst>
              <a:ext uri="{FF2B5EF4-FFF2-40B4-BE49-F238E27FC236}">
                <a16:creationId xmlns:a16="http://schemas.microsoft.com/office/drawing/2014/main" id="{2D33914D-6DE4-108F-4B4C-FD6B21005A36}"/>
              </a:ext>
            </a:extLst>
          </p:cNvPr>
          <p:cNvSpPr/>
          <p:nvPr/>
        </p:nvSpPr>
        <p:spPr>
          <a:xfrm>
            <a:off x="0" y="6070600"/>
            <a:ext cx="2472504" cy="152400"/>
          </a:xfrm>
          <a:prstGeom prst="rect">
            <a:avLst/>
          </a:prstGeom>
          <a:solidFill>
            <a:srgbClr val="E76E0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883169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5602FD-71C5-E2A1-BBBB-944D5C75FA86}"/>
              </a:ext>
            </a:extLst>
          </p:cNvPr>
          <p:cNvSpPr>
            <a:spLocks noGrp="1"/>
          </p:cNvSpPr>
          <p:nvPr>
            <p:ph type="title"/>
          </p:nvPr>
        </p:nvSpPr>
        <p:spPr/>
        <p:txBody>
          <a:bodyPr/>
          <a:lstStyle/>
          <a:p>
            <a:r>
              <a:rPr lang="en-US" dirty="0"/>
              <a:t>Overview</a:t>
            </a:r>
          </a:p>
        </p:txBody>
      </p:sp>
      <p:sp>
        <p:nvSpPr>
          <p:cNvPr id="3" name="Content Placeholder 2">
            <a:extLst>
              <a:ext uri="{FF2B5EF4-FFF2-40B4-BE49-F238E27FC236}">
                <a16:creationId xmlns:a16="http://schemas.microsoft.com/office/drawing/2014/main" id="{C3B19294-67F7-ABB1-14DB-EB797F3AC3A3}"/>
              </a:ext>
            </a:extLst>
          </p:cNvPr>
          <p:cNvSpPr>
            <a:spLocks noGrp="1"/>
          </p:cNvSpPr>
          <p:nvPr>
            <p:ph idx="1"/>
          </p:nvPr>
        </p:nvSpPr>
        <p:spPr/>
        <p:txBody>
          <a:bodyPr>
            <a:normAutofit/>
          </a:bodyPr>
          <a:lstStyle/>
          <a:p>
            <a:r>
              <a:rPr lang="en-US" dirty="0"/>
              <a:t>Latest projects:</a:t>
            </a:r>
          </a:p>
          <a:p>
            <a:pPr lvl="1"/>
            <a:r>
              <a:rPr lang="en-US" dirty="0"/>
              <a:t>The first renegade</a:t>
            </a:r>
          </a:p>
          <a:p>
            <a:pPr lvl="1"/>
            <a:r>
              <a:rPr lang="en-US" dirty="0">
                <a:solidFill>
                  <a:schemeClr val="accent2"/>
                </a:solidFill>
                <a:hlinkClick r:id="rId4">
                  <a:extLst>
                    <a:ext uri="{A12FA001-AC4F-418D-AE19-62706E023703}">
                      <ahyp:hlinkClr xmlns:ahyp="http://schemas.microsoft.com/office/drawing/2018/hyperlinkcolor" val="tx"/>
                    </a:ext>
                  </a:extLst>
                </a:hlinkClick>
              </a:rPr>
              <a:t>Processing PP</a:t>
            </a:r>
            <a:endParaRPr lang="en-US" dirty="0">
              <a:solidFill>
                <a:schemeClr val="accent2"/>
              </a:solidFill>
            </a:endParaRPr>
          </a:p>
        </p:txBody>
      </p:sp>
      <p:pic>
        <p:nvPicPr>
          <p:cNvPr id="4" name="processing-example">
            <a:hlinkClick r:id="" action="ppaction://media"/>
            <a:extLst>
              <a:ext uri="{FF2B5EF4-FFF2-40B4-BE49-F238E27FC236}">
                <a16:creationId xmlns:a16="http://schemas.microsoft.com/office/drawing/2014/main" id="{4F1D8A30-5928-5AAF-9D5A-8906CD755E9B}"/>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944464" y="2253673"/>
            <a:ext cx="3493230" cy="3476622"/>
          </a:xfrm>
          <a:prstGeom prst="rect">
            <a:avLst/>
          </a:prstGeom>
        </p:spPr>
      </p:pic>
      <p:pic>
        <p:nvPicPr>
          <p:cNvPr id="1026" name="Picture 2">
            <a:extLst>
              <a:ext uri="{FF2B5EF4-FFF2-40B4-BE49-F238E27FC236}">
                <a16:creationId xmlns:a16="http://schemas.microsoft.com/office/drawing/2014/main" id="{BEFD222C-A227-4A70-943B-CA3C9D55122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71412" y="1787391"/>
            <a:ext cx="932564" cy="932564"/>
          </a:xfrm>
          <a:prstGeom prst="rect">
            <a:avLst/>
          </a:prstGeom>
          <a:noFill/>
          <a:extLst>
            <a:ext uri="{909E8E84-426E-40DD-AFC4-6F175D3DCCD1}">
              <a14:hiddenFill xmlns:a14="http://schemas.microsoft.com/office/drawing/2010/main">
                <a:solidFill>
                  <a:srgbClr val="FFFFFF"/>
                </a:solidFill>
              </a14:hiddenFill>
            </a:ext>
          </a:extLst>
        </p:spPr>
      </p:pic>
      <p:sp>
        <p:nvSpPr>
          <p:cNvPr id="6" name="PB">
            <a:extLst>
              <a:ext uri="{FF2B5EF4-FFF2-40B4-BE49-F238E27FC236}">
                <a16:creationId xmlns:a16="http://schemas.microsoft.com/office/drawing/2014/main" id="{21691AD3-0E66-E562-B0DE-7E5931149C8E}"/>
              </a:ext>
            </a:extLst>
          </p:cNvPr>
          <p:cNvSpPr/>
          <p:nvPr/>
        </p:nvSpPr>
        <p:spPr>
          <a:xfrm>
            <a:off x="0" y="6070600"/>
            <a:ext cx="255776" cy="152400"/>
          </a:xfrm>
          <a:prstGeom prst="rect">
            <a:avLst/>
          </a:prstGeom>
          <a:solidFill>
            <a:srgbClr val="E76E0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52443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4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98F181-0DF0-F425-D1E4-5D0C5639D3BB}"/>
              </a:ext>
            </a:extLst>
          </p:cNvPr>
          <p:cNvSpPr>
            <a:spLocks noGrp="1"/>
          </p:cNvSpPr>
          <p:nvPr>
            <p:ph type="title"/>
          </p:nvPr>
        </p:nvSpPr>
        <p:spPr/>
        <p:txBody>
          <a:bodyPr/>
          <a:lstStyle/>
          <a:p>
            <a:r>
              <a:rPr lang="en-US" dirty="0"/>
              <a:t>The new design - Diagram</a:t>
            </a:r>
          </a:p>
        </p:txBody>
      </p:sp>
      <p:sp>
        <p:nvSpPr>
          <p:cNvPr id="3" name="Rectangle 2">
            <a:extLst>
              <a:ext uri="{FF2B5EF4-FFF2-40B4-BE49-F238E27FC236}">
                <a16:creationId xmlns:a16="http://schemas.microsoft.com/office/drawing/2014/main" id="{274CC073-7C33-84D8-41D7-5AB24991B831}"/>
              </a:ext>
            </a:extLst>
          </p:cNvPr>
          <p:cNvSpPr/>
          <p:nvPr/>
        </p:nvSpPr>
        <p:spPr>
          <a:xfrm>
            <a:off x="838201" y="2246811"/>
            <a:ext cx="6038022" cy="1062446"/>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E1E19351-4CE8-9D3E-AE7A-17C80FE020F0}"/>
              </a:ext>
            </a:extLst>
          </p:cNvPr>
          <p:cNvSpPr/>
          <p:nvPr/>
        </p:nvSpPr>
        <p:spPr>
          <a:xfrm>
            <a:off x="1228456" y="2543632"/>
            <a:ext cx="573669" cy="468803"/>
          </a:xfrm>
          <a:prstGeom prst="rect">
            <a:avLst/>
          </a:prstGeom>
          <a:effectLst>
            <a:outerShdw blurRad="50800" dist="38100" dir="2700000" algn="tl" rotWithShape="0">
              <a:prstClr val="black">
                <a:alpha val="40000"/>
              </a:prstClr>
            </a:outerShdw>
          </a:effectLst>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3CFB3176-A648-C06C-8170-84AD3A128754}"/>
              </a:ext>
            </a:extLst>
          </p:cNvPr>
          <p:cNvSpPr/>
          <p:nvPr/>
        </p:nvSpPr>
        <p:spPr>
          <a:xfrm>
            <a:off x="2318371" y="2543632"/>
            <a:ext cx="573669" cy="468803"/>
          </a:xfrm>
          <a:prstGeom prst="rect">
            <a:avLst/>
          </a:prstGeom>
          <a:effectLst>
            <a:outerShdw blurRad="50800" dist="38100" dir="2700000" algn="tl" rotWithShape="0">
              <a:prstClr val="black">
                <a:alpha val="40000"/>
              </a:prstClr>
            </a:outerShdw>
          </a:effectLst>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F4FD48DC-3C4D-EA2A-BB10-2BD6AAEFE078}"/>
              </a:ext>
            </a:extLst>
          </p:cNvPr>
          <p:cNvSpPr/>
          <p:nvPr/>
        </p:nvSpPr>
        <p:spPr>
          <a:xfrm>
            <a:off x="3408286" y="2543631"/>
            <a:ext cx="573669" cy="468803"/>
          </a:xfrm>
          <a:prstGeom prst="rect">
            <a:avLst/>
          </a:prstGeom>
          <a:effectLst>
            <a:outerShdw blurRad="50800" dist="38100" dir="2700000" algn="tl" rotWithShape="0">
              <a:prstClr val="black">
                <a:alpha val="40000"/>
              </a:prstClr>
            </a:outerShdw>
          </a:effectLst>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7" name="Flowchart: Document 6">
            <a:extLst>
              <a:ext uri="{FF2B5EF4-FFF2-40B4-BE49-F238E27FC236}">
                <a16:creationId xmlns:a16="http://schemas.microsoft.com/office/drawing/2014/main" id="{D1983E36-70C1-2447-4927-A027D0066CEC}"/>
              </a:ext>
            </a:extLst>
          </p:cNvPr>
          <p:cNvSpPr/>
          <p:nvPr/>
        </p:nvSpPr>
        <p:spPr>
          <a:xfrm>
            <a:off x="7974869" y="2246810"/>
            <a:ext cx="2701840" cy="3483429"/>
          </a:xfrm>
          <a:prstGeom prst="flowChartDocument">
            <a:avLst/>
          </a:prstGeom>
          <a:effectLst>
            <a:outerShdw blurRad="50800" dist="38100" dir="2700000" algn="tl" rotWithShape="0">
              <a:prstClr val="black">
                <a:alpha val="40000"/>
              </a:prstClr>
            </a:outerShdw>
          </a:effectLst>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sz="2800" dirty="0"/>
              <a:t>Worker</a:t>
            </a:r>
          </a:p>
          <a:p>
            <a:pPr algn="ctr"/>
            <a:r>
              <a:rPr lang="en-US" sz="2800" dirty="0"/>
              <a:t>Thread</a:t>
            </a:r>
          </a:p>
        </p:txBody>
      </p:sp>
      <p:grpSp>
        <p:nvGrpSpPr>
          <p:cNvPr id="8" name="Group 7">
            <a:extLst>
              <a:ext uri="{FF2B5EF4-FFF2-40B4-BE49-F238E27FC236}">
                <a16:creationId xmlns:a16="http://schemas.microsoft.com/office/drawing/2014/main" id="{68AA77D5-D07C-5C33-0FF2-69FF6B8AC106}"/>
              </a:ext>
            </a:extLst>
          </p:cNvPr>
          <p:cNvGrpSpPr/>
          <p:nvPr/>
        </p:nvGrpSpPr>
        <p:grpSpPr>
          <a:xfrm>
            <a:off x="8328686" y="4258492"/>
            <a:ext cx="1982263" cy="582338"/>
            <a:chOff x="4815840" y="3274423"/>
            <a:chExt cx="1950720" cy="505098"/>
          </a:xfrm>
          <a:effectLst>
            <a:outerShdw blurRad="50800" dist="38100" dir="2700000" algn="tl" rotWithShape="0">
              <a:prstClr val="black">
                <a:alpha val="40000"/>
              </a:prstClr>
            </a:outerShdw>
          </a:effectLst>
        </p:grpSpPr>
        <p:sp>
          <p:nvSpPr>
            <p:cNvPr id="9" name="Rectangle 8">
              <a:extLst>
                <a:ext uri="{FF2B5EF4-FFF2-40B4-BE49-F238E27FC236}">
                  <a16:creationId xmlns:a16="http://schemas.microsoft.com/office/drawing/2014/main" id="{95CB7430-4DCC-DFEA-1E4F-6E1AF5B3C952}"/>
                </a:ext>
              </a:extLst>
            </p:cNvPr>
            <p:cNvSpPr/>
            <p:nvPr/>
          </p:nvSpPr>
          <p:spPr>
            <a:xfrm>
              <a:off x="4815840" y="3274423"/>
              <a:ext cx="1950720" cy="505096"/>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D34E6AB-FF14-179D-8BD9-20DC55EE1564}"/>
                </a:ext>
              </a:extLst>
            </p:cNvPr>
            <p:cNvSpPr/>
            <p:nvPr/>
          </p:nvSpPr>
          <p:spPr>
            <a:xfrm>
              <a:off x="4920343" y="3274424"/>
              <a:ext cx="1741714" cy="505097"/>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dirty="0"/>
                <a:t>Fiber</a:t>
              </a:r>
            </a:p>
          </p:txBody>
        </p:sp>
      </p:grpSp>
      <p:sp>
        <p:nvSpPr>
          <p:cNvPr id="11" name="TextBox 10">
            <a:extLst>
              <a:ext uri="{FF2B5EF4-FFF2-40B4-BE49-F238E27FC236}">
                <a16:creationId xmlns:a16="http://schemas.microsoft.com/office/drawing/2014/main" id="{E1D9C9F3-85A5-41BE-1DA6-8F575CE8185D}"/>
              </a:ext>
            </a:extLst>
          </p:cNvPr>
          <p:cNvSpPr txBox="1"/>
          <p:nvPr/>
        </p:nvSpPr>
        <p:spPr>
          <a:xfrm>
            <a:off x="838200" y="1877478"/>
            <a:ext cx="1233030" cy="369332"/>
          </a:xfrm>
          <a:prstGeom prst="rect">
            <a:avLst/>
          </a:prstGeom>
          <a:noFill/>
        </p:spPr>
        <p:txBody>
          <a:bodyPr wrap="none" rtlCol="0">
            <a:spAutoFit/>
          </a:bodyPr>
          <a:lstStyle/>
          <a:p>
            <a:r>
              <a:rPr lang="en-US" dirty="0">
                <a:solidFill>
                  <a:schemeClr val="bg1"/>
                </a:solidFill>
              </a:rPr>
              <a:t>Job Queue</a:t>
            </a:r>
          </a:p>
        </p:txBody>
      </p:sp>
      <p:pic>
        <p:nvPicPr>
          <p:cNvPr id="12" name="Graphic 11" descr="Architecture with solid fill">
            <a:extLst>
              <a:ext uri="{FF2B5EF4-FFF2-40B4-BE49-F238E27FC236}">
                <a16:creationId xmlns:a16="http://schemas.microsoft.com/office/drawing/2014/main" id="{33E91E23-B40A-75DF-84DB-93A158A603D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486844" y="608806"/>
            <a:ext cx="609602" cy="609602"/>
          </a:xfrm>
          <a:prstGeom prst="rect">
            <a:avLst/>
          </a:prstGeom>
        </p:spPr>
      </p:pic>
      <p:sp>
        <p:nvSpPr>
          <p:cNvPr id="14" name="PB">
            <a:extLst>
              <a:ext uri="{FF2B5EF4-FFF2-40B4-BE49-F238E27FC236}">
                <a16:creationId xmlns:a16="http://schemas.microsoft.com/office/drawing/2014/main" id="{DEBE9BC0-F813-733C-E077-A6F24BE7DA9A}"/>
              </a:ext>
            </a:extLst>
          </p:cNvPr>
          <p:cNvSpPr/>
          <p:nvPr/>
        </p:nvSpPr>
        <p:spPr>
          <a:xfrm>
            <a:off x="0" y="6070600"/>
            <a:ext cx="2557762" cy="152400"/>
          </a:xfrm>
          <a:prstGeom prst="rect">
            <a:avLst/>
          </a:prstGeom>
          <a:solidFill>
            <a:srgbClr val="E76E0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8936736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98F181-0DF0-F425-D1E4-5D0C5639D3BB}"/>
              </a:ext>
            </a:extLst>
          </p:cNvPr>
          <p:cNvSpPr>
            <a:spLocks noGrp="1"/>
          </p:cNvSpPr>
          <p:nvPr>
            <p:ph type="title"/>
          </p:nvPr>
        </p:nvSpPr>
        <p:spPr/>
        <p:txBody>
          <a:bodyPr/>
          <a:lstStyle/>
          <a:p>
            <a:r>
              <a:rPr lang="en-US" dirty="0"/>
              <a:t>The new design - Diagram</a:t>
            </a:r>
          </a:p>
        </p:txBody>
      </p:sp>
      <p:sp>
        <p:nvSpPr>
          <p:cNvPr id="3" name="Rectangle 2">
            <a:extLst>
              <a:ext uri="{FF2B5EF4-FFF2-40B4-BE49-F238E27FC236}">
                <a16:creationId xmlns:a16="http://schemas.microsoft.com/office/drawing/2014/main" id="{274CC073-7C33-84D8-41D7-5AB24991B831}"/>
              </a:ext>
            </a:extLst>
          </p:cNvPr>
          <p:cNvSpPr/>
          <p:nvPr/>
        </p:nvSpPr>
        <p:spPr>
          <a:xfrm>
            <a:off x="838201" y="2246811"/>
            <a:ext cx="6038022" cy="1062446"/>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E1E19351-4CE8-9D3E-AE7A-17C80FE020F0}"/>
              </a:ext>
            </a:extLst>
          </p:cNvPr>
          <p:cNvSpPr/>
          <p:nvPr/>
        </p:nvSpPr>
        <p:spPr>
          <a:xfrm>
            <a:off x="1228456" y="2543632"/>
            <a:ext cx="573669" cy="468803"/>
          </a:xfrm>
          <a:prstGeom prst="rect">
            <a:avLst/>
          </a:prstGeom>
          <a:effectLst>
            <a:outerShdw blurRad="50800" dist="38100" dir="2700000" algn="tl" rotWithShape="0">
              <a:prstClr val="black">
                <a:alpha val="40000"/>
              </a:prstClr>
            </a:outerShdw>
          </a:effectLst>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3CFB3176-A648-C06C-8170-84AD3A128754}"/>
              </a:ext>
            </a:extLst>
          </p:cNvPr>
          <p:cNvSpPr/>
          <p:nvPr/>
        </p:nvSpPr>
        <p:spPr>
          <a:xfrm>
            <a:off x="2318371" y="2543632"/>
            <a:ext cx="573669" cy="468803"/>
          </a:xfrm>
          <a:prstGeom prst="rect">
            <a:avLst/>
          </a:prstGeom>
          <a:effectLst>
            <a:outerShdw blurRad="50800" dist="38100" dir="2700000" algn="tl" rotWithShape="0">
              <a:prstClr val="black">
                <a:alpha val="40000"/>
              </a:prstClr>
            </a:outerShdw>
          </a:effectLst>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7" name="Flowchart: Document 6">
            <a:extLst>
              <a:ext uri="{FF2B5EF4-FFF2-40B4-BE49-F238E27FC236}">
                <a16:creationId xmlns:a16="http://schemas.microsoft.com/office/drawing/2014/main" id="{D1983E36-70C1-2447-4927-A027D0066CEC}"/>
              </a:ext>
            </a:extLst>
          </p:cNvPr>
          <p:cNvSpPr/>
          <p:nvPr/>
        </p:nvSpPr>
        <p:spPr>
          <a:xfrm>
            <a:off x="7974869" y="2246810"/>
            <a:ext cx="2701840" cy="3483429"/>
          </a:xfrm>
          <a:prstGeom prst="flowChartDocument">
            <a:avLst/>
          </a:prstGeom>
          <a:effectLst>
            <a:outerShdw blurRad="50800" dist="38100" dir="2700000" algn="tl" rotWithShape="0">
              <a:prstClr val="black">
                <a:alpha val="40000"/>
              </a:prstClr>
            </a:outerShdw>
          </a:effectLst>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sz="2800" dirty="0"/>
              <a:t>Worker</a:t>
            </a:r>
          </a:p>
          <a:p>
            <a:pPr algn="ctr"/>
            <a:r>
              <a:rPr lang="en-US" sz="2800" dirty="0"/>
              <a:t>Thread</a:t>
            </a:r>
          </a:p>
        </p:txBody>
      </p:sp>
      <p:grpSp>
        <p:nvGrpSpPr>
          <p:cNvPr id="8" name="Group 7">
            <a:extLst>
              <a:ext uri="{FF2B5EF4-FFF2-40B4-BE49-F238E27FC236}">
                <a16:creationId xmlns:a16="http://schemas.microsoft.com/office/drawing/2014/main" id="{68AA77D5-D07C-5C33-0FF2-69FF6B8AC106}"/>
              </a:ext>
            </a:extLst>
          </p:cNvPr>
          <p:cNvGrpSpPr/>
          <p:nvPr/>
        </p:nvGrpSpPr>
        <p:grpSpPr>
          <a:xfrm>
            <a:off x="8328686" y="4258492"/>
            <a:ext cx="1982263" cy="582338"/>
            <a:chOff x="4815840" y="3274423"/>
            <a:chExt cx="1950720" cy="505098"/>
          </a:xfrm>
          <a:effectLst>
            <a:outerShdw blurRad="50800" dist="38100" dir="2700000" algn="tl" rotWithShape="0">
              <a:prstClr val="black">
                <a:alpha val="40000"/>
              </a:prstClr>
            </a:outerShdw>
          </a:effectLst>
        </p:grpSpPr>
        <p:sp>
          <p:nvSpPr>
            <p:cNvPr id="9" name="Rectangle 8">
              <a:extLst>
                <a:ext uri="{FF2B5EF4-FFF2-40B4-BE49-F238E27FC236}">
                  <a16:creationId xmlns:a16="http://schemas.microsoft.com/office/drawing/2014/main" id="{95CB7430-4DCC-DFEA-1E4F-6E1AF5B3C952}"/>
                </a:ext>
              </a:extLst>
            </p:cNvPr>
            <p:cNvSpPr/>
            <p:nvPr/>
          </p:nvSpPr>
          <p:spPr>
            <a:xfrm>
              <a:off x="4815840" y="3274423"/>
              <a:ext cx="1950720" cy="505096"/>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D34E6AB-FF14-179D-8BD9-20DC55EE1564}"/>
                </a:ext>
              </a:extLst>
            </p:cNvPr>
            <p:cNvSpPr/>
            <p:nvPr/>
          </p:nvSpPr>
          <p:spPr>
            <a:xfrm>
              <a:off x="4920343" y="3274424"/>
              <a:ext cx="1741714" cy="505097"/>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dirty="0"/>
            </a:p>
          </p:txBody>
        </p:sp>
      </p:grpSp>
      <p:sp>
        <p:nvSpPr>
          <p:cNvPr id="6" name="Rectangle 5">
            <a:extLst>
              <a:ext uri="{FF2B5EF4-FFF2-40B4-BE49-F238E27FC236}">
                <a16:creationId xmlns:a16="http://schemas.microsoft.com/office/drawing/2014/main" id="{F4FD48DC-3C4D-EA2A-BB10-2BD6AAEFE078}"/>
              </a:ext>
            </a:extLst>
          </p:cNvPr>
          <p:cNvSpPr/>
          <p:nvPr/>
        </p:nvSpPr>
        <p:spPr>
          <a:xfrm>
            <a:off x="9032982" y="4315258"/>
            <a:ext cx="573669" cy="468803"/>
          </a:xfrm>
          <a:prstGeom prst="rect">
            <a:avLst/>
          </a:prstGeom>
          <a:effectLst>
            <a:outerShdw blurRad="50800" dist="38100" dir="2700000" algn="tl" rotWithShape="0">
              <a:prstClr val="black">
                <a:alpha val="40000"/>
              </a:prstClr>
            </a:outerShdw>
          </a:effectLst>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cxnSp>
        <p:nvCxnSpPr>
          <p:cNvPr id="12" name="Straight Arrow Connector 11">
            <a:extLst>
              <a:ext uri="{FF2B5EF4-FFF2-40B4-BE49-F238E27FC236}">
                <a16:creationId xmlns:a16="http://schemas.microsoft.com/office/drawing/2014/main" id="{05E21204-F897-FBC2-1C24-93A30B51767A}"/>
              </a:ext>
            </a:extLst>
          </p:cNvPr>
          <p:cNvCxnSpPr>
            <a:cxnSpLocks/>
          </p:cNvCxnSpPr>
          <p:nvPr/>
        </p:nvCxnSpPr>
        <p:spPr>
          <a:xfrm>
            <a:off x="4284617" y="3762103"/>
            <a:ext cx="3391201" cy="1202301"/>
          </a:xfrm>
          <a:prstGeom prst="straightConnector1">
            <a:avLst/>
          </a:prstGeom>
          <a:ln>
            <a:tailEnd type="triangle"/>
          </a:ln>
          <a:effectLst>
            <a:outerShdw blurRad="50800" dist="38100" dir="2700000" algn="tl" rotWithShape="0">
              <a:prstClr val="black">
                <a:alpha val="40000"/>
              </a:prstClr>
            </a:outerShdw>
          </a:effectLst>
        </p:spPr>
        <p:style>
          <a:lnRef idx="3">
            <a:schemeClr val="accent2"/>
          </a:lnRef>
          <a:fillRef idx="0">
            <a:schemeClr val="accent2"/>
          </a:fillRef>
          <a:effectRef idx="2">
            <a:schemeClr val="accent2"/>
          </a:effectRef>
          <a:fontRef idx="minor">
            <a:schemeClr val="tx1"/>
          </a:fontRef>
        </p:style>
      </p:cxnSp>
      <p:sp>
        <p:nvSpPr>
          <p:cNvPr id="16" name="TextBox 15">
            <a:extLst>
              <a:ext uri="{FF2B5EF4-FFF2-40B4-BE49-F238E27FC236}">
                <a16:creationId xmlns:a16="http://schemas.microsoft.com/office/drawing/2014/main" id="{DCBA567C-32D9-10FF-6924-72EC4BA00A2A}"/>
              </a:ext>
            </a:extLst>
          </p:cNvPr>
          <p:cNvSpPr txBox="1"/>
          <p:nvPr/>
        </p:nvSpPr>
        <p:spPr>
          <a:xfrm>
            <a:off x="4139365" y="5197797"/>
            <a:ext cx="3672224" cy="369332"/>
          </a:xfrm>
          <a:prstGeom prst="rect">
            <a:avLst/>
          </a:prstGeom>
          <a:noFill/>
        </p:spPr>
        <p:txBody>
          <a:bodyPr wrap="none" rtlCol="0">
            <a:spAutoFit/>
          </a:bodyPr>
          <a:lstStyle/>
          <a:p>
            <a:r>
              <a:rPr lang="en-US" dirty="0">
                <a:solidFill>
                  <a:schemeClr val="bg1"/>
                </a:solidFill>
              </a:rPr>
              <a:t>Job always runs in context of a fiber</a:t>
            </a:r>
          </a:p>
        </p:txBody>
      </p:sp>
      <p:sp>
        <p:nvSpPr>
          <p:cNvPr id="18" name="TextBox 17">
            <a:extLst>
              <a:ext uri="{FF2B5EF4-FFF2-40B4-BE49-F238E27FC236}">
                <a16:creationId xmlns:a16="http://schemas.microsoft.com/office/drawing/2014/main" id="{93566DF3-A617-7F3A-39B5-C18E9F327573}"/>
              </a:ext>
            </a:extLst>
          </p:cNvPr>
          <p:cNvSpPr txBox="1"/>
          <p:nvPr/>
        </p:nvSpPr>
        <p:spPr>
          <a:xfrm>
            <a:off x="838200" y="1877478"/>
            <a:ext cx="1233030" cy="369332"/>
          </a:xfrm>
          <a:prstGeom prst="rect">
            <a:avLst/>
          </a:prstGeom>
          <a:noFill/>
        </p:spPr>
        <p:txBody>
          <a:bodyPr wrap="none" rtlCol="0">
            <a:spAutoFit/>
          </a:bodyPr>
          <a:lstStyle/>
          <a:p>
            <a:r>
              <a:rPr lang="en-US" dirty="0">
                <a:solidFill>
                  <a:schemeClr val="bg1"/>
                </a:solidFill>
              </a:rPr>
              <a:t>Job Queue</a:t>
            </a:r>
          </a:p>
        </p:txBody>
      </p:sp>
      <p:pic>
        <p:nvPicPr>
          <p:cNvPr id="11" name="Graphic 10" descr="Architecture with solid fill">
            <a:extLst>
              <a:ext uri="{FF2B5EF4-FFF2-40B4-BE49-F238E27FC236}">
                <a16:creationId xmlns:a16="http://schemas.microsoft.com/office/drawing/2014/main" id="{36417B01-B1F7-A598-7C88-71318E76A77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486844" y="608806"/>
            <a:ext cx="609602" cy="609602"/>
          </a:xfrm>
          <a:prstGeom prst="rect">
            <a:avLst/>
          </a:prstGeom>
        </p:spPr>
      </p:pic>
      <p:sp>
        <p:nvSpPr>
          <p:cNvPr id="14" name="PB">
            <a:extLst>
              <a:ext uri="{FF2B5EF4-FFF2-40B4-BE49-F238E27FC236}">
                <a16:creationId xmlns:a16="http://schemas.microsoft.com/office/drawing/2014/main" id="{03BD3D78-ED5F-D503-7BAF-140E68C7A8C6}"/>
              </a:ext>
            </a:extLst>
          </p:cNvPr>
          <p:cNvSpPr/>
          <p:nvPr/>
        </p:nvSpPr>
        <p:spPr>
          <a:xfrm>
            <a:off x="0" y="6070600"/>
            <a:ext cx="2643021" cy="152400"/>
          </a:xfrm>
          <a:prstGeom prst="rect">
            <a:avLst/>
          </a:prstGeom>
          <a:solidFill>
            <a:srgbClr val="E76E0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2679336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98F181-0DF0-F425-D1E4-5D0C5639D3BB}"/>
              </a:ext>
            </a:extLst>
          </p:cNvPr>
          <p:cNvSpPr>
            <a:spLocks noGrp="1"/>
          </p:cNvSpPr>
          <p:nvPr>
            <p:ph type="title"/>
          </p:nvPr>
        </p:nvSpPr>
        <p:spPr/>
        <p:txBody>
          <a:bodyPr/>
          <a:lstStyle/>
          <a:p>
            <a:r>
              <a:rPr lang="en-US" dirty="0"/>
              <a:t>The new design - Diagram</a:t>
            </a:r>
          </a:p>
        </p:txBody>
      </p:sp>
      <p:sp>
        <p:nvSpPr>
          <p:cNvPr id="3" name="Rectangle 2">
            <a:extLst>
              <a:ext uri="{FF2B5EF4-FFF2-40B4-BE49-F238E27FC236}">
                <a16:creationId xmlns:a16="http://schemas.microsoft.com/office/drawing/2014/main" id="{274CC073-7C33-84D8-41D7-5AB24991B831}"/>
              </a:ext>
            </a:extLst>
          </p:cNvPr>
          <p:cNvSpPr/>
          <p:nvPr/>
        </p:nvSpPr>
        <p:spPr>
          <a:xfrm>
            <a:off x="838201" y="2246811"/>
            <a:ext cx="6038022" cy="1062446"/>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E1E19351-4CE8-9D3E-AE7A-17C80FE020F0}"/>
              </a:ext>
            </a:extLst>
          </p:cNvPr>
          <p:cNvSpPr/>
          <p:nvPr/>
        </p:nvSpPr>
        <p:spPr>
          <a:xfrm>
            <a:off x="1228456" y="2543632"/>
            <a:ext cx="573669" cy="468803"/>
          </a:xfrm>
          <a:prstGeom prst="rect">
            <a:avLst/>
          </a:prstGeom>
          <a:effectLst>
            <a:outerShdw blurRad="50800" dist="38100" dir="2700000" algn="tl" rotWithShape="0">
              <a:prstClr val="black">
                <a:alpha val="40000"/>
              </a:prstClr>
            </a:outerShdw>
          </a:effectLst>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3CFB3176-A648-C06C-8170-84AD3A128754}"/>
              </a:ext>
            </a:extLst>
          </p:cNvPr>
          <p:cNvSpPr/>
          <p:nvPr/>
        </p:nvSpPr>
        <p:spPr>
          <a:xfrm>
            <a:off x="2318371" y="2543632"/>
            <a:ext cx="573669" cy="468803"/>
          </a:xfrm>
          <a:prstGeom prst="rect">
            <a:avLst/>
          </a:prstGeom>
          <a:effectLst>
            <a:outerShdw blurRad="50800" dist="38100" dir="2700000" algn="tl" rotWithShape="0">
              <a:prstClr val="black">
                <a:alpha val="40000"/>
              </a:prstClr>
            </a:outerShdw>
          </a:effectLst>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F4FD48DC-3C4D-EA2A-BB10-2BD6AAEFE078}"/>
              </a:ext>
            </a:extLst>
          </p:cNvPr>
          <p:cNvSpPr/>
          <p:nvPr/>
        </p:nvSpPr>
        <p:spPr>
          <a:xfrm>
            <a:off x="3408286" y="2543631"/>
            <a:ext cx="573669" cy="468803"/>
          </a:xfrm>
          <a:prstGeom prst="rect">
            <a:avLst/>
          </a:prstGeom>
          <a:effectLst>
            <a:outerShdw blurRad="50800" dist="38100" dir="2700000" algn="tl" rotWithShape="0">
              <a:prstClr val="black">
                <a:alpha val="40000"/>
              </a:prstClr>
            </a:outerShdw>
          </a:effectLst>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7" name="Flowchart: Document 6">
            <a:extLst>
              <a:ext uri="{FF2B5EF4-FFF2-40B4-BE49-F238E27FC236}">
                <a16:creationId xmlns:a16="http://schemas.microsoft.com/office/drawing/2014/main" id="{D1983E36-70C1-2447-4927-A027D0066CEC}"/>
              </a:ext>
            </a:extLst>
          </p:cNvPr>
          <p:cNvSpPr/>
          <p:nvPr/>
        </p:nvSpPr>
        <p:spPr>
          <a:xfrm>
            <a:off x="7974869" y="2246810"/>
            <a:ext cx="2701840" cy="3483429"/>
          </a:xfrm>
          <a:prstGeom prst="flowChartDocument">
            <a:avLst/>
          </a:prstGeom>
          <a:effectLst>
            <a:outerShdw blurRad="50800" dist="38100" dir="2700000" algn="tl" rotWithShape="0">
              <a:prstClr val="black">
                <a:alpha val="40000"/>
              </a:prstClr>
            </a:outerShdw>
          </a:effectLst>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sz="2800" dirty="0"/>
              <a:t>Worker</a:t>
            </a:r>
          </a:p>
          <a:p>
            <a:pPr algn="ctr"/>
            <a:r>
              <a:rPr lang="en-US" sz="2800" dirty="0"/>
              <a:t>Thread</a:t>
            </a:r>
          </a:p>
        </p:txBody>
      </p:sp>
      <p:grpSp>
        <p:nvGrpSpPr>
          <p:cNvPr id="11" name="Group 10">
            <a:extLst>
              <a:ext uri="{FF2B5EF4-FFF2-40B4-BE49-F238E27FC236}">
                <a16:creationId xmlns:a16="http://schemas.microsoft.com/office/drawing/2014/main" id="{B7F07E93-2F14-AF25-477D-AF021A3ECDEE}"/>
              </a:ext>
            </a:extLst>
          </p:cNvPr>
          <p:cNvGrpSpPr/>
          <p:nvPr/>
        </p:nvGrpSpPr>
        <p:grpSpPr>
          <a:xfrm>
            <a:off x="8328686" y="4258492"/>
            <a:ext cx="1982263" cy="582338"/>
            <a:chOff x="4815840" y="3274423"/>
            <a:chExt cx="1950720" cy="505098"/>
          </a:xfrm>
          <a:effectLst>
            <a:outerShdw blurRad="50800" dist="38100" dir="2700000" algn="tl" rotWithShape="0">
              <a:prstClr val="black">
                <a:alpha val="40000"/>
              </a:prstClr>
            </a:outerShdw>
          </a:effectLst>
        </p:grpSpPr>
        <p:sp>
          <p:nvSpPr>
            <p:cNvPr id="12" name="Rectangle 11">
              <a:extLst>
                <a:ext uri="{FF2B5EF4-FFF2-40B4-BE49-F238E27FC236}">
                  <a16:creationId xmlns:a16="http://schemas.microsoft.com/office/drawing/2014/main" id="{C236379C-DCD5-85D1-A579-0DC568A8F891}"/>
                </a:ext>
              </a:extLst>
            </p:cNvPr>
            <p:cNvSpPr/>
            <p:nvPr/>
          </p:nvSpPr>
          <p:spPr>
            <a:xfrm>
              <a:off x="4815840" y="3274423"/>
              <a:ext cx="1950720" cy="505096"/>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7E573F0-B051-381A-4780-95FF7BF534A3}"/>
                </a:ext>
              </a:extLst>
            </p:cNvPr>
            <p:cNvSpPr/>
            <p:nvPr/>
          </p:nvSpPr>
          <p:spPr>
            <a:xfrm>
              <a:off x="4920343" y="3274424"/>
              <a:ext cx="1741714" cy="505097"/>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dirty="0"/>
            </a:p>
          </p:txBody>
        </p:sp>
      </p:grpSp>
      <p:sp>
        <p:nvSpPr>
          <p:cNvPr id="14" name="Rectangle 13">
            <a:extLst>
              <a:ext uri="{FF2B5EF4-FFF2-40B4-BE49-F238E27FC236}">
                <a16:creationId xmlns:a16="http://schemas.microsoft.com/office/drawing/2014/main" id="{56283952-3141-5F87-FE01-C357070E8901}"/>
              </a:ext>
            </a:extLst>
          </p:cNvPr>
          <p:cNvSpPr/>
          <p:nvPr/>
        </p:nvSpPr>
        <p:spPr>
          <a:xfrm>
            <a:off x="9032982" y="4315258"/>
            <a:ext cx="573669" cy="468803"/>
          </a:xfrm>
          <a:prstGeom prst="rect">
            <a:avLst/>
          </a:prstGeom>
          <a:effectLst>
            <a:outerShdw blurRad="50800" dist="38100" dir="2700000" algn="tl" rotWithShape="0">
              <a:prstClr val="black">
                <a:alpha val="40000"/>
              </a:prstClr>
            </a:outerShdw>
          </a:effectLst>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cxnSp>
        <p:nvCxnSpPr>
          <p:cNvPr id="25" name="Straight Arrow Connector 24">
            <a:extLst>
              <a:ext uri="{FF2B5EF4-FFF2-40B4-BE49-F238E27FC236}">
                <a16:creationId xmlns:a16="http://schemas.microsoft.com/office/drawing/2014/main" id="{9E0B6874-19A4-284B-D516-FC1E3BC29843}"/>
              </a:ext>
            </a:extLst>
          </p:cNvPr>
          <p:cNvCxnSpPr>
            <a:cxnSpLocks/>
          </p:cNvCxnSpPr>
          <p:nvPr/>
        </p:nvCxnSpPr>
        <p:spPr>
          <a:xfrm flipH="1" flipV="1">
            <a:off x="4101737" y="3622766"/>
            <a:ext cx="3413760" cy="966651"/>
          </a:xfrm>
          <a:prstGeom prst="straightConnector1">
            <a:avLst/>
          </a:prstGeom>
          <a:ln>
            <a:tailEnd type="triangle"/>
          </a:ln>
          <a:effectLst>
            <a:outerShdw blurRad="50800" dist="38100" dir="2700000" algn="tl" rotWithShape="0">
              <a:prstClr val="black">
                <a:alpha val="40000"/>
              </a:prstClr>
            </a:outerShdw>
          </a:effectLst>
        </p:spPr>
        <p:style>
          <a:lnRef idx="3">
            <a:schemeClr val="accent2"/>
          </a:lnRef>
          <a:fillRef idx="0">
            <a:schemeClr val="accent2"/>
          </a:fillRef>
          <a:effectRef idx="2">
            <a:schemeClr val="accent2"/>
          </a:effectRef>
          <a:fontRef idx="minor">
            <a:schemeClr val="tx1"/>
          </a:fontRef>
        </p:style>
      </p:cxnSp>
      <p:sp>
        <p:nvSpPr>
          <p:cNvPr id="31" name="Rectangle 30">
            <a:extLst>
              <a:ext uri="{FF2B5EF4-FFF2-40B4-BE49-F238E27FC236}">
                <a16:creationId xmlns:a16="http://schemas.microsoft.com/office/drawing/2014/main" id="{1969C9A6-11B9-2648-01AB-E9C4149E6C0B}"/>
              </a:ext>
            </a:extLst>
          </p:cNvPr>
          <p:cNvSpPr/>
          <p:nvPr/>
        </p:nvSpPr>
        <p:spPr>
          <a:xfrm>
            <a:off x="4498201" y="2543631"/>
            <a:ext cx="573669" cy="468803"/>
          </a:xfrm>
          <a:prstGeom prst="rect">
            <a:avLst/>
          </a:prstGeom>
          <a:effectLst>
            <a:outerShdw blurRad="50800" dist="38100" dir="2700000" algn="tl" rotWithShape="0">
              <a:prstClr val="black">
                <a:alpha val="40000"/>
              </a:prstClr>
            </a:outerShdw>
          </a:effectLst>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8C8E825F-11FE-F380-09E1-702625C87ACC}"/>
              </a:ext>
            </a:extLst>
          </p:cNvPr>
          <p:cNvSpPr txBox="1"/>
          <p:nvPr/>
        </p:nvSpPr>
        <p:spPr>
          <a:xfrm>
            <a:off x="3981955" y="4870490"/>
            <a:ext cx="3416063" cy="369332"/>
          </a:xfrm>
          <a:prstGeom prst="rect">
            <a:avLst/>
          </a:prstGeom>
          <a:noFill/>
        </p:spPr>
        <p:txBody>
          <a:bodyPr wrap="none" rtlCol="0">
            <a:spAutoFit/>
          </a:bodyPr>
          <a:lstStyle/>
          <a:p>
            <a:r>
              <a:rPr lang="en-US" dirty="0">
                <a:solidFill>
                  <a:schemeClr val="bg1"/>
                </a:solidFill>
              </a:rPr>
              <a:t>Can push new jobs on the queue</a:t>
            </a:r>
          </a:p>
        </p:txBody>
      </p:sp>
      <p:sp>
        <p:nvSpPr>
          <p:cNvPr id="34" name="TextBox 33">
            <a:extLst>
              <a:ext uri="{FF2B5EF4-FFF2-40B4-BE49-F238E27FC236}">
                <a16:creationId xmlns:a16="http://schemas.microsoft.com/office/drawing/2014/main" id="{66795500-00AD-AC89-FAC8-85C24E91E2E7}"/>
              </a:ext>
            </a:extLst>
          </p:cNvPr>
          <p:cNvSpPr txBox="1"/>
          <p:nvPr/>
        </p:nvSpPr>
        <p:spPr>
          <a:xfrm>
            <a:off x="838200" y="1877478"/>
            <a:ext cx="1233030" cy="369332"/>
          </a:xfrm>
          <a:prstGeom prst="rect">
            <a:avLst/>
          </a:prstGeom>
          <a:noFill/>
        </p:spPr>
        <p:txBody>
          <a:bodyPr wrap="none" rtlCol="0">
            <a:spAutoFit/>
          </a:bodyPr>
          <a:lstStyle/>
          <a:p>
            <a:r>
              <a:rPr lang="en-US" dirty="0">
                <a:solidFill>
                  <a:schemeClr val="bg1"/>
                </a:solidFill>
              </a:rPr>
              <a:t>Job Queue</a:t>
            </a:r>
          </a:p>
        </p:txBody>
      </p:sp>
      <p:pic>
        <p:nvPicPr>
          <p:cNvPr id="8" name="Graphic 7" descr="Architecture with solid fill">
            <a:extLst>
              <a:ext uri="{FF2B5EF4-FFF2-40B4-BE49-F238E27FC236}">
                <a16:creationId xmlns:a16="http://schemas.microsoft.com/office/drawing/2014/main" id="{B3AC9EA6-7292-2110-723E-94427644DB8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486844" y="608806"/>
            <a:ext cx="609602" cy="609602"/>
          </a:xfrm>
          <a:prstGeom prst="rect">
            <a:avLst/>
          </a:prstGeom>
        </p:spPr>
      </p:pic>
      <p:sp>
        <p:nvSpPr>
          <p:cNvPr id="10" name="PB">
            <a:extLst>
              <a:ext uri="{FF2B5EF4-FFF2-40B4-BE49-F238E27FC236}">
                <a16:creationId xmlns:a16="http://schemas.microsoft.com/office/drawing/2014/main" id="{E5FC79F5-3FE5-ED04-D970-9F32816F4EA1}"/>
              </a:ext>
            </a:extLst>
          </p:cNvPr>
          <p:cNvSpPr/>
          <p:nvPr/>
        </p:nvSpPr>
        <p:spPr>
          <a:xfrm>
            <a:off x="0" y="6070600"/>
            <a:ext cx="2728280" cy="152400"/>
          </a:xfrm>
          <a:prstGeom prst="rect">
            <a:avLst/>
          </a:prstGeom>
          <a:solidFill>
            <a:srgbClr val="E76E0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0315770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98F181-0DF0-F425-D1E4-5D0C5639D3BB}"/>
              </a:ext>
            </a:extLst>
          </p:cNvPr>
          <p:cNvSpPr>
            <a:spLocks noGrp="1"/>
          </p:cNvSpPr>
          <p:nvPr>
            <p:ph type="title"/>
          </p:nvPr>
        </p:nvSpPr>
        <p:spPr/>
        <p:txBody>
          <a:bodyPr/>
          <a:lstStyle/>
          <a:p>
            <a:r>
              <a:rPr lang="en-US" dirty="0"/>
              <a:t>The new design - Diagram</a:t>
            </a:r>
          </a:p>
        </p:txBody>
      </p:sp>
      <p:sp>
        <p:nvSpPr>
          <p:cNvPr id="3" name="Rectangle 2">
            <a:extLst>
              <a:ext uri="{FF2B5EF4-FFF2-40B4-BE49-F238E27FC236}">
                <a16:creationId xmlns:a16="http://schemas.microsoft.com/office/drawing/2014/main" id="{274CC073-7C33-84D8-41D7-5AB24991B831}"/>
              </a:ext>
            </a:extLst>
          </p:cNvPr>
          <p:cNvSpPr/>
          <p:nvPr/>
        </p:nvSpPr>
        <p:spPr>
          <a:xfrm>
            <a:off x="838201" y="2246811"/>
            <a:ext cx="3489959" cy="1062446"/>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E1E19351-4CE8-9D3E-AE7A-17C80FE020F0}"/>
              </a:ext>
            </a:extLst>
          </p:cNvPr>
          <p:cNvSpPr/>
          <p:nvPr/>
        </p:nvSpPr>
        <p:spPr>
          <a:xfrm>
            <a:off x="1228456" y="2543632"/>
            <a:ext cx="573669" cy="468803"/>
          </a:xfrm>
          <a:prstGeom prst="rect">
            <a:avLst/>
          </a:prstGeom>
          <a:effectLst>
            <a:outerShdw blurRad="50800" dist="38100" dir="2700000" algn="tl" rotWithShape="0">
              <a:prstClr val="black">
                <a:alpha val="40000"/>
              </a:prstClr>
            </a:outerShdw>
          </a:effectLst>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3CFB3176-A648-C06C-8170-84AD3A128754}"/>
              </a:ext>
            </a:extLst>
          </p:cNvPr>
          <p:cNvSpPr/>
          <p:nvPr/>
        </p:nvSpPr>
        <p:spPr>
          <a:xfrm>
            <a:off x="2318371" y="2543632"/>
            <a:ext cx="573669" cy="468803"/>
          </a:xfrm>
          <a:prstGeom prst="rect">
            <a:avLst/>
          </a:prstGeom>
          <a:effectLst>
            <a:outerShdw blurRad="50800" dist="38100" dir="2700000" algn="tl" rotWithShape="0">
              <a:prstClr val="black">
                <a:alpha val="40000"/>
              </a:prstClr>
            </a:outerShdw>
          </a:effectLst>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F4FD48DC-3C4D-EA2A-BB10-2BD6AAEFE078}"/>
              </a:ext>
            </a:extLst>
          </p:cNvPr>
          <p:cNvSpPr/>
          <p:nvPr/>
        </p:nvSpPr>
        <p:spPr>
          <a:xfrm>
            <a:off x="3408286" y="2543631"/>
            <a:ext cx="573669" cy="468803"/>
          </a:xfrm>
          <a:prstGeom prst="rect">
            <a:avLst/>
          </a:prstGeom>
          <a:effectLst>
            <a:outerShdw blurRad="50800" dist="38100" dir="2700000" algn="tl" rotWithShape="0">
              <a:prstClr val="black">
                <a:alpha val="40000"/>
              </a:prstClr>
            </a:outerShdw>
          </a:effectLst>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7" name="Flowchart: Document 6">
            <a:extLst>
              <a:ext uri="{FF2B5EF4-FFF2-40B4-BE49-F238E27FC236}">
                <a16:creationId xmlns:a16="http://schemas.microsoft.com/office/drawing/2014/main" id="{D1983E36-70C1-2447-4927-A027D0066CEC}"/>
              </a:ext>
            </a:extLst>
          </p:cNvPr>
          <p:cNvSpPr/>
          <p:nvPr/>
        </p:nvSpPr>
        <p:spPr>
          <a:xfrm>
            <a:off x="4844406" y="2246811"/>
            <a:ext cx="2701840" cy="3483429"/>
          </a:xfrm>
          <a:prstGeom prst="flowChartDocument">
            <a:avLst/>
          </a:prstGeom>
          <a:effectLst>
            <a:outerShdw blurRad="50800" dist="38100" dir="2700000" algn="tl" rotWithShape="0">
              <a:prstClr val="black">
                <a:alpha val="40000"/>
              </a:prstClr>
            </a:outerShdw>
          </a:effectLst>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sz="2800" dirty="0"/>
              <a:t>Worker</a:t>
            </a:r>
          </a:p>
          <a:p>
            <a:pPr algn="ctr"/>
            <a:r>
              <a:rPr lang="en-US" sz="2800" dirty="0"/>
              <a:t>Thread</a:t>
            </a:r>
          </a:p>
        </p:txBody>
      </p:sp>
      <p:sp>
        <p:nvSpPr>
          <p:cNvPr id="8" name="Rectangle 7">
            <a:extLst>
              <a:ext uri="{FF2B5EF4-FFF2-40B4-BE49-F238E27FC236}">
                <a16:creationId xmlns:a16="http://schemas.microsoft.com/office/drawing/2014/main" id="{6445A252-8021-8720-292E-833E1A88EA1D}"/>
              </a:ext>
            </a:extLst>
          </p:cNvPr>
          <p:cNvSpPr/>
          <p:nvPr/>
        </p:nvSpPr>
        <p:spPr>
          <a:xfrm>
            <a:off x="8534400" y="2246811"/>
            <a:ext cx="2252182" cy="2238103"/>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dirty="0"/>
          </a:p>
        </p:txBody>
      </p:sp>
      <p:sp>
        <p:nvSpPr>
          <p:cNvPr id="15" name="TextBox 14">
            <a:extLst>
              <a:ext uri="{FF2B5EF4-FFF2-40B4-BE49-F238E27FC236}">
                <a16:creationId xmlns:a16="http://schemas.microsoft.com/office/drawing/2014/main" id="{8BEFBA07-D7BF-357F-F817-A8C4DCE6D869}"/>
              </a:ext>
            </a:extLst>
          </p:cNvPr>
          <p:cNvSpPr txBox="1"/>
          <p:nvPr/>
        </p:nvSpPr>
        <p:spPr>
          <a:xfrm>
            <a:off x="9272956" y="3881685"/>
            <a:ext cx="775063" cy="461665"/>
          </a:xfrm>
          <a:prstGeom prst="rect">
            <a:avLst/>
          </a:prstGeom>
          <a:noFill/>
        </p:spPr>
        <p:txBody>
          <a:bodyPr wrap="square" rtlCol="0">
            <a:spAutoFit/>
          </a:bodyPr>
          <a:lstStyle/>
          <a:p>
            <a:pPr algn="ctr"/>
            <a:r>
              <a:rPr lang="en-US" sz="2400" dirty="0">
                <a:solidFill>
                  <a:schemeClr val="bg1"/>
                </a:solidFill>
              </a:rPr>
              <a:t>1</a:t>
            </a:r>
          </a:p>
        </p:txBody>
      </p:sp>
      <p:cxnSp>
        <p:nvCxnSpPr>
          <p:cNvPr id="18" name="Straight Arrow Connector 17">
            <a:extLst>
              <a:ext uri="{FF2B5EF4-FFF2-40B4-BE49-F238E27FC236}">
                <a16:creationId xmlns:a16="http://schemas.microsoft.com/office/drawing/2014/main" id="{758A8853-31BE-F364-C1C2-98225E3DDF68}"/>
              </a:ext>
            </a:extLst>
          </p:cNvPr>
          <p:cNvCxnSpPr/>
          <p:nvPr/>
        </p:nvCxnSpPr>
        <p:spPr>
          <a:xfrm flipV="1">
            <a:off x="7785463" y="3988525"/>
            <a:ext cx="557348" cy="418012"/>
          </a:xfrm>
          <a:prstGeom prst="straightConnector1">
            <a:avLst/>
          </a:prstGeom>
          <a:ln>
            <a:tailEnd type="triangle"/>
          </a:ln>
          <a:effectLst>
            <a:outerShdw blurRad="50800" dist="38100" dir="2700000" algn="tl" rotWithShape="0">
              <a:prstClr val="black">
                <a:alpha val="40000"/>
              </a:prstClr>
            </a:outerShdw>
          </a:effectLst>
        </p:spPr>
        <p:style>
          <a:lnRef idx="2">
            <a:schemeClr val="accent2"/>
          </a:lnRef>
          <a:fillRef idx="0">
            <a:schemeClr val="accent2"/>
          </a:fillRef>
          <a:effectRef idx="1">
            <a:schemeClr val="accent2"/>
          </a:effectRef>
          <a:fontRef idx="minor">
            <a:schemeClr val="tx1"/>
          </a:fontRef>
        </p:style>
      </p:cxnSp>
      <p:sp>
        <p:nvSpPr>
          <p:cNvPr id="19" name="TextBox 18">
            <a:extLst>
              <a:ext uri="{FF2B5EF4-FFF2-40B4-BE49-F238E27FC236}">
                <a16:creationId xmlns:a16="http://schemas.microsoft.com/office/drawing/2014/main" id="{8FD22C92-3FDC-3675-4D95-F83930061E58}"/>
              </a:ext>
            </a:extLst>
          </p:cNvPr>
          <p:cNvSpPr txBox="1"/>
          <p:nvPr/>
        </p:nvSpPr>
        <p:spPr>
          <a:xfrm>
            <a:off x="8534400" y="4590770"/>
            <a:ext cx="2252182" cy="1477328"/>
          </a:xfrm>
          <a:prstGeom prst="rect">
            <a:avLst/>
          </a:prstGeom>
          <a:noFill/>
        </p:spPr>
        <p:txBody>
          <a:bodyPr wrap="square" rtlCol="0">
            <a:spAutoFit/>
          </a:bodyPr>
          <a:lstStyle/>
          <a:p>
            <a:r>
              <a:rPr lang="en-US" dirty="0">
                <a:solidFill>
                  <a:schemeClr val="bg1"/>
                </a:solidFill>
              </a:rPr>
              <a:t>A waiting job is put in a wait list with the counter waited on</a:t>
            </a:r>
          </a:p>
          <a:p>
            <a:endParaRPr lang="en-US" dirty="0">
              <a:solidFill>
                <a:schemeClr val="bg1"/>
              </a:solidFill>
            </a:endParaRPr>
          </a:p>
          <a:p>
            <a:r>
              <a:rPr lang="en-US" dirty="0">
                <a:solidFill>
                  <a:schemeClr val="bg1"/>
                </a:solidFill>
              </a:rPr>
              <a:t>Sort of like a fence</a:t>
            </a:r>
          </a:p>
        </p:txBody>
      </p:sp>
      <p:sp>
        <p:nvSpPr>
          <p:cNvPr id="20" name="TextBox 19">
            <a:extLst>
              <a:ext uri="{FF2B5EF4-FFF2-40B4-BE49-F238E27FC236}">
                <a16:creationId xmlns:a16="http://schemas.microsoft.com/office/drawing/2014/main" id="{4DEADCFB-A646-E166-CA67-3EE65DD8B6C4}"/>
              </a:ext>
            </a:extLst>
          </p:cNvPr>
          <p:cNvSpPr txBox="1"/>
          <p:nvPr/>
        </p:nvSpPr>
        <p:spPr>
          <a:xfrm>
            <a:off x="8680776" y="2463305"/>
            <a:ext cx="1959429" cy="461665"/>
          </a:xfrm>
          <a:prstGeom prst="rect">
            <a:avLst/>
          </a:prstGeom>
          <a:noFill/>
        </p:spPr>
        <p:txBody>
          <a:bodyPr wrap="square" rtlCol="0">
            <a:spAutoFit/>
          </a:bodyPr>
          <a:lstStyle/>
          <a:p>
            <a:pPr algn="ctr"/>
            <a:r>
              <a:rPr lang="en-US" sz="2400" dirty="0">
                <a:solidFill>
                  <a:schemeClr val="bg1"/>
                </a:solidFill>
              </a:rPr>
              <a:t>Wait List</a:t>
            </a:r>
          </a:p>
        </p:txBody>
      </p:sp>
      <p:sp>
        <p:nvSpPr>
          <p:cNvPr id="21" name="TextBox 20">
            <a:extLst>
              <a:ext uri="{FF2B5EF4-FFF2-40B4-BE49-F238E27FC236}">
                <a16:creationId xmlns:a16="http://schemas.microsoft.com/office/drawing/2014/main" id="{747119D7-6132-6AA1-AB6F-BF52E67EA657}"/>
              </a:ext>
            </a:extLst>
          </p:cNvPr>
          <p:cNvSpPr txBox="1"/>
          <p:nvPr/>
        </p:nvSpPr>
        <p:spPr>
          <a:xfrm>
            <a:off x="838200" y="1877478"/>
            <a:ext cx="1233030" cy="369332"/>
          </a:xfrm>
          <a:prstGeom prst="rect">
            <a:avLst/>
          </a:prstGeom>
          <a:noFill/>
        </p:spPr>
        <p:txBody>
          <a:bodyPr wrap="none" rtlCol="0">
            <a:spAutoFit/>
          </a:bodyPr>
          <a:lstStyle/>
          <a:p>
            <a:r>
              <a:rPr lang="en-US" dirty="0">
                <a:solidFill>
                  <a:schemeClr val="bg1"/>
                </a:solidFill>
              </a:rPr>
              <a:t>Job Queue</a:t>
            </a:r>
          </a:p>
        </p:txBody>
      </p:sp>
      <p:grpSp>
        <p:nvGrpSpPr>
          <p:cNvPr id="22" name="Group 21">
            <a:extLst>
              <a:ext uri="{FF2B5EF4-FFF2-40B4-BE49-F238E27FC236}">
                <a16:creationId xmlns:a16="http://schemas.microsoft.com/office/drawing/2014/main" id="{F7AC1B34-8865-451D-5BE2-D63D5DEE3580}"/>
              </a:ext>
            </a:extLst>
          </p:cNvPr>
          <p:cNvGrpSpPr/>
          <p:nvPr/>
        </p:nvGrpSpPr>
        <p:grpSpPr>
          <a:xfrm>
            <a:off x="8669358" y="3030826"/>
            <a:ext cx="1982263" cy="582338"/>
            <a:chOff x="4815840" y="3274423"/>
            <a:chExt cx="1950720" cy="505098"/>
          </a:xfrm>
          <a:effectLst>
            <a:outerShdw blurRad="50800" dist="38100" dir="2700000" algn="tl" rotWithShape="0">
              <a:prstClr val="black">
                <a:alpha val="40000"/>
              </a:prstClr>
            </a:outerShdw>
          </a:effectLst>
        </p:grpSpPr>
        <p:sp>
          <p:nvSpPr>
            <p:cNvPr id="23" name="Rectangle 22">
              <a:extLst>
                <a:ext uri="{FF2B5EF4-FFF2-40B4-BE49-F238E27FC236}">
                  <a16:creationId xmlns:a16="http://schemas.microsoft.com/office/drawing/2014/main" id="{BEA0C63E-69A4-0DD1-ED5C-3B61C8FE8D45}"/>
                </a:ext>
              </a:extLst>
            </p:cNvPr>
            <p:cNvSpPr/>
            <p:nvPr/>
          </p:nvSpPr>
          <p:spPr>
            <a:xfrm>
              <a:off x="4815840" y="3274423"/>
              <a:ext cx="1950720" cy="505096"/>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F9372476-205A-C568-9657-41028BBDCBE5}"/>
                </a:ext>
              </a:extLst>
            </p:cNvPr>
            <p:cNvSpPr/>
            <p:nvPr/>
          </p:nvSpPr>
          <p:spPr>
            <a:xfrm>
              <a:off x="4920343" y="3274424"/>
              <a:ext cx="1741714" cy="505097"/>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dirty="0"/>
            </a:p>
          </p:txBody>
        </p:sp>
      </p:grpSp>
      <p:sp>
        <p:nvSpPr>
          <p:cNvPr id="26" name="Rectangle 25">
            <a:extLst>
              <a:ext uri="{FF2B5EF4-FFF2-40B4-BE49-F238E27FC236}">
                <a16:creationId xmlns:a16="http://schemas.microsoft.com/office/drawing/2014/main" id="{5B207344-22DD-B761-E7F0-FEE0CB5ACE1E}"/>
              </a:ext>
            </a:extLst>
          </p:cNvPr>
          <p:cNvSpPr/>
          <p:nvPr/>
        </p:nvSpPr>
        <p:spPr>
          <a:xfrm>
            <a:off x="9373654" y="3087592"/>
            <a:ext cx="573669" cy="468803"/>
          </a:xfrm>
          <a:prstGeom prst="rect">
            <a:avLst/>
          </a:prstGeom>
          <a:effectLst>
            <a:outerShdw blurRad="50800" dist="38100" dir="2700000" algn="tl" rotWithShape="0">
              <a:prstClr val="black">
                <a:alpha val="40000"/>
              </a:prstClr>
            </a:outerShdw>
          </a:effectLst>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pic>
        <p:nvPicPr>
          <p:cNvPr id="9" name="Graphic 8" descr="Architecture with solid fill">
            <a:extLst>
              <a:ext uri="{FF2B5EF4-FFF2-40B4-BE49-F238E27FC236}">
                <a16:creationId xmlns:a16="http://schemas.microsoft.com/office/drawing/2014/main" id="{685C6198-4402-1AEF-4413-C2B7375537C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486844" y="608806"/>
            <a:ext cx="609602" cy="609602"/>
          </a:xfrm>
          <a:prstGeom prst="rect">
            <a:avLst/>
          </a:prstGeom>
        </p:spPr>
      </p:pic>
      <p:sp>
        <p:nvSpPr>
          <p:cNvPr id="11" name="PB">
            <a:extLst>
              <a:ext uri="{FF2B5EF4-FFF2-40B4-BE49-F238E27FC236}">
                <a16:creationId xmlns:a16="http://schemas.microsoft.com/office/drawing/2014/main" id="{22E9B5DE-F5A9-BF34-D1A2-3EE51CC29516}"/>
              </a:ext>
            </a:extLst>
          </p:cNvPr>
          <p:cNvSpPr/>
          <p:nvPr/>
        </p:nvSpPr>
        <p:spPr>
          <a:xfrm>
            <a:off x="0" y="6070600"/>
            <a:ext cx="2813539" cy="152400"/>
          </a:xfrm>
          <a:prstGeom prst="rect">
            <a:avLst/>
          </a:prstGeom>
          <a:solidFill>
            <a:srgbClr val="E76E0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6766642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98F181-0DF0-F425-D1E4-5D0C5639D3BB}"/>
              </a:ext>
            </a:extLst>
          </p:cNvPr>
          <p:cNvSpPr>
            <a:spLocks noGrp="1"/>
          </p:cNvSpPr>
          <p:nvPr>
            <p:ph type="title"/>
          </p:nvPr>
        </p:nvSpPr>
        <p:spPr/>
        <p:txBody>
          <a:bodyPr/>
          <a:lstStyle/>
          <a:p>
            <a:r>
              <a:rPr lang="en-US" dirty="0"/>
              <a:t>The new design - Diagram</a:t>
            </a:r>
          </a:p>
        </p:txBody>
      </p:sp>
      <p:sp>
        <p:nvSpPr>
          <p:cNvPr id="3" name="Rectangle 2">
            <a:extLst>
              <a:ext uri="{FF2B5EF4-FFF2-40B4-BE49-F238E27FC236}">
                <a16:creationId xmlns:a16="http://schemas.microsoft.com/office/drawing/2014/main" id="{274CC073-7C33-84D8-41D7-5AB24991B831}"/>
              </a:ext>
            </a:extLst>
          </p:cNvPr>
          <p:cNvSpPr/>
          <p:nvPr/>
        </p:nvSpPr>
        <p:spPr>
          <a:xfrm>
            <a:off x="838201" y="2246811"/>
            <a:ext cx="3489959" cy="1062446"/>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E1E19351-4CE8-9D3E-AE7A-17C80FE020F0}"/>
              </a:ext>
            </a:extLst>
          </p:cNvPr>
          <p:cNvSpPr/>
          <p:nvPr/>
        </p:nvSpPr>
        <p:spPr>
          <a:xfrm>
            <a:off x="1228456" y="2543632"/>
            <a:ext cx="573669" cy="468803"/>
          </a:xfrm>
          <a:prstGeom prst="rect">
            <a:avLst/>
          </a:prstGeom>
          <a:effectLst>
            <a:outerShdw blurRad="50800" dist="38100" dir="2700000" algn="tl" rotWithShape="0">
              <a:prstClr val="black">
                <a:alpha val="40000"/>
              </a:prstClr>
            </a:outerShdw>
          </a:effectLst>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3CFB3176-A648-C06C-8170-84AD3A128754}"/>
              </a:ext>
            </a:extLst>
          </p:cNvPr>
          <p:cNvSpPr/>
          <p:nvPr/>
        </p:nvSpPr>
        <p:spPr>
          <a:xfrm>
            <a:off x="2318371" y="2543632"/>
            <a:ext cx="573669" cy="468803"/>
          </a:xfrm>
          <a:prstGeom prst="rect">
            <a:avLst/>
          </a:prstGeom>
          <a:effectLst>
            <a:outerShdw blurRad="50800" dist="38100" dir="2700000" algn="tl" rotWithShape="0">
              <a:prstClr val="black">
                <a:alpha val="40000"/>
              </a:prstClr>
            </a:outerShdw>
          </a:effectLst>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F4FD48DC-3C4D-EA2A-BB10-2BD6AAEFE078}"/>
              </a:ext>
            </a:extLst>
          </p:cNvPr>
          <p:cNvSpPr/>
          <p:nvPr/>
        </p:nvSpPr>
        <p:spPr>
          <a:xfrm>
            <a:off x="3408286" y="2543631"/>
            <a:ext cx="573669" cy="468803"/>
          </a:xfrm>
          <a:prstGeom prst="rect">
            <a:avLst/>
          </a:prstGeom>
          <a:effectLst>
            <a:outerShdw blurRad="50800" dist="38100" dir="2700000" algn="tl" rotWithShape="0">
              <a:prstClr val="black">
                <a:alpha val="40000"/>
              </a:prstClr>
            </a:outerShdw>
          </a:effectLst>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7" name="Flowchart: Document 6">
            <a:extLst>
              <a:ext uri="{FF2B5EF4-FFF2-40B4-BE49-F238E27FC236}">
                <a16:creationId xmlns:a16="http://schemas.microsoft.com/office/drawing/2014/main" id="{D1983E36-70C1-2447-4927-A027D0066CEC}"/>
              </a:ext>
            </a:extLst>
          </p:cNvPr>
          <p:cNvSpPr/>
          <p:nvPr/>
        </p:nvSpPr>
        <p:spPr>
          <a:xfrm>
            <a:off x="4844406" y="2246812"/>
            <a:ext cx="2701840" cy="1820092"/>
          </a:xfrm>
          <a:prstGeom prst="flowChartDocument">
            <a:avLst/>
          </a:prstGeom>
          <a:effectLst>
            <a:outerShdw blurRad="50800" dist="38100" dir="2700000" algn="tl" rotWithShape="0">
              <a:prstClr val="black">
                <a:alpha val="40000"/>
              </a:prstClr>
            </a:outerShdw>
          </a:effectLst>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sz="2800" dirty="0"/>
              <a:t>Worker</a:t>
            </a:r>
          </a:p>
          <a:p>
            <a:pPr algn="ctr"/>
            <a:r>
              <a:rPr lang="en-US" sz="2800" dirty="0"/>
              <a:t>Thread</a:t>
            </a:r>
          </a:p>
        </p:txBody>
      </p:sp>
      <p:grpSp>
        <p:nvGrpSpPr>
          <p:cNvPr id="11" name="Group 10">
            <a:extLst>
              <a:ext uri="{FF2B5EF4-FFF2-40B4-BE49-F238E27FC236}">
                <a16:creationId xmlns:a16="http://schemas.microsoft.com/office/drawing/2014/main" id="{B7F07E93-2F14-AF25-477D-AF021A3ECDEE}"/>
              </a:ext>
            </a:extLst>
          </p:cNvPr>
          <p:cNvGrpSpPr/>
          <p:nvPr/>
        </p:nvGrpSpPr>
        <p:grpSpPr>
          <a:xfrm>
            <a:off x="5204194" y="3697356"/>
            <a:ext cx="1982263" cy="582338"/>
            <a:chOff x="4815840" y="3274423"/>
            <a:chExt cx="1950720" cy="505098"/>
          </a:xfrm>
          <a:effectLst>
            <a:outerShdw blurRad="50800" dist="38100" dir="2700000" algn="tl" rotWithShape="0">
              <a:prstClr val="black">
                <a:alpha val="40000"/>
              </a:prstClr>
            </a:outerShdw>
          </a:effectLst>
        </p:grpSpPr>
        <p:sp>
          <p:nvSpPr>
            <p:cNvPr id="12" name="Rectangle 11">
              <a:extLst>
                <a:ext uri="{FF2B5EF4-FFF2-40B4-BE49-F238E27FC236}">
                  <a16:creationId xmlns:a16="http://schemas.microsoft.com/office/drawing/2014/main" id="{C236379C-DCD5-85D1-A579-0DC568A8F891}"/>
                </a:ext>
              </a:extLst>
            </p:cNvPr>
            <p:cNvSpPr/>
            <p:nvPr/>
          </p:nvSpPr>
          <p:spPr>
            <a:xfrm>
              <a:off x="4815840" y="3274423"/>
              <a:ext cx="1950720" cy="505096"/>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7E573F0-B051-381A-4780-95FF7BF534A3}"/>
                </a:ext>
              </a:extLst>
            </p:cNvPr>
            <p:cNvSpPr/>
            <p:nvPr/>
          </p:nvSpPr>
          <p:spPr>
            <a:xfrm>
              <a:off x="4920343" y="3274424"/>
              <a:ext cx="1741714" cy="505097"/>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dirty="0"/>
                <a:t>Fiber</a:t>
              </a:r>
            </a:p>
          </p:txBody>
        </p:sp>
      </p:grpSp>
      <p:sp>
        <p:nvSpPr>
          <p:cNvPr id="8" name="Rectangle 7">
            <a:extLst>
              <a:ext uri="{FF2B5EF4-FFF2-40B4-BE49-F238E27FC236}">
                <a16:creationId xmlns:a16="http://schemas.microsoft.com/office/drawing/2014/main" id="{6445A252-8021-8720-292E-833E1A88EA1D}"/>
              </a:ext>
            </a:extLst>
          </p:cNvPr>
          <p:cNvSpPr/>
          <p:nvPr/>
        </p:nvSpPr>
        <p:spPr>
          <a:xfrm>
            <a:off x="8534400" y="2246811"/>
            <a:ext cx="2252182" cy="2238103"/>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dirty="0"/>
          </a:p>
        </p:txBody>
      </p:sp>
      <p:sp>
        <p:nvSpPr>
          <p:cNvPr id="15" name="TextBox 14">
            <a:extLst>
              <a:ext uri="{FF2B5EF4-FFF2-40B4-BE49-F238E27FC236}">
                <a16:creationId xmlns:a16="http://schemas.microsoft.com/office/drawing/2014/main" id="{8BEFBA07-D7BF-357F-F817-A8C4DCE6D869}"/>
              </a:ext>
            </a:extLst>
          </p:cNvPr>
          <p:cNvSpPr txBox="1"/>
          <p:nvPr/>
        </p:nvSpPr>
        <p:spPr>
          <a:xfrm>
            <a:off x="9272956" y="3881685"/>
            <a:ext cx="775063" cy="461665"/>
          </a:xfrm>
          <a:prstGeom prst="rect">
            <a:avLst/>
          </a:prstGeom>
          <a:noFill/>
        </p:spPr>
        <p:txBody>
          <a:bodyPr wrap="square" rtlCol="0">
            <a:spAutoFit/>
          </a:bodyPr>
          <a:lstStyle/>
          <a:p>
            <a:pPr algn="ctr"/>
            <a:r>
              <a:rPr lang="en-US" sz="2400" dirty="0">
                <a:solidFill>
                  <a:schemeClr val="bg1"/>
                </a:solidFill>
              </a:rPr>
              <a:t>1</a:t>
            </a:r>
          </a:p>
        </p:txBody>
      </p:sp>
      <p:cxnSp>
        <p:nvCxnSpPr>
          <p:cNvPr id="18" name="Straight Arrow Connector 17">
            <a:extLst>
              <a:ext uri="{FF2B5EF4-FFF2-40B4-BE49-F238E27FC236}">
                <a16:creationId xmlns:a16="http://schemas.microsoft.com/office/drawing/2014/main" id="{758A8853-31BE-F364-C1C2-98225E3DDF68}"/>
              </a:ext>
            </a:extLst>
          </p:cNvPr>
          <p:cNvCxnSpPr>
            <a:cxnSpLocks/>
          </p:cNvCxnSpPr>
          <p:nvPr/>
        </p:nvCxnSpPr>
        <p:spPr>
          <a:xfrm flipV="1">
            <a:off x="6223900" y="4484914"/>
            <a:ext cx="0" cy="153761"/>
          </a:xfrm>
          <a:prstGeom prst="straightConnector1">
            <a:avLst/>
          </a:prstGeom>
          <a:ln>
            <a:tailEnd type="triangle"/>
          </a:ln>
          <a:effectLst>
            <a:outerShdw blurRad="50800" dist="38100" dir="2700000" algn="tl" rotWithShape="0">
              <a:prstClr val="black">
                <a:alpha val="40000"/>
              </a:prstClr>
            </a:outerShdw>
          </a:effectLst>
        </p:spPr>
        <p:style>
          <a:lnRef idx="2">
            <a:schemeClr val="accent2"/>
          </a:lnRef>
          <a:fillRef idx="0">
            <a:schemeClr val="accent2"/>
          </a:fillRef>
          <a:effectRef idx="1">
            <a:schemeClr val="accent2"/>
          </a:effectRef>
          <a:fontRef idx="minor">
            <a:schemeClr val="tx1"/>
          </a:fontRef>
        </p:style>
      </p:cxnSp>
      <p:sp>
        <p:nvSpPr>
          <p:cNvPr id="20" name="TextBox 19">
            <a:extLst>
              <a:ext uri="{FF2B5EF4-FFF2-40B4-BE49-F238E27FC236}">
                <a16:creationId xmlns:a16="http://schemas.microsoft.com/office/drawing/2014/main" id="{4DEADCFB-A646-E166-CA67-3EE65DD8B6C4}"/>
              </a:ext>
            </a:extLst>
          </p:cNvPr>
          <p:cNvSpPr txBox="1"/>
          <p:nvPr/>
        </p:nvSpPr>
        <p:spPr>
          <a:xfrm>
            <a:off x="8680776" y="2463305"/>
            <a:ext cx="1959429" cy="461665"/>
          </a:xfrm>
          <a:prstGeom prst="rect">
            <a:avLst/>
          </a:prstGeom>
          <a:noFill/>
        </p:spPr>
        <p:txBody>
          <a:bodyPr wrap="square" rtlCol="0">
            <a:spAutoFit/>
          </a:bodyPr>
          <a:lstStyle/>
          <a:p>
            <a:pPr algn="ctr"/>
            <a:r>
              <a:rPr lang="en-US" sz="2400" dirty="0">
                <a:solidFill>
                  <a:schemeClr val="bg1"/>
                </a:solidFill>
              </a:rPr>
              <a:t>Wait List</a:t>
            </a:r>
          </a:p>
        </p:txBody>
      </p:sp>
      <p:sp>
        <p:nvSpPr>
          <p:cNvPr id="21" name="TextBox 20">
            <a:extLst>
              <a:ext uri="{FF2B5EF4-FFF2-40B4-BE49-F238E27FC236}">
                <a16:creationId xmlns:a16="http://schemas.microsoft.com/office/drawing/2014/main" id="{747119D7-6132-6AA1-AB6F-BF52E67EA657}"/>
              </a:ext>
            </a:extLst>
          </p:cNvPr>
          <p:cNvSpPr txBox="1"/>
          <p:nvPr/>
        </p:nvSpPr>
        <p:spPr>
          <a:xfrm>
            <a:off x="838200" y="1877478"/>
            <a:ext cx="1233030" cy="369332"/>
          </a:xfrm>
          <a:prstGeom prst="rect">
            <a:avLst/>
          </a:prstGeom>
          <a:noFill/>
        </p:spPr>
        <p:txBody>
          <a:bodyPr wrap="none" rtlCol="0">
            <a:spAutoFit/>
          </a:bodyPr>
          <a:lstStyle/>
          <a:p>
            <a:r>
              <a:rPr lang="en-US" dirty="0">
                <a:solidFill>
                  <a:schemeClr val="bg1"/>
                </a:solidFill>
              </a:rPr>
              <a:t>Job Queue</a:t>
            </a:r>
          </a:p>
        </p:txBody>
      </p:sp>
      <p:grpSp>
        <p:nvGrpSpPr>
          <p:cNvPr id="22" name="Group 21">
            <a:extLst>
              <a:ext uri="{FF2B5EF4-FFF2-40B4-BE49-F238E27FC236}">
                <a16:creationId xmlns:a16="http://schemas.microsoft.com/office/drawing/2014/main" id="{F7AC1B34-8865-451D-5BE2-D63D5DEE3580}"/>
              </a:ext>
            </a:extLst>
          </p:cNvPr>
          <p:cNvGrpSpPr/>
          <p:nvPr/>
        </p:nvGrpSpPr>
        <p:grpSpPr>
          <a:xfrm>
            <a:off x="8669358" y="3030826"/>
            <a:ext cx="1982263" cy="582338"/>
            <a:chOff x="4815840" y="3274423"/>
            <a:chExt cx="1950720" cy="505098"/>
          </a:xfrm>
          <a:effectLst>
            <a:outerShdw blurRad="50800" dist="38100" dir="2700000" algn="tl" rotWithShape="0">
              <a:prstClr val="black">
                <a:alpha val="40000"/>
              </a:prstClr>
            </a:outerShdw>
          </a:effectLst>
        </p:grpSpPr>
        <p:sp>
          <p:nvSpPr>
            <p:cNvPr id="23" name="Rectangle 22">
              <a:extLst>
                <a:ext uri="{FF2B5EF4-FFF2-40B4-BE49-F238E27FC236}">
                  <a16:creationId xmlns:a16="http://schemas.microsoft.com/office/drawing/2014/main" id="{BEA0C63E-69A4-0DD1-ED5C-3B61C8FE8D45}"/>
                </a:ext>
              </a:extLst>
            </p:cNvPr>
            <p:cNvSpPr/>
            <p:nvPr/>
          </p:nvSpPr>
          <p:spPr>
            <a:xfrm>
              <a:off x="4815840" y="3274423"/>
              <a:ext cx="1950720" cy="505096"/>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F9372476-205A-C568-9657-41028BBDCBE5}"/>
                </a:ext>
              </a:extLst>
            </p:cNvPr>
            <p:cNvSpPr/>
            <p:nvPr/>
          </p:nvSpPr>
          <p:spPr>
            <a:xfrm>
              <a:off x="4920343" y="3274424"/>
              <a:ext cx="1741714" cy="505097"/>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dirty="0"/>
            </a:p>
          </p:txBody>
        </p:sp>
      </p:grpSp>
      <p:sp>
        <p:nvSpPr>
          <p:cNvPr id="26" name="Rectangle 25">
            <a:extLst>
              <a:ext uri="{FF2B5EF4-FFF2-40B4-BE49-F238E27FC236}">
                <a16:creationId xmlns:a16="http://schemas.microsoft.com/office/drawing/2014/main" id="{5B207344-22DD-B761-E7F0-FEE0CB5ACE1E}"/>
              </a:ext>
            </a:extLst>
          </p:cNvPr>
          <p:cNvSpPr/>
          <p:nvPr/>
        </p:nvSpPr>
        <p:spPr>
          <a:xfrm>
            <a:off x="9373654" y="3087592"/>
            <a:ext cx="573669" cy="468803"/>
          </a:xfrm>
          <a:prstGeom prst="rect">
            <a:avLst/>
          </a:prstGeom>
          <a:effectLst>
            <a:outerShdw blurRad="50800" dist="38100" dir="2700000" algn="tl" rotWithShape="0">
              <a:prstClr val="black">
                <a:alpha val="40000"/>
              </a:prstClr>
            </a:outerShdw>
          </a:effectLst>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195502FA-4D1D-D1E2-A76C-3CA401184CD3}"/>
              </a:ext>
            </a:extLst>
          </p:cNvPr>
          <p:cNvGrpSpPr/>
          <p:nvPr/>
        </p:nvGrpSpPr>
        <p:grpSpPr>
          <a:xfrm>
            <a:off x="5408849" y="5430361"/>
            <a:ext cx="1950720" cy="505097"/>
            <a:chOff x="4815840" y="3274423"/>
            <a:chExt cx="1950720" cy="505097"/>
          </a:xfrm>
          <a:effectLst>
            <a:outerShdw blurRad="50800" dist="38100" dir="2700000" algn="tl" rotWithShape="0">
              <a:prstClr val="black">
                <a:alpha val="40000"/>
              </a:prstClr>
            </a:outerShdw>
          </a:effectLst>
        </p:grpSpPr>
        <p:sp>
          <p:nvSpPr>
            <p:cNvPr id="10" name="Rectangle 9">
              <a:extLst>
                <a:ext uri="{FF2B5EF4-FFF2-40B4-BE49-F238E27FC236}">
                  <a16:creationId xmlns:a16="http://schemas.microsoft.com/office/drawing/2014/main" id="{D3539E2B-F4CA-3C15-4F0B-451AD2708419}"/>
                </a:ext>
              </a:extLst>
            </p:cNvPr>
            <p:cNvSpPr/>
            <p:nvPr/>
          </p:nvSpPr>
          <p:spPr>
            <a:xfrm>
              <a:off x="4815840" y="3274423"/>
              <a:ext cx="1950720" cy="505096"/>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65E9ABFD-595C-2260-8CA0-7A19A272E845}"/>
                </a:ext>
              </a:extLst>
            </p:cNvPr>
            <p:cNvSpPr/>
            <p:nvPr/>
          </p:nvSpPr>
          <p:spPr>
            <a:xfrm>
              <a:off x="4920343" y="3274423"/>
              <a:ext cx="1741714" cy="505097"/>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dirty="0"/>
                <a:t>Fiber</a:t>
              </a:r>
            </a:p>
          </p:txBody>
        </p:sp>
      </p:grpSp>
      <p:grpSp>
        <p:nvGrpSpPr>
          <p:cNvPr id="16" name="Group 15">
            <a:extLst>
              <a:ext uri="{FF2B5EF4-FFF2-40B4-BE49-F238E27FC236}">
                <a16:creationId xmlns:a16="http://schemas.microsoft.com/office/drawing/2014/main" id="{4B5C2F50-E734-1533-5177-96766A368869}"/>
              </a:ext>
            </a:extLst>
          </p:cNvPr>
          <p:cNvGrpSpPr/>
          <p:nvPr/>
        </p:nvGrpSpPr>
        <p:grpSpPr>
          <a:xfrm>
            <a:off x="5204192" y="5291021"/>
            <a:ext cx="1950720" cy="505097"/>
            <a:chOff x="4815840" y="3274423"/>
            <a:chExt cx="1950720" cy="505097"/>
          </a:xfrm>
          <a:effectLst>
            <a:outerShdw blurRad="50800" dist="38100" dir="2700000" algn="tl" rotWithShape="0">
              <a:prstClr val="black">
                <a:alpha val="40000"/>
              </a:prstClr>
            </a:outerShdw>
          </a:effectLst>
        </p:grpSpPr>
        <p:sp>
          <p:nvSpPr>
            <p:cNvPr id="17" name="Rectangle 16">
              <a:extLst>
                <a:ext uri="{FF2B5EF4-FFF2-40B4-BE49-F238E27FC236}">
                  <a16:creationId xmlns:a16="http://schemas.microsoft.com/office/drawing/2014/main" id="{2BE0F759-DA6A-CCE3-B719-164D519B8F5C}"/>
                </a:ext>
              </a:extLst>
            </p:cNvPr>
            <p:cNvSpPr/>
            <p:nvPr/>
          </p:nvSpPr>
          <p:spPr>
            <a:xfrm>
              <a:off x="4815840" y="3274423"/>
              <a:ext cx="1950720" cy="505096"/>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834C267A-2C3C-5D5F-4BC4-EC36499CBDC1}"/>
                </a:ext>
              </a:extLst>
            </p:cNvPr>
            <p:cNvSpPr/>
            <p:nvPr/>
          </p:nvSpPr>
          <p:spPr>
            <a:xfrm>
              <a:off x="4920343" y="3274423"/>
              <a:ext cx="1741714" cy="505097"/>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dirty="0"/>
                <a:t>Fiber</a:t>
              </a:r>
            </a:p>
          </p:txBody>
        </p:sp>
      </p:grpSp>
      <p:grpSp>
        <p:nvGrpSpPr>
          <p:cNvPr id="27" name="Group 26">
            <a:extLst>
              <a:ext uri="{FF2B5EF4-FFF2-40B4-BE49-F238E27FC236}">
                <a16:creationId xmlns:a16="http://schemas.microsoft.com/office/drawing/2014/main" id="{69E40E97-9A46-1DD9-03AB-A47B3B611160}"/>
              </a:ext>
            </a:extLst>
          </p:cNvPr>
          <p:cNvGrpSpPr/>
          <p:nvPr/>
        </p:nvGrpSpPr>
        <p:grpSpPr>
          <a:xfrm>
            <a:off x="5417555" y="5173455"/>
            <a:ext cx="1950720" cy="505097"/>
            <a:chOff x="4815840" y="3274423"/>
            <a:chExt cx="1950720" cy="505097"/>
          </a:xfrm>
          <a:effectLst>
            <a:outerShdw blurRad="50800" dist="38100" dir="2700000" algn="tl" rotWithShape="0">
              <a:prstClr val="black">
                <a:alpha val="40000"/>
              </a:prstClr>
            </a:outerShdw>
          </a:effectLst>
        </p:grpSpPr>
        <p:sp>
          <p:nvSpPr>
            <p:cNvPr id="28" name="Rectangle 27">
              <a:extLst>
                <a:ext uri="{FF2B5EF4-FFF2-40B4-BE49-F238E27FC236}">
                  <a16:creationId xmlns:a16="http://schemas.microsoft.com/office/drawing/2014/main" id="{7D678719-908F-A917-9EA3-2A89C3D0D591}"/>
                </a:ext>
              </a:extLst>
            </p:cNvPr>
            <p:cNvSpPr/>
            <p:nvPr/>
          </p:nvSpPr>
          <p:spPr>
            <a:xfrm>
              <a:off x="4815840" y="3274423"/>
              <a:ext cx="1950720" cy="505096"/>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027AA507-FF87-E5F9-41B6-40E90682FFB8}"/>
                </a:ext>
              </a:extLst>
            </p:cNvPr>
            <p:cNvSpPr/>
            <p:nvPr/>
          </p:nvSpPr>
          <p:spPr>
            <a:xfrm>
              <a:off x="4920343" y="3274423"/>
              <a:ext cx="1741714" cy="505097"/>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dirty="0"/>
                <a:t>Fiber</a:t>
              </a:r>
            </a:p>
          </p:txBody>
        </p:sp>
      </p:grpSp>
      <p:grpSp>
        <p:nvGrpSpPr>
          <p:cNvPr id="30" name="Group 29">
            <a:extLst>
              <a:ext uri="{FF2B5EF4-FFF2-40B4-BE49-F238E27FC236}">
                <a16:creationId xmlns:a16="http://schemas.microsoft.com/office/drawing/2014/main" id="{3DCD1BEE-3D4D-FDDD-A0D2-35E42CCB3BFA}"/>
              </a:ext>
            </a:extLst>
          </p:cNvPr>
          <p:cNvGrpSpPr/>
          <p:nvPr/>
        </p:nvGrpSpPr>
        <p:grpSpPr>
          <a:xfrm>
            <a:off x="5204194" y="5038472"/>
            <a:ext cx="1950720" cy="505097"/>
            <a:chOff x="4815840" y="3274423"/>
            <a:chExt cx="1950720" cy="505097"/>
          </a:xfrm>
          <a:effectLst>
            <a:outerShdw blurRad="50800" dist="38100" dir="2700000" algn="tl" rotWithShape="0">
              <a:prstClr val="black">
                <a:alpha val="40000"/>
              </a:prstClr>
            </a:outerShdw>
          </a:effectLst>
        </p:grpSpPr>
        <p:sp>
          <p:nvSpPr>
            <p:cNvPr id="31" name="Rectangle 30">
              <a:extLst>
                <a:ext uri="{FF2B5EF4-FFF2-40B4-BE49-F238E27FC236}">
                  <a16:creationId xmlns:a16="http://schemas.microsoft.com/office/drawing/2014/main" id="{DF1FE8EA-79F4-71EA-1152-FB771309EB4D}"/>
                </a:ext>
              </a:extLst>
            </p:cNvPr>
            <p:cNvSpPr/>
            <p:nvPr/>
          </p:nvSpPr>
          <p:spPr>
            <a:xfrm>
              <a:off x="4815840" y="3274423"/>
              <a:ext cx="1950720" cy="505096"/>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1DCBFF5B-D96A-1048-150F-3E3C6F1FADB2}"/>
                </a:ext>
              </a:extLst>
            </p:cNvPr>
            <p:cNvSpPr/>
            <p:nvPr/>
          </p:nvSpPr>
          <p:spPr>
            <a:xfrm>
              <a:off x="4920343" y="3274423"/>
              <a:ext cx="1741714" cy="505097"/>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dirty="0"/>
                <a:t>Fiber</a:t>
              </a:r>
            </a:p>
          </p:txBody>
        </p:sp>
      </p:grpSp>
      <p:grpSp>
        <p:nvGrpSpPr>
          <p:cNvPr id="33" name="Group 32">
            <a:extLst>
              <a:ext uri="{FF2B5EF4-FFF2-40B4-BE49-F238E27FC236}">
                <a16:creationId xmlns:a16="http://schemas.microsoft.com/office/drawing/2014/main" id="{5D576744-E65D-4479-691F-987B99399466}"/>
              </a:ext>
            </a:extLst>
          </p:cNvPr>
          <p:cNvGrpSpPr/>
          <p:nvPr/>
        </p:nvGrpSpPr>
        <p:grpSpPr>
          <a:xfrm>
            <a:off x="5413202" y="4920906"/>
            <a:ext cx="1950720" cy="505097"/>
            <a:chOff x="4815840" y="3274423"/>
            <a:chExt cx="1950720" cy="505097"/>
          </a:xfrm>
          <a:effectLst>
            <a:outerShdw blurRad="50800" dist="38100" dir="2700000" algn="tl" rotWithShape="0">
              <a:prstClr val="black">
                <a:alpha val="40000"/>
              </a:prstClr>
            </a:outerShdw>
          </a:effectLst>
        </p:grpSpPr>
        <p:sp>
          <p:nvSpPr>
            <p:cNvPr id="34" name="Rectangle 33">
              <a:extLst>
                <a:ext uri="{FF2B5EF4-FFF2-40B4-BE49-F238E27FC236}">
                  <a16:creationId xmlns:a16="http://schemas.microsoft.com/office/drawing/2014/main" id="{495D28E1-0B40-8F5C-DB31-2F5A7841C376}"/>
                </a:ext>
              </a:extLst>
            </p:cNvPr>
            <p:cNvSpPr/>
            <p:nvPr/>
          </p:nvSpPr>
          <p:spPr>
            <a:xfrm>
              <a:off x="4815840" y="3274423"/>
              <a:ext cx="1950720" cy="505096"/>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FC0848CC-6662-E014-167F-A2A6031AEC26}"/>
                </a:ext>
              </a:extLst>
            </p:cNvPr>
            <p:cNvSpPr/>
            <p:nvPr/>
          </p:nvSpPr>
          <p:spPr>
            <a:xfrm>
              <a:off x="4920343" y="3274423"/>
              <a:ext cx="1741714" cy="505097"/>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dirty="0"/>
                <a:t>Fiber</a:t>
              </a:r>
            </a:p>
          </p:txBody>
        </p:sp>
      </p:grpSp>
      <p:grpSp>
        <p:nvGrpSpPr>
          <p:cNvPr id="36" name="Group 35">
            <a:extLst>
              <a:ext uri="{FF2B5EF4-FFF2-40B4-BE49-F238E27FC236}">
                <a16:creationId xmlns:a16="http://schemas.microsoft.com/office/drawing/2014/main" id="{BD8AD1E1-4849-FE22-C5D4-047E58A4001F}"/>
              </a:ext>
            </a:extLst>
          </p:cNvPr>
          <p:cNvGrpSpPr/>
          <p:nvPr/>
        </p:nvGrpSpPr>
        <p:grpSpPr>
          <a:xfrm>
            <a:off x="5208545" y="4781566"/>
            <a:ext cx="1950720" cy="505097"/>
            <a:chOff x="4815840" y="3274423"/>
            <a:chExt cx="1950720" cy="505097"/>
          </a:xfrm>
          <a:effectLst>
            <a:outerShdw blurRad="50800" dist="38100" dir="2700000" algn="tl" rotWithShape="0">
              <a:prstClr val="black">
                <a:alpha val="40000"/>
              </a:prstClr>
            </a:outerShdw>
          </a:effectLst>
        </p:grpSpPr>
        <p:sp>
          <p:nvSpPr>
            <p:cNvPr id="37" name="Rectangle 36">
              <a:extLst>
                <a:ext uri="{FF2B5EF4-FFF2-40B4-BE49-F238E27FC236}">
                  <a16:creationId xmlns:a16="http://schemas.microsoft.com/office/drawing/2014/main" id="{2D1EB31F-2744-94FF-5B4D-ECD6810C9292}"/>
                </a:ext>
              </a:extLst>
            </p:cNvPr>
            <p:cNvSpPr/>
            <p:nvPr/>
          </p:nvSpPr>
          <p:spPr>
            <a:xfrm>
              <a:off x="4815840" y="3274423"/>
              <a:ext cx="1950720" cy="505096"/>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FEA619ED-C1CB-D732-D8AD-5264C4240F58}"/>
                </a:ext>
              </a:extLst>
            </p:cNvPr>
            <p:cNvSpPr/>
            <p:nvPr/>
          </p:nvSpPr>
          <p:spPr>
            <a:xfrm>
              <a:off x="4920343" y="3274423"/>
              <a:ext cx="1741714" cy="505097"/>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dirty="0"/>
                <a:t>Fiber</a:t>
              </a:r>
            </a:p>
          </p:txBody>
        </p:sp>
      </p:grpSp>
      <p:sp>
        <p:nvSpPr>
          <p:cNvPr id="42" name="TextBox 41">
            <a:extLst>
              <a:ext uri="{FF2B5EF4-FFF2-40B4-BE49-F238E27FC236}">
                <a16:creationId xmlns:a16="http://schemas.microsoft.com/office/drawing/2014/main" id="{A68F1FE6-43A1-4C69-7018-CE3CB4633AC7}"/>
              </a:ext>
            </a:extLst>
          </p:cNvPr>
          <p:cNvSpPr txBox="1"/>
          <p:nvPr/>
        </p:nvSpPr>
        <p:spPr>
          <a:xfrm>
            <a:off x="7546246" y="5194666"/>
            <a:ext cx="1169616" cy="369332"/>
          </a:xfrm>
          <a:prstGeom prst="rect">
            <a:avLst/>
          </a:prstGeom>
          <a:noFill/>
        </p:spPr>
        <p:txBody>
          <a:bodyPr wrap="none" rtlCol="0">
            <a:spAutoFit/>
          </a:bodyPr>
          <a:lstStyle/>
          <a:p>
            <a:r>
              <a:rPr lang="en-US" dirty="0">
                <a:solidFill>
                  <a:schemeClr val="bg1"/>
                </a:solidFill>
              </a:rPr>
              <a:t>Fiber Pool</a:t>
            </a:r>
          </a:p>
        </p:txBody>
      </p:sp>
      <p:sp>
        <p:nvSpPr>
          <p:cNvPr id="43" name="TextBox 42">
            <a:extLst>
              <a:ext uri="{FF2B5EF4-FFF2-40B4-BE49-F238E27FC236}">
                <a16:creationId xmlns:a16="http://schemas.microsoft.com/office/drawing/2014/main" id="{E66B19A6-C21E-58DC-F6AB-3076718F99E0}"/>
              </a:ext>
            </a:extLst>
          </p:cNvPr>
          <p:cNvSpPr txBox="1"/>
          <p:nvPr/>
        </p:nvSpPr>
        <p:spPr>
          <a:xfrm>
            <a:off x="848890" y="3700323"/>
            <a:ext cx="2252182" cy="2308324"/>
          </a:xfrm>
          <a:prstGeom prst="rect">
            <a:avLst/>
          </a:prstGeom>
          <a:noFill/>
        </p:spPr>
        <p:txBody>
          <a:bodyPr wrap="square" rtlCol="0">
            <a:spAutoFit/>
          </a:bodyPr>
          <a:lstStyle/>
          <a:p>
            <a:r>
              <a:rPr lang="en-US" dirty="0">
                <a:solidFill>
                  <a:schemeClr val="bg1"/>
                </a:solidFill>
              </a:rPr>
              <a:t>A new fiber is used to allow another job to begin executing</a:t>
            </a:r>
          </a:p>
          <a:p>
            <a:endParaRPr lang="en-US" dirty="0">
              <a:solidFill>
                <a:schemeClr val="bg1"/>
              </a:solidFill>
            </a:endParaRPr>
          </a:p>
          <a:p>
            <a:r>
              <a:rPr lang="en-US" dirty="0">
                <a:solidFill>
                  <a:schemeClr val="bg1"/>
                </a:solidFill>
              </a:rPr>
              <a:t>The stack of the waiting job is preserved in the fiber</a:t>
            </a:r>
          </a:p>
        </p:txBody>
      </p:sp>
      <p:pic>
        <p:nvPicPr>
          <p:cNvPr id="19" name="Graphic 18" descr="Architecture with solid fill">
            <a:extLst>
              <a:ext uri="{FF2B5EF4-FFF2-40B4-BE49-F238E27FC236}">
                <a16:creationId xmlns:a16="http://schemas.microsoft.com/office/drawing/2014/main" id="{C5F3CAE9-3BD6-1E49-0E18-AB223AEEE7D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486844" y="608806"/>
            <a:ext cx="609602" cy="609602"/>
          </a:xfrm>
          <a:prstGeom prst="rect">
            <a:avLst/>
          </a:prstGeom>
        </p:spPr>
      </p:pic>
      <p:sp>
        <p:nvSpPr>
          <p:cNvPr id="40" name="PB">
            <a:extLst>
              <a:ext uri="{FF2B5EF4-FFF2-40B4-BE49-F238E27FC236}">
                <a16:creationId xmlns:a16="http://schemas.microsoft.com/office/drawing/2014/main" id="{76E77089-56C8-8A20-E609-098C5FE7C5FD}"/>
              </a:ext>
            </a:extLst>
          </p:cNvPr>
          <p:cNvSpPr/>
          <p:nvPr/>
        </p:nvSpPr>
        <p:spPr>
          <a:xfrm>
            <a:off x="0" y="6070600"/>
            <a:ext cx="2898797" cy="152400"/>
          </a:xfrm>
          <a:prstGeom prst="rect">
            <a:avLst/>
          </a:prstGeom>
          <a:solidFill>
            <a:srgbClr val="E76E0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592083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98F181-0DF0-F425-D1E4-5D0C5639D3BB}"/>
              </a:ext>
            </a:extLst>
          </p:cNvPr>
          <p:cNvSpPr>
            <a:spLocks noGrp="1"/>
          </p:cNvSpPr>
          <p:nvPr>
            <p:ph type="title"/>
          </p:nvPr>
        </p:nvSpPr>
        <p:spPr/>
        <p:txBody>
          <a:bodyPr/>
          <a:lstStyle/>
          <a:p>
            <a:r>
              <a:rPr lang="en-US" dirty="0"/>
              <a:t>The new design - Diagram</a:t>
            </a:r>
          </a:p>
        </p:txBody>
      </p:sp>
      <p:sp>
        <p:nvSpPr>
          <p:cNvPr id="3" name="Rectangle 2">
            <a:extLst>
              <a:ext uri="{FF2B5EF4-FFF2-40B4-BE49-F238E27FC236}">
                <a16:creationId xmlns:a16="http://schemas.microsoft.com/office/drawing/2014/main" id="{274CC073-7C33-84D8-41D7-5AB24991B831}"/>
              </a:ext>
            </a:extLst>
          </p:cNvPr>
          <p:cNvSpPr/>
          <p:nvPr/>
        </p:nvSpPr>
        <p:spPr>
          <a:xfrm>
            <a:off x="838201" y="2246811"/>
            <a:ext cx="3489959" cy="1062446"/>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E1E19351-4CE8-9D3E-AE7A-17C80FE020F0}"/>
              </a:ext>
            </a:extLst>
          </p:cNvPr>
          <p:cNvSpPr/>
          <p:nvPr/>
        </p:nvSpPr>
        <p:spPr>
          <a:xfrm>
            <a:off x="1228456" y="2543632"/>
            <a:ext cx="573669" cy="468803"/>
          </a:xfrm>
          <a:prstGeom prst="rect">
            <a:avLst/>
          </a:prstGeom>
          <a:effectLst>
            <a:outerShdw blurRad="50800" dist="38100" dir="2700000" algn="tl" rotWithShape="0">
              <a:prstClr val="black">
                <a:alpha val="40000"/>
              </a:prstClr>
            </a:outerShdw>
          </a:effectLst>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3CFB3176-A648-C06C-8170-84AD3A128754}"/>
              </a:ext>
            </a:extLst>
          </p:cNvPr>
          <p:cNvSpPr/>
          <p:nvPr/>
        </p:nvSpPr>
        <p:spPr>
          <a:xfrm>
            <a:off x="2318371" y="2543632"/>
            <a:ext cx="573669" cy="468803"/>
          </a:xfrm>
          <a:prstGeom prst="rect">
            <a:avLst/>
          </a:prstGeom>
          <a:effectLst>
            <a:outerShdw blurRad="50800" dist="38100" dir="2700000" algn="tl" rotWithShape="0">
              <a:prstClr val="black">
                <a:alpha val="40000"/>
              </a:prstClr>
            </a:outerShdw>
          </a:effectLst>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7" name="Flowchart: Document 6">
            <a:extLst>
              <a:ext uri="{FF2B5EF4-FFF2-40B4-BE49-F238E27FC236}">
                <a16:creationId xmlns:a16="http://schemas.microsoft.com/office/drawing/2014/main" id="{D1983E36-70C1-2447-4927-A027D0066CEC}"/>
              </a:ext>
            </a:extLst>
          </p:cNvPr>
          <p:cNvSpPr/>
          <p:nvPr/>
        </p:nvSpPr>
        <p:spPr>
          <a:xfrm>
            <a:off x="4844406" y="2246811"/>
            <a:ext cx="2701840" cy="3483429"/>
          </a:xfrm>
          <a:prstGeom prst="flowChartDocument">
            <a:avLst/>
          </a:prstGeom>
          <a:effectLst>
            <a:outerShdw blurRad="50800" dist="38100" dir="2700000" algn="tl" rotWithShape="0">
              <a:prstClr val="black">
                <a:alpha val="40000"/>
              </a:prstClr>
            </a:outerShdw>
          </a:effectLst>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sz="2800" dirty="0"/>
              <a:t>Worker</a:t>
            </a:r>
          </a:p>
          <a:p>
            <a:pPr algn="ctr"/>
            <a:r>
              <a:rPr lang="en-US" sz="2800" dirty="0"/>
              <a:t>Thread</a:t>
            </a:r>
          </a:p>
        </p:txBody>
      </p:sp>
      <p:sp>
        <p:nvSpPr>
          <p:cNvPr id="8" name="Rectangle 7">
            <a:extLst>
              <a:ext uri="{FF2B5EF4-FFF2-40B4-BE49-F238E27FC236}">
                <a16:creationId xmlns:a16="http://schemas.microsoft.com/office/drawing/2014/main" id="{6445A252-8021-8720-292E-833E1A88EA1D}"/>
              </a:ext>
            </a:extLst>
          </p:cNvPr>
          <p:cNvSpPr/>
          <p:nvPr/>
        </p:nvSpPr>
        <p:spPr>
          <a:xfrm>
            <a:off x="8534400" y="2246811"/>
            <a:ext cx="2252182" cy="2238103"/>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dirty="0"/>
          </a:p>
        </p:txBody>
      </p:sp>
      <p:sp>
        <p:nvSpPr>
          <p:cNvPr id="15" name="TextBox 14">
            <a:extLst>
              <a:ext uri="{FF2B5EF4-FFF2-40B4-BE49-F238E27FC236}">
                <a16:creationId xmlns:a16="http://schemas.microsoft.com/office/drawing/2014/main" id="{8BEFBA07-D7BF-357F-F817-A8C4DCE6D869}"/>
              </a:ext>
            </a:extLst>
          </p:cNvPr>
          <p:cNvSpPr txBox="1"/>
          <p:nvPr/>
        </p:nvSpPr>
        <p:spPr>
          <a:xfrm>
            <a:off x="9272956" y="3881685"/>
            <a:ext cx="775063" cy="461665"/>
          </a:xfrm>
          <a:prstGeom prst="rect">
            <a:avLst/>
          </a:prstGeom>
          <a:noFill/>
        </p:spPr>
        <p:txBody>
          <a:bodyPr wrap="square" rtlCol="0">
            <a:spAutoFit/>
          </a:bodyPr>
          <a:lstStyle/>
          <a:p>
            <a:pPr algn="ctr"/>
            <a:r>
              <a:rPr lang="en-US" sz="2400" dirty="0">
                <a:solidFill>
                  <a:schemeClr val="bg1"/>
                </a:solidFill>
              </a:rPr>
              <a:t>0</a:t>
            </a:r>
          </a:p>
        </p:txBody>
      </p:sp>
      <p:sp>
        <p:nvSpPr>
          <p:cNvPr id="19" name="TextBox 18">
            <a:extLst>
              <a:ext uri="{FF2B5EF4-FFF2-40B4-BE49-F238E27FC236}">
                <a16:creationId xmlns:a16="http://schemas.microsoft.com/office/drawing/2014/main" id="{8FD22C92-3FDC-3675-4D95-F83930061E58}"/>
              </a:ext>
            </a:extLst>
          </p:cNvPr>
          <p:cNvSpPr txBox="1"/>
          <p:nvPr/>
        </p:nvSpPr>
        <p:spPr>
          <a:xfrm>
            <a:off x="8534400" y="4529911"/>
            <a:ext cx="1959429" cy="1200329"/>
          </a:xfrm>
          <a:prstGeom prst="rect">
            <a:avLst/>
          </a:prstGeom>
          <a:noFill/>
        </p:spPr>
        <p:txBody>
          <a:bodyPr wrap="square" rtlCol="0">
            <a:spAutoFit/>
          </a:bodyPr>
          <a:lstStyle/>
          <a:p>
            <a:r>
              <a:rPr lang="en-US" dirty="0">
                <a:solidFill>
                  <a:schemeClr val="bg1"/>
                </a:solidFill>
              </a:rPr>
              <a:t>A job can decrement the counter of a fiber in the wait list.</a:t>
            </a:r>
          </a:p>
        </p:txBody>
      </p:sp>
      <p:sp>
        <p:nvSpPr>
          <p:cNvPr id="20" name="TextBox 19">
            <a:extLst>
              <a:ext uri="{FF2B5EF4-FFF2-40B4-BE49-F238E27FC236}">
                <a16:creationId xmlns:a16="http://schemas.microsoft.com/office/drawing/2014/main" id="{4DEADCFB-A646-E166-CA67-3EE65DD8B6C4}"/>
              </a:ext>
            </a:extLst>
          </p:cNvPr>
          <p:cNvSpPr txBox="1"/>
          <p:nvPr/>
        </p:nvSpPr>
        <p:spPr>
          <a:xfrm>
            <a:off x="8680776" y="2463305"/>
            <a:ext cx="1959429" cy="461665"/>
          </a:xfrm>
          <a:prstGeom prst="rect">
            <a:avLst/>
          </a:prstGeom>
          <a:noFill/>
        </p:spPr>
        <p:txBody>
          <a:bodyPr wrap="square" rtlCol="0">
            <a:spAutoFit/>
          </a:bodyPr>
          <a:lstStyle/>
          <a:p>
            <a:pPr algn="ctr"/>
            <a:r>
              <a:rPr lang="en-US" sz="2400" dirty="0">
                <a:solidFill>
                  <a:schemeClr val="bg1"/>
                </a:solidFill>
              </a:rPr>
              <a:t>Wait List</a:t>
            </a:r>
          </a:p>
        </p:txBody>
      </p:sp>
      <p:sp>
        <p:nvSpPr>
          <p:cNvPr id="21" name="TextBox 20">
            <a:extLst>
              <a:ext uri="{FF2B5EF4-FFF2-40B4-BE49-F238E27FC236}">
                <a16:creationId xmlns:a16="http://schemas.microsoft.com/office/drawing/2014/main" id="{747119D7-6132-6AA1-AB6F-BF52E67EA657}"/>
              </a:ext>
            </a:extLst>
          </p:cNvPr>
          <p:cNvSpPr txBox="1"/>
          <p:nvPr/>
        </p:nvSpPr>
        <p:spPr>
          <a:xfrm>
            <a:off x="838200" y="1877478"/>
            <a:ext cx="1233030" cy="369332"/>
          </a:xfrm>
          <a:prstGeom prst="rect">
            <a:avLst/>
          </a:prstGeom>
          <a:noFill/>
        </p:spPr>
        <p:txBody>
          <a:bodyPr wrap="none" rtlCol="0">
            <a:spAutoFit/>
          </a:bodyPr>
          <a:lstStyle/>
          <a:p>
            <a:r>
              <a:rPr lang="en-US" dirty="0">
                <a:solidFill>
                  <a:schemeClr val="bg1"/>
                </a:solidFill>
              </a:rPr>
              <a:t>Job Queue</a:t>
            </a:r>
          </a:p>
        </p:txBody>
      </p:sp>
      <p:grpSp>
        <p:nvGrpSpPr>
          <p:cNvPr id="22" name="Group 21">
            <a:extLst>
              <a:ext uri="{FF2B5EF4-FFF2-40B4-BE49-F238E27FC236}">
                <a16:creationId xmlns:a16="http://schemas.microsoft.com/office/drawing/2014/main" id="{F7AC1B34-8865-451D-5BE2-D63D5DEE3580}"/>
              </a:ext>
            </a:extLst>
          </p:cNvPr>
          <p:cNvGrpSpPr/>
          <p:nvPr/>
        </p:nvGrpSpPr>
        <p:grpSpPr>
          <a:xfrm>
            <a:off x="8669358" y="3030826"/>
            <a:ext cx="1982263" cy="582338"/>
            <a:chOff x="4815840" y="3274423"/>
            <a:chExt cx="1950720" cy="505098"/>
          </a:xfrm>
          <a:effectLst>
            <a:outerShdw blurRad="50800" dist="38100" dir="2700000" algn="tl" rotWithShape="0">
              <a:prstClr val="black">
                <a:alpha val="40000"/>
              </a:prstClr>
            </a:outerShdw>
          </a:effectLst>
        </p:grpSpPr>
        <p:sp>
          <p:nvSpPr>
            <p:cNvPr id="23" name="Rectangle 22">
              <a:extLst>
                <a:ext uri="{FF2B5EF4-FFF2-40B4-BE49-F238E27FC236}">
                  <a16:creationId xmlns:a16="http://schemas.microsoft.com/office/drawing/2014/main" id="{BEA0C63E-69A4-0DD1-ED5C-3B61C8FE8D45}"/>
                </a:ext>
              </a:extLst>
            </p:cNvPr>
            <p:cNvSpPr/>
            <p:nvPr/>
          </p:nvSpPr>
          <p:spPr>
            <a:xfrm>
              <a:off x="4815840" y="3274423"/>
              <a:ext cx="1950720" cy="505096"/>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F9372476-205A-C568-9657-41028BBDCBE5}"/>
                </a:ext>
              </a:extLst>
            </p:cNvPr>
            <p:cNvSpPr/>
            <p:nvPr/>
          </p:nvSpPr>
          <p:spPr>
            <a:xfrm>
              <a:off x="4920343" y="3274424"/>
              <a:ext cx="1741714" cy="505097"/>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dirty="0"/>
            </a:p>
          </p:txBody>
        </p:sp>
      </p:grpSp>
      <p:sp>
        <p:nvSpPr>
          <p:cNvPr id="26" name="Rectangle 25">
            <a:extLst>
              <a:ext uri="{FF2B5EF4-FFF2-40B4-BE49-F238E27FC236}">
                <a16:creationId xmlns:a16="http://schemas.microsoft.com/office/drawing/2014/main" id="{5B207344-22DD-B761-E7F0-FEE0CB5ACE1E}"/>
              </a:ext>
            </a:extLst>
          </p:cNvPr>
          <p:cNvSpPr/>
          <p:nvPr/>
        </p:nvSpPr>
        <p:spPr>
          <a:xfrm>
            <a:off x="9373654" y="3087592"/>
            <a:ext cx="573669" cy="468803"/>
          </a:xfrm>
          <a:prstGeom prst="rect">
            <a:avLst/>
          </a:prstGeom>
          <a:effectLst>
            <a:outerShdw blurRad="50800" dist="38100" dir="2700000" algn="tl" rotWithShape="0">
              <a:prstClr val="black">
                <a:alpha val="40000"/>
              </a:prstClr>
            </a:outerShdw>
          </a:effectLst>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FDC30222-996A-8077-2F81-3DC57FDB6E64}"/>
              </a:ext>
            </a:extLst>
          </p:cNvPr>
          <p:cNvGrpSpPr/>
          <p:nvPr/>
        </p:nvGrpSpPr>
        <p:grpSpPr>
          <a:xfrm>
            <a:off x="5191725" y="4283967"/>
            <a:ext cx="1982263" cy="582338"/>
            <a:chOff x="4815840" y="3274423"/>
            <a:chExt cx="1950720" cy="505098"/>
          </a:xfrm>
          <a:effectLst>
            <a:outerShdw blurRad="50800" dist="38100" dir="2700000" algn="tl" rotWithShape="0">
              <a:prstClr val="black">
                <a:alpha val="40000"/>
              </a:prstClr>
            </a:outerShdw>
          </a:effectLst>
        </p:grpSpPr>
        <p:sp>
          <p:nvSpPr>
            <p:cNvPr id="10" name="Rectangle 9">
              <a:extLst>
                <a:ext uri="{FF2B5EF4-FFF2-40B4-BE49-F238E27FC236}">
                  <a16:creationId xmlns:a16="http://schemas.microsoft.com/office/drawing/2014/main" id="{514DAC16-A498-3505-81C4-7D0A03B6E65E}"/>
                </a:ext>
              </a:extLst>
            </p:cNvPr>
            <p:cNvSpPr/>
            <p:nvPr/>
          </p:nvSpPr>
          <p:spPr>
            <a:xfrm>
              <a:off x="4815840" y="3274423"/>
              <a:ext cx="1950720" cy="505096"/>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11A3818-68C1-9AAD-3EE6-3F520208EA3E}"/>
                </a:ext>
              </a:extLst>
            </p:cNvPr>
            <p:cNvSpPr/>
            <p:nvPr/>
          </p:nvSpPr>
          <p:spPr>
            <a:xfrm>
              <a:off x="4920343" y="3274424"/>
              <a:ext cx="1741714" cy="505097"/>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dirty="0"/>
            </a:p>
          </p:txBody>
        </p:sp>
      </p:grpSp>
      <p:sp>
        <p:nvSpPr>
          <p:cNvPr id="12" name="Rectangle 11">
            <a:extLst>
              <a:ext uri="{FF2B5EF4-FFF2-40B4-BE49-F238E27FC236}">
                <a16:creationId xmlns:a16="http://schemas.microsoft.com/office/drawing/2014/main" id="{C26DD7B2-A7D1-52D3-2814-C9B577A0EED2}"/>
              </a:ext>
            </a:extLst>
          </p:cNvPr>
          <p:cNvSpPr/>
          <p:nvPr/>
        </p:nvSpPr>
        <p:spPr>
          <a:xfrm>
            <a:off x="5896021" y="4340733"/>
            <a:ext cx="573669" cy="468803"/>
          </a:xfrm>
          <a:prstGeom prst="rect">
            <a:avLst/>
          </a:prstGeom>
          <a:effectLst>
            <a:outerShdw blurRad="50800" dist="38100" dir="2700000" algn="tl" rotWithShape="0">
              <a:prstClr val="black">
                <a:alpha val="40000"/>
              </a:prstClr>
            </a:outerShdw>
          </a:effectLst>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7" name="Arrow: Down 26">
            <a:extLst>
              <a:ext uri="{FF2B5EF4-FFF2-40B4-BE49-F238E27FC236}">
                <a16:creationId xmlns:a16="http://schemas.microsoft.com/office/drawing/2014/main" id="{5FC367F2-67CC-B72E-EDD5-80123CCFEA99}"/>
              </a:ext>
            </a:extLst>
          </p:cNvPr>
          <p:cNvSpPr/>
          <p:nvPr/>
        </p:nvSpPr>
        <p:spPr>
          <a:xfrm>
            <a:off x="9889881" y="3881685"/>
            <a:ext cx="215580" cy="402282"/>
          </a:xfrm>
          <a:prstGeom prst="downArrow">
            <a:avLst/>
          </a:prstGeom>
          <a:effectLst>
            <a:outerShdw blurRad="50800" dist="38100" dir="2700000" algn="tl" rotWithShape="0">
              <a:prstClr val="black">
                <a:alpha val="40000"/>
              </a:prstClr>
            </a:outerShdw>
          </a:effectLst>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cxnSp>
        <p:nvCxnSpPr>
          <p:cNvPr id="28" name="Straight Arrow Connector 27">
            <a:extLst>
              <a:ext uri="{FF2B5EF4-FFF2-40B4-BE49-F238E27FC236}">
                <a16:creationId xmlns:a16="http://schemas.microsoft.com/office/drawing/2014/main" id="{213302B6-772A-D47A-A4B2-9DA1B5DF9013}"/>
              </a:ext>
            </a:extLst>
          </p:cNvPr>
          <p:cNvCxnSpPr>
            <a:cxnSpLocks/>
          </p:cNvCxnSpPr>
          <p:nvPr/>
        </p:nvCxnSpPr>
        <p:spPr>
          <a:xfrm flipV="1">
            <a:off x="7829006" y="4545874"/>
            <a:ext cx="522514" cy="263662"/>
          </a:xfrm>
          <a:prstGeom prst="straightConnector1">
            <a:avLst/>
          </a:prstGeom>
          <a:ln>
            <a:tailEnd type="triangle"/>
          </a:ln>
          <a:effectLst>
            <a:outerShdw blurRad="50800" dist="38100" dir="2700000" algn="tl" rotWithShape="0">
              <a:prstClr val="black">
                <a:alpha val="40000"/>
              </a:prstClr>
            </a:outerShdw>
          </a:effectLst>
        </p:spPr>
        <p:style>
          <a:lnRef idx="3">
            <a:schemeClr val="accent2"/>
          </a:lnRef>
          <a:fillRef idx="0">
            <a:schemeClr val="accent2"/>
          </a:fillRef>
          <a:effectRef idx="2">
            <a:schemeClr val="accent2"/>
          </a:effectRef>
          <a:fontRef idx="minor">
            <a:schemeClr val="tx1"/>
          </a:fontRef>
        </p:style>
      </p:cxnSp>
      <p:cxnSp>
        <p:nvCxnSpPr>
          <p:cNvPr id="32" name="Straight Arrow Connector 31">
            <a:extLst>
              <a:ext uri="{FF2B5EF4-FFF2-40B4-BE49-F238E27FC236}">
                <a16:creationId xmlns:a16="http://schemas.microsoft.com/office/drawing/2014/main" id="{065025A0-517F-CB12-8B2A-E23D6D9B3E24}"/>
              </a:ext>
            </a:extLst>
          </p:cNvPr>
          <p:cNvCxnSpPr>
            <a:cxnSpLocks/>
          </p:cNvCxnSpPr>
          <p:nvPr/>
        </p:nvCxnSpPr>
        <p:spPr>
          <a:xfrm>
            <a:off x="3856252" y="3548744"/>
            <a:ext cx="705394" cy="936170"/>
          </a:xfrm>
          <a:prstGeom prst="straightConnector1">
            <a:avLst/>
          </a:prstGeom>
          <a:ln>
            <a:tailEnd type="triangle"/>
          </a:ln>
          <a:effectLst>
            <a:outerShdw blurRad="50800" dist="38100" dir="2700000" algn="tl" rotWithShape="0">
              <a:prstClr val="black">
                <a:alpha val="40000"/>
              </a:prstClr>
            </a:outerShdw>
          </a:effectLst>
        </p:spPr>
        <p:style>
          <a:lnRef idx="3">
            <a:schemeClr val="accent2"/>
          </a:lnRef>
          <a:fillRef idx="0">
            <a:schemeClr val="accent2"/>
          </a:fillRef>
          <a:effectRef idx="2">
            <a:schemeClr val="accent2"/>
          </a:effectRef>
          <a:fontRef idx="minor">
            <a:schemeClr val="tx1"/>
          </a:fontRef>
        </p:style>
      </p:cxnSp>
      <p:sp>
        <p:nvSpPr>
          <p:cNvPr id="35" name="TextBox 34">
            <a:extLst>
              <a:ext uri="{FF2B5EF4-FFF2-40B4-BE49-F238E27FC236}">
                <a16:creationId xmlns:a16="http://schemas.microsoft.com/office/drawing/2014/main" id="{2C6A1718-F323-DEEB-5844-A7C172FD76E5}"/>
              </a:ext>
            </a:extLst>
          </p:cNvPr>
          <p:cNvSpPr txBox="1"/>
          <p:nvPr/>
        </p:nvSpPr>
        <p:spPr>
          <a:xfrm>
            <a:off x="838200" y="4941466"/>
            <a:ext cx="1959429" cy="923330"/>
          </a:xfrm>
          <a:prstGeom prst="rect">
            <a:avLst/>
          </a:prstGeom>
          <a:noFill/>
        </p:spPr>
        <p:txBody>
          <a:bodyPr wrap="square" rtlCol="0">
            <a:spAutoFit/>
          </a:bodyPr>
          <a:lstStyle/>
          <a:p>
            <a:r>
              <a:rPr lang="en-US" dirty="0">
                <a:solidFill>
                  <a:schemeClr val="bg1"/>
                </a:solidFill>
              </a:rPr>
              <a:t>A new job is scheduled, taken from the queue</a:t>
            </a:r>
          </a:p>
        </p:txBody>
      </p:sp>
      <p:pic>
        <p:nvPicPr>
          <p:cNvPr id="6" name="Graphic 5" descr="Architecture with solid fill">
            <a:extLst>
              <a:ext uri="{FF2B5EF4-FFF2-40B4-BE49-F238E27FC236}">
                <a16:creationId xmlns:a16="http://schemas.microsoft.com/office/drawing/2014/main" id="{8720DB7F-7797-1F89-F6D3-2773D6736FD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486844" y="608806"/>
            <a:ext cx="609602" cy="609602"/>
          </a:xfrm>
          <a:prstGeom prst="rect">
            <a:avLst/>
          </a:prstGeom>
        </p:spPr>
      </p:pic>
      <p:sp>
        <p:nvSpPr>
          <p:cNvPr id="14" name="PB">
            <a:extLst>
              <a:ext uri="{FF2B5EF4-FFF2-40B4-BE49-F238E27FC236}">
                <a16:creationId xmlns:a16="http://schemas.microsoft.com/office/drawing/2014/main" id="{4AECC48B-D802-4FBF-64A5-1600CE06CF83}"/>
              </a:ext>
            </a:extLst>
          </p:cNvPr>
          <p:cNvSpPr/>
          <p:nvPr/>
        </p:nvSpPr>
        <p:spPr>
          <a:xfrm>
            <a:off x="0" y="6070600"/>
            <a:ext cx="2984056" cy="152400"/>
          </a:xfrm>
          <a:prstGeom prst="rect">
            <a:avLst/>
          </a:prstGeom>
          <a:solidFill>
            <a:srgbClr val="E76E0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910821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98F181-0DF0-F425-D1E4-5D0C5639D3BB}"/>
              </a:ext>
            </a:extLst>
          </p:cNvPr>
          <p:cNvSpPr>
            <a:spLocks noGrp="1"/>
          </p:cNvSpPr>
          <p:nvPr>
            <p:ph type="title"/>
          </p:nvPr>
        </p:nvSpPr>
        <p:spPr/>
        <p:txBody>
          <a:bodyPr/>
          <a:lstStyle/>
          <a:p>
            <a:r>
              <a:rPr lang="en-US" dirty="0"/>
              <a:t>The new design - Diagram</a:t>
            </a:r>
          </a:p>
        </p:txBody>
      </p:sp>
      <p:sp>
        <p:nvSpPr>
          <p:cNvPr id="3" name="Rectangle 2">
            <a:extLst>
              <a:ext uri="{FF2B5EF4-FFF2-40B4-BE49-F238E27FC236}">
                <a16:creationId xmlns:a16="http://schemas.microsoft.com/office/drawing/2014/main" id="{274CC073-7C33-84D8-41D7-5AB24991B831}"/>
              </a:ext>
            </a:extLst>
          </p:cNvPr>
          <p:cNvSpPr/>
          <p:nvPr/>
        </p:nvSpPr>
        <p:spPr>
          <a:xfrm>
            <a:off x="838201" y="2246811"/>
            <a:ext cx="3489959" cy="1062446"/>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E1E19351-4CE8-9D3E-AE7A-17C80FE020F0}"/>
              </a:ext>
            </a:extLst>
          </p:cNvPr>
          <p:cNvSpPr/>
          <p:nvPr/>
        </p:nvSpPr>
        <p:spPr>
          <a:xfrm>
            <a:off x="1228456" y="2543632"/>
            <a:ext cx="573669" cy="468803"/>
          </a:xfrm>
          <a:prstGeom prst="rect">
            <a:avLst/>
          </a:prstGeom>
          <a:effectLst>
            <a:outerShdw blurRad="50800" dist="38100" dir="2700000" algn="tl" rotWithShape="0">
              <a:prstClr val="black">
                <a:alpha val="40000"/>
              </a:prstClr>
            </a:outerShdw>
          </a:effectLst>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3CFB3176-A648-C06C-8170-84AD3A128754}"/>
              </a:ext>
            </a:extLst>
          </p:cNvPr>
          <p:cNvSpPr/>
          <p:nvPr/>
        </p:nvSpPr>
        <p:spPr>
          <a:xfrm>
            <a:off x="2318371" y="2543632"/>
            <a:ext cx="573669" cy="468803"/>
          </a:xfrm>
          <a:prstGeom prst="rect">
            <a:avLst/>
          </a:prstGeom>
          <a:effectLst>
            <a:outerShdw blurRad="50800" dist="38100" dir="2700000" algn="tl" rotWithShape="0">
              <a:prstClr val="black">
                <a:alpha val="40000"/>
              </a:prstClr>
            </a:outerShdw>
          </a:effectLst>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7" name="Flowchart: Document 6">
            <a:extLst>
              <a:ext uri="{FF2B5EF4-FFF2-40B4-BE49-F238E27FC236}">
                <a16:creationId xmlns:a16="http://schemas.microsoft.com/office/drawing/2014/main" id="{D1983E36-70C1-2447-4927-A027D0066CEC}"/>
              </a:ext>
            </a:extLst>
          </p:cNvPr>
          <p:cNvSpPr/>
          <p:nvPr/>
        </p:nvSpPr>
        <p:spPr>
          <a:xfrm>
            <a:off x="4844406" y="2246812"/>
            <a:ext cx="2701840" cy="1820092"/>
          </a:xfrm>
          <a:prstGeom prst="flowChartDocument">
            <a:avLst/>
          </a:prstGeom>
          <a:effectLst>
            <a:outerShdw blurRad="50800" dist="38100" dir="2700000" algn="tl" rotWithShape="0">
              <a:prstClr val="black">
                <a:alpha val="40000"/>
              </a:prstClr>
            </a:outerShdw>
          </a:effectLst>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sz="2800" dirty="0"/>
              <a:t>Worker</a:t>
            </a:r>
          </a:p>
          <a:p>
            <a:pPr algn="ctr"/>
            <a:r>
              <a:rPr lang="en-US" sz="2800" dirty="0"/>
              <a:t>Thread</a:t>
            </a:r>
          </a:p>
        </p:txBody>
      </p:sp>
      <p:grpSp>
        <p:nvGrpSpPr>
          <p:cNvPr id="11" name="Group 10">
            <a:extLst>
              <a:ext uri="{FF2B5EF4-FFF2-40B4-BE49-F238E27FC236}">
                <a16:creationId xmlns:a16="http://schemas.microsoft.com/office/drawing/2014/main" id="{B7F07E93-2F14-AF25-477D-AF021A3ECDEE}"/>
              </a:ext>
            </a:extLst>
          </p:cNvPr>
          <p:cNvGrpSpPr/>
          <p:nvPr/>
        </p:nvGrpSpPr>
        <p:grpSpPr>
          <a:xfrm>
            <a:off x="5204194" y="3697356"/>
            <a:ext cx="1982263" cy="582338"/>
            <a:chOff x="4815840" y="3274423"/>
            <a:chExt cx="1950720" cy="505098"/>
          </a:xfrm>
          <a:effectLst>
            <a:outerShdw blurRad="50800" dist="38100" dir="2700000" algn="tl" rotWithShape="0">
              <a:prstClr val="black">
                <a:alpha val="40000"/>
              </a:prstClr>
            </a:outerShdw>
          </a:effectLst>
        </p:grpSpPr>
        <p:sp>
          <p:nvSpPr>
            <p:cNvPr id="12" name="Rectangle 11">
              <a:extLst>
                <a:ext uri="{FF2B5EF4-FFF2-40B4-BE49-F238E27FC236}">
                  <a16:creationId xmlns:a16="http://schemas.microsoft.com/office/drawing/2014/main" id="{C236379C-DCD5-85D1-A579-0DC568A8F891}"/>
                </a:ext>
              </a:extLst>
            </p:cNvPr>
            <p:cNvSpPr/>
            <p:nvPr/>
          </p:nvSpPr>
          <p:spPr>
            <a:xfrm>
              <a:off x="4815840" y="3274423"/>
              <a:ext cx="1950720" cy="505096"/>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7E573F0-B051-381A-4780-95FF7BF534A3}"/>
                </a:ext>
              </a:extLst>
            </p:cNvPr>
            <p:cNvSpPr/>
            <p:nvPr/>
          </p:nvSpPr>
          <p:spPr>
            <a:xfrm>
              <a:off x="4920343" y="3274424"/>
              <a:ext cx="1741714" cy="505097"/>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dirty="0"/>
                <a:t>Fiber</a:t>
              </a:r>
            </a:p>
          </p:txBody>
        </p:sp>
      </p:grpSp>
      <p:sp>
        <p:nvSpPr>
          <p:cNvPr id="8" name="Rectangle 7">
            <a:extLst>
              <a:ext uri="{FF2B5EF4-FFF2-40B4-BE49-F238E27FC236}">
                <a16:creationId xmlns:a16="http://schemas.microsoft.com/office/drawing/2014/main" id="{6445A252-8021-8720-292E-833E1A88EA1D}"/>
              </a:ext>
            </a:extLst>
          </p:cNvPr>
          <p:cNvSpPr/>
          <p:nvPr/>
        </p:nvSpPr>
        <p:spPr>
          <a:xfrm>
            <a:off x="8534400" y="2246811"/>
            <a:ext cx="2252182" cy="2238103"/>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dirty="0"/>
          </a:p>
        </p:txBody>
      </p:sp>
      <p:sp>
        <p:nvSpPr>
          <p:cNvPr id="15" name="TextBox 14">
            <a:extLst>
              <a:ext uri="{FF2B5EF4-FFF2-40B4-BE49-F238E27FC236}">
                <a16:creationId xmlns:a16="http://schemas.microsoft.com/office/drawing/2014/main" id="{8BEFBA07-D7BF-357F-F817-A8C4DCE6D869}"/>
              </a:ext>
            </a:extLst>
          </p:cNvPr>
          <p:cNvSpPr txBox="1"/>
          <p:nvPr/>
        </p:nvSpPr>
        <p:spPr>
          <a:xfrm>
            <a:off x="9272956" y="3881685"/>
            <a:ext cx="775063" cy="461665"/>
          </a:xfrm>
          <a:prstGeom prst="rect">
            <a:avLst/>
          </a:prstGeom>
          <a:noFill/>
        </p:spPr>
        <p:txBody>
          <a:bodyPr wrap="square" rtlCol="0">
            <a:spAutoFit/>
          </a:bodyPr>
          <a:lstStyle/>
          <a:p>
            <a:pPr algn="ctr"/>
            <a:r>
              <a:rPr lang="en-US" sz="2400" dirty="0">
                <a:solidFill>
                  <a:schemeClr val="bg1"/>
                </a:solidFill>
              </a:rPr>
              <a:t>0</a:t>
            </a:r>
          </a:p>
        </p:txBody>
      </p:sp>
      <p:sp>
        <p:nvSpPr>
          <p:cNvPr id="20" name="TextBox 19">
            <a:extLst>
              <a:ext uri="{FF2B5EF4-FFF2-40B4-BE49-F238E27FC236}">
                <a16:creationId xmlns:a16="http://schemas.microsoft.com/office/drawing/2014/main" id="{4DEADCFB-A646-E166-CA67-3EE65DD8B6C4}"/>
              </a:ext>
            </a:extLst>
          </p:cNvPr>
          <p:cNvSpPr txBox="1"/>
          <p:nvPr/>
        </p:nvSpPr>
        <p:spPr>
          <a:xfrm>
            <a:off x="8680776" y="2463305"/>
            <a:ext cx="1959429" cy="461665"/>
          </a:xfrm>
          <a:prstGeom prst="rect">
            <a:avLst/>
          </a:prstGeom>
          <a:noFill/>
        </p:spPr>
        <p:txBody>
          <a:bodyPr wrap="square" rtlCol="0">
            <a:spAutoFit/>
          </a:bodyPr>
          <a:lstStyle/>
          <a:p>
            <a:pPr algn="ctr"/>
            <a:r>
              <a:rPr lang="en-US" sz="2400" dirty="0">
                <a:solidFill>
                  <a:schemeClr val="bg1"/>
                </a:solidFill>
              </a:rPr>
              <a:t>Wait List</a:t>
            </a:r>
          </a:p>
        </p:txBody>
      </p:sp>
      <p:sp>
        <p:nvSpPr>
          <p:cNvPr id="21" name="TextBox 20">
            <a:extLst>
              <a:ext uri="{FF2B5EF4-FFF2-40B4-BE49-F238E27FC236}">
                <a16:creationId xmlns:a16="http://schemas.microsoft.com/office/drawing/2014/main" id="{747119D7-6132-6AA1-AB6F-BF52E67EA657}"/>
              </a:ext>
            </a:extLst>
          </p:cNvPr>
          <p:cNvSpPr txBox="1"/>
          <p:nvPr/>
        </p:nvSpPr>
        <p:spPr>
          <a:xfrm>
            <a:off x="838200" y="1877478"/>
            <a:ext cx="1233030" cy="369332"/>
          </a:xfrm>
          <a:prstGeom prst="rect">
            <a:avLst/>
          </a:prstGeom>
          <a:noFill/>
        </p:spPr>
        <p:txBody>
          <a:bodyPr wrap="none" rtlCol="0">
            <a:spAutoFit/>
          </a:bodyPr>
          <a:lstStyle/>
          <a:p>
            <a:r>
              <a:rPr lang="en-US" dirty="0">
                <a:solidFill>
                  <a:schemeClr val="bg1"/>
                </a:solidFill>
              </a:rPr>
              <a:t>Job Queue</a:t>
            </a:r>
          </a:p>
        </p:txBody>
      </p:sp>
      <p:grpSp>
        <p:nvGrpSpPr>
          <p:cNvPr id="22" name="Group 21">
            <a:extLst>
              <a:ext uri="{FF2B5EF4-FFF2-40B4-BE49-F238E27FC236}">
                <a16:creationId xmlns:a16="http://schemas.microsoft.com/office/drawing/2014/main" id="{F7AC1B34-8865-451D-5BE2-D63D5DEE3580}"/>
              </a:ext>
            </a:extLst>
          </p:cNvPr>
          <p:cNvGrpSpPr/>
          <p:nvPr/>
        </p:nvGrpSpPr>
        <p:grpSpPr>
          <a:xfrm>
            <a:off x="8669358" y="3030826"/>
            <a:ext cx="1982263" cy="582338"/>
            <a:chOff x="4815840" y="3274423"/>
            <a:chExt cx="1950720" cy="505098"/>
          </a:xfrm>
          <a:effectLst>
            <a:outerShdw blurRad="50800" dist="38100" dir="2700000" algn="tl" rotWithShape="0">
              <a:prstClr val="black">
                <a:alpha val="40000"/>
              </a:prstClr>
            </a:outerShdw>
          </a:effectLst>
        </p:grpSpPr>
        <p:sp>
          <p:nvSpPr>
            <p:cNvPr id="23" name="Rectangle 22">
              <a:extLst>
                <a:ext uri="{FF2B5EF4-FFF2-40B4-BE49-F238E27FC236}">
                  <a16:creationId xmlns:a16="http://schemas.microsoft.com/office/drawing/2014/main" id="{BEA0C63E-69A4-0DD1-ED5C-3B61C8FE8D45}"/>
                </a:ext>
              </a:extLst>
            </p:cNvPr>
            <p:cNvSpPr/>
            <p:nvPr/>
          </p:nvSpPr>
          <p:spPr>
            <a:xfrm>
              <a:off x="4815840" y="3274423"/>
              <a:ext cx="1950720" cy="505096"/>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F9372476-205A-C568-9657-41028BBDCBE5}"/>
                </a:ext>
              </a:extLst>
            </p:cNvPr>
            <p:cNvSpPr/>
            <p:nvPr/>
          </p:nvSpPr>
          <p:spPr>
            <a:xfrm>
              <a:off x="4920343" y="3274424"/>
              <a:ext cx="1741714" cy="505097"/>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dirty="0"/>
            </a:p>
          </p:txBody>
        </p:sp>
      </p:grpSp>
      <p:sp>
        <p:nvSpPr>
          <p:cNvPr id="26" name="Rectangle 25">
            <a:extLst>
              <a:ext uri="{FF2B5EF4-FFF2-40B4-BE49-F238E27FC236}">
                <a16:creationId xmlns:a16="http://schemas.microsoft.com/office/drawing/2014/main" id="{5B207344-22DD-B761-E7F0-FEE0CB5ACE1E}"/>
              </a:ext>
            </a:extLst>
          </p:cNvPr>
          <p:cNvSpPr/>
          <p:nvPr/>
        </p:nvSpPr>
        <p:spPr>
          <a:xfrm>
            <a:off x="9373654" y="3087592"/>
            <a:ext cx="573669" cy="468803"/>
          </a:xfrm>
          <a:prstGeom prst="rect">
            <a:avLst/>
          </a:prstGeom>
          <a:effectLst>
            <a:outerShdw blurRad="50800" dist="38100" dir="2700000" algn="tl" rotWithShape="0">
              <a:prstClr val="black">
                <a:alpha val="40000"/>
              </a:prstClr>
            </a:outerShdw>
          </a:effectLst>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43" name="TextBox 42">
            <a:extLst>
              <a:ext uri="{FF2B5EF4-FFF2-40B4-BE49-F238E27FC236}">
                <a16:creationId xmlns:a16="http://schemas.microsoft.com/office/drawing/2014/main" id="{E66B19A6-C21E-58DC-F6AB-3076718F99E0}"/>
              </a:ext>
            </a:extLst>
          </p:cNvPr>
          <p:cNvSpPr txBox="1"/>
          <p:nvPr/>
        </p:nvSpPr>
        <p:spPr>
          <a:xfrm>
            <a:off x="838200" y="4434790"/>
            <a:ext cx="2252182" cy="1477328"/>
          </a:xfrm>
          <a:prstGeom prst="rect">
            <a:avLst/>
          </a:prstGeom>
          <a:noFill/>
        </p:spPr>
        <p:txBody>
          <a:bodyPr wrap="square" rtlCol="0">
            <a:spAutoFit/>
          </a:bodyPr>
          <a:lstStyle/>
          <a:p>
            <a:r>
              <a:rPr lang="en-US" dirty="0">
                <a:solidFill>
                  <a:schemeClr val="bg1"/>
                </a:solidFill>
              </a:rPr>
              <a:t>When a job is resumed.</a:t>
            </a:r>
          </a:p>
          <a:p>
            <a:endParaRPr lang="en-US" dirty="0">
              <a:solidFill>
                <a:schemeClr val="bg1"/>
              </a:solidFill>
            </a:endParaRPr>
          </a:p>
          <a:p>
            <a:r>
              <a:rPr lang="en-US" dirty="0">
                <a:solidFill>
                  <a:schemeClr val="bg1"/>
                </a:solidFill>
              </a:rPr>
              <a:t>We first free the current fiber</a:t>
            </a:r>
          </a:p>
        </p:txBody>
      </p:sp>
      <p:cxnSp>
        <p:nvCxnSpPr>
          <p:cNvPr id="6" name="Straight Arrow Connector 5">
            <a:extLst>
              <a:ext uri="{FF2B5EF4-FFF2-40B4-BE49-F238E27FC236}">
                <a16:creationId xmlns:a16="http://schemas.microsoft.com/office/drawing/2014/main" id="{83D6B38E-2C89-0934-2256-32005AA7BB41}"/>
              </a:ext>
            </a:extLst>
          </p:cNvPr>
          <p:cNvCxnSpPr>
            <a:cxnSpLocks/>
          </p:cNvCxnSpPr>
          <p:nvPr/>
        </p:nvCxnSpPr>
        <p:spPr>
          <a:xfrm flipV="1">
            <a:off x="6223900" y="4484914"/>
            <a:ext cx="0" cy="153761"/>
          </a:xfrm>
          <a:prstGeom prst="straightConnector1">
            <a:avLst/>
          </a:prstGeom>
          <a:ln>
            <a:headEnd type="triangle" w="med" len="med"/>
            <a:tailEnd type="none" w="med" len="med"/>
          </a:ln>
          <a:effectLst>
            <a:outerShdw blurRad="50800" dist="38100" dir="2700000" algn="tl" rotWithShape="0">
              <a:prstClr val="black">
                <a:alpha val="40000"/>
              </a:prstClr>
            </a:outerShdw>
          </a:effectLst>
        </p:spPr>
        <p:style>
          <a:lnRef idx="2">
            <a:schemeClr val="accent2"/>
          </a:lnRef>
          <a:fillRef idx="0">
            <a:schemeClr val="accent2"/>
          </a:fillRef>
          <a:effectRef idx="1">
            <a:schemeClr val="accent2"/>
          </a:effectRef>
          <a:fontRef idx="minor">
            <a:schemeClr val="tx1"/>
          </a:fontRef>
        </p:style>
      </p:cxnSp>
      <p:grpSp>
        <p:nvGrpSpPr>
          <p:cNvPr id="19" name="Group 18">
            <a:extLst>
              <a:ext uri="{FF2B5EF4-FFF2-40B4-BE49-F238E27FC236}">
                <a16:creationId xmlns:a16="http://schemas.microsoft.com/office/drawing/2014/main" id="{BEF76490-76BB-F914-76AF-54E181E07F6C}"/>
              </a:ext>
            </a:extLst>
          </p:cNvPr>
          <p:cNvGrpSpPr/>
          <p:nvPr/>
        </p:nvGrpSpPr>
        <p:grpSpPr>
          <a:xfrm>
            <a:off x="5408849" y="5430361"/>
            <a:ext cx="1950720" cy="505097"/>
            <a:chOff x="4815840" y="3274423"/>
            <a:chExt cx="1950720" cy="505097"/>
          </a:xfrm>
          <a:effectLst>
            <a:outerShdw blurRad="50800" dist="38100" dir="2700000" algn="tl" rotWithShape="0">
              <a:prstClr val="black">
                <a:alpha val="40000"/>
              </a:prstClr>
            </a:outerShdw>
          </a:effectLst>
        </p:grpSpPr>
        <p:sp>
          <p:nvSpPr>
            <p:cNvPr id="39" name="Rectangle 38">
              <a:extLst>
                <a:ext uri="{FF2B5EF4-FFF2-40B4-BE49-F238E27FC236}">
                  <a16:creationId xmlns:a16="http://schemas.microsoft.com/office/drawing/2014/main" id="{7D72E474-8200-1869-7C2B-FF4CC517A05E}"/>
                </a:ext>
              </a:extLst>
            </p:cNvPr>
            <p:cNvSpPr/>
            <p:nvPr/>
          </p:nvSpPr>
          <p:spPr>
            <a:xfrm>
              <a:off x="4815840" y="3274423"/>
              <a:ext cx="1950720" cy="505096"/>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F83B63A0-0381-C9CA-1E26-AD4FFA675BC5}"/>
                </a:ext>
              </a:extLst>
            </p:cNvPr>
            <p:cNvSpPr/>
            <p:nvPr/>
          </p:nvSpPr>
          <p:spPr>
            <a:xfrm>
              <a:off x="4920343" y="3274423"/>
              <a:ext cx="1741714" cy="505097"/>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dirty="0"/>
                <a:t>Fiber</a:t>
              </a:r>
            </a:p>
          </p:txBody>
        </p:sp>
      </p:grpSp>
      <p:grpSp>
        <p:nvGrpSpPr>
          <p:cNvPr id="41" name="Group 40">
            <a:extLst>
              <a:ext uri="{FF2B5EF4-FFF2-40B4-BE49-F238E27FC236}">
                <a16:creationId xmlns:a16="http://schemas.microsoft.com/office/drawing/2014/main" id="{EDFDD12D-09E1-7B24-67A4-1C99D2E8DABC}"/>
              </a:ext>
            </a:extLst>
          </p:cNvPr>
          <p:cNvGrpSpPr/>
          <p:nvPr/>
        </p:nvGrpSpPr>
        <p:grpSpPr>
          <a:xfrm>
            <a:off x="5204192" y="5291021"/>
            <a:ext cx="1950720" cy="505097"/>
            <a:chOff x="4815840" y="3274423"/>
            <a:chExt cx="1950720" cy="505097"/>
          </a:xfrm>
          <a:effectLst>
            <a:outerShdw blurRad="50800" dist="38100" dir="2700000" algn="tl" rotWithShape="0">
              <a:prstClr val="black">
                <a:alpha val="40000"/>
              </a:prstClr>
            </a:outerShdw>
          </a:effectLst>
        </p:grpSpPr>
        <p:sp>
          <p:nvSpPr>
            <p:cNvPr id="44" name="Rectangle 43">
              <a:extLst>
                <a:ext uri="{FF2B5EF4-FFF2-40B4-BE49-F238E27FC236}">
                  <a16:creationId xmlns:a16="http://schemas.microsoft.com/office/drawing/2014/main" id="{E1427812-EC3E-A023-168F-DC06EB574FE8}"/>
                </a:ext>
              </a:extLst>
            </p:cNvPr>
            <p:cNvSpPr/>
            <p:nvPr/>
          </p:nvSpPr>
          <p:spPr>
            <a:xfrm>
              <a:off x="4815840" y="3274423"/>
              <a:ext cx="1950720" cy="505096"/>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F9DDC89E-74EC-A0BA-019C-2CC9E8CB220F}"/>
                </a:ext>
              </a:extLst>
            </p:cNvPr>
            <p:cNvSpPr/>
            <p:nvPr/>
          </p:nvSpPr>
          <p:spPr>
            <a:xfrm>
              <a:off x="4920343" y="3274423"/>
              <a:ext cx="1741714" cy="505097"/>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dirty="0"/>
                <a:t>Fiber</a:t>
              </a:r>
            </a:p>
          </p:txBody>
        </p:sp>
      </p:grpSp>
      <p:grpSp>
        <p:nvGrpSpPr>
          <p:cNvPr id="46" name="Group 45">
            <a:extLst>
              <a:ext uri="{FF2B5EF4-FFF2-40B4-BE49-F238E27FC236}">
                <a16:creationId xmlns:a16="http://schemas.microsoft.com/office/drawing/2014/main" id="{5AE7128C-0E83-F754-D457-47CDDB5D9DE6}"/>
              </a:ext>
            </a:extLst>
          </p:cNvPr>
          <p:cNvGrpSpPr/>
          <p:nvPr/>
        </p:nvGrpSpPr>
        <p:grpSpPr>
          <a:xfrm>
            <a:off x="5417555" y="5173455"/>
            <a:ext cx="1950720" cy="505097"/>
            <a:chOff x="4815840" y="3274423"/>
            <a:chExt cx="1950720" cy="505097"/>
          </a:xfrm>
          <a:effectLst>
            <a:outerShdw blurRad="50800" dist="38100" dir="2700000" algn="tl" rotWithShape="0">
              <a:prstClr val="black">
                <a:alpha val="40000"/>
              </a:prstClr>
            </a:outerShdw>
          </a:effectLst>
        </p:grpSpPr>
        <p:sp>
          <p:nvSpPr>
            <p:cNvPr id="47" name="Rectangle 46">
              <a:extLst>
                <a:ext uri="{FF2B5EF4-FFF2-40B4-BE49-F238E27FC236}">
                  <a16:creationId xmlns:a16="http://schemas.microsoft.com/office/drawing/2014/main" id="{61B8D9DF-816B-D6C8-DA0F-B1F05213FCAA}"/>
                </a:ext>
              </a:extLst>
            </p:cNvPr>
            <p:cNvSpPr/>
            <p:nvPr/>
          </p:nvSpPr>
          <p:spPr>
            <a:xfrm>
              <a:off x="4815840" y="3274423"/>
              <a:ext cx="1950720" cy="505096"/>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8BA4FFD6-89C8-DDA9-E0B2-B86FB63BFDC9}"/>
                </a:ext>
              </a:extLst>
            </p:cNvPr>
            <p:cNvSpPr/>
            <p:nvPr/>
          </p:nvSpPr>
          <p:spPr>
            <a:xfrm>
              <a:off x="4920343" y="3274423"/>
              <a:ext cx="1741714" cy="505097"/>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dirty="0"/>
                <a:t>Fiber</a:t>
              </a:r>
            </a:p>
          </p:txBody>
        </p:sp>
      </p:grpSp>
      <p:grpSp>
        <p:nvGrpSpPr>
          <p:cNvPr id="49" name="Group 48">
            <a:extLst>
              <a:ext uri="{FF2B5EF4-FFF2-40B4-BE49-F238E27FC236}">
                <a16:creationId xmlns:a16="http://schemas.microsoft.com/office/drawing/2014/main" id="{1194A69C-ABA4-004C-4627-D80E32369B0C}"/>
              </a:ext>
            </a:extLst>
          </p:cNvPr>
          <p:cNvGrpSpPr/>
          <p:nvPr/>
        </p:nvGrpSpPr>
        <p:grpSpPr>
          <a:xfrm>
            <a:off x="5204194" y="5038472"/>
            <a:ext cx="1950720" cy="505097"/>
            <a:chOff x="4815840" y="3274423"/>
            <a:chExt cx="1950720" cy="505097"/>
          </a:xfrm>
          <a:effectLst>
            <a:outerShdw blurRad="50800" dist="38100" dir="2700000" algn="tl" rotWithShape="0">
              <a:prstClr val="black">
                <a:alpha val="40000"/>
              </a:prstClr>
            </a:outerShdw>
          </a:effectLst>
        </p:grpSpPr>
        <p:sp>
          <p:nvSpPr>
            <p:cNvPr id="50" name="Rectangle 49">
              <a:extLst>
                <a:ext uri="{FF2B5EF4-FFF2-40B4-BE49-F238E27FC236}">
                  <a16:creationId xmlns:a16="http://schemas.microsoft.com/office/drawing/2014/main" id="{0237064E-195D-1AF9-DD34-B65EDEE6D592}"/>
                </a:ext>
              </a:extLst>
            </p:cNvPr>
            <p:cNvSpPr/>
            <p:nvPr/>
          </p:nvSpPr>
          <p:spPr>
            <a:xfrm>
              <a:off x="4815840" y="3274423"/>
              <a:ext cx="1950720" cy="505096"/>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8B5F397C-1DA1-D2F4-8D49-5967328AD443}"/>
                </a:ext>
              </a:extLst>
            </p:cNvPr>
            <p:cNvSpPr/>
            <p:nvPr/>
          </p:nvSpPr>
          <p:spPr>
            <a:xfrm>
              <a:off x="4920343" y="3274423"/>
              <a:ext cx="1741714" cy="505097"/>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dirty="0"/>
                <a:t>Fiber</a:t>
              </a:r>
            </a:p>
          </p:txBody>
        </p:sp>
      </p:grpSp>
      <p:grpSp>
        <p:nvGrpSpPr>
          <p:cNvPr id="52" name="Group 51">
            <a:extLst>
              <a:ext uri="{FF2B5EF4-FFF2-40B4-BE49-F238E27FC236}">
                <a16:creationId xmlns:a16="http://schemas.microsoft.com/office/drawing/2014/main" id="{4A38FCCC-AB09-4314-1593-305F3CA9590C}"/>
              </a:ext>
            </a:extLst>
          </p:cNvPr>
          <p:cNvGrpSpPr/>
          <p:nvPr/>
        </p:nvGrpSpPr>
        <p:grpSpPr>
          <a:xfrm>
            <a:off x="5413202" y="4920906"/>
            <a:ext cx="1950720" cy="505097"/>
            <a:chOff x="4815840" y="3274423"/>
            <a:chExt cx="1950720" cy="505097"/>
          </a:xfrm>
          <a:effectLst>
            <a:outerShdw blurRad="50800" dist="38100" dir="2700000" algn="tl" rotWithShape="0">
              <a:prstClr val="black">
                <a:alpha val="40000"/>
              </a:prstClr>
            </a:outerShdw>
          </a:effectLst>
        </p:grpSpPr>
        <p:sp>
          <p:nvSpPr>
            <p:cNvPr id="53" name="Rectangle 52">
              <a:extLst>
                <a:ext uri="{FF2B5EF4-FFF2-40B4-BE49-F238E27FC236}">
                  <a16:creationId xmlns:a16="http://schemas.microsoft.com/office/drawing/2014/main" id="{BD2B2FE7-10EB-BE37-0D15-097ADF18B5B7}"/>
                </a:ext>
              </a:extLst>
            </p:cNvPr>
            <p:cNvSpPr/>
            <p:nvPr/>
          </p:nvSpPr>
          <p:spPr>
            <a:xfrm>
              <a:off x="4815840" y="3274423"/>
              <a:ext cx="1950720" cy="505096"/>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54" name="Rectangle 53">
              <a:extLst>
                <a:ext uri="{FF2B5EF4-FFF2-40B4-BE49-F238E27FC236}">
                  <a16:creationId xmlns:a16="http://schemas.microsoft.com/office/drawing/2014/main" id="{42B24894-4F40-C7E9-2819-DDB97A0166D9}"/>
                </a:ext>
              </a:extLst>
            </p:cNvPr>
            <p:cNvSpPr/>
            <p:nvPr/>
          </p:nvSpPr>
          <p:spPr>
            <a:xfrm>
              <a:off x="4920343" y="3274423"/>
              <a:ext cx="1741714" cy="505097"/>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dirty="0"/>
                <a:t>Fiber</a:t>
              </a:r>
            </a:p>
          </p:txBody>
        </p:sp>
      </p:grpSp>
      <p:grpSp>
        <p:nvGrpSpPr>
          <p:cNvPr id="55" name="Group 54">
            <a:extLst>
              <a:ext uri="{FF2B5EF4-FFF2-40B4-BE49-F238E27FC236}">
                <a16:creationId xmlns:a16="http://schemas.microsoft.com/office/drawing/2014/main" id="{F7605EE1-BBB5-0228-9903-9E8CA9A3D8EC}"/>
              </a:ext>
            </a:extLst>
          </p:cNvPr>
          <p:cNvGrpSpPr/>
          <p:nvPr/>
        </p:nvGrpSpPr>
        <p:grpSpPr>
          <a:xfrm>
            <a:off x="5208545" y="4781566"/>
            <a:ext cx="1950720" cy="505097"/>
            <a:chOff x="4815840" y="3274423"/>
            <a:chExt cx="1950720" cy="505097"/>
          </a:xfrm>
          <a:effectLst>
            <a:outerShdw blurRad="50800" dist="38100" dir="2700000" algn="tl" rotWithShape="0">
              <a:prstClr val="black">
                <a:alpha val="40000"/>
              </a:prstClr>
            </a:outerShdw>
          </a:effectLst>
        </p:grpSpPr>
        <p:sp>
          <p:nvSpPr>
            <p:cNvPr id="56" name="Rectangle 55">
              <a:extLst>
                <a:ext uri="{FF2B5EF4-FFF2-40B4-BE49-F238E27FC236}">
                  <a16:creationId xmlns:a16="http://schemas.microsoft.com/office/drawing/2014/main" id="{4D689756-723B-2407-FAFB-373F1A9822CF}"/>
                </a:ext>
              </a:extLst>
            </p:cNvPr>
            <p:cNvSpPr/>
            <p:nvPr/>
          </p:nvSpPr>
          <p:spPr>
            <a:xfrm>
              <a:off x="4815840" y="3274423"/>
              <a:ext cx="1950720" cy="505096"/>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2C731A4C-DA8F-2F36-1D28-13A6BF79395C}"/>
                </a:ext>
              </a:extLst>
            </p:cNvPr>
            <p:cNvSpPr/>
            <p:nvPr/>
          </p:nvSpPr>
          <p:spPr>
            <a:xfrm>
              <a:off x="4920343" y="3274423"/>
              <a:ext cx="1741714" cy="505097"/>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dirty="0"/>
                <a:t>Fiber</a:t>
              </a:r>
            </a:p>
          </p:txBody>
        </p:sp>
      </p:grpSp>
      <p:sp>
        <p:nvSpPr>
          <p:cNvPr id="58" name="TextBox 57">
            <a:extLst>
              <a:ext uri="{FF2B5EF4-FFF2-40B4-BE49-F238E27FC236}">
                <a16:creationId xmlns:a16="http://schemas.microsoft.com/office/drawing/2014/main" id="{9DB1BEDD-C010-4530-2102-2F65E6E6014E}"/>
              </a:ext>
            </a:extLst>
          </p:cNvPr>
          <p:cNvSpPr txBox="1"/>
          <p:nvPr/>
        </p:nvSpPr>
        <p:spPr>
          <a:xfrm>
            <a:off x="7546246" y="5194666"/>
            <a:ext cx="1169616" cy="369332"/>
          </a:xfrm>
          <a:prstGeom prst="rect">
            <a:avLst/>
          </a:prstGeom>
          <a:noFill/>
        </p:spPr>
        <p:txBody>
          <a:bodyPr wrap="none" rtlCol="0">
            <a:spAutoFit/>
          </a:bodyPr>
          <a:lstStyle/>
          <a:p>
            <a:r>
              <a:rPr lang="en-US" dirty="0">
                <a:solidFill>
                  <a:schemeClr val="bg1"/>
                </a:solidFill>
              </a:rPr>
              <a:t>Fiber Pool</a:t>
            </a:r>
          </a:p>
        </p:txBody>
      </p:sp>
      <p:pic>
        <p:nvPicPr>
          <p:cNvPr id="9" name="Graphic 8" descr="Architecture with solid fill">
            <a:extLst>
              <a:ext uri="{FF2B5EF4-FFF2-40B4-BE49-F238E27FC236}">
                <a16:creationId xmlns:a16="http://schemas.microsoft.com/office/drawing/2014/main" id="{F7B51C38-E353-CD8D-1D3A-23EE838D7BF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486844" y="608806"/>
            <a:ext cx="609602" cy="609602"/>
          </a:xfrm>
          <a:prstGeom prst="rect">
            <a:avLst/>
          </a:prstGeom>
        </p:spPr>
      </p:pic>
      <p:sp>
        <p:nvSpPr>
          <p:cNvPr id="14" name="PB">
            <a:extLst>
              <a:ext uri="{FF2B5EF4-FFF2-40B4-BE49-F238E27FC236}">
                <a16:creationId xmlns:a16="http://schemas.microsoft.com/office/drawing/2014/main" id="{2079A359-6CF2-BFDC-66EF-3294596BDBC3}"/>
              </a:ext>
            </a:extLst>
          </p:cNvPr>
          <p:cNvSpPr/>
          <p:nvPr/>
        </p:nvSpPr>
        <p:spPr>
          <a:xfrm>
            <a:off x="0" y="6070600"/>
            <a:ext cx="3069315" cy="152400"/>
          </a:xfrm>
          <a:prstGeom prst="rect">
            <a:avLst/>
          </a:prstGeom>
          <a:solidFill>
            <a:srgbClr val="E76E0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2326980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98F181-0DF0-F425-D1E4-5D0C5639D3BB}"/>
              </a:ext>
            </a:extLst>
          </p:cNvPr>
          <p:cNvSpPr>
            <a:spLocks noGrp="1"/>
          </p:cNvSpPr>
          <p:nvPr>
            <p:ph type="title"/>
          </p:nvPr>
        </p:nvSpPr>
        <p:spPr/>
        <p:txBody>
          <a:bodyPr/>
          <a:lstStyle/>
          <a:p>
            <a:r>
              <a:rPr lang="en-US" dirty="0"/>
              <a:t>The new design - Diagram</a:t>
            </a:r>
          </a:p>
        </p:txBody>
      </p:sp>
      <p:sp>
        <p:nvSpPr>
          <p:cNvPr id="3" name="Rectangle 2">
            <a:extLst>
              <a:ext uri="{FF2B5EF4-FFF2-40B4-BE49-F238E27FC236}">
                <a16:creationId xmlns:a16="http://schemas.microsoft.com/office/drawing/2014/main" id="{274CC073-7C33-84D8-41D7-5AB24991B831}"/>
              </a:ext>
            </a:extLst>
          </p:cNvPr>
          <p:cNvSpPr/>
          <p:nvPr/>
        </p:nvSpPr>
        <p:spPr>
          <a:xfrm>
            <a:off x="838201" y="2246811"/>
            <a:ext cx="3489959" cy="1062446"/>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E1E19351-4CE8-9D3E-AE7A-17C80FE020F0}"/>
              </a:ext>
            </a:extLst>
          </p:cNvPr>
          <p:cNvSpPr/>
          <p:nvPr/>
        </p:nvSpPr>
        <p:spPr>
          <a:xfrm>
            <a:off x="1228456" y="2543632"/>
            <a:ext cx="573669" cy="468803"/>
          </a:xfrm>
          <a:prstGeom prst="rect">
            <a:avLst/>
          </a:prstGeom>
          <a:effectLst>
            <a:outerShdw blurRad="50800" dist="38100" dir="2700000" algn="tl" rotWithShape="0">
              <a:prstClr val="black">
                <a:alpha val="40000"/>
              </a:prstClr>
            </a:outerShdw>
          </a:effectLst>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3CFB3176-A648-C06C-8170-84AD3A128754}"/>
              </a:ext>
            </a:extLst>
          </p:cNvPr>
          <p:cNvSpPr/>
          <p:nvPr/>
        </p:nvSpPr>
        <p:spPr>
          <a:xfrm>
            <a:off x="2318371" y="2543632"/>
            <a:ext cx="573669" cy="468803"/>
          </a:xfrm>
          <a:prstGeom prst="rect">
            <a:avLst/>
          </a:prstGeom>
          <a:effectLst>
            <a:outerShdw blurRad="50800" dist="38100" dir="2700000" algn="tl" rotWithShape="0">
              <a:prstClr val="black">
                <a:alpha val="40000"/>
              </a:prstClr>
            </a:outerShdw>
          </a:effectLst>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7" name="Flowchart: Document 6">
            <a:extLst>
              <a:ext uri="{FF2B5EF4-FFF2-40B4-BE49-F238E27FC236}">
                <a16:creationId xmlns:a16="http://schemas.microsoft.com/office/drawing/2014/main" id="{D1983E36-70C1-2447-4927-A027D0066CEC}"/>
              </a:ext>
            </a:extLst>
          </p:cNvPr>
          <p:cNvSpPr/>
          <p:nvPr/>
        </p:nvSpPr>
        <p:spPr>
          <a:xfrm>
            <a:off x="4844406" y="2246811"/>
            <a:ext cx="2701840" cy="3483429"/>
          </a:xfrm>
          <a:prstGeom prst="flowChartDocument">
            <a:avLst/>
          </a:prstGeom>
          <a:effectLst>
            <a:outerShdw blurRad="50800" dist="38100" dir="2700000" algn="tl" rotWithShape="0">
              <a:prstClr val="black">
                <a:alpha val="40000"/>
              </a:prstClr>
            </a:outerShdw>
          </a:effectLst>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sz="2800" dirty="0"/>
              <a:t>Worker</a:t>
            </a:r>
          </a:p>
          <a:p>
            <a:pPr algn="ctr"/>
            <a:r>
              <a:rPr lang="en-US" sz="2800" dirty="0"/>
              <a:t>Thread</a:t>
            </a:r>
          </a:p>
        </p:txBody>
      </p:sp>
      <p:sp>
        <p:nvSpPr>
          <p:cNvPr id="8" name="Rectangle 7">
            <a:extLst>
              <a:ext uri="{FF2B5EF4-FFF2-40B4-BE49-F238E27FC236}">
                <a16:creationId xmlns:a16="http://schemas.microsoft.com/office/drawing/2014/main" id="{6445A252-8021-8720-292E-833E1A88EA1D}"/>
              </a:ext>
            </a:extLst>
          </p:cNvPr>
          <p:cNvSpPr/>
          <p:nvPr/>
        </p:nvSpPr>
        <p:spPr>
          <a:xfrm>
            <a:off x="8534400" y="2246811"/>
            <a:ext cx="2252182" cy="2238103"/>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dirty="0"/>
          </a:p>
        </p:txBody>
      </p:sp>
      <p:sp>
        <p:nvSpPr>
          <p:cNvPr id="15" name="TextBox 14">
            <a:extLst>
              <a:ext uri="{FF2B5EF4-FFF2-40B4-BE49-F238E27FC236}">
                <a16:creationId xmlns:a16="http://schemas.microsoft.com/office/drawing/2014/main" id="{8BEFBA07-D7BF-357F-F817-A8C4DCE6D869}"/>
              </a:ext>
            </a:extLst>
          </p:cNvPr>
          <p:cNvSpPr txBox="1"/>
          <p:nvPr/>
        </p:nvSpPr>
        <p:spPr>
          <a:xfrm>
            <a:off x="9272956" y="3881685"/>
            <a:ext cx="775063" cy="461665"/>
          </a:xfrm>
          <a:prstGeom prst="rect">
            <a:avLst/>
          </a:prstGeom>
          <a:noFill/>
        </p:spPr>
        <p:txBody>
          <a:bodyPr wrap="square" rtlCol="0">
            <a:spAutoFit/>
          </a:bodyPr>
          <a:lstStyle/>
          <a:p>
            <a:pPr algn="ctr"/>
            <a:r>
              <a:rPr lang="en-US" sz="2400" dirty="0">
                <a:solidFill>
                  <a:schemeClr val="bg1"/>
                </a:solidFill>
              </a:rPr>
              <a:t>0</a:t>
            </a:r>
          </a:p>
        </p:txBody>
      </p:sp>
      <p:sp>
        <p:nvSpPr>
          <p:cNvPr id="20" name="TextBox 19">
            <a:extLst>
              <a:ext uri="{FF2B5EF4-FFF2-40B4-BE49-F238E27FC236}">
                <a16:creationId xmlns:a16="http://schemas.microsoft.com/office/drawing/2014/main" id="{4DEADCFB-A646-E166-CA67-3EE65DD8B6C4}"/>
              </a:ext>
            </a:extLst>
          </p:cNvPr>
          <p:cNvSpPr txBox="1"/>
          <p:nvPr/>
        </p:nvSpPr>
        <p:spPr>
          <a:xfrm>
            <a:off x="8680776" y="2463305"/>
            <a:ext cx="1959429" cy="461665"/>
          </a:xfrm>
          <a:prstGeom prst="rect">
            <a:avLst/>
          </a:prstGeom>
          <a:noFill/>
        </p:spPr>
        <p:txBody>
          <a:bodyPr wrap="square" rtlCol="0">
            <a:spAutoFit/>
          </a:bodyPr>
          <a:lstStyle/>
          <a:p>
            <a:pPr algn="ctr"/>
            <a:r>
              <a:rPr lang="en-US" sz="2400" dirty="0">
                <a:solidFill>
                  <a:schemeClr val="bg1"/>
                </a:solidFill>
              </a:rPr>
              <a:t>Wait List</a:t>
            </a:r>
          </a:p>
        </p:txBody>
      </p:sp>
      <p:sp>
        <p:nvSpPr>
          <p:cNvPr id="21" name="TextBox 20">
            <a:extLst>
              <a:ext uri="{FF2B5EF4-FFF2-40B4-BE49-F238E27FC236}">
                <a16:creationId xmlns:a16="http://schemas.microsoft.com/office/drawing/2014/main" id="{747119D7-6132-6AA1-AB6F-BF52E67EA657}"/>
              </a:ext>
            </a:extLst>
          </p:cNvPr>
          <p:cNvSpPr txBox="1"/>
          <p:nvPr/>
        </p:nvSpPr>
        <p:spPr>
          <a:xfrm>
            <a:off x="838200" y="1877478"/>
            <a:ext cx="1233030" cy="369332"/>
          </a:xfrm>
          <a:prstGeom prst="rect">
            <a:avLst/>
          </a:prstGeom>
          <a:noFill/>
        </p:spPr>
        <p:txBody>
          <a:bodyPr wrap="none" rtlCol="0">
            <a:spAutoFit/>
          </a:bodyPr>
          <a:lstStyle/>
          <a:p>
            <a:r>
              <a:rPr lang="en-US" dirty="0">
                <a:solidFill>
                  <a:schemeClr val="bg1"/>
                </a:solidFill>
              </a:rPr>
              <a:t>Job Queue</a:t>
            </a:r>
          </a:p>
        </p:txBody>
      </p:sp>
      <p:grpSp>
        <p:nvGrpSpPr>
          <p:cNvPr id="22" name="Group 21">
            <a:extLst>
              <a:ext uri="{FF2B5EF4-FFF2-40B4-BE49-F238E27FC236}">
                <a16:creationId xmlns:a16="http://schemas.microsoft.com/office/drawing/2014/main" id="{F7AC1B34-8865-451D-5BE2-D63D5DEE3580}"/>
              </a:ext>
            </a:extLst>
          </p:cNvPr>
          <p:cNvGrpSpPr/>
          <p:nvPr/>
        </p:nvGrpSpPr>
        <p:grpSpPr>
          <a:xfrm>
            <a:off x="8669358" y="3030826"/>
            <a:ext cx="1982263" cy="582338"/>
            <a:chOff x="4815840" y="3274423"/>
            <a:chExt cx="1950720" cy="505098"/>
          </a:xfrm>
          <a:effectLst>
            <a:outerShdw blurRad="50800" dist="38100" dir="2700000" algn="tl" rotWithShape="0">
              <a:prstClr val="black">
                <a:alpha val="40000"/>
              </a:prstClr>
            </a:outerShdw>
          </a:effectLst>
        </p:grpSpPr>
        <p:sp>
          <p:nvSpPr>
            <p:cNvPr id="23" name="Rectangle 22">
              <a:extLst>
                <a:ext uri="{FF2B5EF4-FFF2-40B4-BE49-F238E27FC236}">
                  <a16:creationId xmlns:a16="http://schemas.microsoft.com/office/drawing/2014/main" id="{BEA0C63E-69A4-0DD1-ED5C-3B61C8FE8D45}"/>
                </a:ext>
              </a:extLst>
            </p:cNvPr>
            <p:cNvSpPr/>
            <p:nvPr/>
          </p:nvSpPr>
          <p:spPr>
            <a:xfrm>
              <a:off x="4815840" y="3274423"/>
              <a:ext cx="1950720" cy="505096"/>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F9372476-205A-C568-9657-41028BBDCBE5}"/>
                </a:ext>
              </a:extLst>
            </p:cNvPr>
            <p:cNvSpPr/>
            <p:nvPr/>
          </p:nvSpPr>
          <p:spPr>
            <a:xfrm>
              <a:off x="4920343" y="3274424"/>
              <a:ext cx="1741714" cy="505097"/>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dirty="0"/>
            </a:p>
          </p:txBody>
        </p:sp>
      </p:grpSp>
      <p:sp>
        <p:nvSpPr>
          <p:cNvPr id="26" name="Rectangle 25">
            <a:extLst>
              <a:ext uri="{FF2B5EF4-FFF2-40B4-BE49-F238E27FC236}">
                <a16:creationId xmlns:a16="http://schemas.microsoft.com/office/drawing/2014/main" id="{5B207344-22DD-B761-E7F0-FEE0CB5ACE1E}"/>
              </a:ext>
            </a:extLst>
          </p:cNvPr>
          <p:cNvSpPr/>
          <p:nvPr/>
        </p:nvSpPr>
        <p:spPr>
          <a:xfrm>
            <a:off x="9373654" y="3087592"/>
            <a:ext cx="573669" cy="468803"/>
          </a:xfrm>
          <a:prstGeom prst="rect">
            <a:avLst/>
          </a:prstGeom>
          <a:effectLst>
            <a:outerShdw blurRad="50800" dist="38100" dir="2700000" algn="tl" rotWithShape="0">
              <a:prstClr val="black">
                <a:alpha val="40000"/>
              </a:prstClr>
            </a:outerShdw>
          </a:effectLst>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FDC30222-996A-8077-2F81-3DC57FDB6E64}"/>
              </a:ext>
            </a:extLst>
          </p:cNvPr>
          <p:cNvGrpSpPr/>
          <p:nvPr/>
        </p:nvGrpSpPr>
        <p:grpSpPr>
          <a:xfrm>
            <a:off x="5191725" y="4283967"/>
            <a:ext cx="1982263" cy="582338"/>
            <a:chOff x="4815840" y="3274423"/>
            <a:chExt cx="1950720" cy="505098"/>
          </a:xfrm>
          <a:effectLst>
            <a:outerShdw blurRad="50800" dist="38100" dir="2700000" algn="tl" rotWithShape="0">
              <a:prstClr val="black">
                <a:alpha val="40000"/>
              </a:prstClr>
            </a:outerShdw>
          </a:effectLst>
        </p:grpSpPr>
        <p:sp>
          <p:nvSpPr>
            <p:cNvPr id="10" name="Rectangle 9">
              <a:extLst>
                <a:ext uri="{FF2B5EF4-FFF2-40B4-BE49-F238E27FC236}">
                  <a16:creationId xmlns:a16="http://schemas.microsoft.com/office/drawing/2014/main" id="{514DAC16-A498-3505-81C4-7D0A03B6E65E}"/>
                </a:ext>
              </a:extLst>
            </p:cNvPr>
            <p:cNvSpPr/>
            <p:nvPr/>
          </p:nvSpPr>
          <p:spPr>
            <a:xfrm>
              <a:off x="4815840" y="3274423"/>
              <a:ext cx="1950720" cy="505096"/>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11A3818-68C1-9AAD-3EE6-3F520208EA3E}"/>
                </a:ext>
              </a:extLst>
            </p:cNvPr>
            <p:cNvSpPr/>
            <p:nvPr/>
          </p:nvSpPr>
          <p:spPr>
            <a:xfrm>
              <a:off x="4920343" y="3274424"/>
              <a:ext cx="1741714" cy="505097"/>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dirty="0"/>
            </a:p>
          </p:txBody>
        </p:sp>
      </p:grpSp>
      <p:sp>
        <p:nvSpPr>
          <p:cNvPr id="12" name="Rectangle 11">
            <a:extLst>
              <a:ext uri="{FF2B5EF4-FFF2-40B4-BE49-F238E27FC236}">
                <a16:creationId xmlns:a16="http://schemas.microsoft.com/office/drawing/2014/main" id="{C26DD7B2-A7D1-52D3-2814-C9B577A0EED2}"/>
              </a:ext>
            </a:extLst>
          </p:cNvPr>
          <p:cNvSpPr/>
          <p:nvPr/>
        </p:nvSpPr>
        <p:spPr>
          <a:xfrm>
            <a:off x="5896021" y="4340733"/>
            <a:ext cx="573669" cy="468803"/>
          </a:xfrm>
          <a:prstGeom prst="rect">
            <a:avLst/>
          </a:prstGeom>
          <a:effectLst>
            <a:outerShdw blurRad="50800" dist="38100" dir="2700000" algn="tl" rotWithShape="0">
              <a:prstClr val="black">
                <a:alpha val="40000"/>
              </a:prstClr>
            </a:outerShdw>
          </a:effectLst>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cxnSp>
        <p:nvCxnSpPr>
          <p:cNvPr id="28" name="Straight Arrow Connector 27">
            <a:extLst>
              <a:ext uri="{FF2B5EF4-FFF2-40B4-BE49-F238E27FC236}">
                <a16:creationId xmlns:a16="http://schemas.microsoft.com/office/drawing/2014/main" id="{213302B6-772A-D47A-A4B2-9DA1B5DF9013}"/>
              </a:ext>
            </a:extLst>
          </p:cNvPr>
          <p:cNvCxnSpPr>
            <a:cxnSpLocks/>
          </p:cNvCxnSpPr>
          <p:nvPr/>
        </p:nvCxnSpPr>
        <p:spPr>
          <a:xfrm flipH="1">
            <a:off x="7770357" y="4283967"/>
            <a:ext cx="539932" cy="324622"/>
          </a:xfrm>
          <a:prstGeom prst="straightConnector1">
            <a:avLst/>
          </a:prstGeom>
          <a:ln>
            <a:tailEnd type="triangle"/>
          </a:ln>
          <a:effectLst>
            <a:outerShdw blurRad="50800" dist="38100" dir="2700000" algn="tl" rotWithShape="0">
              <a:prstClr val="black">
                <a:alpha val="40000"/>
              </a:prstClr>
            </a:outerShdw>
          </a:effectLst>
        </p:spPr>
        <p:style>
          <a:lnRef idx="3">
            <a:schemeClr val="accent2"/>
          </a:lnRef>
          <a:fillRef idx="0">
            <a:schemeClr val="accent2"/>
          </a:fillRef>
          <a:effectRef idx="2">
            <a:schemeClr val="accent2"/>
          </a:effectRef>
          <a:fontRef idx="minor">
            <a:schemeClr val="tx1"/>
          </a:fontRef>
        </p:style>
      </p:cxnSp>
      <p:sp>
        <p:nvSpPr>
          <p:cNvPr id="35" name="TextBox 34">
            <a:extLst>
              <a:ext uri="{FF2B5EF4-FFF2-40B4-BE49-F238E27FC236}">
                <a16:creationId xmlns:a16="http://schemas.microsoft.com/office/drawing/2014/main" id="{2C6A1718-F323-DEEB-5844-A7C172FD76E5}"/>
              </a:ext>
            </a:extLst>
          </p:cNvPr>
          <p:cNvSpPr txBox="1"/>
          <p:nvPr/>
        </p:nvSpPr>
        <p:spPr>
          <a:xfrm>
            <a:off x="813421" y="4209371"/>
            <a:ext cx="1959429" cy="1200329"/>
          </a:xfrm>
          <a:prstGeom prst="rect">
            <a:avLst/>
          </a:prstGeom>
          <a:noFill/>
        </p:spPr>
        <p:txBody>
          <a:bodyPr wrap="square" rtlCol="0">
            <a:spAutoFit/>
          </a:bodyPr>
          <a:lstStyle/>
          <a:p>
            <a:r>
              <a:rPr lang="en-US" dirty="0">
                <a:solidFill>
                  <a:schemeClr val="bg1"/>
                </a:solidFill>
              </a:rPr>
              <a:t>Switch stack pointer and some registers and resume execution</a:t>
            </a:r>
          </a:p>
        </p:txBody>
      </p:sp>
      <p:pic>
        <p:nvPicPr>
          <p:cNvPr id="6" name="Graphic 5" descr="Architecture with solid fill">
            <a:extLst>
              <a:ext uri="{FF2B5EF4-FFF2-40B4-BE49-F238E27FC236}">
                <a16:creationId xmlns:a16="http://schemas.microsoft.com/office/drawing/2014/main" id="{4A96AC82-3030-2A1D-C375-BCB0C1457B0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486844" y="608806"/>
            <a:ext cx="609602" cy="609602"/>
          </a:xfrm>
          <a:prstGeom prst="rect">
            <a:avLst/>
          </a:prstGeom>
        </p:spPr>
      </p:pic>
      <p:sp>
        <p:nvSpPr>
          <p:cNvPr id="14" name="PB">
            <a:extLst>
              <a:ext uri="{FF2B5EF4-FFF2-40B4-BE49-F238E27FC236}">
                <a16:creationId xmlns:a16="http://schemas.microsoft.com/office/drawing/2014/main" id="{02EA6F63-9E86-122C-5591-314E68A6A9C7}"/>
              </a:ext>
            </a:extLst>
          </p:cNvPr>
          <p:cNvSpPr/>
          <p:nvPr/>
        </p:nvSpPr>
        <p:spPr>
          <a:xfrm>
            <a:off x="0" y="6070600"/>
            <a:ext cx="3154573" cy="152400"/>
          </a:xfrm>
          <a:prstGeom prst="rect">
            <a:avLst/>
          </a:prstGeom>
          <a:solidFill>
            <a:srgbClr val="E76E0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1992337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8E6326-669D-3ADC-233F-2B7CD30BC479}"/>
              </a:ext>
            </a:extLst>
          </p:cNvPr>
          <p:cNvSpPr>
            <a:spLocks noGrp="1"/>
          </p:cNvSpPr>
          <p:nvPr>
            <p:ph type="title"/>
          </p:nvPr>
        </p:nvSpPr>
        <p:spPr>
          <a:xfrm>
            <a:off x="2781301" y="1709739"/>
            <a:ext cx="6629398" cy="2557462"/>
          </a:xfrm>
        </p:spPr>
        <p:txBody>
          <a:bodyPr>
            <a:normAutofit/>
          </a:bodyPr>
          <a:lstStyle/>
          <a:p>
            <a:r>
              <a:rPr lang="en-US" dirty="0"/>
              <a:t>Keep this in mind</a:t>
            </a:r>
          </a:p>
        </p:txBody>
      </p:sp>
      <p:pic>
        <p:nvPicPr>
          <p:cNvPr id="5" name="Graphic 4" descr="Warning with solid fill">
            <a:extLst>
              <a:ext uri="{FF2B5EF4-FFF2-40B4-BE49-F238E27FC236}">
                <a16:creationId xmlns:a16="http://schemas.microsoft.com/office/drawing/2014/main" id="{DA410EFF-1C64-7BC3-DEEC-37D8702E9BE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643782" y="3500284"/>
            <a:ext cx="1533834" cy="1533834"/>
          </a:xfrm>
          <a:prstGeom prst="rect">
            <a:avLst/>
          </a:prstGeom>
        </p:spPr>
      </p:pic>
      <p:sp>
        <p:nvSpPr>
          <p:cNvPr id="4" name="PB">
            <a:extLst>
              <a:ext uri="{FF2B5EF4-FFF2-40B4-BE49-F238E27FC236}">
                <a16:creationId xmlns:a16="http://schemas.microsoft.com/office/drawing/2014/main" id="{4C8095AC-95DF-16FD-F617-986613B4C7A9}"/>
              </a:ext>
            </a:extLst>
          </p:cNvPr>
          <p:cNvSpPr/>
          <p:nvPr/>
        </p:nvSpPr>
        <p:spPr>
          <a:xfrm>
            <a:off x="0" y="6070600"/>
            <a:ext cx="3239832" cy="152400"/>
          </a:xfrm>
          <a:prstGeom prst="rect">
            <a:avLst/>
          </a:prstGeom>
          <a:solidFill>
            <a:srgbClr val="E76E0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9121654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BA813-2B78-4EBA-4054-C0A102FEE752}"/>
              </a:ext>
            </a:extLst>
          </p:cNvPr>
          <p:cNvSpPr>
            <a:spLocks noGrp="1"/>
          </p:cNvSpPr>
          <p:nvPr>
            <p:ph type="title"/>
          </p:nvPr>
        </p:nvSpPr>
        <p:spPr/>
        <p:txBody>
          <a:bodyPr/>
          <a:lstStyle/>
          <a:p>
            <a:r>
              <a:rPr lang="en-US" dirty="0"/>
              <a:t>Things to keep in mind</a:t>
            </a:r>
          </a:p>
        </p:txBody>
      </p:sp>
      <p:sp>
        <p:nvSpPr>
          <p:cNvPr id="3" name="Content Placeholder 2">
            <a:extLst>
              <a:ext uri="{FF2B5EF4-FFF2-40B4-BE49-F238E27FC236}">
                <a16:creationId xmlns:a16="http://schemas.microsoft.com/office/drawing/2014/main" id="{CE63331A-EE8F-AFF7-6EBF-733E32E1A594}"/>
              </a:ext>
            </a:extLst>
          </p:cNvPr>
          <p:cNvSpPr>
            <a:spLocks noGrp="1"/>
          </p:cNvSpPr>
          <p:nvPr>
            <p:ph idx="1"/>
          </p:nvPr>
        </p:nvSpPr>
        <p:spPr/>
        <p:txBody>
          <a:bodyPr>
            <a:normAutofit/>
          </a:bodyPr>
          <a:lstStyle/>
          <a:p>
            <a:r>
              <a:rPr lang="en-US" dirty="0"/>
              <a:t>Worker threads are locked to a core!</a:t>
            </a:r>
          </a:p>
        </p:txBody>
      </p:sp>
      <p:pic>
        <p:nvPicPr>
          <p:cNvPr id="4" name="Graphic 3" descr="Warning with solid fill">
            <a:extLst>
              <a:ext uri="{FF2B5EF4-FFF2-40B4-BE49-F238E27FC236}">
                <a16:creationId xmlns:a16="http://schemas.microsoft.com/office/drawing/2014/main" id="{389161C8-0156-AF69-FE90-C140B93ABC7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474144" y="596106"/>
            <a:ext cx="635002" cy="635002"/>
          </a:xfrm>
          <a:prstGeom prst="rect">
            <a:avLst/>
          </a:prstGeom>
        </p:spPr>
      </p:pic>
      <p:sp>
        <p:nvSpPr>
          <p:cNvPr id="7" name="PB">
            <a:extLst>
              <a:ext uri="{FF2B5EF4-FFF2-40B4-BE49-F238E27FC236}">
                <a16:creationId xmlns:a16="http://schemas.microsoft.com/office/drawing/2014/main" id="{497FABD8-ED11-EDD6-ADC6-89C8A2A823BD}"/>
              </a:ext>
            </a:extLst>
          </p:cNvPr>
          <p:cNvSpPr/>
          <p:nvPr/>
        </p:nvSpPr>
        <p:spPr>
          <a:xfrm>
            <a:off x="0" y="6070600"/>
            <a:ext cx="3325091" cy="152400"/>
          </a:xfrm>
          <a:prstGeom prst="rect">
            <a:avLst/>
          </a:prstGeom>
          <a:solidFill>
            <a:srgbClr val="E76E0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951316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5602FD-71C5-E2A1-BBBB-944D5C75FA86}"/>
              </a:ext>
            </a:extLst>
          </p:cNvPr>
          <p:cNvSpPr>
            <a:spLocks noGrp="1"/>
          </p:cNvSpPr>
          <p:nvPr>
            <p:ph type="title"/>
          </p:nvPr>
        </p:nvSpPr>
        <p:spPr/>
        <p:txBody>
          <a:bodyPr/>
          <a:lstStyle/>
          <a:p>
            <a:r>
              <a:rPr lang="en-US" dirty="0"/>
              <a:t>Overview</a:t>
            </a:r>
          </a:p>
        </p:txBody>
      </p:sp>
      <p:sp>
        <p:nvSpPr>
          <p:cNvPr id="3" name="Content Placeholder 2">
            <a:extLst>
              <a:ext uri="{FF2B5EF4-FFF2-40B4-BE49-F238E27FC236}">
                <a16:creationId xmlns:a16="http://schemas.microsoft.com/office/drawing/2014/main" id="{C3B19294-67F7-ABB1-14DB-EB797F3AC3A3}"/>
              </a:ext>
            </a:extLst>
          </p:cNvPr>
          <p:cNvSpPr>
            <a:spLocks noGrp="1"/>
          </p:cNvSpPr>
          <p:nvPr>
            <p:ph idx="1"/>
          </p:nvPr>
        </p:nvSpPr>
        <p:spPr/>
        <p:txBody>
          <a:bodyPr>
            <a:normAutofit/>
          </a:bodyPr>
          <a:lstStyle/>
          <a:p>
            <a:r>
              <a:rPr lang="en-US" dirty="0"/>
              <a:t>A quick summary of what topics we will discuss today</a:t>
            </a:r>
          </a:p>
          <a:p>
            <a:pPr lvl="1"/>
            <a:endParaRPr lang="en-US" dirty="0"/>
          </a:p>
          <a:p>
            <a:pPr lvl="1"/>
            <a:r>
              <a:rPr lang="en-US" sz="2200" dirty="0"/>
              <a:t>What are fibers</a:t>
            </a:r>
          </a:p>
          <a:p>
            <a:pPr lvl="1"/>
            <a:r>
              <a:rPr lang="en-US" sz="2200" dirty="0"/>
              <a:t>Fibers vs coroutines</a:t>
            </a:r>
          </a:p>
          <a:p>
            <a:pPr lvl="1"/>
            <a:r>
              <a:rPr lang="en-US" sz="2200" dirty="0"/>
              <a:t>Things to keep in mind when using fibers</a:t>
            </a:r>
          </a:p>
          <a:p>
            <a:pPr lvl="1"/>
            <a:r>
              <a:rPr lang="en-US" sz="2200" dirty="0"/>
              <a:t>Pros and cons</a:t>
            </a:r>
          </a:p>
          <a:p>
            <a:pPr lvl="1"/>
            <a:r>
              <a:rPr lang="en-US" sz="2200" dirty="0"/>
              <a:t>Support</a:t>
            </a:r>
          </a:p>
          <a:p>
            <a:pPr lvl="1"/>
            <a:r>
              <a:rPr lang="en-US" sz="2200" dirty="0"/>
              <a:t>Memory</a:t>
            </a:r>
          </a:p>
          <a:p>
            <a:endParaRPr lang="en-US" dirty="0"/>
          </a:p>
        </p:txBody>
      </p:sp>
      <p:pic>
        <p:nvPicPr>
          <p:cNvPr id="5" name="Graphic 4" descr="Processor with solid fill">
            <a:extLst>
              <a:ext uri="{FF2B5EF4-FFF2-40B4-BE49-F238E27FC236}">
                <a16:creationId xmlns:a16="http://schemas.microsoft.com/office/drawing/2014/main" id="{B8153CA3-1232-8AC7-6DE2-3CEF8352AE1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473240" y="5240758"/>
            <a:ext cx="781351" cy="781351"/>
          </a:xfrm>
          <a:prstGeom prst="rect">
            <a:avLst/>
          </a:prstGeom>
        </p:spPr>
      </p:pic>
      <p:pic>
        <p:nvPicPr>
          <p:cNvPr id="7" name="Graphic 6" descr="Warning with solid fill">
            <a:extLst>
              <a:ext uri="{FF2B5EF4-FFF2-40B4-BE49-F238E27FC236}">
                <a16:creationId xmlns:a16="http://schemas.microsoft.com/office/drawing/2014/main" id="{0E890BD7-2F69-D143-8F6F-F09F4A57380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470917" y="5271138"/>
            <a:ext cx="718060" cy="718060"/>
          </a:xfrm>
          <a:prstGeom prst="rect">
            <a:avLst/>
          </a:prstGeom>
        </p:spPr>
      </p:pic>
      <p:pic>
        <p:nvPicPr>
          <p:cNvPr id="8" name="Graphic 7" descr="Fencing with solid fill">
            <a:extLst>
              <a:ext uri="{FF2B5EF4-FFF2-40B4-BE49-F238E27FC236}">
                <a16:creationId xmlns:a16="http://schemas.microsoft.com/office/drawing/2014/main" id="{4D80E2B4-6C77-AED8-7866-AC010C2D7B1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502459" y="5271138"/>
            <a:ext cx="720590" cy="720590"/>
          </a:xfrm>
          <a:prstGeom prst="rect">
            <a:avLst/>
          </a:prstGeom>
        </p:spPr>
      </p:pic>
      <p:pic>
        <p:nvPicPr>
          <p:cNvPr id="9" name="Graphic 8" descr="Scales of justice with solid fill">
            <a:extLst>
              <a:ext uri="{FF2B5EF4-FFF2-40B4-BE49-F238E27FC236}">
                <a16:creationId xmlns:a16="http://schemas.microsoft.com/office/drawing/2014/main" id="{F25E6F7B-61C0-930A-9478-7303C92B7D3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436845" y="5275166"/>
            <a:ext cx="710003" cy="710003"/>
          </a:xfrm>
          <a:prstGeom prst="rect">
            <a:avLst/>
          </a:prstGeom>
        </p:spPr>
      </p:pic>
      <p:pic>
        <p:nvPicPr>
          <p:cNvPr id="10" name="Graphic 9" descr="Open hand with solid fill">
            <a:extLst>
              <a:ext uri="{FF2B5EF4-FFF2-40B4-BE49-F238E27FC236}">
                <a16:creationId xmlns:a16="http://schemas.microsoft.com/office/drawing/2014/main" id="{890B180D-F117-A640-E8B3-AE978E511651}"/>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394716" y="5271138"/>
            <a:ext cx="772145" cy="772145"/>
          </a:xfrm>
          <a:prstGeom prst="rect">
            <a:avLst/>
          </a:prstGeom>
        </p:spPr>
      </p:pic>
      <p:pic>
        <p:nvPicPr>
          <p:cNvPr id="11" name="Graphic 10" descr="Brain with solid fill">
            <a:extLst>
              <a:ext uri="{FF2B5EF4-FFF2-40B4-BE49-F238E27FC236}">
                <a16:creationId xmlns:a16="http://schemas.microsoft.com/office/drawing/2014/main" id="{85322EB1-C7E8-3A63-D3E9-D4D793F7846C}"/>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8414729" y="5219931"/>
            <a:ext cx="765238" cy="765238"/>
          </a:xfrm>
          <a:prstGeom prst="rect">
            <a:avLst/>
          </a:prstGeom>
        </p:spPr>
      </p:pic>
      <p:sp>
        <p:nvSpPr>
          <p:cNvPr id="6" name="PB">
            <a:extLst>
              <a:ext uri="{FF2B5EF4-FFF2-40B4-BE49-F238E27FC236}">
                <a16:creationId xmlns:a16="http://schemas.microsoft.com/office/drawing/2014/main" id="{29CAC32F-6D13-2AE4-C2E2-F190C0C1F68C}"/>
              </a:ext>
            </a:extLst>
          </p:cNvPr>
          <p:cNvSpPr/>
          <p:nvPr/>
        </p:nvSpPr>
        <p:spPr>
          <a:xfrm>
            <a:off x="0" y="6070600"/>
            <a:ext cx="341035" cy="152400"/>
          </a:xfrm>
          <a:prstGeom prst="rect">
            <a:avLst/>
          </a:prstGeom>
          <a:solidFill>
            <a:srgbClr val="E76E0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7328804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BA813-2B78-4EBA-4054-C0A102FEE752}"/>
              </a:ext>
            </a:extLst>
          </p:cNvPr>
          <p:cNvSpPr>
            <a:spLocks noGrp="1"/>
          </p:cNvSpPr>
          <p:nvPr>
            <p:ph type="title"/>
          </p:nvPr>
        </p:nvSpPr>
        <p:spPr/>
        <p:txBody>
          <a:bodyPr/>
          <a:lstStyle/>
          <a:p>
            <a:r>
              <a:rPr lang="en-US" dirty="0"/>
              <a:t>Things to keep in mind</a:t>
            </a:r>
          </a:p>
        </p:txBody>
      </p:sp>
      <p:sp>
        <p:nvSpPr>
          <p:cNvPr id="21" name="Content Placeholder 2">
            <a:extLst>
              <a:ext uri="{FF2B5EF4-FFF2-40B4-BE49-F238E27FC236}">
                <a16:creationId xmlns:a16="http://schemas.microsoft.com/office/drawing/2014/main" id="{50E98E33-1F63-88E3-BF92-D6CC2366D905}"/>
              </a:ext>
            </a:extLst>
          </p:cNvPr>
          <p:cNvSpPr>
            <a:spLocks noGrp="1"/>
          </p:cNvSpPr>
          <p:nvPr>
            <p:ph idx="1"/>
          </p:nvPr>
        </p:nvSpPr>
        <p:spPr/>
        <p:txBody>
          <a:bodyPr>
            <a:normAutofit/>
          </a:bodyPr>
          <a:lstStyle/>
          <a:p>
            <a:r>
              <a:rPr lang="en-US" dirty="0"/>
              <a:t>Computation cores run for a very long time …</a:t>
            </a:r>
          </a:p>
        </p:txBody>
      </p:sp>
      <p:grpSp>
        <p:nvGrpSpPr>
          <p:cNvPr id="20" name="Group 19">
            <a:extLst>
              <a:ext uri="{FF2B5EF4-FFF2-40B4-BE49-F238E27FC236}">
                <a16:creationId xmlns:a16="http://schemas.microsoft.com/office/drawing/2014/main" id="{EB8B9CC9-EEEE-A447-D059-866990CD6C9D}"/>
              </a:ext>
            </a:extLst>
          </p:cNvPr>
          <p:cNvGrpSpPr/>
          <p:nvPr/>
        </p:nvGrpSpPr>
        <p:grpSpPr>
          <a:xfrm>
            <a:off x="1557996" y="2999582"/>
            <a:ext cx="8428892" cy="2276618"/>
            <a:chOff x="1557996" y="2684585"/>
            <a:chExt cx="8428892" cy="2276618"/>
          </a:xfrm>
        </p:grpSpPr>
        <p:sp>
          <p:nvSpPr>
            <p:cNvPr id="4" name="Rectangle 3">
              <a:extLst>
                <a:ext uri="{FF2B5EF4-FFF2-40B4-BE49-F238E27FC236}">
                  <a16:creationId xmlns:a16="http://schemas.microsoft.com/office/drawing/2014/main" id="{86165673-4B8F-8059-1F73-C645E08678FA}"/>
                </a:ext>
              </a:extLst>
            </p:cNvPr>
            <p:cNvSpPr/>
            <p:nvPr/>
          </p:nvSpPr>
          <p:spPr>
            <a:xfrm>
              <a:off x="1557996" y="3253154"/>
              <a:ext cx="1709225" cy="1139483"/>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dirty="0"/>
                <a:t>Application</a:t>
              </a:r>
            </a:p>
            <a:p>
              <a:pPr algn="ctr"/>
              <a:r>
                <a:rPr lang="en-US" dirty="0"/>
                <a:t>Boot</a:t>
              </a:r>
            </a:p>
          </p:txBody>
        </p:sp>
        <p:sp>
          <p:nvSpPr>
            <p:cNvPr id="5" name="Arrow: Right 4">
              <a:extLst>
                <a:ext uri="{FF2B5EF4-FFF2-40B4-BE49-F238E27FC236}">
                  <a16:creationId xmlns:a16="http://schemas.microsoft.com/office/drawing/2014/main" id="{82D79A6F-C19F-6C47-4AA4-EA51EB68417B}"/>
                </a:ext>
              </a:extLst>
            </p:cNvPr>
            <p:cNvSpPr/>
            <p:nvPr/>
          </p:nvSpPr>
          <p:spPr>
            <a:xfrm>
              <a:off x="3695113" y="2834641"/>
              <a:ext cx="886265" cy="418513"/>
            </a:xfrm>
            <a:prstGeom prst="rightArrow">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6" name="Arrow: Right 5">
              <a:extLst>
                <a:ext uri="{FF2B5EF4-FFF2-40B4-BE49-F238E27FC236}">
                  <a16:creationId xmlns:a16="http://schemas.microsoft.com/office/drawing/2014/main" id="{1444879F-9517-D39A-C4F0-5926213536A4}"/>
                </a:ext>
              </a:extLst>
            </p:cNvPr>
            <p:cNvSpPr/>
            <p:nvPr/>
          </p:nvSpPr>
          <p:spPr>
            <a:xfrm>
              <a:off x="3695112" y="3613638"/>
              <a:ext cx="886265" cy="418513"/>
            </a:xfrm>
            <a:prstGeom prst="rightArrow">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7" name="Arrow: Right 6">
              <a:extLst>
                <a:ext uri="{FF2B5EF4-FFF2-40B4-BE49-F238E27FC236}">
                  <a16:creationId xmlns:a16="http://schemas.microsoft.com/office/drawing/2014/main" id="{79E3011B-0511-AB50-6986-72C1695E5A33}"/>
                </a:ext>
              </a:extLst>
            </p:cNvPr>
            <p:cNvSpPr/>
            <p:nvPr/>
          </p:nvSpPr>
          <p:spPr>
            <a:xfrm>
              <a:off x="3695111" y="4392635"/>
              <a:ext cx="886265" cy="418513"/>
            </a:xfrm>
            <a:prstGeom prst="rightArrow">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0DF818E8-3061-7654-949F-E7992996FC0F}"/>
                </a:ext>
              </a:extLst>
            </p:cNvPr>
            <p:cNvSpPr/>
            <p:nvPr/>
          </p:nvSpPr>
          <p:spPr>
            <a:xfrm>
              <a:off x="5009270" y="2684585"/>
              <a:ext cx="1709225" cy="718624"/>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dirty="0"/>
                <a:t>Spawn Thread</a:t>
              </a:r>
            </a:p>
          </p:txBody>
        </p:sp>
        <p:sp>
          <p:nvSpPr>
            <p:cNvPr id="9" name="Rectangle 8">
              <a:extLst>
                <a:ext uri="{FF2B5EF4-FFF2-40B4-BE49-F238E27FC236}">
                  <a16:creationId xmlns:a16="http://schemas.microsoft.com/office/drawing/2014/main" id="{E922DC56-D988-DDDE-5F8C-C1AA483CA2F7}"/>
                </a:ext>
              </a:extLst>
            </p:cNvPr>
            <p:cNvSpPr/>
            <p:nvPr/>
          </p:nvSpPr>
          <p:spPr>
            <a:xfrm>
              <a:off x="5009268" y="3463582"/>
              <a:ext cx="1709225" cy="718624"/>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dirty="0"/>
                <a:t>Spawn Thread</a:t>
              </a:r>
            </a:p>
          </p:txBody>
        </p:sp>
        <p:sp>
          <p:nvSpPr>
            <p:cNvPr id="10" name="Rectangle 9">
              <a:extLst>
                <a:ext uri="{FF2B5EF4-FFF2-40B4-BE49-F238E27FC236}">
                  <a16:creationId xmlns:a16="http://schemas.microsoft.com/office/drawing/2014/main" id="{486F3BFE-5DC1-AAA5-10A8-EEE66FECEB47}"/>
                </a:ext>
              </a:extLst>
            </p:cNvPr>
            <p:cNvSpPr/>
            <p:nvPr/>
          </p:nvSpPr>
          <p:spPr>
            <a:xfrm>
              <a:off x="5009268" y="4242579"/>
              <a:ext cx="1709225" cy="718624"/>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dirty="0"/>
                <a:t>Spawn Thread</a:t>
              </a:r>
            </a:p>
          </p:txBody>
        </p:sp>
        <p:sp>
          <p:nvSpPr>
            <p:cNvPr id="11" name="Arrow: Right 10">
              <a:extLst>
                <a:ext uri="{FF2B5EF4-FFF2-40B4-BE49-F238E27FC236}">
                  <a16:creationId xmlns:a16="http://schemas.microsoft.com/office/drawing/2014/main" id="{A627A5CB-96B9-D3AE-0664-C7BAFFB499A9}"/>
                </a:ext>
              </a:extLst>
            </p:cNvPr>
            <p:cNvSpPr/>
            <p:nvPr/>
          </p:nvSpPr>
          <p:spPr>
            <a:xfrm>
              <a:off x="7146385" y="2834641"/>
              <a:ext cx="886265" cy="418513"/>
            </a:xfrm>
            <a:prstGeom prst="rightArrow">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2" name="Arrow: Right 11">
              <a:extLst>
                <a:ext uri="{FF2B5EF4-FFF2-40B4-BE49-F238E27FC236}">
                  <a16:creationId xmlns:a16="http://schemas.microsoft.com/office/drawing/2014/main" id="{3DB520C5-D4BF-F871-6551-D4D74025B4AD}"/>
                </a:ext>
              </a:extLst>
            </p:cNvPr>
            <p:cNvSpPr/>
            <p:nvPr/>
          </p:nvSpPr>
          <p:spPr>
            <a:xfrm>
              <a:off x="7146384" y="3613638"/>
              <a:ext cx="886265" cy="418513"/>
            </a:xfrm>
            <a:prstGeom prst="rightArrow">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3" name="Arrow: Right 12">
              <a:extLst>
                <a:ext uri="{FF2B5EF4-FFF2-40B4-BE49-F238E27FC236}">
                  <a16:creationId xmlns:a16="http://schemas.microsoft.com/office/drawing/2014/main" id="{513E1BB7-7E28-A1B3-C545-8CBFA42EFD08}"/>
                </a:ext>
              </a:extLst>
            </p:cNvPr>
            <p:cNvSpPr/>
            <p:nvPr/>
          </p:nvSpPr>
          <p:spPr>
            <a:xfrm>
              <a:off x="7146383" y="4392635"/>
              <a:ext cx="886265" cy="418513"/>
            </a:xfrm>
            <a:prstGeom prst="rightArrow">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24B51125-7B25-7991-513A-B78639CBE3B1}"/>
                </a:ext>
              </a:extLst>
            </p:cNvPr>
            <p:cNvSpPr/>
            <p:nvPr/>
          </p:nvSpPr>
          <p:spPr>
            <a:xfrm>
              <a:off x="8277663" y="2684585"/>
              <a:ext cx="1709225" cy="718624"/>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dirty="0"/>
                <a:t>Run Logic</a:t>
              </a:r>
            </a:p>
          </p:txBody>
        </p:sp>
        <p:sp>
          <p:nvSpPr>
            <p:cNvPr id="18" name="Rectangle 17">
              <a:extLst>
                <a:ext uri="{FF2B5EF4-FFF2-40B4-BE49-F238E27FC236}">
                  <a16:creationId xmlns:a16="http://schemas.microsoft.com/office/drawing/2014/main" id="{1B21C0E5-FC8A-CCF0-12E7-7515A23D00B4}"/>
                </a:ext>
              </a:extLst>
            </p:cNvPr>
            <p:cNvSpPr/>
            <p:nvPr/>
          </p:nvSpPr>
          <p:spPr>
            <a:xfrm>
              <a:off x="8277661" y="3463582"/>
              <a:ext cx="1709225" cy="718624"/>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dirty="0"/>
                <a:t>Run Logic</a:t>
              </a:r>
            </a:p>
          </p:txBody>
        </p:sp>
        <p:sp>
          <p:nvSpPr>
            <p:cNvPr id="19" name="Rectangle 18">
              <a:extLst>
                <a:ext uri="{FF2B5EF4-FFF2-40B4-BE49-F238E27FC236}">
                  <a16:creationId xmlns:a16="http://schemas.microsoft.com/office/drawing/2014/main" id="{A161B95F-702B-AE2F-4459-17EE7F5FA224}"/>
                </a:ext>
              </a:extLst>
            </p:cNvPr>
            <p:cNvSpPr/>
            <p:nvPr/>
          </p:nvSpPr>
          <p:spPr>
            <a:xfrm>
              <a:off x="8277661" y="4242579"/>
              <a:ext cx="1709225" cy="718624"/>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dirty="0"/>
                <a:t>Run Logic</a:t>
              </a:r>
            </a:p>
          </p:txBody>
        </p:sp>
      </p:grpSp>
      <p:pic>
        <p:nvPicPr>
          <p:cNvPr id="3" name="Graphic 2" descr="Warning with solid fill">
            <a:extLst>
              <a:ext uri="{FF2B5EF4-FFF2-40B4-BE49-F238E27FC236}">
                <a16:creationId xmlns:a16="http://schemas.microsoft.com/office/drawing/2014/main" id="{E1F75910-C7D4-FE2A-E43F-FB9295DCBB1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474144" y="596106"/>
            <a:ext cx="635002" cy="635002"/>
          </a:xfrm>
          <a:prstGeom prst="rect">
            <a:avLst/>
          </a:prstGeom>
        </p:spPr>
      </p:pic>
      <p:sp>
        <p:nvSpPr>
          <p:cNvPr id="15" name="PB">
            <a:extLst>
              <a:ext uri="{FF2B5EF4-FFF2-40B4-BE49-F238E27FC236}">
                <a16:creationId xmlns:a16="http://schemas.microsoft.com/office/drawing/2014/main" id="{D9BA9821-A324-3274-F074-DAAD15C2F81B}"/>
              </a:ext>
            </a:extLst>
          </p:cNvPr>
          <p:cNvSpPr/>
          <p:nvPr/>
        </p:nvSpPr>
        <p:spPr>
          <a:xfrm>
            <a:off x="0" y="6070600"/>
            <a:ext cx="3410350" cy="152400"/>
          </a:xfrm>
          <a:prstGeom prst="rect">
            <a:avLst/>
          </a:prstGeom>
          <a:solidFill>
            <a:srgbClr val="E76E0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4658177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BA813-2B78-4EBA-4054-C0A102FEE752}"/>
              </a:ext>
            </a:extLst>
          </p:cNvPr>
          <p:cNvSpPr>
            <a:spLocks noGrp="1"/>
          </p:cNvSpPr>
          <p:nvPr>
            <p:ph type="title"/>
          </p:nvPr>
        </p:nvSpPr>
        <p:spPr/>
        <p:txBody>
          <a:bodyPr/>
          <a:lstStyle/>
          <a:p>
            <a:r>
              <a:rPr lang="en-US" dirty="0"/>
              <a:t>Things to keep in mind</a:t>
            </a:r>
          </a:p>
        </p:txBody>
      </p:sp>
      <p:grpSp>
        <p:nvGrpSpPr>
          <p:cNvPr id="26" name="Group 25">
            <a:extLst>
              <a:ext uri="{FF2B5EF4-FFF2-40B4-BE49-F238E27FC236}">
                <a16:creationId xmlns:a16="http://schemas.microsoft.com/office/drawing/2014/main" id="{8503CC17-B76E-FDE9-046A-CD0658FFE6AC}"/>
              </a:ext>
            </a:extLst>
          </p:cNvPr>
          <p:cNvGrpSpPr/>
          <p:nvPr/>
        </p:nvGrpSpPr>
        <p:grpSpPr>
          <a:xfrm>
            <a:off x="6126870" y="1872761"/>
            <a:ext cx="4616297" cy="4080366"/>
            <a:chOff x="2271141" y="1872761"/>
            <a:chExt cx="5226939" cy="4620114"/>
          </a:xfrm>
        </p:grpSpPr>
        <p:sp>
          <p:nvSpPr>
            <p:cNvPr id="4" name="Rectangle 3">
              <a:extLst>
                <a:ext uri="{FF2B5EF4-FFF2-40B4-BE49-F238E27FC236}">
                  <a16:creationId xmlns:a16="http://schemas.microsoft.com/office/drawing/2014/main" id="{86165673-4B8F-8059-1F73-C645E08678FA}"/>
                </a:ext>
              </a:extLst>
            </p:cNvPr>
            <p:cNvSpPr/>
            <p:nvPr/>
          </p:nvSpPr>
          <p:spPr>
            <a:xfrm>
              <a:off x="4981224" y="5353392"/>
              <a:ext cx="1709225" cy="1139483"/>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dirty="0"/>
                <a:t>Kernel</a:t>
              </a:r>
            </a:p>
          </p:txBody>
        </p:sp>
        <p:sp>
          <p:nvSpPr>
            <p:cNvPr id="6" name="Arrow: Right 5">
              <a:extLst>
                <a:ext uri="{FF2B5EF4-FFF2-40B4-BE49-F238E27FC236}">
                  <a16:creationId xmlns:a16="http://schemas.microsoft.com/office/drawing/2014/main" id="{1444879F-9517-D39A-C4F0-5926213536A4}"/>
                </a:ext>
              </a:extLst>
            </p:cNvPr>
            <p:cNvSpPr/>
            <p:nvPr/>
          </p:nvSpPr>
          <p:spPr>
            <a:xfrm rot="16200000">
              <a:off x="5633385" y="4841796"/>
              <a:ext cx="404901" cy="317499"/>
            </a:xfrm>
            <a:prstGeom prst="rightArrow">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5BCCA457-BBDB-F6BC-AB29-ED61AF07079D}"/>
                </a:ext>
              </a:extLst>
            </p:cNvPr>
            <p:cNvGrpSpPr/>
            <p:nvPr/>
          </p:nvGrpSpPr>
          <p:grpSpPr>
            <a:xfrm>
              <a:off x="4046796" y="1872761"/>
              <a:ext cx="3451284" cy="1556237"/>
              <a:chOff x="3283628" y="1827336"/>
              <a:chExt cx="4977620" cy="2276618"/>
            </a:xfrm>
          </p:grpSpPr>
          <p:sp>
            <p:nvSpPr>
              <p:cNvPr id="8" name="Rectangle 7">
                <a:extLst>
                  <a:ext uri="{FF2B5EF4-FFF2-40B4-BE49-F238E27FC236}">
                    <a16:creationId xmlns:a16="http://schemas.microsoft.com/office/drawing/2014/main" id="{0DF818E8-3061-7654-949F-E7992996FC0F}"/>
                  </a:ext>
                </a:extLst>
              </p:cNvPr>
              <p:cNvSpPr/>
              <p:nvPr/>
            </p:nvSpPr>
            <p:spPr>
              <a:xfrm>
                <a:off x="3283630" y="1827336"/>
                <a:ext cx="1709225" cy="718624"/>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sz="1000" dirty="0"/>
                  <a:t>Core 0</a:t>
                </a:r>
              </a:p>
              <a:p>
                <a:pPr algn="ctr"/>
                <a:r>
                  <a:rPr lang="en-US" sz="1000" dirty="0"/>
                  <a:t>Thread</a:t>
                </a:r>
              </a:p>
            </p:txBody>
          </p:sp>
          <p:sp>
            <p:nvSpPr>
              <p:cNvPr id="9" name="Rectangle 8">
                <a:extLst>
                  <a:ext uri="{FF2B5EF4-FFF2-40B4-BE49-F238E27FC236}">
                    <a16:creationId xmlns:a16="http://schemas.microsoft.com/office/drawing/2014/main" id="{E922DC56-D988-DDDE-5F8C-C1AA483CA2F7}"/>
                  </a:ext>
                </a:extLst>
              </p:cNvPr>
              <p:cNvSpPr/>
              <p:nvPr/>
            </p:nvSpPr>
            <p:spPr>
              <a:xfrm>
                <a:off x="3283628" y="2606333"/>
                <a:ext cx="1709225" cy="718624"/>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sz="1000" dirty="0"/>
                  <a:t>Core 1</a:t>
                </a:r>
              </a:p>
              <a:p>
                <a:pPr algn="ctr"/>
                <a:r>
                  <a:rPr lang="en-US" sz="1000" dirty="0"/>
                  <a:t>Thread</a:t>
                </a:r>
              </a:p>
            </p:txBody>
          </p:sp>
          <p:sp>
            <p:nvSpPr>
              <p:cNvPr id="10" name="Rectangle 9">
                <a:extLst>
                  <a:ext uri="{FF2B5EF4-FFF2-40B4-BE49-F238E27FC236}">
                    <a16:creationId xmlns:a16="http://schemas.microsoft.com/office/drawing/2014/main" id="{486F3BFE-5DC1-AAA5-10A8-EEE66FECEB47}"/>
                  </a:ext>
                </a:extLst>
              </p:cNvPr>
              <p:cNvSpPr/>
              <p:nvPr/>
            </p:nvSpPr>
            <p:spPr>
              <a:xfrm>
                <a:off x="3283628" y="3385330"/>
                <a:ext cx="1709225" cy="718624"/>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sz="1000" dirty="0"/>
                  <a:t>Core 2</a:t>
                </a:r>
              </a:p>
              <a:p>
                <a:pPr algn="ctr"/>
                <a:r>
                  <a:rPr lang="en-US" sz="1000" dirty="0"/>
                  <a:t>Thread</a:t>
                </a:r>
              </a:p>
            </p:txBody>
          </p:sp>
          <p:sp>
            <p:nvSpPr>
              <p:cNvPr id="11" name="Arrow: Right 10">
                <a:extLst>
                  <a:ext uri="{FF2B5EF4-FFF2-40B4-BE49-F238E27FC236}">
                    <a16:creationId xmlns:a16="http://schemas.microsoft.com/office/drawing/2014/main" id="{A627A5CB-96B9-D3AE-0664-C7BAFFB499A9}"/>
                  </a:ext>
                </a:extLst>
              </p:cNvPr>
              <p:cNvSpPr/>
              <p:nvPr/>
            </p:nvSpPr>
            <p:spPr>
              <a:xfrm>
                <a:off x="5420745" y="1977392"/>
                <a:ext cx="886265" cy="418513"/>
              </a:xfrm>
              <a:prstGeom prst="rightArrow">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2" name="Arrow: Right 11">
                <a:extLst>
                  <a:ext uri="{FF2B5EF4-FFF2-40B4-BE49-F238E27FC236}">
                    <a16:creationId xmlns:a16="http://schemas.microsoft.com/office/drawing/2014/main" id="{3DB520C5-D4BF-F871-6551-D4D74025B4AD}"/>
                  </a:ext>
                </a:extLst>
              </p:cNvPr>
              <p:cNvSpPr/>
              <p:nvPr/>
            </p:nvSpPr>
            <p:spPr>
              <a:xfrm>
                <a:off x="5420744" y="2756389"/>
                <a:ext cx="886265" cy="418513"/>
              </a:xfrm>
              <a:prstGeom prst="rightArrow">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24B51125-7B25-7991-513A-B78639CBE3B1}"/>
                  </a:ext>
                </a:extLst>
              </p:cNvPr>
              <p:cNvSpPr/>
              <p:nvPr/>
            </p:nvSpPr>
            <p:spPr>
              <a:xfrm>
                <a:off x="6552023" y="1827336"/>
                <a:ext cx="1709225" cy="718624"/>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sz="1200" dirty="0"/>
                  <a:t>Run Logic</a:t>
                </a:r>
              </a:p>
            </p:txBody>
          </p:sp>
          <p:sp>
            <p:nvSpPr>
              <p:cNvPr id="18" name="Rectangle 17">
                <a:extLst>
                  <a:ext uri="{FF2B5EF4-FFF2-40B4-BE49-F238E27FC236}">
                    <a16:creationId xmlns:a16="http://schemas.microsoft.com/office/drawing/2014/main" id="{1B21C0E5-FC8A-CCF0-12E7-7515A23D00B4}"/>
                  </a:ext>
                </a:extLst>
              </p:cNvPr>
              <p:cNvSpPr/>
              <p:nvPr/>
            </p:nvSpPr>
            <p:spPr>
              <a:xfrm>
                <a:off x="6552021" y="2606333"/>
                <a:ext cx="1709225" cy="718624"/>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sz="1200" dirty="0"/>
                  <a:t>Run Logic</a:t>
                </a:r>
              </a:p>
            </p:txBody>
          </p:sp>
        </p:grpSp>
        <p:sp>
          <p:nvSpPr>
            <p:cNvPr id="3" name="Rectangle 2">
              <a:extLst>
                <a:ext uri="{FF2B5EF4-FFF2-40B4-BE49-F238E27FC236}">
                  <a16:creationId xmlns:a16="http://schemas.microsoft.com/office/drawing/2014/main" id="{4AD60460-3258-0AD1-3E7D-8C42B8ACDDB9}"/>
                </a:ext>
              </a:extLst>
            </p:cNvPr>
            <p:cNvSpPr/>
            <p:nvPr/>
          </p:nvSpPr>
          <p:spPr>
            <a:xfrm>
              <a:off x="4968417" y="3929075"/>
              <a:ext cx="1709225" cy="718624"/>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sz="1600" dirty="0"/>
                <a:t>Spawn </a:t>
              </a:r>
            </a:p>
            <a:p>
              <a:pPr algn="ctr"/>
              <a:r>
                <a:rPr lang="en-US" sz="1600" dirty="0"/>
                <a:t>Kernel Thread</a:t>
              </a:r>
            </a:p>
          </p:txBody>
        </p:sp>
        <p:sp>
          <p:nvSpPr>
            <p:cNvPr id="22" name="Multiplication Sign 21">
              <a:extLst>
                <a:ext uri="{FF2B5EF4-FFF2-40B4-BE49-F238E27FC236}">
                  <a16:creationId xmlns:a16="http://schemas.microsoft.com/office/drawing/2014/main" id="{6E1DD743-D222-154E-AADD-6EFCF8E2F07E}"/>
                </a:ext>
              </a:extLst>
            </p:cNvPr>
            <p:cNvSpPr/>
            <p:nvPr/>
          </p:nvSpPr>
          <p:spPr>
            <a:xfrm>
              <a:off x="4285916" y="2896497"/>
              <a:ext cx="714220" cy="573258"/>
            </a:xfrm>
            <a:prstGeom prst="mathMultiply">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3" name="Arrow: Left 22">
              <a:extLst>
                <a:ext uri="{FF2B5EF4-FFF2-40B4-BE49-F238E27FC236}">
                  <a16:creationId xmlns:a16="http://schemas.microsoft.com/office/drawing/2014/main" id="{CD91638C-C942-B69F-847C-743CA3A03C66}"/>
                </a:ext>
              </a:extLst>
            </p:cNvPr>
            <p:cNvSpPr/>
            <p:nvPr/>
          </p:nvSpPr>
          <p:spPr>
            <a:xfrm>
              <a:off x="3411415" y="3040083"/>
              <a:ext cx="403612" cy="286085"/>
            </a:xfrm>
            <a:prstGeom prst="leftArrow">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CFFFD84C-753E-8377-21FE-C0AA130287DB}"/>
                </a:ext>
              </a:extLst>
            </p:cNvPr>
            <p:cNvSpPr txBox="1"/>
            <p:nvPr/>
          </p:nvSpPr>
          <p:spPr>
            <a:xfrm>
              <a:off x="2271141" y="2941677"/>
              <a:ext cx="1098121" cy="418187"/>
            </a:xfrm>
            <a:prstGeom prst="rect">
              <a:avLst/>
            </a:prstGeom>
            <a:noFill/>
          </p:spPr>
          <p:txBody>
            <a:bodyPr wrap="square" rtlCol="0">
              <a:spAutoFit/>
            </a:bodyPr>
            <a:lstStyle/>
            <a:p>
              <a:pPr algn="r"/>
              <a:r>
                <a:rPr lang="en-US" dirty="0">
                  <a:solidFill>
                    <a:schemeClr val="bg1"/>
                  </a:solidFill>
                </a:rPr>
                <a:t>Evicted</a:t>
              </a:r>
            </a:p>
          </p:txBody>
        </p:sp>
        <p:sp>
          <p:nvSpPr>
            <p:cNvPr id="25" name="Arrow: Bent 24">
              <a:extLst>
                <a:ext uri="{FF2B5EF4-FFF2-40B4-BE49-F238E27FC236}">
                  <a16:creationId xmlns:a16="http://schemas.microsoft.com/office/drawing/2014/main" id="{5C508CF0-A7FC-8DDA-B16E-E29EA81563E3}"/>
                </a:ext>
              </a:extLst>
            </p:cNvPr>
            <p:cNvSpPr/>
            <p:nvPr/>
          </p:nvSpPr>
          <p:spPr>
            <a:xfrm rot="16200000">
              <a:off x="4311743" y="3521310"/>
              <a:ext cx="538001" cy="567197"/>
            </a:xfrm>
            <a:prstGeom prst="bentArrow">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solidFill>
                  <a:schemeClr val="tx1"/>
                </a:solidFill>
              </a:endParaRPr>
            </a:p>
          </p:txBody>
        </p:sp>
      </p:grpSp>
      <p:sp>
        <p:nvSpPr>
          <p:cNvPr id="13" name="Content Placeholder 2">
            <a:extLst>
              <a:ext uri="{FF2B5EF4-FFF2-40B4-BE49-F238E27FC236}">
                <a16:creationId xmlns:a16="http://schemas.microsoft.com/office/drawing/2014/main" id="{8D290016-B55A-C1F7-1ACD-9221D3908823}"/>
              </a:ext>
            </a:extLst>
          </p:cNvPr>
          <p:cNvSpPr txBox="1">
            <a:spLocks/>
          </p:cNvSpPr>
          <p:nvPr/>
        </p:nvSpPr>
        <p:spPr>
          <a:xfrm>
            <a:off x="1354346" y="2253673"/>
            <a:ext cx="3739896" cy="376843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What happens when the kernel evicts us? </a:t>
            </a:r>
          </a:p>
        </p:txBody>
      </p:sp>
      <p:pic>
        <p:nvPicPr>
          <p:cNvPr id="5" name="Graphic 4" descr="Warning with solid fill">
            <a:extLst>
              <a:ext uri="{FF2B5EF4-FFF2-40B4-BE49-F238E27FC236}">
                <a16:creationId xmlns:a16="http://schemas.microsoft.com/office/drawing/2014/main" id="{4ACDF850-B366-42B9-D4DF-10EC7E44FF0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474144" y="596106"/>
            <a:ext cx="635002" cy="635002"/>
          </a:xfrm>
          <a:prstGeom prst="rect">
            <a:avLst/>
          </a:prstGeom>
        </p:spPr>
      </p:pic>
      <p:sp>
        <p:nvSpPr>
          <p:cNvPr id="15" name="PB">
            <a:extLst>
              <a:ext uri="{FF2B5EF4-FFF2-40B4-BE49-F238E27FC236}">
                <a16:creationId xmlns:a16="http://schemas.microsoft.com/office/drawing/2014/main" id="{5BDE6E13-35BC-F972-2EB6-F44F949541B9}"/>
              </a:ext>
            </a:extLst>
          </p:cNvPr>
          <p:cNvSpPr/>
          <p:nvPr/>
        </p:nvSpPr>
        <p:spPr>
          <a:xfrm>
            <a:off x="0" y="6070600"/>
            <a:ext cx="3495608" cy="152400"/>
          </a:xfrm>
          <a:prstGeom prst="rect">
            <a:avLst/>
          </a:prstGeom>
          <a:solidFill>
            <a:srgbClr val="E76E0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8855567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BA813-2B78-4EBA-4054-C0A102FEE752}"/>
              </a:ext>
            </a:extLst>
          </p:cNvPr>
          <p:cNvSpPr>
            <a:spLocks noGrp="1"/>
          </p:cNvSpPr>
          <p:nvPr>
            <p:ph type="title"/>
          </p:nvPr>
        </p:nvSpPr>
        <p:spPr/>
        <p:txBody>
          <a:bodyPr/>
          <a:lstStyle/>
          <a:p>
            <a:r>
              <a:rPr lang="en-US" dirty="0"/>
              <a:t>Things to keep in mind</a:t>
            </a:r>
          </a:p>
        </p:txBody>
      </p:sp>
      <p:grpSp>
        <p:nvGrpSpPr>
          <p:cNvPr id="38" name="Group 37">
            <a:extLst>
              <a:ext uri="{FF2B5EF4-FFF2-40B4-BE49-F238E27FC236}">
                <a16:creationId xmlns:a16="http://schemas.microsoft.com/office/drawing/2014/main" id="{BABB56D7-CCF7-A023-D783-3A47BC16FF9D}"/>
              </a:ext>
            </a:extLst>
          </p:cNvPr>
          <p:cNvGrpSpPr/>
          <p:nvPr/>
        </p:nvGrpSpPr>
        <p:grpSpPr>
          <a:xfrm>
            <a:off x="5653884" y="1872762"/>
            <a:ext cx="5137761" cy="4164454"/>
            <a:chOff x="1798163" y="1872761"/>
            <a:chExt cx="5699917" cy="4620114"/>
          </a:xfrm>
        </p:grpSpPr>
        <p:sp>
          <p:nvSpPr>
            <p:cNvPr id="4" name="Rectangle 3">
              <a:extLst>
                <a:ext uri="{FF2B5EF4-FFF2-40B4-BE49-F238E27FC236}">
                  <a16:creationId xmlns:a16="http://schemas.microsoft.com/office/drawing/2014/main" id="{86165673-4B8F-8059-1F73-C645E08678FA}"/>
                </a:ext>
              </a:extLst>
            </p:cNvPr>
            <p:cNvSpPr/>
            <p:nvPr/>
          </p:nvSpPr>
          <p:spPr>
            <a:xfrm>
              <a:off x="4981224" y="5353392"/>
              <a:ext cx="1709225" cy="1139483"/>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dirty="0"/>
                <a:t>Kernel</a:t>
              </a:r>
            </a:p>
          </p:txBody>
        </p:sp>
        <p:sp>
          <p:nvSpPr>
            <p:cNvPr id="6" name="Arrow: Right 5">
              <a:extLst>
                <a:ext uri="{FF2B5EF4-FFF2-40B4-BE49-F238E27FC236}">
                  <a16:creationId xmlns:a16="http://schemas.microsoft.com/office/drawing/2014/main" id="{1444879F-9517-D39A-C4F0-5926213536A4}"/>
                </a:ext>
              </a:extLst>
            </p:cNvPr>
            <p:cNvSpPr/>
            <p:nvPr/>
          </p:nvSpPr>
          <p:spPr>
            <a:xfrm rot="16200000">
              <a:off x="5633385" y="4841796"/>
              <a:ext cx="404901" cy="317499"/>
            </a:xfrm>
            <a:prstGeom prst="rightArrow">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5BCCA457-BBDB-F6BC-AB29-ED61AF07079D}"/>
                </a:ext>
              </a:extLst>
            </p:cNvPr>
            <p:cNvGrpSpPr/>
            <p:nvPr/>
          </p:nvGrpSpPr>
          <p:grpSpPr>
            <a:xfrm>
              <a:off x="4046796" y="1872761"/>
              <a:ext cx="3451284" cy="1556237"/>
              <a:chOff x="3283628" y="1827336"/>
              <a:chExt cx="4977620" cy="2276618"/>
            </a:xfrm>
          </p:grpSpPr>
          <p:sp>
            <p:nvSpPr>
              <p:cNvPr id="8" name="Rectangle 7">
                <a:extLst>
                  <a:ext uri="{FF2B5EF4-FFF2-40B4-BE49-F238E27FC236}">
                    <a16:creationId xmlns:a16="http://schemas.microsoft.com/office/drawing/2014/main" id="{0DF818E8-3061-7654-949F-E7992996FC0F}"/>
                  </a:ext>
                </a:extLst>
              </p:cNvPr>
              <p:cNvSpPr/>
              <p:nvPr/>
            </p:nvSpPr>
            <p:spPr>
              <a:xfrm>
                <a:off x="3283630" y="1827336"/>
                <a:ext cx="1709225" cy="718624"/>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sz="1000" dirty="0"/>
                  <a:t>Core 0</a:t>
                </a:r>
              </a:p>
              <a:p>
                <a:pPr algn="ctr"/>
                <a:r>
                  <a:rPr lang="en-US" sz="1000" dirty="0"/>
                  <a:t>Thread</a:t>
                </a:r>
              </a:p>
            </p:txBody>
          </p:sp>
          <p:sp>
            <p:nvSpPr>
              <p:cNvPr id="9" name="Rectangle 8">
                <a:extLst>
                  <a:ext uri="{FF2B5EF4-FFF2-40B4-BE49-F238E27FC236}">
                    <a16:creationId xmlns:a16="http://schemas.microsoft.com/office/drawing/2014/main" id="{E922DC56-D988-DDDE-5F8C-C1AA483CA2F7}"/>
                  </a:ext>
                </a:extLst>
              </p:cNvPr>
              <p:cNvSpPr/>
              <p:nvPr/>
            </p:nvSpPr>
            <p:spPr>
              <a:xfrm>
                <a:off x="3283628" y="2606333"/>
                <a:ext cx="1709225" cy="718624"/>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sz="1000" dirty="0"/>
                  <a:t>Core 1</a:t>
                </a:r>
              </a:p>
              <a:p>
                <a:pPr algn="ctr"/>
                <a:r>
                  <a:rPr lang="en-US" sz="1000" dirty="0"/>
                  <a:t>Thread</a:t>
                </a:r>
              </a:p>
            </p:txBody>
          </p:sp>
          <p:sp>
            <p:nvSpPr>
              <p:cNvPr id="10" name="Rectangle 9">
                <a:extLst>
                  <a:ext uri="{FF2B5EF4-FFF2-40B4-BE49-F238E27FC236}">
                    <a16:creationId xmlns:a16="http://schemas.microsoft.com/office/drawing/2014/main" id="{486F3BFE-5DC1-AAA5-10A8-EEE66FECEB47}"/>
                  </a:ext>
                </a:extLst>
              </p:cNvPr>
              <p:cNvSpPr/>
              <p:nvPr/>
            </p:nvSpPr>
            <p:spPr>
              <a:xfrm>
                <a:off x="3283628" y="3385330"/>
                <a:ext cx="1709225" cy="718624"/>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sz="1000" dirty="0"/>
                  <a:t>Core 2</a:t>
                </a:r>
              </a:p>
              <a:p>
                <a:pPr algn="ctr"/>
                <a:r>
                  <a:rPr lang="en-US" sz="1000" dirty="0"/>
                  <a:t> Kernel Thread</a:t>
                </a:r>
              </a:p>
            </p:txBody>
          </p:sp>
          <p:sp>
            <p:nvSpPr>
              <p:cNvPr id="11" name="Arrow: Right 10">
                <a:extLst>
                  <a:ext uri="{FF2B5EF4-FFF2-40B4-BE49-F238E27FC236}">
                    <a16:creationId xmlns:a16="http://schemas.microsoft.com/office/drawing/2014/main" id="{A627A5CB-96B9-D3AE-0664-C7BAFFB499A9}"/>
                  </a:ext>
                </a:extLst>
              </p:cNvPr>
              <p:cNvSpPr/>
              <p:nvPr/>
            </p:nvSpPr>
            <p:spPr>
              <a:xfrm>
                <a:off x="5420745" y="1977392"/>
                <a:ext cx="886265" cy="418513"/>
              </a:xfrm>
              <a:prstGeom prst="rightArrow">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2" name="Arrow: Right 11">
                <a:extLst>
                  <a:ext uri="{FF2B5EF4-FFF2-40B4-BE49-F238E27FC236}">
                    <a16:creationId xmlns:a16="http://schemas.microsoft.com/office/drawing/2014/main" id="{3DB520C5-D4BF-F871-6551-D4D74025B4AD}"/>
                  </a:ext>
                </a:extLst>
              </p:cNvPr>
              <p:cNvSpPr/>
              <p:nvPr/>
            </p:nvSpPr>
            <p:spPr>
              <a:xfrm>
                <a:off x="5420744" y="2756389"/>
                <a:ext cx="886265" cy="418513"/>
              </a:xfrm>
              <a:prstGeom prst="rightArrow">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3" name="Arrow: Right 12">
                <a:extLst>
                  <a:ext uri="{FF2B5EF4-FFF2-40B4-BE49-F238E27FC236}">
                    <a16:creationId xmlns:a16="http://schemas.microsoft.com/office/drawing/2014/main" id="{513E1BB7-7E28-A1B3-C545-8CBFA42EFD08}"/>
                  </a:ext>
                </a:extLst>
              </p:cNvPr>
              <p:cNvSpPr/>
              <p:nvPr/>
            </p:nvSpPr>
            <p:spPr>
              <a:xfrm>
                <a:off x="5420743" y="3535386"/>
                <a:ext cx="886265" cy="418513"/>
              </a:xfrm>
              <a:prstGeom prst="rightArrow">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24B51125-7B25-7991-513A-B78639CBE3B1}"/>
                  </a:ext>
                </a:extLst>
              </p:cNvPr>
              <p:cNvSpPr/>
              <p:nvPr/>
            </p:nvSpPr>
            <p:spPr>
              <a:xfrm>
                <a:off x="6552023" y="1827336"/>
                <a:ext cx="1709225" cy="718624"/>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sz="1200" dirty="0"/>
                  <a:t>Run Logic</a:t>
                </a:r>
              </a:p>
            </p:txBody>
          </p:sp>
          <p:sp>
            <p:nvSpPr>
              <p:cNvPr id="18" name="Rectangle 17">
                <a:extLst>
                  <a:ext uri="{FF2B5EF4-FFF2-40B4-BE49-F238E27FC236}">
                    <a16:creationId xmlns:a16="http://schemas.microsoft.com/office/drawing/2014/main" id="{1B21C0E5-FC8A-CCF0-12E7-7515A23D00B4}"/>
                  </a:ext>
                </a:extLst>
              </p:cNvPr>
              <p:cNvSpPr/>
              <p:nvPr/>
            </p:nvSpPr>
            <p:spPr>
              <a:xfrm>
                <a:off x="6552021" y="2606333"/>
                <a:ext cx="1709225" cy="718624"/>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sz="1200" dirty="0"/>
                  <a:t>Run Logic</a:t>
                </a:r>
              </a:p>
            </p:txBody>
          </p:sp>
          <p:sp>
            <p:nvSpPr>
              <p:cNvPr id="19" name="Rectangle 18">
                <a:extLst>
                  <a:ext uri="{FF2B5EF4-FFF2-40B4-BE49-F238E27FC236}">
                    <a16:creationId xmlns:a16="http://schemas.microsoft.com/office/drawing/2014/main" id="{A161B95F-702B-AE2F-4459-17EE7F5FA224}"/>
                  </a:ext>
                </a:extLst>
              </p:cNvPr>
              <p:cNvSpPr/>
              <p:nvPr/>
            </p:nvSpPr>
            <p:spPr>
              <a:xfrm>
                <a:off x="6552021" y="3385330"/>
                <a:ext cx="1709225" cy="718624"/>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sz="1200" dirty="0"/>
                  <a:t>Run Logic</a:t>
                </a:r>
              </a:p>
            </p:txBody>
          </p:sp>
        </p:grpSp>
        <p:sp>
          <p:nvSpPr>
            <p:cNvPr id="3" name="Rectangle 2">
              <a:extLst>
                <a:ext uri="{FF2B5EF4-FFF2-40B4-BE49-F238E27FC236}">
                  <a16:creationId xmlns:a16="http://schemas.microsoft.com/office/drawing/2014/main" id="{4AD60460-3258-0AD1-3E7D-8C42B8ACDDB9}"/>
                </a:ext>
              </a:extLst>
            </p:cNvPr>
            <p:cNvSpPr/>
            <p:nvPr/>
          </p:nvSpPr>
          <p:spPr>
            <a:xfrm>
              <a:off x="4968417" y="3929075"/>
              <a:ext cx="1709225" cy="718624"/>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dirty="0"/>
                <a:t>Spawn </a:t>
              </a:r>
            </a:p>
            <a:p>
              <a:pPr algn="ctr"/>
              <a:r>
                <a:rPr lang="en-US" dirty="0"/>
                <a:t>Kernel Thread</a:t>
              </a:r>
            </a:p>
          </p:txBody>
        </p:sp>
        <p:sp>
          <p:nvSpPr>
            <p:cNvPr id="30" name="Cloud 29">
              <a:extLst>
                <a:ext uri="{FF2B5EF4-FFF2-40B4-BE49-F238E27FC236}">
                  <a16:creationId xmlns:a16="http://schemas.microsoft.com/office/drawing/2014/main" id="{F4874BA6-5507-AD4B-ADE0-290102D2A5FC}"/>
                </a:ext>
              </a:extLst>
            </p:cNvPr>
            <p:cNvSpPr/>
            <p:nvPr/>
          </p:nvSpPr>
          <p:spPr>
            <a:xfrm>
              <a:off x="1798163" y="5051173"/>
              <a:ext cx="1849903" cy="1441702"/>
            </a:xfrm>
            <a:prstGeom prst="cloud">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sz="1200" dirty="0"/>
                <a:t>I need to run somewhere else!</a:t>
              </a:r>
            </a:p>
          </p:txBody>
        </p:sp>
        <p:sp>
          <p:nvSpPr>
            <p:cNvPr id="31" name="Oval 30">
              <a:extLst>
                <a:ext uri="{FF2B5EF4-FFF2-40B4-BE49-F238E27FC236}">
                  <a16:creationId xmlns:a16="http://schemas.microsoft.com/office/drawing/2014/main" id="{12A0C5C7-B4AF-DA8D-148A-4A5A630B49CD}"/>
                </a:ext>
              </a:extLst>
            </p:cNvPr>
            <p:cNvSpPr/>
            <p:nvPr/>
          </p:nvSpPr>
          <p:spPr>
            <a:xfrm>
              <a:off x="2376553" y="4644724"/>
              <a:ext cx="106770" cy="106770"/>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85F20BC9-3DAD-4B05-3C73-0C7B9766A5D8}"/>
                </a:ext>
              </a:extLst>
            </p:cNvPr>
            <p:cNvSpPr/>
            <p:nvPr/>
          </p:nvSpPr>
          <p:spPr>
            <a:xfrm>
              <a:off x="2596760" y="4740989"/>
              <a:ext cx="106770" cy="106770"/>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DFFDC37F-74D4-0FFA-F838-C98640A43DAC}"/>
                </a:ext>
              </a:extLst>
            </p:cNvPr>
            <p:cNvSpPr/>
            <p:nvPr/>
          </p:nvSpPr>
          <p:spPr>
            <a:xfrm>
              <a:off x="2767916" y="4890340"/>
              <a:ext cx="106770" cy="106770"/>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D8500032-134F-836F-9558-B3AFF7D0BFE1}"/>
                </a:ext>
              </a:extLst>
            </p:cNvPr>
            <p:cNvSpPr/>
            <p:nvPr/>
          </p:nvSpPr>
          <p:spPr>
            <a:xfrm>
              <a:off x="1798163" y="3916444"/>
              <a:ext cx="1185109" cy="491233"/>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sz="1200" dirty="0"/>
                <a:t>Core 2 Thread</a:t>
              </a:r>
            </a:p>
          </p:txBody>
        </p:sp>
        <p:sp>
          <p:nvSpPr>
            <p:cNvPr id="37" name="Arrow: Bent 36">
              <a:extLst>
                <a:ext uri="{FF2B5EF4-FFF2-40B4-BE49-F238E27FC236}">
                  <a16:creationId xmlns:a16="http://schemas.microsoft.com/office/drawing/2014/main" id="{8767FA03-7541-A936-645A-2B945D6CDFF5}"/>
                </a:ext>
              </a:extLst>
            </p:cNvPr>
            <p:cNvSpPr/>
            <p:nvPr/>
          </p:nvSpPr>
          <p:spPr>
            <a:xfrm rot="16200000">
              <a:off x="4311743" y="3521310"/>
              <a:ext cx="538001" cy="567197"/>
            </a:xfrm>
            <a:prstGeom prst="bentArrow">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solidFill>
                  <a:schemeClr val="tx1"/>
                </a:solidFill>
              </a:endParaRPr>
            </a:p>
          </p:txBody>
        </p:sp>
      </p:grpSp>
      <p:sp>
        <p:nvSpPr>
          <p:cNvPr id="15" name="Content Placeholder 2">
            <a:extLst>
              <a:ext uri="{FF2B5EF4-FFF2-40B4-BE49-F238E27FC236}">
                <a16:creationId xmlns:a16="http://schemas.microsoft.com/office/drawing/2014/main" id="{D496E36B-A0AE-4C38-D796-776D0EFA53BA}"/>
              </a:ext>
            </a:extLst>
          </p:cNvPr>
          <p:cNvSpPr txBox="1">
            <a:spLocks/>
          </p:cNvSpPr>
          <p:nvPr/>
        </p:nvSpPr>
        <p:spPr>
          <a:xfrm>
            <a:off x="1354346" y="2253673"/>
            <a:ext cx="3739896" cy="376843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The thing must run somewhere else …</a:t>
            </a:r>
          </a:p>
        </p:txBody>
      </p:sp>
      <p:pic>
        <p:nvPicPr>
          <p:cNvPr id="5" name="Graphic 4" descr="Warning with solid fill">
            <a:extLst>
              <a:ext uri="{FF2B5EF4-FFF2-40B4-BE49-F238E27FC236}">
                <a16:creationId xmlns:a16="http://schemas.microsoft.com/office/drawing/2014/main" id="{20DCA9E3-F789-533F-6EF9-E45F3F6365D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474144" y="596106"/>
            <a:ext cx="635002" cy="635002"/>
          </a:xfrm>
          <a:prstGeom prst="rect">
            <a:avLst/>
          </a:prstGeom>
        </p:spPr>
      </p:pic>
      <p:sp>
        <p:nvSpPr>
          <p:cNvPr id="16" name="PB">
            <a:extLst>
              <a:ext uri="{FF2B5EF4-FFF2-40B4-BE49-F238E27FC236}">
                <a16:creationId xmlns:a16="http://schemas.microsoft.com/office/drawing/2014/main" id="{C5050BA5-A58D-1A5C-D902-2904F5584331}"/>
              </a:ext>
            </a:extLst>
          </p:cNvPr>
          <p:cNvSpPr/>
          <p:nvPr/>
        </p:nvSpPr>
        <p:spPr>
          <a:xfrm>
            <a:off x="0" y="6070600"/>
            <a:ext cx="3580867" cy="152400"/>
          </a:xfrm>
          <a:prstGeom prst="rect">
            <a:avLst/>
          </a:prstGeom>
          <a:solidFill>
            <a:srgbClr val="E76E0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9433545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BA813-2B78-4EBA-4054-C0A102FEE752}"/>
              </a:ext>
            </a:extLst>
          </p:cNvPr>
          <p:cNvSpPr>
            <a:spLocks noGrp="1"/>
          </p:cNvSpPr>
          <p:nvPr>
            <p:ph type="title"/>
          </p:nvPr>
        </p:nvSpPr>
        <p:spPr/>
        <p:txBody>
          <a:bodyPr/>
          <a:lstStyle/>
          <a:p>
            <a:r>
              <a:rPr lang="en-US" dirty="0"/>
              <a:t>Things to keep in mind</a:t>
            </a:r>
          </a:p>
        </p:txBody>
      </p:sp>
      <p:grpSp>
        <p:nvGrpSpPr>
          <p:cNvPr id="23" name="Group 22">
            <a:extLst>
              <a:ext uri="{FF2B5EF4-FFF2-40B4-BE49-F238E27FC236}">
                <a16:creationId xmlns:a16="http://schemas.microsoft.com/office/drawing/2014/main" id="{EEFE80F6-36FA-8B9B-8FA6-FA515B69579F}"/>
              </a:ext>
            </a:extLst>
          </p:cNvPr>
          <p:cNvGrpSpPr/>
          <p:nvPr/>
        </p:nvGrpSpPr>
        <p:grpSpPr>
          <a:xfrm>
            <a:off x="5360984" y="1800820"/>
            <a:ext cx="5430661" cy="4226754"/>
            <a:chOff x="1509322" y="1831749"/>
            <a:chExt cx="5988758" cy="4661126"/>
          </a:xfrm>
        </p:grpSpPr>
        <p:sp>
          <p:nvSpPr>
            <p:cNvPr id="4" name="Rectangle 3">
              <a:extLst>
                <a:ext uri="{FF2B5EF4-FFF2-40B4-BE49-F238E27FC236}">
                  <a16:creationId xmlns:a16="http://schemas.microsoft.com/office/drawing/2014/main" id="{86165673-4B8F-8059-1F73-C645E08678FA}"/>
                </a:ext>
              </a:extLst>
            </p:cNvPr>
            <p:cNvSpPr/>
            <p:nvPr/>
          </p:nvSpPr>
          <p:spPr>
            <a:xfrm>
              <a:off x="4981224" y="5353392"/>
              <a:ext cx="1709225" cy="1139483"/>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dirty="0"/>
                <a:t>Kernel</a:t>
              </a:r>
            </a:p>
          </p:txBody>
        </p:sp>
        <p:sp>
          <p:nvSpPr>
            <p:cNvPr id="6" name="Arrow: Right 5">
              <a:extLst>
                <a:ext uri="{FF2B5EF4-FFF2-40B4-BE49-F238E27FC236}">
                  <a16:creationId xmlns:a16="http://schemas.microsoft.com/office/drawing/2014/main" id="{1444879F-9517-D39A-C4F0-5926213536A4}"/>
                </a:ext>
              </a:extLst>
            </p:cNvPr>
            <p:cNvSpPr/>
            <p:nvPr/>
          </p:nvSpPr>
          <p:spPr>
            <a:xfrm rot="16200000">
              <a:off x="5633385" y="4841796"/>
              <a:ext cx="404901" cy="317499"/>
            </a:xfrm>
            <a:prstGeom prst="rightArrow">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5BCCA457-BBDB-F6BC-AB29-ED61AF07079D}"/>
                </a:ext>
              </a:extLst>
            </p:cNvPr>
            <p:cNvGrpSpPr/>
            <p:nvPr/>
          </p:nvGrpSpPr>
          <p:grpSpPr>
            <a:xfrm>
              <a:off x="4046796" y="1872761"/>
              <a:ext cx="3451284" cy="1556237"/>
              <a:chOff x="3283628" y="1827336"/>
              <a:chExt cx="4977620" cy="2276618"/>
            </a:xfrm>
          </p:grpSpPr>
          <p:sp>
            <p:nvSpPr>
              <p:cNvPr id="8" name="Rectangle 7">
                <a:extLst>
                  <a:ext uri="{FF2B5EF4-FFF2-40B4-BE49-F238E27FC236}">
                    <a16:creationId xmlns:a16="http://schemas.microsoft.com/office/drawing/2014/main" id="{0DF818E8-3061-7654-949F-E7992996FC0F}"/>
                  </a:ext>
                </a:extLst>
              </p:cNvPr>
              <p:cNvSpPr/>
              <p:nvPr/>
            </p:nvSpPr>
            <p:spPr>
              <a:xfrm>
                <a:off x="3283630" y="1827336"/>
                <a:ext cx="1709225" cy="718624"/>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sz="1000" dirty="0"/>
                  <a:t>Core 0</a:t>
                </a:r>
              </a:p>
              <a:p>
                <a:pPr algn="ctr"/>
                <a:r>
                  <a:rPr lang="en-US" sz="1000" dirty="0"/>
                  <a:t>Thread</a:t>
                </a:r>
              </a:p>
            </p:txBody>
          </p:sp>
          <p:sp>
            <p:nvSpPr>
              <p:cNvPr id="9" name="Rectangle 8">
                <a:extLst>
                  <a:ext uri="{FF2B5EF4-FFF2-40B4-BE49-F238E27FC236}">
                    <a16:creationId xmlns:a16="http://schemas.microsoft.com/office/drawing/2014/main" id="{E922DC56-D988-DDDE-5F8C-C1AA483CA2F7}"/>
                  </a:ext>
                </a:extLst>
              </p:cNvPr>
              <p:cNvSpPr/>
              <p:nvPr/>
            </p:nvSpPr>
            <p:spPr>
              <a:xfrm>
                <a:off x="3283628" y="2606333"/>
                <a:ext cx="1709225" cy="718624"/>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sz="1000" dirty="0"/>
                  <a:t>Core 1</a:t>
                </a:r>
              </a:p>
              <a:p>
                <a:pPr algn="ctr"/>
                <a:r>
                  <a:rPr lang="en-US" sz="1000" dirty="0"/>
                  <a:t>Thread</a:t>
                </a:r>
              </a:p>
            </p:txBody>
          </p:sp>
          <p:sp>
            <p:nvSpPr>
              <p:cNvPr id="10" name="Rectangle 9">
                <a:extLst>
                  <a:ext uri="{FF2B5EF4-FFF2-40B4-BE49-F238E27FC236}">
                    <a16:creationId xmlns:a16="http://schemas.microsoft.com/office/drawing/2014/main" id="{486F3BFE-5DC1-AAA5-10A8-EEE66FECEB47}"/>
                  </a:ext>
                </a:extLst>
              </p:cNvPr>
              <p:cNvSpPr/>
              <p:nvPr/>
            </p:nvSpPr>
            <p:spPr>
              <a:xfrm>
                <a:off x="3283628" y="3385330"/>
                <a:ext cx="1709225" cy="718624"/>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sz="1000" dirty="0"/>
                  <a:t>Core 2</a:t>
                </a:r>
              </a:p>
              <a:p>
                <a:pPr algn="ctr"/>
                <a:r>
                  <a:rPr lang="en-US" sz="1000" dirty="0"/>
                  <a:t> Kernel Thread</a:t>
                </a:r>
              </a:p>
            </p:txBody>
          </p:sp>
          <p:sp>
            <p:nvSpPr>
              <p:cNvPr id="11" name="Arrow: Right 10">
                <a:extLst>
                  <a:ext uri="{FF2B5EF4-FFF2-40B4-BE49-F238E27FC236}">
                    <a16:creationId xmlns:a16="http://schemas.microsoft.com/office/drawing/2014/main" id="{A627A5CB-96B9-D3AE-0664-C7BAFFB499A9}"/>
                  </a:ext>
                </a:extLst>
              </p:cNvPr>
              <p:cNvSpPr/>
              <p:nvPr/>
            </p:nvSpPr>
            <p:spPr>
              <a:xfrm>
                <a:off x="5420745" y="1977392"/>
                <a:ext cx="886265" cy="418513"/>
              </a:xfrm>
              <a:prstGeom prst="rightArrow">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2" name="Arrow: Right 11">
                <a:extLst>
                  <a:ext uri="{FF2B5EF4-FFF2-40B4-BE49-F238E27FC236}">
                    <a16:creationId xmlns:a16="http://schemas.microsoft.com/office/drawing/2014/main" id="{3DB520C5-D4BF-F871-6551-D4D74025B4AD}"/>
                  </a:ext>
                </a:extLst>
              </p:cNvPr>
              <p:cNvSpPr/>
              <p:nvPr/>
            </p:nvSpPr>
            <p:spPr>
              <a:xfrm>
                <a:off x="5420744" y="2756389"/>
                <a:ext cx="886265" cy="418513"/>
              </a:xfrm>
              <a:prstGeom prst="rightArrow">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3" name="Arrow: Right 12">
                <a:extLst>
                  <a:ext uri="{FF2B5EF4-FFF2-40B4-BE49-F238E27FC236}">
                    <a16:creationId xmlns:a16="http://schemas.microsoft.com/office/drawing/2014/main" id="{513E1BB7-7E28-A1B3-C545-8CBFA42EFD08}"/>
                  </a:ext>
                </a:extLst>
              </p:cNvPr>
              <p:cNvSpPr/>
              <p:nvPr/>
            </p:nvSpPr>
            <p:spPr>
              <a:xfrm>
                <a:off x="5420743" y="3535386"/>
                <a:ext cx="886265" cy="418513"/>
              </a:xfrm>
              <a:prstGeom prst="rightArrow">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24B51125-7B25-7991-513A-B78639CBE3B1}"/>
                  </a:ext>
                </a:extLst>
              </p:cNvPr>
              <p:cNvSpPr/>
              <p:nvPr/>
            </p:nvSpPr>
            <p:spPr>
              <a:xfrm>
                <a:off x="6552023" y="1827336"/>
                <a:ext cx="1709225" cy="718624"/>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sz="1200" dirty="0"/>
                  <a:t>Run Logic</a:t>
                </a:r>
              </a:p>
            </p:txBody>
          </p:sp>
          <p:sp>
            <p:nvSpPr>
              <p:cNvPr id="18" name="Rectangle 17">
                <a:extLst>
                  <a:ext uri="{FF2B5EF4-FFF2-40B4-BE49-F238E27FC236}">
                    <a16:creationId xmlns:a16="http://schemas.microsoft.com/office/drawing/2014/main" id="{1B21C0E5-FC8A-CCF0-12E7-7515A23D00B4}"/>
                  </a:ext>
                </a:extLst>
              </p:cNvPr>
              <p:cNvSpPr/>
              <p:nvPr/>
            </p:nvSpPr>
            <p:spPr>
              <a:xfrm>
                <a:off x="6552021" y="2606333"/>
                <a:ext cx="1709225" cy="718624"/>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sz="1200" dirty="0"/>
                  <a:t>Run Logic</a:t>
                </a:r>
              </a:p>
            </p:txBody>
          </p:sp>
          <p:sp>
            <p:nvSpPr>
              <p:cNvPr id="19" name="Rectangle 18">
                <a:extLst>
                  <a:ext uri="{FF2B5EF4-FFF2-40B4-BE49-F238E27FC236}">
                    <a16:creationId xmlns:a16="http://schemas.microsoft.com/office/drawing/2014/main" id="{A161B95F-702B-AE2F-4459-17EE7F5FA224}"/>
                  </a:ext>
                </a:extLst>
              </p:cNvPr>
              <p:cNvSpPr/>
              <p:nvPr/>
            </p:nvSpPr>
            <p:spPr>
              <a:xfrm>
                <a:off x="6552021" y="3385330"/>
                <a:ext cx="1709225" cy="718624"/>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sz="1200" dirty="0"/>
                  <a:t>Run Logic</a:t>
                </a:r>
              </a:p>
            </p:txBody>
          </p:sp>
        </p:grpSp>
        <p:sp>
          <p:nvSpPr>
            <p:cNvPr id="3" name="Rectangle 2">
              <a:extLst>
                <a:ext uri="{FF2B5EF4-FFF2-40B4-BE49-F238E27FC236}">
                  <a16:creationId xmlns:a16="http://schemas.microsoft.com/office/drawing/2014/main" id="{4AD60460-3258-0AD1-3E7D-8C42B8ACDDB9}"/>
                </a:ext>
              </a:extLst>
            </p:cNvPr>
            <p:cNvSpPr/>
            <p:nvPr/>
          </p:nvSpPr>
          <p:spPr>
            <a:xfrm>
              <a:off x="4968417" y="3929075"/>
              <a:ext cx="1709225" cy="718624"/>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dirty="0"/>
                <a:t>Spawn </a:t>
              </a:r>
            </a:p>
            <a:p>
              <a:pPr algn="ctr"/>
              <a:r>
                <a:rPr lang="en-US" dirty="0"/>
                <a:t>Kernel Thread</a:t>
              </a:r>
            </a:p>
          </p:txBody>
        </p:sp>
        <p:sp>
          <p:nvSpPr>
            <p:cNvPr id="15" name="Cloud 14">
              <a:extLst>
                <a:ext uri="{FF2B5EF4-FFF2-40B4-BE49-F238E27FC236}">
                  <a16:creationId xmlns:a16="http://schemas.microsoft.com/office/drawing/2014/main" id="{E290D8CE-B6B0-9579-2CE2-94F970B7A218}"/>
                </a:ext>
              </a:extLst>
            </p:cNvPr>
            <p:cNvSpPr/>
            <p:nvPr/>
          </p:nvSpPr>
          <p:spPr>
            <a:xfrm>
              <a:off x="1509322" y="1896362"/>
              <a:ext cx="1849903" cy="1441702"/>
            </a:xfrm>
            <a:prstGeom prst="cloud">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sz="1200" dirty="0"/>
                <a:t>Well, I’ve been running for a long time</a:t>
              </a:r>
            </a:p>
          </p:txBody>
        </p:sp>
        <p:sp>
          <p:nvSpPr>
            <p:cNvPr id="16" name="Oval 15">
              <a:extLst>
                <a:ext uri="{FF2B5EF4-FFF2-40B4-BE49-F238E27FC236}">
                  <a16:creationId xmlns:a16="http://schemas.microsoft.com/office/drawing/2014/main" id="{00E3F8A0-B317-DD28-FDFD-5ECA366FB03E}"/>
                </a:ext>
              </a:extLst>
            </p:cNvPr>
            <p:cNvSpPr/>
            <p:nvPr/>
          </p:nvSpPr>
          <p:spPr>
            <a:xfrm>
              <a:off x="3429108" y="1986585"/>
              <a:ext cx="106770" cy="106770"/>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1BB028C6-7533-A610-24AC-7D5929F62281}"/>
                </a:ext>
              </a:extLst>
            </p:cNvPr>
            <p:cNvSpPr/>
            <p:nvPr/>
          </p:nvSpPr>
          <p:spPr>
            <a:xfrm>
              <a:off x="3631820" y="1975336"/>
              <a:ext cx="106770" cy="106770"/>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F48F152E-65F7-C30E-86E9-5161EE2AF067}"/>
                </a:ext>
              </a:extLst>
            </p:cNvPr>
            <p:cNvSpPr/>
            <p:nvPr/>
          </p:nvSpPr>
          <p:spPr>
            <a:xfrm>
              <a:off x="3823530" y="2082551"/>
              <a:ext cx="106770" cy="106770"/>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47DD2E7B-5141-9F5A-E49A-D9A8C6BD6BE4}"/>
                </a:ext>
              </a:extLst>
            </p:cNvPr>
            <p:cNvSpPr/>
            <p:nvPr/>
          </p:nvSpPr>
          <p:spPr>
            <a:xfrm>
              <a:off x="1798163" y="3916444"/>
              <a:ext cx="1185109" cy="491233"/>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sz="1200" dirty="0"/>
                <a:t>Core 2 Thread</a:t>
              </a:r>
            </a:p>
          </p:txBody>
        </p:sp>
        <p:sp>
          <p:nvSpPr>
            <p:cNvPr id="7" name="Multiplication Sign 6">
              <a:extLst>
                <a:ext uri="{FF2B5EF4-FFF2-40B4-BE49-F238E27FC236}">
                  <a16:creationId xmlns:a16="http://schemas.microsoft.com/office/drawing/2014/main" id="{DD732F2C-0F62-0E0C-74F1-830EC6D87D21}"/>
                </a:ext>
              </a:extLst>
            </p:cNvPr>
            <p:cNvSpPr/>
            <p:nvPr/>
          </p:nvSpPr>
          <p:spPr>
            <a:xfrm>
              <a:off x="4267004" y="1831749"/>
              <a:ext cx="714220" cy="573258"/>
            </a:xfrm>
            <a:prstGeom prst="mathMultiply">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2" name="Arrow: Bent 21">
              <a:extLst>
                <a:ext uri="{FF2B5EF4-FFF2-40B4-BE49-F238E27FC236}">
                  <a16:creationId xmlns:a16="http://schemas.microsoft.com/office/drawing/2014/main" id="{CD2A3AD5-585F-EB84-1A1D-415F7F0F8796}"/>
                </a:ext>
              </a:extLst>
            </p:cNvPr>
            <p:cNvSpPr/>
            <p:nvPr/>
          </p:nvSpPr>
          <p:spPr>
            <a:xfrm rot="16200000">
              <a:off x="4311743" y="3521310"/>
              <a:ext cx="538001" cy="567197"/>
            </a:xfrm>
            <a:prstGeom prst="bentArrow">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solidFill>
                  <a:schemeClr val="tx1"/>
                </a:solidFill>
              </a:endParaRPr>
            </a:p>
          </p:txBody>
        </p:sp>
      </p:grpSp>
      <p:sp>
        <p:nvSpPr>
          <p:cNvPr id="26" name="Content Placeholder 2">
            <a:extLst>
              <a:ext uri="{FF2B5EF4-FFF2-40B4-BE49-F238E27FC236}">
                <a16:creationId xmlns:a16="http://schemas.microsoft.com/office/drawing/2014/main" id="{980EA74E-327C-AFCE-2D94-D97460C68C80}"/>
              </a:ext>
            </a:extLst>
          </p:cNvPr>
          <p:cNvSpPr txBox="1">
            <a:spLocks/>
          </p:cNvSpPr>
          <p:nvPr/>
        </p:nvSpPr>
        <p:spPr>
          <a:xfrm>
            <a:off x="1354346" y="2253673"/>
            <a:ext cx="3737603" cy="376843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Some thread must be running for a long time already?</a:t>
            </a:r>
          </a:p>
        </p:txBody>
      </p:sp>
      <p:pic>
        <p:nvPicPr>
          <p:cNvPr id="5" name="Graphic 4" descr="Warning with solid fill">
            <a:extLst>
              <a:ext uri="{FF2B5EF4-FFF2-40B4-BE49-F238E27FC236}">
                <a16:creationId xmlns:a16="http://schemas.microsoft.com/office/drawing/2014/main" id="{FE1FC37F-0045-7ADD-1A6F-3783D4583F4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474144" y="596106"/>
            <a:ext cx="635002" cy="635002"/>
          </a:xfrm>
          <a:prstGeom prst="rect">
            <a:avLst/>
          </a:prstGeom>
        </p:spPr>
      </p:pic>
      <p:sp>
        <p:nvSpPr>
          <p:cNvPr id="25" name="PB">
            <a:extLst>
              <a:ext uri="{FF2B5EF4-FFF2-40B4-BE49-F238E27FC236}">
                <a16:creationId xmlns:a16="http://schemas.microsoft.com/office/drawing/2014/main" id="{38E76BDF-E3B2-D4F9-A649-2625A70E4CE1}"/>
              </a:ext>
            </a:extLst>
          </p:cNvPr>
          <p:cNvSpPr/>
          <p:nvPr/>
        </p:nvSpPr>
        <p:spPr>
          <a:xfrm>
            <a:off x="0" y="6070600"/>
            <a:ext cx="3666126" cy="152400"/>
          </a:xfrm>
          <a:prstGeom prst="rect">
            <a:avLst/>
          </a:prstGeom>
          <a:solidFill>
            <a:srgbClr val="E76E0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7076058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BA813-2B78-4EBA-4054-C0A102FEE752}"/>
              </a:ext>
            </a:extLst>
          </p:cNvPr>
          <p:cNvSpPr>
            <a:spLocks noGrp="1"/>
          </p:cNvSpPr>
          <p:nvPr>
            <p:ph type="title"/>
          </p:nvPr>
        </p:nvSpPr>
        <p:spPr/>
        <p:txBody>
          <a:bodyPr/>
          <a:lstStyle/>
          <a:p>
            <a:r>
              <a:rPr lang="en-US" dirty="0"/>
              <a:t>Things to keep in mind</a:t>
            </a:r>
          </a:p>
        </p:txBody>
      </p:sp>
      <p:grpSp>
        <p:nvGrpSpPr>
          <p:cNvPr id="31" name="Group 30">
            <a:extLst>
              <a:ext uri="{FF2B5EF4-FFF2-40B4-BE49-F238E27FC236}">
                <a16:creationId xmlns:a16="http://schemas.microsoft.com/office/drawing/2014/main" id="{4882F450-9EAE-4BDD-21B6-9EE48CC40CF7}"/>
              </a:ext>
            </a:extLst>
          </p:cNvPr>
          <p:cNvGrpSpPr/>
          <p:nvPr/>
        </p:nvGrpSpPr>
        <p:grpSpPr>
          <a:xfrm>
            <a:off x="5653884" y="1872762"/>
            <a:ext cx="5137761" cy="4164454"/>
            <a:chOff x="1798163" y="1872761"/>
            <a:chExt cx="5699917" cy="4620114"/>
          </a:xfrm>
        </p:grpSpPr>
        <p:sp>
          <p:nvSpPr>
            <p:cNvPr id="4" name="Rectangle 3">
              <a:extLst>
                <a:ext uri="{FF2B5EF4-FFF2-40B4-BE49-F238E27FC236}">
                  <a16:creationId xmlns:a16="http://schemas.microsoft.com/office/drawing/2014/main" id="{86165673-4B8F-8059-1F73-C645E08678FA}"/>
                </a:ext>
              </a:extLst>
            </p:cNvPr>
            <p:cNvSpPr/>
            <p:nvPr/>
          </p:nvSpPr>
          <p:spPr>
            <a:xfrm>
              <a:off x="4981224" y="5353392"/>
              <a:ext cx="1709225" cy="1139483"/>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dirty="0"/>
                <a:t>Kernel</a:t>
              </a:r>
            </a:p>
          </p:txBody>
        </p:sp>
        <p:sp>
          <p:nvSpPr>
            <p:cNvPr id="6" name="Arrow: Right 5">
              <a:extLst>
                <a:ext uri="{FF2B5EF4-FFF2-40B4-BE49-F238E27FC236}">
                  <a16:creationId xmlns:a16="http://schemas.microsoft.com/office/drawing/2014/main" id="{1444879F-9517-D39A-C4F0-5926213536A4}"/>
                </a:ext>
              </a:extLst>
            </p:cNvPr>
            <p:cNvSpPr/>
            <p:nvPr/>
          </p:nvSpPr>
          <p:spPr>
            <a:xfrm rot="16200000">
              <a:off x="5633385" y="4841796"/>
              <a:ext cx="404901" cy="317499"/>
            </a:xfrm>
            <a:prstGeom prst="rightArrow">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5BCCA457-BBDB-F6BC-AB29-ED61AF07079D}"/>
                </a:ext>
              </a:extLst>
            </p:cNvPr>
            <p:cNvGrpSpPr/>
            <p:nvPr/>
          </p:nvGrpSpPr>
          <p:grpSpPr>
            <a:xfrm>
              <a:off x="4046796" y="1872761"/>
              <a:ext cx="3451284" cy="1556237"/>
              <a:chOff x="3283628" y="1827336"/>
              <a:chExt cx="4977620" cy="2276618"/>
            </a:xfrm>
          </p:grpSpPr>
          <p:sp>
            <p:nvSpPr>
              <p:cNvPr id="8" name="Rectangle 7">
                <a:extLst>
                  <a:ext uri="{FF2B5EF4-FFF2-40B4-BE49-F238E27FC236}">
                    <a16:creationId xmlns:a16="http://schemas.microsoft.com/office/drawing/2014/main" id="{0DF818E8-3061-7654-949F-E7992996FC0F}"/>
                  </a:ext>
                </a:extLst>
              </p:cNvPr>
              <p:cNvSpPr/>
              <p:nvPr/>
            </p:nvSpPr>
            <p:spPr>
              <a:xfrm>
                <a:off x="3283630" y="1827336"/>
                <a:ext cx="1709225" cy="718624"/>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sz="1000" dirty="0"/>
                  <a:t>Core 2</a:t>
                </a:r>
              </a:p>
              <a:p>
                <a:pPr algn="ctr"/>
                <a:r>
                  <a:rPr lang="en-US" sz="1000" dirty="0"/>
                  <a:t>Thread</a:t>
                </a:r>
              </a:p>
            </p:txBody>
          </p:sp>
          <p:sp>
            <p:nvSpPr>
              <p:cNvPr id="9" name="Rectangle 8">
                <a:extLst>
                  <a:ext uri="{FF2B5EF4-FFF2-40B4-BE49-F238E27FC236}">
                    <a16:creationId xmlns:a16="http://schemas.microsoft.com/office/drawing/2014/main" id="{E922DC56-D988-DDDE-5F8C-C1AA483CA2F7}"/>
                  </a:ext>
                </a:extLst>
              </p:cNvPr>
              <p:cNvSpPr/>
              <p:nvPr/>
            </p:nvSpPr>
            <p:spPr>
              <a:xfrm>
                <a:off x="3283628" y="2606333"/>
                <a:ext cx="1709225" cy="718624"/>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sz="1000" dirty="0"/>
                  <a:t>Core 1</a:t>
                </a:r>
              </a:p>
              <a:p>
                <a:pPr algn="ctr"/>
                <a:r>
                  <a:rPr lang="en-US" sz="1000" dirty="0"/>
                  <a:t>Thread</a:t>
                </a:r>
              </a:p>
            </p:txBody>
          </p:sp>
          <p:sp>
            <p:nvSpPr>
              <p:cNvPr id="10" name="Rectangle 9">
                <a:extLst>
                  <a:ext uri="{FF2B5EF4-FFF2-40B4-BE49-F238E27FC236}">
                    <a16:creationId xmlns:a16="http://schemas.microsoft.com/office/drawing/2014/main" id="{486F3BFE-5DC1-AAA5-10A8-EEE66FECEB47}"/>
                  </a:ext>
                </a:extLst>
              </p:cNvPr>
              <p:cNvSpPr/>
              <p:nvPr/>
            </p:nvSpPr>
            <p:spPr>
              <a:xfrm>
                <a:off x="3283628" y="3385330"/>
                <a:ext cx="1709225" cy="718624"/>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sz="1000" dirty="0"/>
                  <a:t>Core 2</a:t>
                </a:r>
              </a:p>
              <a:p>
                <a:pPr algn="ctr"/>
                <a:r>
                  <a:rPr lang="en-US" sz="1000" dirty="0"/>
                  <a:t> Kernel Thread</a:t>
                </a:r>
              </a:p>
            </p:txBody>
          </p:sp>
          <p:sp>
            <p:nvSpPr>
              <p:cNvPr id="11" name="Arrow: Right 10">
                <a:extLst>
                  <a:ext uri="{FF2B5EF4-FFF2-40B4-BE49-F238E27FC236}">
                    <a16:creationId xmlns:a16="http://schemas.microsoft.com/office/drawing/2014/main" id="{A627A5CB-96B9-D3AE-0664-C7BAFFB499A9}"/>
                  </a:ext>
                </a:extLst>
              </p:cNvPr>
              <p:cNvSpPr/>
              <p:nvPr/>
            </p:nvSpPr>
            <p:spPr>
              <a:xfrm>
                <a:off x="5420745" y="1977392"/>
                <a:ext cx="886265" cy="418513"/>
              </a:xfrm>
              <a:prstGeom prst="rightArrow">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2" name="Arrow: Right 11">
                <a:extLst>
                  <a:ext uri="{FF2B5EF4-FFF2-40B4-BE49-F238E27FC236}">
                    <a16:creationId xmlns:a16="http://schemas.microsoft.com/office/drawing/2014/main" id="{3DB520C5-D4BF-F871-6551-D4D74025B4AD}"/>
                  </a:ext>
                </a:extLst>
              </p:cNvPr>
              <p:cNvSpPr/>
              <p:nvPr/>
            </p:nvSpPr>
            <p:spPr>
              <a:xfrm>
                <a:off x="5420744" y="2756389"/>
                <a:ext cx="886265" cy="418513"/>
              </a:xfrm>
              <a:prstGeom prst="rightArrow">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3" name="Arrow: Right 12">
                <a:extLst>
                  <a:ext uri="{FF2B5EF4-FFF2-40B4-BE49-F238E27FC236}">
                    <a16:creationId xmlns:a16="http://schemas.microsoft.com/office/drawing/2014/main" id="{513E1BB7-7E28-A1B3-C545-8CBFA42EFD08}"/>
                  </a:ext>
                </a:extLst>
              </p:cNvPr>
              <p:cNvSpPr/>
              <p:nvPr/>
            </p:nvSpPr>
            <p:spPr>
              <a:xfrm>
                <a:off x="5420743" y="3535386"/>
                <a:ext cx="886265" cy="418513"/>
              </a:xfrm>
              <a:prstGeom prst="rightArrow">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24B51125-7B25-7991-513A-B78639CBE3B1}"/>
                  </a:ext>
                </a:extLst>
              </p:cNvPr>
              <p:cNvSpPr/>
              <p:nvPr/>
            </p:nvSpPr>
            <p:spPr>
              <a:xfrm>
                <a:off x="6552023" y="1827336"/>
                <a:ext cx="1709225" cy="718624"/>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sz="1200" dirty="0"/>
                  <a:t>Run Logic</a:t>
                </a:r>
              </a:p>
            </p:txBody>
          </p:sp>
          <p:sp>
            <p:nvSpPr>
              <p:cNvPr id="18" name="Rectangle 17">
                <a:extLst>
                  <a:ext uri="{FF2B5EF4-FFF2-40B4-BE49-F238E27FC236}">
                    <a16:creationId xmlns:a16="http://schemas.microsoft.com/office/drawing/2014/main" id="{1B21C0E5-FC8A-CCF0-12E7-7515A23D00B4}"/>
                  </a:ext>
                </a:extLst>
              </p:cNvPr>
              <p:cNvSpPr/>
              <p:nvPr/>
            </p:nvSpPr>
            <p:spPr>
              <a:xfrm>
                <a:off x="6552021" y="2606333"/>
                <a:ext cx="1709225" cy="718624"/>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sz="1200" dirty="0"/>
                  <a:t>Run Logic</a:t>
                </a:r>
              </a:p>
            </p:txBody>
          </p:sp>
          <p:sp>
            <p:nvSpPr>
              <p:cNvPr id="19" name="Rectangle 18">
                <a:extLst>
                  <a:ext uri="{FF2B5EF4-FFF2-40B4-BE49-F238E27FC236}">
                    <a16:creationId xmlns:a16="http://schemas.microsoft.com/office/drawing/2014/main" id="{A161B95F-702B-AE2F-4459-17EE7F5FA224}"/>
                  </a:ext>
                </a:extLst>
              </p:cNvPr>
              <p:cNvSpPr/>
              <p:nvPr/>
            </p:nvSpPr>
            <p:spPr>
              <a:xfrm>
                <a:off x="6552021" y="3385330"/>
                <a:ext cx="1709225" cy="718624"/>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sz="1200" dirty="0"/>
                  <a:t>Run Logic</a:t>
                </a:r>
              </a:p>
            </p:txBody>
          </p:sp>
        </p:grpSp>
        <p:sp>
          <p:nvSpPr>
            <p:cNvPr id="3" name="Rectangle 2">
              <a:extLst>
                <a:ext uri="{FF2B5EF4-FFF2-40B4-BE49-F238E27FC236}">
                  <a16:creationId xmlns:a16="http://schemas.microsoft.com/office/drawing/2014/main" id="{4AD60460-3258-0AD1-3E7D-8C42B8ACDDB9}"/>
                </a:ext>
              </a:extLst>
            </p:cNvPr>
            <p:cNvSpPr/>
            <p:nvPr/>
          </p:nvSpPr>
          <p:spPr>
            <a:xfrm>
              <a:off x="4968417" y="3929075"/>
              <a:ext cx="1709225" cy="718624"/>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dirty="0"/>
                <a:t>Spawn </a:t>
              </a:r>
            </a:p>
            <a:p>
              <a:pPr algn="ctr"/>
              <a:r>
                <a:rPr lang="en-US" dirty="0"/>
                <a:t>Kernel Thread</a:t>
              </a:r>
            </a:p>
          </p:txBody>
        </p:sp>
        <p:sp>
          <p:nvSpPr>
            <p:cNvPr id="29" name="Rectangle 28">
              <a:extLst>
                <a:ext uri="{FF2B5EF4-FFF2-40B4-BE49-F238E27FC236}">
                  <a16:creationId xmlns:a16="http://schemas.microsoft.com/office/drawing/2014/main" id="{47DD2E7B-5141-9F5A-E49A-D9A8C6BD6BE4}"/>
                </a:ext>
              </a:extLst>
            </p:cNvPr>
            <p:cNvSpPr/>
            <p:nvPr/>
          </p:nvSpPr>
          <p:spPr>
            <a:xfrm>
              <a:off x="1798163" y="3916444"/>
              <a:ext cx="1185109" cy="491233"/>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sz="1200" dirty="0"/>
                <a:t>Core 0 Thread</a:t>
              </a:r>
            </a:p>
          </p:txBody>
        </p:sp>
        <p:sp>
          <p:nvSpPr>
            <p:cNvPr id="22" name="Arrow: Bent 21">
              <a:extLst>
                <a:ext uri="{FF2B5EF4-FFF2-40B4-BE49-F238E27FC236}">
                  <a16:creationId xmlns:a16="http://schemas.microsoft.com/office/drawing/2014/main" id="{CD2A3AD5-585F-EB84-1A1D-415F7F0F8796}"/>
                </a:ext>
              </a:extLst>
            </p:cNvPr>
            <p:cNvSpPr/>
            <p:nvPr/>
          </p:nvSpPr>
          <p:spPr>
            <a:xfrm rot="16200000">
              <a:off x="4311743" y="3521310"/>
              <a:ext cx="538001" cy="567197"/>
            </a:xfrm>
            <a:prstGeom prst="bentArrow">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solidFill>
                  <a:schemeClr val="tx1"/>
                </a:solidFill>
              </a:endParaRPr>
            </a:p>
          </p:txBody>
        </p:sp>
        <p:sp>
          <p:nvSpPr>
            <p:cNvPr id="5" name="Cloud 4">
              <a:extLst>
                <a:ext uri="{FF2B5EF4-FFF2-40B4-BE49-F238E27FC236}">
                  <a16:creationId xmlns:a16="http://schemas.microsoft.com/office/drawing/2014/main" id="{6BBB482C-942F-8D7E-CC17-3F5D969DD86F}"/>
                </a:ext>
              </a:extLst>
            </p:cNvPr>
            <p:cNvSpPr/>
            <p:nvPr/>
          </p:nvSpPr>
          <p:spPr>
            <a:xfrm>
              <a:off x="1798163" y="5051173"/>
              <a:ext cx="1849903" cy="1441702"/>
            </a:xfrm>
            <a:prstGeom prst="cloud">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sz="1200" dirty="0"/>
                <a:t>I need to run somewhere else!</a:t>
              </a:r>
            </a:p>
          </p:txBody>
        </p:sp>
        <p:sp>
          <p:nvSpPr>
            <p:cNvPr id="23" name="Oval 22">
              <a:extLst>
                <a:ext uri="{FF2B5EF4-FFF2-40B4-BE49-F238E27FC236}">
                  <a16:creationId xmlns:a16="http://schemas.microsoft.com/office/drawing/2014/main" id="{0B72D834-845B-D45E-E33D-38A24865E1B8}"/>
                </a:ext>
              </a:extLst>
            </p:cNvPr>
            <p:cNvSpPr/>
            <p:nvPr/>
          </p:nvSpPr>
          <p:spPr>
            <a:xfrm>
              <a:off x="2376553" y="4644724"/>
              <a:ext cx="106770" cy="106770"/>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AE683E71-5C1B-7424-CA42-513E1357FAFD}"/>
                </a:ext>
              </a:extLst>
            </p:cNvPr>
            <p:cNvSpPr/>
            <p:nvPr/>
          </p:nvSpPr>
          <p:spPr>
            <a:xfrm>
              <a:off x="2596760" y="4740989"/>
              <a:ext cx="106770" cy="106770"/>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EECA3469-4DCB-CF37-3AE5-C1083D9C4125}"/>
                </a:ext>
              </a:extLst>
            </p:cNvPr>
            <p:cNvSpPr/>
            <p:nvPr/>
          </p:nvSpPr>
          <p:spPr>
            <a:xfrm>
              <a:off x="2767916" y="4890340"/>
              <a:ext cx="106770" cy="106770"/>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35DEF383-EF13-E6C4-34E4-FC175EA4F3F4}"/>
                </a:ext>
              </a:extLst>
            </p:cNvPr>
            <p:cNvSpPr/>
            <p:nvPr/>
          </p:nvSpPr>
          <p:spPr>
            <a:xfrm>
              <a:off x="3348145" y="2341841"/>
              <a:ext cx="106770" cy="106770"/>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2C5B4741-D794-213A-09EF-138EEA5CAF58}"/>
                </a:ext>
              </a:extLst>
            </p:cNvPr>
            <p:cNvSpPr/>
            <p:nvPr/>
          </p:nvSpPr>
          <p:spPr>
            <a:xfrm>
              <a:off x="3568352" y="2438106"/>
              <a:ext cx="106770" cy="106770"/>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F33FE27D-D53C-4378-66F3-72932582CC66}"/>
                </a:ext>
              </a:extLst>
            </p:cNvPr>
            <p:cNvSpPr/>
            <p:nvPr/>
          </p:nvSpPr>
          <p:spPr>
            <a:xfrm>
              <a:off x="3739508" y="2587457"/>
              <a:ext cx="106770" cy="106770"/>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30" name="Cloud 29">
              <a:extLst>
                <a:ext uri="{FF2B5EF4-FFF2-40B4-BE49-F238E27FC236}">
                  <a16:creationId xmlns:a16="http://schemas.microsoft.com/office/drawing/2014/main" id="{76489EC1-72C1-A335-18CF-C0FE59131BBA}"/>
                </a:ext>
              </a:extLst>
            </p:cNvPr>
            <p:cNvSpPr/>
            <p:nvPr/>
          </p:nvSpPr>
          <p:spPr>
            <a:xfrm>
              <a:off x="2416423" y="1905268"/>
              <a:ext cx="809755" cy="586223"/>
            </a:xfrm>
            <a:prstGeom prst="cloud">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sz="1200" dirty="0"/>
                <a:t>…</a:t>
              </a:r>
            </a:p>
          </p:txBody>
        </p:sp>
      </p:grpSp>
      <p:sp>
        <p:nvSpPr>
          <p:cNvPr id="16" name="Content Placeholder 2">
            <a:extLst>
              <a:ext uri="{FF2B5EF4-FFF2-40B4-BE49-F238E27FC236}">
                <a16:creationId xmlns:a16="http://schemas.microsoft.com/office/drawing/2014/main" id="{37FC08A5-99D5-D91E-A997-D10ADBEE443F}"/>
              </a:ext>
            </a:extLst>
          </p:cNvPr>
          <p:cNvSpPr txBox="1">
            <a:spLocks/>
          </p:cNvSpPr>
          <p:nvPr/>
        </p:nvSpPr>
        <p:spPr>
          <a:xfrm>
            <a:off x="1354346" y="2253673"/>
            <a:ext cx="3737603" cy="376843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Now this one must run somewhere else …</a:t>
            </a:r>
          </a:p>
        </p:txBody>
      </p:sp>
      <p:pic>
        <p:nvPicPr>
          <p:cNvPr id="7" name="Graphic 6" descr="Warning with solid fill">
            <a:extLst>
              <a:ext uri="{FF2B5EF4-FFF2-40B4-BE49-F238E27FC236}">
                <a16:creationId xmlns:a16="http://schemas.microsoft.com/office/drawing/2014/main" id="{8F305B79-C0F9-D65D-B333-D9E289F27E5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474144" y="596106"/>
            <a:ext cx="635002" cy="635002"/>
          </a:xfrm>
          <a:prstGeom prst="rect">
            <a:avLst/>
          </a:prstGeom>
        </p:spPr>
      </p:pic>
      <p:sp>
        <p:nvSpPr>
          <p:cNvPr id="20" name="PB">
            <a:extLst>
              <a:ext uri="{FF2B5EF4-FFF2-40B4-BE49-F238E27FC236}">
                <a16:creationId xmlns:a16="http://schemas.microsoft.com/office/drawing/2014/main" id="{97B76FF7-4E0A-D747-1FF6-FC7A17FA8B2F}"/>
              </a:ext>
            </a:extLst>
          </p:cNvPr>
          <p:cNvSpPr/>
          <p:nvPr/>
        </p:nvSpPr>
        <p:spPr>
          <a:xfrm>
            <a:off x="0" y="6070600"/>
            <a:ext cx="3751385" cy="152400"/>
          </a:xfrm>
          <a:prstGeom prst="rect">
            <a:avLst/>
          </a:prstGeom>
          <a:solidFill>
            <a:srgbClr val="E76E0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3680666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8E6326-669D-3ADC-233F-2B7CD30BC479}"/>
              </a:ext>
            </a:extLst>
          </p:cNvPr>
          <p:cNvSpPr>
            <a:spLocks noGrp="1"/>
          </p:cNvSpPr>
          <p:nvPr>
            <p:ph type="title"/>
          </p:nvPr>
        </p:nvSpPr>
        <p:spPr>
          <a:xfrm>
            <a:off x="2781301" y="1709739"/>
            <a:ext cx="6629398" cy="2557462"/>
          </a:xfrm>
        </p:spPr>
        <p:txBody>
          <a:bodyPr>
            <a:normAutofit/>
          </a:bodyPr>
          <a:lstStyle/>
          <a:p>
            <a:r>
              <a:rPr lang="en-US" sz="6000" dirty="0" err="1"/>
              <a:t>Jobify</a:t>
            </a:r>
            <a:r>
              <a:rPr lang="en-US" sz="6000" dirty="0"/>
              <a:t> everything!</a:t>
            </a:r>
            <a:endParaRPr lang="en-US" dirty="0"/>
          </a:p>
        </p:txBody>
      </p:sp>
      <p:pic>
        <p:nvPicPr>
          <p:cNvPr id="5" name="Graphic 4" descr="Toggle with solid fill">
            <a:extLst>
              <a:ext uri="{FF2B5EF4-FFF2-40B4-BE49-F238E27FC236}">
                <a16:creationId xmlns:a16="http://schemas.microsoft.com/office/drawing/2014/main" id="{4A927850-FD38-886F-F698-0FD4FCBDFCF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632723" y="3565424"/>
            <a:ext cx="1555952" cy="1555952"/>
          </a:xfrm>
          <a:prstGeom prst="rect">
            <a:avLst/>
          </a:prstGeom>
        </p:spPr>
      </p:pic>
      <p:sp>
        <p:nvSpPr>
          <p:cNvPr id="4" name="PB">
            <a:extLst>
              <a:ext uri="{FF2B5EF4-FFF2-40B4-BE49-F238E27FC236}">
                <a16:creationId xmlns:a16="http://schemas.microsoft.com/office/drawing/2014/main" id="{BB2539D0-2E5C-8884-D2D8-98DCF175F462}"/>
              </a:ext>
            </a:extLst>
          </p:cNvPr>
          <p:cNvSpPr/>
          <p:nvPr/>
        </p:nvSpPr>
        <p:spPr>
          <a:xfrm>
            <a:off x="0" y="6070600"/>
            <a:ext cx="3836643" cy="152400"/>
          </a:xfrm>
          <a:prstGeom prst="rect">
            <a:avLst/>
          </a:prstGeom>
          <a:solidFill>
            <a:srgbClr val="E76E0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5723956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BA813-2B78-4EBA-4054-C0A102FEE752}"/>
              </a:ext>
            </a:extLst>
          </p:cNvPr>
          <p:cNvSpPr>
            <a:spLocks noGrp="1"/>
          </p:cNvSpPr>
          <p:nvPr>
            <p:ph type="title"/>
          </p:nvPr>
        </p:nvSpPr>
        <p:spPr/>
        <p:txBody>
          <a:bodyPr/>
          <a:lstStyle/>
          <a:p>
            <a:r>
              <a:rPr lang="en-US" sz="4400" dirty="0" err="1"/>
              <a:t>Jobify</a:t>
            </a:r>
            <a:r>
              <a:rPr lang="en-US" sz="4400" dirty="0"/>
              <a:t> everything!</a:t>
            </a:r>
            <a:endParaRPr lang="en-US" dirty="0"/>
          </a:p>
        </p:txBody>
      </p:sp>
      <p:graphicFrame>
        <p:nvGraphicFramePr>
          <p:cNvPr id="27" name="Content Placeholder 2">
            <a:extLst>
              <a:ext uri="{FF2B5EF4-FFF2-40B4-BE49-F238E27FC236}">
                <a16:creationId xmlns:a16="http://schemas.microsoft.com/office/drawing/2014/main" id="{D28175CD-8DA3-BB4D-A346-701D68EB7BF3}"/>
              </a:ext>
            </a:extLst>
          </p:cNvPr>
          <p:cNvGraphicFramePr>
            <a:graphicFrameLocks noGrp="1"/>
          </p:cNvGraphicFramePr>
          <p:nvPr>
            <p:ph idx="1"/>
            <p:extLst>
              <p:ext uri="{D42A27DB-BD31-4B8C-83A1-F6EECF244321}">
                <p14:modId xmlns:p14="http://schemas.microsoft.com/office/powerpoint/2010/main" val="303749878"/>
              </p:ext>
            </p:extLst>
          </p:nvPr>
        </p:nvGraphicFramePr>
        <p:xfrm>
          <a:off x="888111" y="2146554"/>
          <a:ext cx="4818888" cy="354787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Picture 6" descr="A cartoon character with a yellow background&#10;&#10;Description automatically generated">
            <a:extLst>
              <a:ext uri="{FF2B5EF4-FFF2-40B4-BE49-F238E27FC236}">
                <a16:creationId xmlns:a16="http://schemas.microsoft.com/office/drawing/2014/main" id="{358D2721-8CDF-2DA0-8D6F-3BD8EDDEEE0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354796" y="2390005"/>
            <a:ext cx="4932232" cy="3060970"/>
          </a:xfrm>
          <a:prstGeom prst="rect">
            <a:avLst/>
          </a:prstGeom>
        </p:spPr>
      </p:pic>
      <p:pic>
        <p:nvPicPr>
          <p:cNvPr id="3" name="Graphic 2" descr="Toggle with solid fill">
            <a:extLst>
              <a:ext uri="{FF2B5EF4-FFF2-40B4-BE49-F238E27FC236}">
                <a16:creationId xmlns:a16="http://schemas.microsoft.com/office/drawing/2014/main" id="{F324C546-0918-1BC0-D3C1-5D84B35977D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474144" y="596106"/>
            <a:ext cx="635002" cy="635002"/>
          </a:xfrm>
          <a:prstGeom prst="rect">
            <a:avLst/>
          </a:prstGeom>
        </p:spPr>
      </p:pic>
      <p:sp>
        <p:nvSpPr>
          <p:cNvPr id="5" name="PB">
            <a:extLst>
              <a:ext uri="{FF2B5EF4-FFF2-40B4-BE49-F238E27FC236}">
                <a16:creationId xmlns:a16="http://schemas.microsoft.com/office/drawing/2014/main" id="{1B5BF15C-CBB9-556B-9153-4ECA87AF5C9C}"/>
              </a:ext>
            </a:extLst>
          </p:cNvPr>
          <p:cNvSpPr/>
          <p:nvPr/>
        </p:nvSpPr>
        <p:spPr>
          <a:xfrm>
            <a:off x="0" y="6070600"/>
            <a:ext cx="3921902" cy="152400"/>
          </a:xfrm>
          <a:prstGeom prst="rect">
            <a:avLst/>
          </a:prstGeom>
          <a:solidFill>
            <a:srgbClr val="E76E0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7575609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BA813-2B78-4EBA-4054-C0A102FEE752}"/>
              </a:ext>
            </a:extLst>
          </p:cNvPr>
          <p:cNvSpPr>
            <a:spLocks noGrp="1"/>
          </p:cNvSpPr>
          <p:nvPr>
            <p:ph type="title"/>
          </p:nvPr>
        </p:nvSpPr>
        <p:spPr/>
        <p:txBody>
          <a:bodyPr/>
          <a:lstStyle/>
          <a:p>
            <a:r>
              <a:rPr lang="en-US" dirty="0" err="1"/>
              <a:t>Jobify</a:t>
            </a:r>
            <a:r>
              <a:rPr lang="en-US" dirty="0"/>
              <a:t> everything!</a:t>
            </a:r>
          </a:p>
        </p:txBody>
      </p:sp>
      <p:sp>
        <p:nvSpPr>
          <p:cNvPr id="4" name="Rectangle 3">
            <a:extLst>
              <a:ext uri="{FF2B5EF4-FFF2-40B4-BE49-F238E27FC236}">
                <a16:creationId xmlns:a16="http://schemas.microsoft.com/office/drawing/2014/main" id="{86165673-4B8F-8059-1F73-C645E08678FA}"/>
              </a:ext>
            </a:extLst>
          </p:cNvPr>
          <p:cNvSpPr/>
          <p:nvPr/>
        </p:nvSpPr>
        <p:spPr>
          <a:xfrm>
            <a:off x="1557996" y="3429000"/>
            <a:ext cx="1709225" cy="1139483"/>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dirty="0"/>
              <a:t>OS</a:t>
            </a:r>
          </a:p>
        </p:txBody>
      </p:sp>
      <p:sp>
        <p:nvSpPr>
          <p:cNvPr id="6" name="Arrow: Right 5">
            <a:extLst>
              <a:ext uri="{FF2B5EF4-FFF2-40B4-BE49-F238E27FC236}">
                <a16:creationId xmlns:a16="http://schemas.microsoft.com/office/drawing/2014/main" id="{1444879F-9517-D39A-C4F0-5926213536A4}"/>
              </a:ext>
            </a:extLst>
          </p:cNvPr>
          <p:cNvSpPr/>
          <p:nvPr/>
        </p:nvSpPr>
        <p:spPr>
          <a:xfrm>
            <a:off x="3695112" y="3789484"/>
            <a:ext cx="886265" cy="418513"/>
          </a:xfrm>
          <a:prstGeom prst="rightArrow">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E922DC56-D988-DDDE-5F8C-C1AA483CA2F7}"/>
              </a:ext>
            </a:extLst>
          </p:cNvPr>
          <p:cNvSpPr/>
          <p:nvPr/>
        </p:nvSpPr>
        <p:spPr>
          <a:xfrm>
            <a:off x="5009268" y="3639428"/>
            <a:ext cx="1709225" cy="718624"/>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dirty="0"/>
              <a:t>Wake up</a:t>
            </a:r>
          </a:p>
          <a:p>
            <a:pPr algn="ctr"/>
            <a:r>
              <a:rPr lang="en-US" dirty="0"/>
              <a:t>I/O Thread</a:t>
            </a:r>
          </a:p>
        </p:txBody>
      </p:sp>
      <p:sp>
        <p:nvSpPr>
          <p:cNvPr id="12" name="Arrow: Right 11">
            <a:extLst>
              <a:ext uri="{FF2B5EF4-FFF2-40B4-BE49-F238E27FC236}">
                <a16:creationId xmlns:a16="http://schemas.microsoft.com/office/drawing/2014/main" id="{3DB520C5-D4BF-F871-6551-D4D74025B4AD}"/>
              </a:ext>
            </a:extLst>
          </p:cNvPr>
          <p:cNvSpPr/>
          <p:nvPr/>
        </p:nvSpPr>
        <p:spPr>
          <a:xfrm>
            <a:off x="7146384" y="3789484"/>
            <a:ext cx="886265" cy="418513"/>
          </a:xfrm>
          <a:prstGeom prst="rightArrow">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1B21C0E5-FC8A-CCF0-12E7-7515A23D00B4}"/>
              </a:ext>
            </a:extLst>
          </p:cNvPr>
          <p:cNvSpPr/>
          <p:nvPr/>
        </p:nvSpPr>
        <p:spPr>
          <a:xfrm>
            <a:off x="8277661" y="3639428"/>
            <a:ext cx="1709225" cy="718624"/>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dirty="0"/>
              <a:t>Perform</a:t>
            </a:r>
          </a:p>
          <a:p>
            <a:pPr algn="ctr"/>
            <a:r>
              <a:rPr lang="en-US" dirty="0"/>
              <a:t>System Call</a:t>
            </a:r>
          </a:p>
        </p:txBody>
      </p:sp>
      <p:sp>
        <p:nvSpPr>
          <p:cNvPr id="23" name="Arrow: Bent 22">
            <a:extLst>
              <a:ext uri="{FF2B5EF4-FFF2-40B4-BE49-F238E27FC236}">
                <a16:creationId xmlns:a16="http://schemas.microsoft.com/office/drawing/2014/main" id="{9E0E8C30-17A9-BBA7-7D41-88A6E9461C6A}"/>
              </a:ext>
            </a:extLst>
          </p:cNvPr>
          <p:cNvSpPr/>
          <p:nvPr/>
        </p:nvSpPr>
        <p:spPr>
          <a:xfrm rot="10800000">
            <a:off x="8370278" y="4585481"/>
            <a:ext cx="844061" cy="718624"/>
          </a:xfrm>
          <a:prstGeom prst="bentArrow">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solidFill>
                <a:schemeClr val="tx1"/>
              </a:solidFill>
            </a:endParaRPr>
          </a:p>
        </p:txBody>
      </p:sp>
      <p:sp>
        <p:nvSpPr>
          <p:cNvPr id="24" name="Rectangle 23">
            <a:extLst>
              <a:ext uri="{FF2B5EF4-FFF2-40B4-BE49-F238E27FC236}">
                <a16:creationId xmlns:a16="http://schemas.microsoft.com/office/drawing/2014/main" id="{7F554F25-B390-4D79-9769-6CA5414F7E11}"/>
              </a:ext>
            </a:extLst>
          </p:cNvPr>
          <p:cNvSpPr/>
          <p:nvPr/>
        </p:nvSpPr>
        <p:spPr>
          <a:xfrm>
            <a:off x="6291771" y="4790634"/>
            <a:ext cx="1709225" cy="718624"/>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dirty="0"/>
              <a:t>Post a job</a:t>
            </a:r>
          </a:p>
        </p:txBody>
      </p:sp>
      <p:sp>
        <p:nvSpPr>
          <p:cNvPr id="25" name="Arrow: Right 24">
            <a:extLst>
              <a:ext uri="{FF2B5EF4-FFF2-40B4-BE49-F238E27FC236}">
                <a16:creationId xmlns:a16="http://schemas.microsoft.com/office/drawing/2014/main" id="{BCC6309A-8F01-2303-63E9-738D3F9A5A73}"/>
              </a:ext>
            </a:extLst>
          </p:cNvPr>
          <p:cNvSpPr/>
          <p:nvPr/>
        </p:nvSpPr>
        <p:spPr>
          <a:xfrm rot="10800000">
            <a:off x="5036224" y="4944793"/>
            <a:ext cx="886265" cy="418513"/>
          </a:xfrm>
          <a:prstGeom prst="rightArrow">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D2B2B97B-F6FF-4617-DE93-68C863CE293C}"/>
              </a:ext>
            </a:extLst>
          </p:cNvPr>
          <p:cNvSpPr/>
          <p:nvPr/>
        </p:nvSpPr>
        <p:spPr>
          <a:xfrm>
            <a:off x="2872152" y="4790634"/>
            <a:ext cx="1709225" cy="718624"/>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dirty="0"/>
              <a:t>Go back to sleep</a:t>
            </a:r>
          </a:p>
        </p:txBody>
      </p:sp>
      <p:sp>
        <p:nvSpPr>
          <p:cNvPr id="3" name="Content Placeholder 2">
            <a:extLst>
              <a:ext uri="{FF2B5EF4-FFF2-40B4-BE49-F238E27FC236}">
                <a16:creationId xmlns:a16="http://schemas.microsoft.com/office/drawing/2014/main" id="{D13E915F-7069-ACEA-214B-7893B8A636F3}"/>
              </a:ext>
            </a:extLst>
          </p:cNvPr>
          <p:cNvSpPr txBox="1">
            <a:spLocks/>
          </p:cNvSpPr>
          <p:nvPr/>
        </p:nvSpPr>
        <p:spPr>
          <a:xfrm>
            <a:off x="1354346" y="2253673"/>
            <a:ext cx="9437299" cy="376843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Except “I/O threads” ( sockets, file I/O, system calls )</a:t>
            </a:r>
          </a:p>
          <a:p>
            <a:r>
              <a:rPr lang="en-US" dirty="0"/>
              <a:t>Life of an I/O thread seems peaceful </a:t>
            </a:r>
          </a:p>
        </p:txBody>
      </p:sp>
      <p:pic>
        <p:nvPicPr>
          <p:cNvPr id="5" name="Graphic 4" descr="Toggle with solid fill">
            <a:extLst>
              <a:ext uri="{FF2B5EF4-FFF2-40B4-BE49-F238E27FC236}">
                <a16:creationId xmlns:a16="http://schemas.microsoft.com/office/drawing/2014/main" id="{AA6E936B-F75F-4CC7-6B96-FB3E54C74C1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474144" y="596106"/>
            <a:ext cx="635002" cy="635002"/>
          </a:xfrm>
          <a:prstGeom prst="rect">
            <a:avLst/>
          </a:prstGeom>
        </p:spPr>
      </p:pic>
      <p:sp>
        <p:nvSpPr>
          <p:cNvPr id="8" name="PB">
            <a:extLst>
              <a:ext uri="{FF2B5EF4-FFF2-40B4-BE49-F238E27FC236}">
                <a16:creationId xmlns:a16="http://schemas.microsoft.com/office/drawing/2014/main" id="{EE4B6F83-1020-2E15-1AC5-01298406C811}"/>
              </a:ext>
            </a:extLst>
          </p:cNvPr>
          <p:cNvSpPr/>
          <p:nvPr/>
        </p:nvSpPr>
        <p:spPr>
          <a:xfrm>
            <a:off x="0" y="6070600"/>
            <a:ext cx="4007161" cy="152400"/>
          </a:xfrm>
          <a:prstGeom prst="rect">
            <a:avLst/>
          </a:prstGeom>
          <a:solidFill>
            <a:srgbClr val="E76E0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7525554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8E6326-669D-3ADC-233F-2B7CD30BC479}"/>
              </a:ext>
            </a:extLst>
          </p:cNvPr>
          <p:cNvSpPr>
            <a:spLocks noGrp="1"/>
          </p:cNvSpPr>
          <p:nvPr>
            <p:ph type="title"/>
          </p:nvPr>
        </p:nvSpPr>
        <p:spPr>
          <a:xfrm>
            <a:off x="2781301" y="1709739"/>
            <a:ext cx="6629398" cy="2557462"/>
          </a:xfrm>
        </p:spPr>
        <p:txBody>
          <a:bodyPr>
            <a:normAutofit/>
          </a:bodyPr>
          <a:lstStyle/>
          <a:p>
            <a:r>
              <a:rPr lang="en-US" dirty="0"/>
              <a:t>The code</a:t>
            </a:r>
          </a:p>
        </p:txBody>
      </p:sp>
      <p:pic>
        <p:nvPicPr>
          <p:cNvPr id="5" name="Graphic 4" descr="Morse Code with solid fill">
            <a:extLst>
              <a:ext uri="{FF2B5EF4-FFF2-40B4-BE49-F238E27FC236}">
                <a16:creationId xmlns:a16="http://schemas.microsoft.com/office/drawing/2014/main" id="{BE578B84-45BB-2347-A851-B02DA5CC07C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662219" y="3518721"/>
            <a:ext cx="1496960" cy="1496960"/>
          </a:xfrm>
          <a:prstGeom prst="rect">
            <a:avLst/>
          </a:prstGeom>
        </p:spPr>
      </p:pic>
      <p:sp>
        <p:nvSpPr>
          <p:cNvPr id="4" name="PB">
            <a:extLst>
              <a:ext uri="{FF2B5EF4-FFF2-40B4-BE49-F238E27FC236}">
                <a16:creationId xmlns:a16="http://schemas.microsoft.com/office/drawing/2014/main" id="{2513927D-1BF8-192A-D3F6-C5219BD387C9}"/>
              </a:ext>
            </a:extLst>
          </p:cNvPr>
          <p:cNvSpPr/>
          <p:nvPr/>
        </p:nvSpPr>
        <p:spPr>
          <a:xfrm>
            <a:off x="0" y="6070600"/>
            <a:ext cx="4092420" cy="152400"/>
          </a:xfrm>
          <a:prstGeom prst="rect">
            <a:avLst/>
          </a:prstGeom>
          <a:solidFill>
            <a:srgbClr val="E76E0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2721863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583544-2E1A-194C-6C35-83813214E156}"/>
              </a:ext>
            </a:extLst>
          </p:cNvPr>
          <p:cNvSpPr>
            <a:spLocks noGrp="1"/>
          </p:cNvSpPr>
          <p:nvPr>
            <p:ph type="title"/>
          </p:nvPr>
        </p:nvSpPr>
        <p:spPr/>
        <p:txBody>
          <a:bodyPr/>
          <a:lstStyle/>
          <a:p>
            <a:r>
              <a:rPr lang="en-US" dirty="0"/>
              <a:t>The code</a:t>
            </a:r>
          </a:p>
        </p:txBody>
      </p:sp>
      <p:sp>
        <p:nvSpPr>
          <p:cNvPr id="4" name="Text Placeholder 3">
            <a:extLst>
              <a:ext uri="{FF2B5EF4-FFF2-40B4-BE49-F238E27FC236}">
                <a16:creationId xmlns:a16="http://schemas.microsoft.com/office/drawing/2014/main" id="{9D384298-85B1-DF06-B5F9-8866F03DFDF4}"/>
              </a:ext>
            </a:extLst>
          </p:cNvPr>
          <p:cNvSpPr>
            <a:spLocks noGrp="1"/>
          </p:cNvSpPr>
          <p:nvPr>
            <p:ph type="body" sz="half" idx="2"/>
          </p:nvPr>
        </p:nvSpPr>
        <p:spPr/>
        <p:txBody>
          <a:bodyPr/>
          <a:lstStyle/>
          <a:p>
            <a:pPr marL="342900" indent="-342900">
              <a:buFont typeface="Arial" panose="020B0604020202020204" pitchFamily="34" charset="0"/>
              <a:buChar char="•"/>
            </a:pPr>
            <a:r>
              <a:rPr lang="en-US" dirty="0"/>
              <a:t>Regular update for 100 objects</a:t>
            </a:r>
          </a:p>
        </p:txBody>
      </p:sp>
      <p:pic>
        <p:nvPicPr>
          <p:cNvPr id="8" name="Picture 7">
            <a:extLst>
              <a:ext uri="{FF2B5EF4-FFF2-40B4-BE49-F238E27FC236}">
                <a16:creationId xmlns:a16="http://schemas.microsoft.com/office/drawing/2014/main" id="{5C60C9B8-31FE-46FD-FFAB-D277E4EE41C8}"/>
              </a:ext>
            </a:extLst>
          </p:cNvPr>
          <p:cNvPicPr>
            <a:picLocks noChangeAspect="1"/>
          </p:cNvPicPr>
          <p:nvPr/>
        </p:nvPicPr>
        <p:blipFill>
          <a:blip r:embed="rId2">
            <a:extLst>
              <a:ext uri="{28A0092B-C50C-407E-A947-70E740481C1C}">
                <a14:useLocalDpi xmlns:a14="http://schemas.microsoft.com/office/drawing/2010/main" val="0"/>
              </a:ext>
            </a:extLst>
          </a:blip>
          <a:srcRect l="1485" r="1485"/>
          <a:stretch/>
        </p:blipFill>
        <p:spPr>
          <a:xfrm>
            <a:off x="5726113" y="262512"/>
            <a:ext cx="6172200" cy="6332976"/>
          </a:xfrm>
          <a:prstGeom prst="rect">
            <a:avLst/>
          </a:prstGeom>
        </p:spPr>
      </p:pic>
      <p:sp>
        <p:nvSpPr>
          <p:cNvPr id="5" name="PB">
            <a:extLst>
              <a:ext uri="{FF2B5EF4-FFF2-40B4-BE49-F238E27FC236}">
                <a16:creationId xmlns:a16="http://schemas.microsoft.com/office/drawing/2014/main" id="{41E2891B-B917-495B-C6A9-1E780D80C243}"/>
              </a:ext>
            </a:extLst>
          </p:cNvPr>
          <p:cNvSpPr/>
          <p:nvPr/>
        </p:nvSpPr>
        <p:spPr>
          <a:xfrm>
            <a:off x="0" y="6705600"/>
            <a:ext cx="4177678" cy="152400"/>
          </a:xfrm>
          <a:prstGeom prst="rect">
            <a:avLst/>
          </a:prstGeom>
          <a:solidFill>
            <a:srgbClr val="E76E0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341026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5602FD-71C5-E2A1-BBBB-944D5C75FA86}"/>
              </a:ext>
            </a:extLst>
          </p:cNvPr>
          <p:cNvSpPr>
            <a:spLocks noGrp="1"/>
          </p:cNvSpPr>
          <p:nvPr>
            <p:ph type="title"/>
          </p:nvPr>
        </p:nvSpPr>
        <p:spPr/>
        <p:txBody>
          <a:bodyPr/>
          <a:lstStyle/>
          <a:p>
            <a:r>
              <a:rPr lang="en-US" dirty="0"/>
              <a:t>Overview</a:t>
            </a:r>
          </a:p>
        </p:txBody>
      </p:sp>
      <p:sp>
        <p:nvSpPr>
          <p:cNvPr id="3" name="Content Placeholder 2">
            <a:extLst>
              <a:ext uri="{FF2B5EF4-FFF2-40B4-BE49-F238E27FC236}">
                <a16:creationId xmlns:a16="http://schemas.microsoft.com/office/drawing/2014/main" id="{C3B19294-67F7-ABB1-14DB-EB797F3AC3A3}"/>
              </a:ext>
            </a:extLst>
          </p:cNvPr>
          <p:cNvSpPr>
            <a:spLocks noGrp="1"/>
          </p:cNvSpPr>
          <p:nvPr>
            <p:ph idx="1"/>
          </p:nvPr>
        </p:nvSpPr>
        <p:spPr/>
        <p:txBody>
          <a:bodyPr>
            <a:normAutofit/>
          </a:bodyPr>
          <a:lstStyle/>
          <a:p>
            <a:r>
              <a:rPr lang="en-US" dirty="0"/>
              <a:t>Added a progress bar</a:t>
            </a:r>
          </a:p>
          <a:p>
            <a:r>
              <a:rPr lang="en-US" dirty="0"/>
              <a:t>This will be the indicator how much content there is left</a:t>
            </a:r>
          </a:p>
          <a:p>
            <a:pPr lvl="1"/>
            <a:r>
              <a:rPr lang="en-US" sz="1400" dirty="0"/>
              <a:t>Or how much you missed </a:t>
            </a:r>
          </a:p>
        </p:txBody>
      </p:sp>
      <p:cxnSp>
        <p:nvCxnSpPr>
          <p:cNvPr id="6" name="Straight Arrow Connector 5">
            <a:extLst>
              <a:ext uri="{FF2B5EF4-FFF2-40B4-BE49-F238E27FC236}">
                <a16:creationId xmlns:a16="http://schemas.microsoft.com/office/drawing/2014/main" id="{7C0B017D-C758-38D6-DD2F-C7D188E49123}"/>
              </a:ext>
            </a:extLst>
          </p:cNvPr>
          <p:cNvCxnSpPr>
            <a:cxnSpLocks/>
          </p:cNvCxnSpPr>
          <p:nvPr/>
        </p:nvCxnSpPr>
        <p:spPr>
          <a:xfrm flipH="1">
            <a:off x="312560" y="4758814"/>
            <a:ext cx="943896" cy="1140541"/>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
        <p:nvSpPr>
          <p:cNvPr id="5" name="PB">
            <a:extLst>
              <a:ext uri="{FF2B5EF4-FFF2-40B4-BE49-F238E27FC236}">
                <a16:creationId xmlns:a16="http://schemas.microsoft.com/office/drawing/2014/main" id="{66BEBA8A-D5C0-314B-0005-AE394287D163}"/>
              </a:ext>
            </a:extLst>
          </p:cNvPr>
          <p:cNvSpPr/>
          <p:nvPr/>
        </p:nvSpPr>
        <p:spPr>
          <a:xfrm>
            <a:off x="0" y="6070600"/>
            <a:ext cx="426294" cy="152400"/>
          </a:xfrm>
          <a:prstGeom prst="rect">
            <a:avLst/>
          </a:prstGeom>
          <a:solidFill>
            <a:srgbClr val="E76E0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5069338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78613BC-3CAC-A629-F2AD-AEF05B829FAA}"/>
              </a:ext>
            </a:extLst>
          </p:cNvPr>
          <p:cNvPicPr>
            <a:picLocks noChangeAspect="1"/>
          </p:cNvPicPr>
          <p:nvPr/>
        </p:nvPicPr>
        <p:blipFill>
          <a:blip r:embed="rId3">
            <a:extLst>
              <a:ext uri="{28A0092B-C50C-407E-A947-70E740481C1C}">
                <a14:useLocalDpi xmlns:a14="http://schemas.microsoft.com/office/drawing/2010/main" val="0"/>
              </a:ext>
            </a:extLst>
          </a:blip>
          <a:srcRect t="5127" b="5127"/>
          <a:stretch/>
        </p:blipFill>
        <p:spPr>
          <a:xfrm>
            <a:off x="1162048" y="245807"/>
            <a:ext cx="9867904" cy="6366388"/>
          </a:xfrm>
          <a:prstGeom prst="rect">
            <a:avLst/>
          </a:prstGeom>
        </p:spPr>
      </p:pic>
      <p:sp>
        <p:nvSpPr>
          <p:cNvPr id="4" name="PB">
            <a:extLst>
              <a:ext uri="{FF2B5EF4-FFF2-40B4-BE49-F238E27FC236}">
                <a16:creationId xmlns:a16="http://schemas.microsoft.com/office/drawing/2014/main" id="{26683EF9-3230-913D-DAF8-57A80D4D96C3}"/>
              </a:ext>
            </a:extLst>
          </p:cNvPr>
          <p:cNvSpPr/>
          <p:nvPr/>
        </p:nvSpPr>
        <p:spPr>
          <a:xfrm>
            <a:off x="0" y="6705600"/>
            <a:ext cx="4262937" cy="152400"/>
          </a:xfrm>
          <a:prstGeom prst="rect">
            <a:avLst/>
          </a:prstGeom>
          <a:solidFill>
            <a:srgbClr val="E76E0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5810906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78613BC-3CAC-A629-F2AD-AEF05B829FAA}"/>
              </a:ext>
            </a:extLst>
          </p:cNvPr>
          <p:cNvPicPr>
            <a:picLocks noChangeAspect="1"/>
          </p:cNvPicPr>
          <p:nvPr/>
        </p:nvPicPr>
        <p:blipFill>
          <a:blip r:embed="rId3">
            <a:extLst>
              <a:ext uri="{28A0092B-C50C-407E-A947-70E740481C1C}">
                <a14:useLocalDpi xmlns:a14="http://schemas.microsoft.com/office/drawing/2010/main" val="0"/>
              </a:ext>
            </a:extLst>
          </a:blip>
          <a:srcRect t="9438" b="9438"/>
          <a:stretch/>
        </p:blipFill>
        <p:spPr>
          <a:xfrm>
            <a:off x="781049" y="-1"/>
            <a:ext cx="10629902" cy="6858001"/>
          </a:xfrm>
          <a:prstGeom prst="rect">
            <a:avLst/>
          </a:prstGeom>
        </p:spPr>
      </p:pic>
      <p:sp>
        <p:nvSpPr>
          <p:cNvPr id="3" name="PB">
            <a:extLst>
              <a:ext uri="{FF2B5EF4-FFF2-40B4-BE49-F238E27FC236}">
                <a16:creationId xmlns:a16="http://schemas.microsoft.com/office/drawing/2014/main" id="{E6788700-C895-9B92-7BF0-009CC36F2784}"/>
              </a:ext>
            </a:extLst>
          </p:cNvPr>
          <p:cNvSpPr/>
          <p:nvPr/>
        </p:nvSpPr>
        <p:spPr>
          <a:xfrm>
            <a:off x="0" y="6705600"/>
            <a:ext cx="4348196" cy="152400"/>
          </a:xfrm>
          <a:prstGeom prst="rect">
            <a:avLst/>
          </a:prstGeom>
          <a:solidFill>
            <a:srgbClr val="E76E0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9028523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78613BC-3CAC-A629-F2AD-AEF05B829FAA}"/>
              </a:ext>
            </a:extLst>
          </p:cNvPr>
          <p:cNvPicPr>
            <a:picLocks noChangeAspect="1"/>
          </p:cNvPicPr>
          <p:nvPr/>
        </p:nvPicPr>
        <p:blipFill>
          <a:blip r:embed="rId3">
            <a:extLst>
              <a:ext uri="{28A0092B-C50C-407E-A947-70E740481C1C}">
                <a14:useLocalDpi xmlns:a14="http://schemas.microsoft.com/office/drawing/2010/main" val="0"/>
              </a:ext>
            </a:extLst>
          </a:blip>
          <a:srcRect l="2522" t="7580" r="2522" b="7580"/>
          <a:stretch/>
        </p:blipFill>
        <p:spPr>
          <a:xfrm>
            <a:off x="-1" y="-1"/>
            <a:ext cx="12192001" cy="6858001"/>
          </a:xfrm>
          <a:prstGeom prst="rect">
            <a:avLst/>
          </a:prstGeom>
        </p:spPr>
      </p:pic>
      <p:sp>
        <p:nvSpPr>
          <p:cNvPr id="3" name="PB">
            <a:extLst>
              <a:ext uri="{FF2B5EF4-FFF2-40B4-BE49-F238E27FC236}">
                <a16:creationId xmlns:a16="http://schemas.microsoft.com/office/drawing/2014/main" id="{256FD9FC-E123-18CC-9C9A-D5E639113DEE}"/>
              </a:ext>
            </a:extLst>
          </p:cNvPr>
          <p:cNvSpPr/>
          <p:nvPr/>
        </p:nvSpPr>
        <p:spPr>
          <a:xfrm>
            <a:off x="0" y="6705600"/>
            <a:ext cx="4433455" cy="152400"/>
          </a:xfrm>
          <a:prstGeom prst="rect">
            <a:avLst/>
          </a:prstGeom>
          <a:solidFill>
            <a:srgbClr val="E76E0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1451391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78613BC-3CAC-A629-F2AD-AEF05B829FAA}"/>
              </a:ext>
            </a:extLst>
          </p:cNvPr>
          <p:cNvPicPr>
            <a:picLocks noChangeAspect="1"/>
          </p:cNvPicPr>
          <p:nvPr/>
        </p:nvPicPr>
        <p:blipFill>
          <a:blip r:embed="rId2">
            <a:extLst>
              <a:ext uri="{28A0092B-C50C-407E-A947-70E740481C1C}">
                <a14:useLocalDpi xmlns:a14="http://schemas.microsoft.com/office/drawing/2010/main" val="0"/>
              </a:ext>
            </a:extLst>
          </a:blip>
          <a:srcRect t="9365" b="9365"/>
          <a:stretch/>
        </p:blipFill>
        <p:spPr>
          <a:xfrm>
            <a:off x="790574" y="-1"/>
            <a:ext cx="10610852" cy="6858001"/>
          </a:xfrm>
          <a:prstGeom prst="rect">
            <a:avLst/>
          </a:prstGeom>
        </p:spPr>
      </p:pic>
      <p:sp>
        <p:nvSpPr>
          <p:cNvPr id="3" name="PB">
            <a:extLst>
              <a:ext uri="{FF2B5EF4-FFF2-40B4-BE49-F238E27FC236}">
                <a16:creationId xmlns:a16="http://schemas.microsoft.com/office/drawing/2014/main" id="{79E64D10-ABBA-5876-1578-B18D906F3136}"/>
              </a:ext>
            </a:extLst>
          </p:cNvPr>
          <p:cNvSpPr/>
          <p:nvPr/>
        </p:nvSpPr>
        <p:spPr>
          <a:xfrm>
            <a:off x="0" y="6705600"/>
            <a:ext cx="4518713" cy="152400"/>
          </a:xfrm>
          <a:prstGeom prst="rect">
            <a:avLst/>
          </a:prstGeom>
          <a:solidFill>
            <a:srgbClr val="E76E0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2502897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78613BC-3CAC-A629-F2AD-AEF05B829FAA}"/>
              </a:ext>
            </a:extLst>
          </p:cNvPr>
          <p:cNvPicPr>
            <a:picLocks noChangeAspect="1"/>
          </p:cNvPicPr>
          <p:nvPr/>
        </p:nvPicPr>
        <p:blipFill>
          <a:blip r:embed="rId2">
            <a:extLst>
              <a:ext uri="{28A0092B-C50C-407E-A947-70E740481C1C}">
                <a14:useLocalDpi xmlns:a14="http://schemas.microsoft.com/office/drawing/2010/main" val="0"/>
              </a:ext>
            </a:extLst>
          </a:blip>
          <a:srcRect t="9726" b="9726"/>
          <a:stretch/>
        </p:blipFill>
        <p:spPr>
          <a:xfrm>
            <a:off x="742949" y="0"/>
            <a:ext cx="10706102" cy="6858000"/>
          </a:xfrm>
          <a:prstGeom prst="rect">
            <a:avLst/>
          </a:prstGeom>
        </p:spPr>
      </p:pic>
      <p:sp>
        <p:nvSpPr>
          <p:cNvPr id="4" name="PB">
            <a:extLst>
              <a:ext uri="{FF2B5EF4-FFF2-40B4-BE49-F238E27FC236}">
                <a16:creationId xmlns:a16="http://schemas.microsoft.com/office/drawing/2014/main" id="{F3968107-2EC0-DC42-C24D-0452593EA709}"/>
              </a:ext>
            </a:extLst>
          </p:cNvPr>
          <p:cNvSpPr/>
          <p:nvPr/>
        </p:nvSpPr>
        <p:spPr>
          <a:xfrm>
            <a:off x="0" y="6705600"/>
            <a:ext cx="4603972" cy="152400"/>
          </a:xfrm>
          <a:prstGeom prst="rect">
            <a:avLst/>
          </a:prstGeom>
          <a:solidFill>
            <a:srgbClr val="E76E0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1629820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49C2A7-8442-5DD0-F9EF-B551BB185267}"/>
              </a:ext>
            </a:extLst>
          </p:cNvPr>
          <p:cNvSpPr>
            <a:spLocks noGrp="1"/>
          </p:cNvSpPr>
          <p:nvPr>
            <p:ph type="title"/>
          </p:nvPr>
        </p:nvSpPr>
        <p:spPr/>
        <p:txBody>
          <a:bodyPr/>
          <a:lstStyle/>
          <a:p>
            <a:r>
              <a:rPr lang="en-US" dirty="0"/>
              <a:t>The code</a:t>
            </a:r>
          </a:p>
        </p:txBody>
      </p:sp>
      <p:sp>
        <p:nvSpPr>
          <p:cNvPr id="4" name="Text Placeholder 3">
            <a:extLst>
              <a:ext uri="{FF2B5EF4-FFF2-40B4-BE49-F238E27FC236}">
                <a16:creationId xmlns:a16="http://schemas.microsoft.com/office/drawing/2014/main" id="{A6C67295-15E2-7E21-04B2-6A6E3C509C19}"/>
              </a:ext>
            </a:extLst>
          </p:cNvPr>
          <p:cNvSpPr>
            <a:spLocks noGrp="1"/>
          </p:cNvSpPr>
          <p:nvPr>
            <p:ph type="body" sz="half" idx="2"/>
          </p:nvPr>
        </p:nvSpPr>
        <p:spPr/>
        <p:txBody>
          <a:bodyPr/>
          <a:lstStyle/>
          <a:p>
            <a:pPr marL="342900" indent="-342900">
              <a:buFont typeface="Arial" panose="020B0604020202020204" pitchFamily="34" charset="0"/>
              <a:buChar char="•"/>
            </a:pPr>
            <a:r>
              <a:rPr lang="en-US" dirty="0"/>
              <a:t>Let’s zoom in a bit</a:t>
            </a:r>
          </a:p>
        </p:txBody>
      </p:sp>
      <p:pic>
        <p:nvPicPr>
          <p:cNvPr id="10" name="Picture 9" descr="A screen shot of a computer program&#10;&#10;Description automatically generated">
            <a:extLst>
              <a:ext uri="{FF2B5EF4-FFF2-40B4-BE49-F238E27FC236}">
                <a16:creationId xmlns:a16="http://schemas.microsoft.com/office/drawing/2014/main" id="{C53A8942-7E07-14EE-D3BA-4BFEB3A856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00336" y="1055573"/>
            <a:ext cx="8291664" cy="4746854"/>
          </a:xfrm>
          <a:prstGeom prst="rect">
            <a:avLst/>
          </a:prstGeom>
        </p:spPr>
      </p:pic>
      <p:sp>
        <p:nvSpPr>
          <p:cNvPr id="5" name="PB">
            <a:extLst>
              <a:ext uri="{FF2B5EF4-FFF2-40B4-BE49-F238E27FC236}">
                <a16:creationId xmlns:a16="http://schemas.microsoft.com/office/drawing/2014/main" id="{E3458E39-B7B4-4D2A-106E-0A1620390EAA}"/>
              </a:ext>
            </a:extLst>
          </p:cNvPr>
          <p:cNvSpPr/>
          <p:nvPr/>
        </p:nvSpPr>
        <p:spPr>
          <a:xfrm>
            <a:off x="0" y="6705600"/>
            <a:ext cx="4689231" cy="152400"/>
          </a:xfrm>
          <a:prstGeom prst="rect">
            <a:avLst/>
          </a:prstGeom>
          <a:solidFill>
            <a:srgbClr val="E76E0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9099182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screen shot of a computer program&#10;&#10;Description automatically generated">
            <a:extLst>
              <a:ext uri="{FF2B5EF4-FFF2-40B4-BE49-F238E27FC236}">
                <a16:creationId xmlns:a16="http://schemas.microsoft.com/office/drawing/2014/main" id="{80BACE4C-9141-34C1-4EB7-030BCD0AD0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00336" y="1055573"/>
            <a:ext cx="8291664" cy="4746854"/>
          </a:xfrm>
          <a:prstGeom prst="rect">
            <a:avLst/>
          </a:prstGeom>
        </p:spPr>
      </p:pic>
      <p:sp>
        <p:nvSpPr>
          <p:cNvPr id="2" name="Title 1">
            <a:extLst>
              <a:ext uri="{FF2B5EF4-FFF2-40B4-BE49-F238E27FC236}">
                <a16:creationId xmlns:a16="http://schemas.microsoft.com/office/drawing/2014/main" id="{A649C2A7-8442-5DD0-F9EF-B551BB185267}"/>
              </a:ext>
            </a:extLst>
          </p:cNvPr>
          <p:cNvSpPr>
            <a:spLocks noGrp="1"/>
          </p:cNvSpPr>
          <p:nvPr>
            <p:ph type="title"/>
          </p:nvPr>
        </p:nvSpPr>
        <p:spPr/>
        <p:txBody>
          <a:bodyPr/>
          <a:lstStyle/>
          <a:p>
            <a:r>
              <a:rPr lang="en-US" dirty="0"/>
              <a:t>The code</a:t>
            </a:r>
          </a:p>
        </p:txBody>
      </p:sp>
      <p:cxnSp>
        <p:nvCxnSpPr>
          <p:cNvPr id="8" name="Straight Arrow Connector 7">
            <a:extLst>
              <a:ext uri="{FF2B5EF4-FFF2-40B4-BE49-F238E27FC236}">
                <a16:creationId xmlns:a16="http://schemas.microsoft.com/office/drawing/2014/main" id="{0E08C733-52A8-C014-A127-35247AC02170}"/>
              </a:ext>
            </a:extLst>
          </p:cNvPr>
          <p:cNvCxnSpPr/>
          <p:nvPr/>
        </p:nvCxnSpPr>
        <p:spPr>
          <a:xfrm>
            <a:off x="3621655" y="2920180"/>
            <a:ext cx="1445342" cy="0"/>
          </a:xfrm>
          <a:prstGeom prst="straightConnector1">
            <a:avLst/>
          </a:prstGeom>
          <a:ln w="57150">
            <a:solidFill>
              <a:schemeClr val="accent2"/>
            </a:solidFill>
            <a:tailEnd type="triangle"/>
          </a:ln>
        </p:spPr>
        <p:style>
          <a:lnRef idx="2">
            <a:schemeClr val="accent2"/>
          </a:lnRef>
          <a:fillRef idx="0">
            <a:schemeClr val="accent2"/>
          </a:fillRef>
          <a:effectRef idx="1">
            <a:schemeClr val="accent2"/>
          </a:effectRef>
          <a:fontRef idx="minor">
            <a:schemeClr val="tx1"/>
          </a:fontRef>
        </p:style>
      </p:cxnSp>
      <p:sp>
        <p:nvSpPr>
          <p:cNvPr id="4" name="PB">
            <a:extLst>
              <a:ext uri="{FF2B5EF4-FFF2-40B4-BE49-F238E27FC236}">
                <a16:creationId xmlns:a16="http://schemas.microsoft.com/office/drawing/2014/main" id="{A0357DC4-97CC-D90D-BEC2-661020E0330E}"/>
              </a:ext>
            </a:extLst>
          </p:cNvPr>
          <p:cNvSpPr/>
          <p:nvPr/>
        </p:nvSpPr>
        <p:spPr>
          <a:xfrm>
            <a:off x="0" y="6705600"/>
            <a:ext cx="4774490" cy="152400"/>
          </a:xfrm>
          <a:prstGeom prst="rect">
            <a:avLst/>
          </a:prstGeom>
          <a:solidFill>
            <a:srgbClr val="E76E0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038359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 program&#10;&#10;Description automatically generated">
            <a:extLst>
              <a:ext uri="{FF2B5EF4-FFF2-40B4-BE49-F238E27FC236}">
                <a16:creationId xmlns:a16="http://schemas.microsoft.com/office/drawing/2014/main" id="{9A72363A-A312-3908-5EFA-93EBC65DCA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691"/>
            <a:ext cx="12192000" cy="6832617"/>
          </a:xfrm>
          <a:prstGeom prst="rect">
            <a:avLst/>
          </a:prstGeom>
        </p:spPr>
      </p:pic>
      <p:sp>
        <p:nvSpPr>
          <p:cNvPr id="4" name="PB">
            <a:extLst>
              <a:ext uri="{FF2B5EF4-FFF2-40B4-BE49-F238E27FC236}">
                <a16:creationId xmlns:a16="http://schemas.microsoft.com/office/drawing/2014/main" id="{05410E3B-027A-B54F-66F5-43EFF6482905}"/>
              </a:ext>
            </a:extLst>
          </p:cNvPr>
          <p:cNvSpPr/>
          <p:nvPr/>
        </p:nvSpPr>
        <p:spPr>
          <a:xfrm>
            <a:off x="0" y="6704940"/>
            <a:ext cx="4859748" cy="152400"/>
          </a:xfrm>
          <a:prstGeom prst="rect">
            <a:avLst/>
          </a:prstGeom>
          <a:solidFill>
            <a:srgbClr val="E76E0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7366331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creen shot of a computer program&#10;&#10;Description automatically generated">
            <a:extLst>
              <a:ext uri="{FF2B5EF4-FFF2-40B4-BE49-F238E27FC236}">
                <a16:creationId xmlns:a16="http://schemas.microsoft.com/office/drawing/2014/main" id="{CF4CD526-C294-8439-5558-3549B599D1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00336" y="1055573"/>
            <a:ext cx="8291664" cy="4746854"/>
          </a:xfrm>
          <a:prstGeom prst="rect">
            <a:avLst/>
          </a:prstGeom>
        </p:spPr>
      </p:pic>
      <p:sp>
        <p:nvSpPr>
          <p:cNvPr id="2" name="Title 1">
            <a:extLst>
              <a:ext uri="{FF2B5EF4-FFF2-40B4-BE49-F238E27FC236}">
                <a16:creationId xmlns:a16="http://schemas.microsoft.com/office/drawing/2014/main" id="{A649C2A7-8442-5DD0-F9EF-B551BB185267}"/>
              </a:ext>
            </a:extLst>
          </p:cNvPr>
          <p:cNvSpPr>
            <a:spLocks noGrp="1"/>
          </p:cNvSpPr>
          <p:nvPr>
            <p:ph type="title"/>
          </p:nvPr>
        </p:nvSpPr>
        <p:spPr/>
        <p:txBody>
          <a:bodyPr/>
          <a:lstStyle/>
          <a:p>
            <a:r>
              <a:rPr lang="en-US" dirty="0"/>
              <a:t>The code</a:t>
            </a:r>
          </a:p>
        </p:txBody>
      </p:sp>
      <p:cxnSp>
        <p:nvCxnSpPr>
          <p:cNvPr id="8" name="Straight Arrow Connector 7">
            <a:extLst>
              <a:ext uri="{FF2B5EF4-FFF2-40B4-BE49-F238E27FC236}">
                <a16:creationId xmlns:a16="http://schemas.microsoft.com/office/drawing/2014/main" id="{0E08C733-52A8-C014-A127-35247AC02170}"/>
              </a:ext>
            </a:extLst>
          </p:cNvPr>
          <p:cNvCxnSpPr/>
          <p:nvPr/>
        </p:nvCxnSpPr>
        <p:spPr>
          <a:xfrm>
            <a:off x="3575870" y="3185651"/>
            <a:ext cx="1445342" cy="0"/>
          </a:xfrm>
          <a:prstGeom prst="straightConnector1">
            <a:avLst/>
          </a:prstGeom>
          <a:ln w="57150">
            <a:solidFill>
              <a:schemeClr val="accent2"/>
            </a:solidFill>
            <a:tailEnd type="triangle"/>
          </a:ln>
        </p:spPr>
        <p:style>
          <a:lnRef idx="2">
            <a:schemeClr val="accent2"/>
          </a:lnRef>
          <a:fillRef idx="0">
            <a:schemeClr val="accent2"/>
          </a:fillRef>
          <a:effectRef idx="1">
            <a:schemeClr val="accent2"/>
          </a:effectRef>
          <a:fontRef idx="minor">
            <a:schemeClr val="tx1"/>
          </a:fontRef>
        </p:style>
      </p:cxnSp>
      <p:sp>
        <p:nvSpPr>
          <p:cNvPr id="4" name="PB">
            <a:extLst>
              <a:ext uri="{FF2B5EF4-FFF2-40B4-BE49-F238E27FC236}">
                <a16:creationId xmlns:a16="http://schemas.microsoft.com/office/drawing/2014/main" id="{41F2F3E4-844C-BE0C-4804-0A4DECA55021}"/>
              </a:ext>
            </a:extLst>
          </p:cNvPr>
          <p:cNvSpPr/>
          <p:nvPr/>
        </p:nvSpPr>
        <p:spPr>
          <a:xfrm>
            <a:off x="0" y="6705600"/>
            <a:ext cx="4945007" cy="152400"/>
          </a:xfrm>
          <a:prstGeom prst="rect">
            <a:avLst/>
          </a:prstGeom>
          <a:solidFill>
            <a:srgbClr val="E76E0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0288594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 program&#10;&#10;Description automatically generated">
            <a:extLst>
              <a:ext uri="{FF2B5EF4-FFF2-40B4-BE49-F238E27FC236}">
                <a16:creationId xmlns:a16="http://schemas.microsoft.com/office/drawing/2014/main" id="{A90A0F16-48C9-DE4C-1550-EE6683AE10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89790" y="0"/>
            <a:ext cx="7212419" cy="6858000"/>
          </a:xfrm>
          <a:prstGeom prst="rect">
            <a:avLst/>
          </a:prstGeom>
        </p:spPr>
      </p:pic>
      <p:sp>
        <p:nvSpPr>
          <p:cNvPr id="4" name="PB">
            <a:extLst>
              <a:ext uri="{FF2B5EF4-FFF2-40B4-BE49-F238E27FC236}">
                <a16:creationId xmlns:a16="http://schemas.microsoft.com/office/drawing/2014/main" id="{94E72902-7342-3266-8D7A-739D0BD3424D}"/>
              </a:ext>
            </a:extLst>
          </p:cNvPr>
          <p:cNvSpPr/>
          <p:nvPr/>
        </p:nvSpPr>
        <p:spPr>
          <a:xfrm>
            <a:off x="0" y="6705600"/>
            <a:ext cx="5030266" cy="152400"/>
          </a:xfrm>
          <a:prstGeom prst="rect">
            <a:avLst/>
          </a:prstGeom>
          <a:solidFill>
            <a:srgbClr val="E76E0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879954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8E6326-669D-3ADC-233F-2B7CD30BC479}"/>
              </a:ext>
            </a:extLst>
          </p:cNvPr>
          <p:cNvSpPr>
            <a:spLocks noGrp="1"/>
          </p:cNvSpPr>
          <p:nvPr>
            <p:ph type="title"/>
          </p:nvPr>
        </p:nvSpPr>
        <p:spPr>
          <a:xfrm>
            <a:off x="2781301" y="1709739"/>
            <a:ext cx="6629398" cy="2557462"/>
          </a:xfrm>
        </p:spPr>
        <p:txBody>
          <a:bodyPr/>
          <a:lstStyle/>
          <a:p>
            <a:r>
              <a:rPr lang="en-US" dirty="0"/>
              <a:t>Story time</a:t>
            </a:r>
          </a:p>
        </p:txBody>
      </p:sp>
      <p:pic>
        <p:nvPicPr>
          <p:cNvPr id="6" name="Graphic 5" descr="Open book with solid fill">
            <a:extLst>
              <a:ext uri="{FF2B5EF4-FFF2-40B4-BE49-F238E27FC236}">
                <a16:creationId xmlns:a16="http://schemas.microsoft.com/office/drawing/2014/main" id="{D05C93F2-1F07-E20A-E4BB-6E516BF3BD8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615514" y="3472016"/>
            <a:ext cx="1590370" cy="1590370"/>
          </a:xfrm>
          <a:prstGeom prst="rect">
            <a:avLst/>
          </a:prstGeom>
        </p:spPr>
      </p:pic>
      <p:sp>
        <p:nvSpPr>
          <p:cNvPr id="4" name="PB">
            <a:extLst>
              <a:ext uri="{FF2B5EF4-FFF2-40B4-BE49-F238E27FC236}">
                <a16:creationId xmlns:a16="http://schemas.microsoft.com/office/drawing/2014/main" id="{419D2C61-3147-1F90-E686-86B28FFAD43C}"/>
              </a:ext>
            </a:extLst>
          </p:cNvPr>
          <p:cNvSpPr/>
          <p:nvPr/>
        </p:nvSpPr>
        <p:spPr>
          <a:xfrm>
            <a:off x="0" y="6070600"/>
            <a:ext cx="511552" cy="152400"/>
          </a:xfrm>
          <a:prstGeom prst="rect">
            <a:avLst/>
          </a:prstGeom>
          <a:solidFill>
            <a:srgbClr val="E76E0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7610910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 shot of a computer program&#10;&#10;Description automatically generated">
            <a:extLst>
              <a:ext uri="{FF2B5EF4-FFF2-40B4-BE49-F238E27FC236}">
                <a16:creationId xmlns:a16="http://schemas.microsoft.com/office/drawing/2014/main" id="{8D5567CB-7609-3DAB-2FB1-812DE99B90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00336" y="1055573"/>
            <a:ext cx="8291664" cy="4746854"/>
          </a:xfrm>
          <a:prstGeom prst="rect">
            <a:avLst/>
          </a:prstGeom>
        </p:spPr>
      </p:pic>
      <p:sp>
        <p:nvSpPr>
          <p:cNvPr id="2" name="Title 1">
            <a:extLst>
              <a:ext uri="{FF2B5EF4-FFF2-40B4-BE49-F238E27FC236}">
                <a16:creationId xmlns:a16="http://schemas.microsoft.com/office/drawing/2014/main" id="{A649C2A7-8442-5DD0-F9EF-B551BB185267}"/>
              </a:ext>
            </a:extLst>
          </p:cNvPr>
          <p:cNvSpPr>
            <a:spLocks noGrp="1"/>
          </p:cNvSpPr>
          <p:nvPr>
            <p:ph type="title"/>
          </p:nvPr>
        </p:nvSpPr>
        <p:spPr/>
        <p:txBody>
          <a:bodyPr/>
          <a:lstStyle/>
          <a:p>
            <a:r>
              <a:rPr lang="en-US" dirty="0"/>
              <a:t>The code</a:t>
            </a:r>
          </a:p>
        </p:txBody>
      </p:sp>
      <p:cxnSp>
        <p:nvCxnSpPr>
          <p:cNvPr id="8" name="Straight Arrow Connector 7">
            <a:extLst>
              <a:ext uri="{FF2B5EF4-FFF2-40B4-BE49-F238E27FC236}">
                <a16:creationId xmlns:a16="http://schemas.microsoft.com/office/drawing/2014/main" id="{0E08C733-52A8-C014-A127-35247AC02170}"/>
              </a:ext>
            </a:extLst>
          </p:cNvPr>
          <p:cNvCxnSpPr/>
          <p:nvPr/>
        </p:nvCxnSpPr>
        <p:spPr>
          <a:xfrm>
            <a:off x="3588777" y="3448664"/>
            <a:ext cx="1445342" cy="0"/>
          </a:xfrm>
          <a:prstGeom prst="straightConnector1">
            <a:avLst/>
          </a:prstGeom>
          <a:ln w="57150">
            <a:solidFill>
              <a:schemeClr val="accent2"/>
            </a:solidFill>
            <a:tailEnd type="triangle"/>
          </a:ln>
        </p:spPr>
        <p:style>
          <a:lnRef idx="2">
            <a:schemeClr val="accent2"/>
          </a:lnRef>
          <a:fillRef idx="0">
            <a:schemeClr val="accent2"/>
          </a:fillRef>
          <a:effectRef idx="1">
            <a:schemeClr val="accent2"/>
          </a:effectRef>
          <a:fontRef idx="minor">
            <a:schemeClr val="tx1"/>
          </a:fontRef>
        </p:style>
      </p:cxnSp>
      <p:sp>
        <p:nvSpPr>
          <p:cNvPr id="4" name="PB">
            <a:extLst>
              <a:ext uri="{FF2B5EF4-FFF2-40B4-BE49-F238E27FC236}">
                <a16:creationId xmlns:a16="http://schemas.microsoft.com/office/drawing/2014/main" id="{73F794EC-9C44-7DB8-61F2-477EA03277F4}"/>
              </a:ext>
            </a:extLst>
          </p:cNvPr>
          <p:cNvSpPr/>
          <p:nvPr/>
        </p:nvSpPr>
        <p:spPr>
          <a:xfrm>
            <a:off x="0" y="6705600"/>
            <a:ext cx="5115525" cy="152400"/>
          </a:xfrm>
          <a:prstGeom prst="rect">
            <a:avLst/>
          </a:prstGeom>
          <a:solidFill>
            <a:srgbClr val="E76E0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8927376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 program&#10;&#10;Description automatically generated">
            <a:extLst>
              <a:ext uri="{FF2B5EF4-FFF2-40B4-BE49-F238E27FC236}">
                <a16:creationId xmlns:a16="http://schemas.microsoft.com/office/drawing/2014/main" id="{EEB498B8-7184-6718-6D02-297AC9FC83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71518"/>
            <a:ext cx="12192000" cy="6314963"/>
          </a:xfrm>
          <a:prstGeom prst="rect">
            <a:avLst/>
          </a:prstGeom>
        </p:spPr>
      </p:pic>
      <p:sp>
        <p:nvSpPr>
          <p:cNvPr id="4" name="PB">
            <a:extLst>
              <a:ext uri="{FF2B5EF4-FFF2-40B4-BE49-F238E27FC236}">
                <a16:creationId xmlns:a16="http://schemas.microsoft.com/office/drawing/2014/main" id="{D8D095E5-CCD7-0E19-1D3A-DFE26A71A5DA}"/>
              </a:ext>
            </a:extLst>
          </p:cNvPr>
          <p:cNvSpPr/>
          <p:nvPr/>
        </p:nvSpPr>
        <p:spPr>
          <a:xfrm>
            <a:off x="0" y="6705600"/>
            <a:ext cx="5200783" cy="152400"/>
          </a:xfrm>
          <a:prstGeom prst="rect">
            <a:avLst/>
          </a:prstGeom>
          <a:solidFill>
            <a:srgbClr val="E76E0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3540453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descr="A screenshot of a computer program&#10;&#10;Description automatically generated">
            <a:extLst>
              <a:ext uri="{FF2B5EF4-FFF2-40B4-BE49-F238E27FC236}">
                <a16:creationId xmlns:a16="http://schemas.microsoft.com/office/drawing/2014/main" id="{EEB498B8-7184-6718-6D02-297AC9FC83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71518"/>
            <a:ext cx="12192000" cy="6314963"/>
          </a:xfrm>
          <a:prstGeom prst="rect">
            <a:avLst/>
          </a:prstGeom>
        </p:spPr>
      </p:pic>
      <p:cxnSp>
        <p:nvCxnSpPr>
          <p:cNvPr id="4" name="Straight Arrow Connector 3">
            <a:extLst>
              <a:ext uri="{FF2B5EF4-FFF2-40B4-BE49-F238E27FC236}">
                <a16:creationId xmlns:a16="http://schemas.microsoft.com/office/drawing/2014/main" id="{8B622B44-A252-AB9A-7354-507C24745383}"/>
              </a:ext>
            </a:extLst>
          </p:cNvPr>
          <p:cNvCxnSpPr/>
          <p:nvPr/>
        </p:nvCxnSpPr>
        <p:spPr>
          <a:xfrm>
            <a:off x="117987" y="4109884"/>
            <a:ext cx="1445342" cy="0"/>
          </a:xfrm>
          <a:prstGeom prst="straightConnector1">
            <a:avLst/>
          </a:prstGeom>
          <a:ln w="57150">
            <a:solidFill>
              <a:schemeClr val="accent2"/>
            </a:solidFill>
            <a:tailEnd type="triangle"/>
          </a:ln>
        </p:spPr>
        <p:style>
          <a:lnRef idx="2">
            <a:schemeClr val="accent2"/>
          </a:lnRef>
          <a:fillRef idx="0">
            <a:schemeClr val="accent2"/>
          </a:fillRef>
          <a:effectRef idx="1">
            <a:schemeClr val="accent2"/>
          </a:effectRef>
          <a:fontRef idx="minor">
            <a:schemeClr val="tx1"/>
          </a:fontRef>
        </p:style>
      </p:cxnSp>
      <p:sp>
        <p:nvSpPr>
          <p:cNvPr id="5" name="PB">
            <a:extLst>
              <a:ext uri="{FF2B5EF4-FFF2-40B4-BE49-F238E27FC236}">
                <a16:creationId xmlns:a16="http://schemas.microsoft.com/office/drawing/2014/main" id="{230A4E65-C30D-E610-74D5-D8BB8552AC56}"/>
              </a:ext>
            </a:extLst>
          </p:cNvPr>
          <p:cNvSpPr/>
          <p:nvPr/>
        </p:nvSpPr>
        <p:spPr>
          <a:xfrm>
            <a:off x="0" y="6705600"/>
            <a:ext cx="5286042" cy="152400"/>
          </a:xfrm>
          <a:prstGeom prst="rect">
            <a:avLst/>
          </a:prstGeom>
          <a:solidFill>
            <a:srgbClr val="E76E0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0933018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descr="A screen shot of a computer&#10;&#10;Description automatically generated">
            <a:extLst>
              <a:ext uri="{FF2B5EF4-FFF2-40B4-BE49-F238E27FC236}">
                <a16:creationId xmlns:a16="http://schemas.microsoft.com/office/drawing/2014/main" id="{AF59ED38-7DFC-7776-28DC-FFB45787FB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801726"/>
            <a:ext cx="12192000" cy="3254548"/>
          </a:xfrm>
          <a:prstGeom prst="rect">
            <a:avLst/>
          </a:prstGeom>
        </p:spPr>
      </p:pic>
      <p:sp>
        <p:nvSpPr>
          <p:cNvPr id="4" name="PB">
            <a:extLst>
              <a:ext uri="{FF2B5EF4-FFF2-40B4-BE49-F238E27FC236}">
                <a16:creationId xmlns:a16="http://schemas.microsoft.com/office/drawing/2014/main" id="{2ADC9C8B-A5BD-AF43-D453-3A3C716A9828}"/>
              </a:ext>
            </a:extLst>
          </p:cNvPr>
          <p:cNvSpPr/>
          <p:nvPr/>
        </p:nvSpPr>
        <p:spPr>
          <a:xfrm>
            <a:off x="0" y="6705600"/>
            <a:ext cx="5371301" cy="152400"/>
          </a:xfrm>
          <a:prstGeom prst="rect">
            <a:avLst/>
          </a:prstGeom>
          <a:solidFill>
            <a:srgbClr val="E76E0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079505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descr="A screenshot of a computer program&#10;&#10;Description automatically generated">
            <a:extLst>
              <a:ext uri="{FF2B5EF4-FFF2-40B4-BE49-F238E27FC236}">
                <a16:creationId xmlns:a16="http://schemas.microsoft.com/office/drawing/2014/main" id="{EEB498B8-7184-6718-6D02-297AC9FC83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71518"/>
            <a:ext cx="12192000" cy="6314963"/>
          </a:xfrm>
          <a:prstGeom prst="rect">
            <a:avLst/>
          </a:prstGeom>
        </p:spPr>
      </p:pic>
      <p:cxnSp>
        <p:nvCxnSpPr>
          <p:cNvPr id="4" name="Straight Arrow Connector 3">
            <a:extLst>
              <a:ext uri="{FF2B5EF4-FFF2-40B4-BE49-F238E27FC236}">
                <a16:creationId xmlns:a16="http://schemas.microsoft.com/office/drawing/2014/main" id="{8B622B44-A252-AB9A-7354-507C24745383}"/>
              </a:ext>
            </a:extLst>
          </p:cNvPr>
          <p:cNvCxnSpPr/>
          <p:nvPr/>
        </p:nvCxnSpPr>
        <p:spPr>
          <a:xfrm>
            <a:off x="117987" y="5329084"/>
            <a:ext cx="1445342" cy="0"/>
          </a:xfrm>
          <a:prstGeom prst="straightConnector1">
            <a:avLst/>
          </a:prstGeom>
          <a:ln w="57150">
            <a:solidFill>
              <a:schemeClr val="accent2"/>
            </a:solidFill>
            <a:tailEnd type="triangle"/>
          </a:ln>
        </p:spPr>
        <p:style>
          <a:lnRef idx="2">
            <a:schemeClr val="accent2"/>
          </a:lnRef>
          <a:fillRef idx="0">
            <a:schemeClr val="accent2"/>
          </a:fillRef>
          <a:effectRef idx="1">
            <a:schemeClr val="accent2"/>
          </a:effectRef>
          <a:fontRef idx="minor">
            <a:schemeClr val="tx1"/>
          </a:fontRef>
        </p:style>
      </p:cxnSp>
      <p:sp>
        <p:nvSpPr>
          <p:cNvPr id="5" name="PB">
            <a:extLst>
              <a:ext uri="{FF2B5EF4-FFF2-40B4-BE49-F238E27FC236}">
                <a16:creationId xmlns:a16="http://schemas.microsoft.com/office/drawing/2014/main" id="{4BF6E1ED-3722-0F56-2350-DF497EED2956}"/>
              </a:ext>
            </a:extLst>
          </p:cNvPr>
          <p:cNvSpPr/>
          <p:nvPr/>
        </p:nvSpPr>
        <p:spPr>
          <a:xfrm>
            <a:off x="0" y="6705600"/>
            <a:ext cx="5456560" cy="152400"/>
          </a:xfrm>
          <a:prstGeom prst="rect">
            <a:avLst/>
          </a:prstGeom>
          <a:solidFill>
            <a:srgbClr val="E76E0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5793612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descr="A screen shot of a computer&#10;&#10;Description automatically generated">
            <a:extLst>
              <a:ext uri="{FF2B5EF4-FFF2-40B4-BE49-F238E27FC236}">
                <a16:creationId xmlns:a16="http://schemas.microsoft.com/office/drawing/2014/main" id="{D602587C-6082-A5C1-1490-A575D6C6CB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33002"/>
            <a:ext cx="12192000" cy="4591996"/>
          </a:xfrm>
          <a:prstGeom prst="rect">
            <a:avLst/>
          </a:prstGeom>
        </p:spPr>
      </p:pic>
      <p:sp>
        <p:nvSpPr>
          <p:cNvPr id="4" name="PB">
            <a:extLst>
              <a:ext uri="{FF2B5EF4-FFF2-40B4-BE49-F238E27FC236}">
                <a16:creationId xmlns:a16="http://schemas.microsoft.com/office/drawing/2014/main" id="{5955FB67-4BFC-1300-897F-83BE985F1FE7}"/>
              </a:ext>
            </a:extLst>
          </p:cNvPr>
          <p:cNvSpPr/>
          <p:nvPr/>
        </p:nvSpPr>
        <p:spPr>
          <a:xfrm>
            <a:off x="0" y="6705600"/>
            <a:ext cx="5541818" cy="152400"/>
          </a:xfrm>
          <a:prstGeom prst="rect">
            <a:avLst/>
          </a:prstGeom>
          <a:solidFill>
            <a:srgbClr val="E76E0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0220781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 shot of a computer program&#10;&#10;Description automatically generated">
            <a:extLst>
              <a:ext uri="{FF2B5EF4-FFF2-40B4-BE49-F238E27FC236}">
                <a16:creationId xmlns:a16="http://schemas.microsoft.com/office/drawing/2014/main" id="{5AC421E9-661F-F80C-89F5-8C5843C922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00336" y="1055573"/>
            <a:ext cx="8291664" cy="4746854"/>
          </a:xfrm>
          <a:prstGeom prst="rect">
            <a:avLst/>
          </a:prstGeom>
        </p:spPr>
      </p:pic>
      <p:sp>
        <p:nvSpPr>
          <p:cNvPr id="2" name="Title 1">
            <a:extLst>
              <a:ext uri="{FF2B5EF4-FFF2-40B4-BE49-F238E27FC236}">
                <a16:creationId xmlns:a16="http://schemas.microsoft.com/office/drawing/2014/main" id="{A649C2A7-8442-5DD0-F9EF-B551BB185267}"/>
              </a:ext>
            </a:extLst>
          </p:cNvPr>
          <p:cNvSpPr>
            <a:spLocks noGrp="1"/>
          </p:cNvSpPr>
          <p:nvPr>
            <p:ph type="title"/>
          </p:nvPr>
        </p:nvSpPr>
        <p:spPr/>
        <p:txBody>
          <a:bodyPr/>
          <a:lstStyle/>
          <a:p>
            <a:r>
              <a:rPr lang="en-US" dirty="0"/>
              <a:t>The code</a:t>
            </a:r>
          </a:p>
        </p:txBody>
      </p:sp>
      <p:cxnSp>
        <p:nvCxnSpPr>
          <p:cNvPr id="8" name="Straight Arrow Connector 7">
            <a:extLst>
              <a:ext uri="{FF2B5EF4-FFF2-40B4-BE49-F238E27FC236}">
                <a16:creationId xmlns:a16="http://schemas.microsoft.com/office/drawing/2014/main" id="{0E08C733-52A8-C014-A127-35247AC02170}"/>
              </a:ext>
            </a:extLst>
          </p:cNvPr>
          <p:cNvCxnSpPr/>
          <p:nvPr/>
        </p:nvCxnSpPr>
        <p:spPr>
          <a:xfrm>
            <a:off x="3542993" y="3962399"/>
            <a:ext cx="1445342" cy="0"/>
          </a:xfrm>
          <a:prstGeom prst="straightConnector1">
            <a:avLst/>
          </a:prstGeom>
          <a:ln w="57150">
            <a:solidFill>
              <a:schemeClr val="accent2"/>
            </a:solidFill>
            <a:tailEnd type="triangle"/>
          </a:ln>
        </p:spPr>
        <p:style>
          <a:lnRef idx="2">
            <a:schemeClr val="accent2"/>
          </a:lnRef>
          <a:fillRef idx="0">
            <a:schemeClr val="accent2"/>
          </a:fillRef>
          <a:effectRef idx="1">
            <a:schemeClr val="accent2"/>
          </a:effectRef>
          <a:fontRef idx="minor">
            <a:schemeClr val="tx1"/>
          </a:fontRef>
        </p:style>
      </p:cxnSp>
      <p:sp>
        <p:nvSpPr>
          <p:cNvPr id="4" name="PB">
            <a:extLst>
              <a:ext uri="{FF2B5EF4-FFF2-40B4-BE49-F238E27FC236}">
                <a16:creationId xmlns:a16="http://schemas.microsoft.com/office/drawing/2014/main" id="{3D78891C-4E82-43F3-F3B2-0A6DF8802376}"/>
              </a:ext>
            </a:extLst>
          </p:cNvPr>
          <p:cNvSpPr/>
          <p:nvPr/>
        </p:nvSpPr>
        <p:spPr>
          <a:xfrm>
            <a:off x="0" y="6705600"/>
            <a:ext cx="5627077" cy="152400"/>
          </a:xfrm>
          <a:prstGeom prst="rect">
            <a:avLst/>
          </a:prstGeom>
          <a:solidFill>
            <a:srgbClr val="E76E0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276449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 program&#10;&#10;Description automatically generated">
            <a:extLst>
              <a:ext uri="{FF2B5EF4-FFF2-40B4-BE49-F238E27FC236}">
                <a16:creationId xmlns:a16="http://schemas.microsoft.com/office/drawing/2014/main" id="{8B07145A-7F6A-2A90-86F0-FF7E5EC81A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08284"/>
            <a:ext cx="12192000" cy="6441432"/>
          </a:xfrm>
          <a:prstGeom prst="rect">
            <a:avLst/>
          </a:prstGeom>
        </p:spPr>
      </p:pic>
      <p:cxnSp>
        <p:nvCxnSpPr>
          <p:cNvPr id="2" name="Straight Arrow Connector 1">
            <a:extLst>
              <a:ext uri="{FF2B5EF4-FFF2-40B4-BE49-F238E27FC236}">
                <a16:creationId xmlns:a16="http://schemas.microsoft.com/office/drawing/2014/main" id="{DF6FE909-6FD1-7A7D-E51A-D47776A628DA}"/>
              </a:ext>
            </a:extLst>
          </p:cNvPr>
          <p:cNvCxnSpPr/>
          <p:nvPr/>
        </p:nvCxnSpPr>
        <p:spPr>
          <a:xfrm>
            <a:off x="222850" y="3690256"/>
            <a:ext cx="1445342" cy="0"/>
          </a:xfrm>
          <a:prstGeom prst="straightConnector1">
            <a:avLst/>
          </a:prstGeom>
          <a:ln w="57150">
            <a:solidFill>
              <a:schemeClr val="accent2"/>
            </a:solidFill>
            <a:tailEnd type="triangle"/>
          </a:ln>
        </p:spPr>
        <p:style>
          <a:lnRef idx="2">
            <a:schemeClr val="accent2"/>
          </a:lnRef>
          <a:fillRef idx="0">
            <a:schemeClr val="accent2"/>
          </a:fillRef>
          <a:effectRef idx="1">
            <a:schemeClr val="accent2"/>
          </a:effectRef>
          <a:fontRef idx="minor">
            <a:schemeClr val="tx1"/>
          </a:fontRef>
        </p:style>
      </p:cxnSp>
      <p:sp>
        <p:nvSpPr>
          <p:cNvPr id="5" name="PB">
            <a:extLst>
              <a:ext uri="{FF2B5EF4-FFF2-40B4-BE49-F238E27FC236}">
                <a16:creationId xmlns:a16="http://schemas.microsoft.com/office/drawing/2014/main" id="{14E6AA58-23C2-A52E-59EC-D68F745B86B4}"/>
              </a:ext>
            </a:extLst>
          </p:cNvPr>
          <p:cNvSpPr/>
          <p:nvPr/>
        </p:nvSpPr>
        <p:spPr>
          <a:xfrm>
            <a:off x="0" y="6705600"/>
            <a:ext cx="5712336" cy="152400"/>
          </a:xfrm>
          <a:prstGeom prst="rect">
            <a:avLst/>
          </a:prstGeom>
          <a:solidFill>
            <a:srgbClr val="E76E0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0589908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 program&#10;&#10;Description automatically generated">
            <a:extLst>
              <a:ext uri="{FF2B5EF4-FFF2-40B4-BE49-F238E27FC236}">
                <a16:creationId xmlns:a16="http://schemas.microsoft.com/office/drawing/2014/main" id="{8B07145A-7F6A-2A90-86F0-FF7E5EC81A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08284"/>
            <a:ext cx="12192000" cy="6441432"/>
          </a:xfrm>
          <a:prstGeom prst="rect">
            <a:avLst/>
          </a:prstGeom>
        </p:spPr>
      </p:pic>
      <p:cxnSp>
        <p:nvCxnSpPr>
          <p:cNvPr id="4" name="Straight Arrow Connector 3">
            <a:extLst>
              <a:ext uri="{FF2B5EF4-FFF2-40B4-BE49-F238E27FC236}">
                <a16:creationId xmlns:a16="http://schemas.microsoft.com/office/drawing/2014/main" id="{6F1DB8FF-6673-593C-B1C1-4F916E523026}"/>
              </a:ext>
            </a:extLst>
          </p:cNvPr>
          <p:cNvCxnSpPr/>
          <p:nvPr/>
        </p:nvCxnSpPr>
        <p:spPr>
          <a:xfrm>
            <a:off x="222850" y="4965286"/>
            <a:ext cx="1445342" cy="0"/>
          </a:xfrm>
          <a:prstGeom prst="straightConnector1">
            <a:avLst/>
          </a:prstGeom>
          <a:ln w="57150">
            <a:solidFill>
              <a:schemeClr val="accent2"/>
            </a:solidFill>
            <a:tailEnd type="triangle"/>
          </a:ln>
        </p:spPr>
        <p:style>
          <a:lnRef idx="2">
            <a:schemeClr val="accent2"/>
          </a:lnRef>
          <a:fillRef idx="0">
            <a:schemeClr val="accent2"/>
          </a:fillRef>
          <a:effectRef idx="1">
            <a:schemeClr val="accent2"/>
          </a:effectRef>
          <a:fontRef idx="minor">
            <a:schemeClr val="tx1"/>
          </a:fontRef>
        </p:style>
      </p:cxnSp>
      <p:sp>
        <p:nvSpPr>
          <p:cNvPr id="5" name="PB">
            <a:extLst>
              <a:ext uri="{FF2B5EF4-FFF2-40B4-BE49-F238E27FC236}">
                <a16:creationId xmlns:a16="http://schemas.microsoft.com/office/drawing/2014/main" id="{D0BAEF31-B4C4-0B63-007E-ACD3A6EED125}"/>
              </a:ext>
            </a:extLst>
          </p:cNvPr>
          <p:cNvSpPr/>
          <p:nvPr/>
        </p:nvSpPr>
        <p:spPr>
          <a:xfrm>
            <a:off x="0" y="6705600"/>
            <a:ext cx="5797595" cy="152400"/>
          </a:xfrm>
          <a:prstGeom prst="rect">
            <a:avLst/>
          </a:prstGeom>
          <a:solidFill>
            <a:srgbClr val="E76E0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4974910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 shot of a computer code&#10;&#10;Description automatically generated">
            <a:extLst>
              <a:ext uri="{FF2B5EF4-FFF2-40B4-BE49-F238E27FC236}">
                <a16:creationId xmlns:a16="http://schemas.microsoft.com/office/drawing/2014/main" id="{2B4588C5-B996-C36F-578E-7BD9F8C43A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82967"/>
            <a:ext cx="12192000" cy="6092065"/>
          </a:xfrm>
          <a:prstGeom prst="rect">
            <a:avLst/>
          </a:prstGeom>
        </p:spPr>
      </p:pic>
      <p:sp>
        <p:nvSpPr>
          <p:cNvPr id="4" name="PB">
            <a:extLst>
              <a:ext uri="{FF2B5EF4-FFF2-40B4-BE49-F238E27FC236}">
                <a16:creationId xmlns:a16="http://schemas.microsoft.com/office/drawing/2014/main" id="{5891A3A9-F584-A643-30A0-61C28BB01B02}"/>
              </a:ext>
            </a:extLst>
          </p:cNvPr>
          <p:cNvSpPr/>
          <p:nvPr/>
        </p:nvSpPr>
        <p:spPr>
          <a:xfrm>
            <a:off x="0" y="6705600"/>
            <a:ext cx="5882853" cy="152400"/>
          </a:xfrm>
          <a:prstGeom prst="rect">
            <a:avLst/>
          </a:prstGeom>
          <a:solidFill>
            <a:srgbClr val="E76E0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635946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6BA612-2CAB-BC69-DC14-322330798832}"/>
              </a:ext>
            </a:extLst>
          </p:cNvPr>
          <p:cNvSpPr>
            <a:spLocks noGrp="1"/>
          </p:cNvSpPr>
          <p:nvPr>
            <p:ph type="title"/>
          </p:nvPr>
        </p:nvSpPr>
        <p:spPr/>
        <p:txBody>
          <a:bodyPr/>
          <a:lstStyle/>
          <a:p>
            <a:r>
              <a:rPr lang="en-US" dirty="0"/>
              <a:t>Story time - Limitations of the application</a:t>
            </a:r>
          </a:p>
        </p:txBody>
      </p:sp>
      <p:sp>
        <p:nvSpPr>
          <p:cNvPr id="3" name="Content Placeholder 2">
            <a:extLst>
              <a:ext uri="{FF2B5EF4-FFF2-40B4-BE49-F238E27FC236}">
                <a16:creationId xmlns:a16="http://schemas.microsoft.com/office/drawing/2014/main" id="{0D83DAB2-94B3-FB31-83CA-3A8BFD397C66}"/>
              </a:ext>
            </a:extLst>
          </p:cNvPr>
          <p:cNvSpPr>
            <a:spLocks noGrp="1"/>
          </p:cNvSpPr>
          <p:nvPr>
            <p:ph idx="1"/>
          </p:nvPr>
        </p:nvSpPr>
        <p:spPr/>
        <p:txBody>
          <a:bodyPr/>
          <a:lstStyle/>
          <a:p>
            <a:r>
              <a:rPr lang="en-US" dirty="0"/>
              <a:t>Single threaded application</a:t>
            </a:r>
          </a:p>
        </p:txBody>
      </p:sp>
      <p:pic>
        <p:nvPicPr>
          <p:cNvPr id="4" name="Graphic 3" descr="Open book with solid fill">
            <a:extLst>
              <a:ext uri="{FF2B5EF4-FFF2-40B4-BE49-F238E27FC236}">
                <a16:creationId xmlns:a16="http://schemas.microsoft.com/office/drawing/2014/main" id="{18F2EFC7-7D85-BB83-9E72-B99FEBB92C0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475705" y="597667"/>
            <a:ext cx="631880" cy="631880"/>
          </a:xfrm>
          <a:prstGeom prst="rect">
            <a:avLst/>
          </a:prstGeom>
        </p:spPr>
      </p:pic>
      <p:pic>
        <p:nvPicPr>
          <p:cNvPr id="8" name="Picture 7" descr="A wireframe of a structure&#10;&#10;Description automatically generated with medium confidence">
            <a:extLst>
              <a:ext uri="{FF2B5EF4-FFF2-40B4-BE49-F238E27FC236}">
                <a16:creationId xmlns:a16="http://schemas.microsoft.com/office/drawing/2014/main" id="{6E58F1DA-99AF-0CEA-C661-748C03B12974}"/>
              </a:ext>
            </a:extLst>
          </p:cNvPr>
          <p:cNvPicPr>
            <a:picLocks noChangeAspect="1"/>
          </p:cNvPicPr>
          <p:nvPr/>
        </p:nvPicPr>
        <p:blipFill>
          <a:blip r:embed="rId5">
            <a:extLst>
              <a:ext uri="{28A0092B-C50C-407E-A947-70E740481C1C}">
                <a14:useLocalDpi xmlns:a14="http://schemas.microsoft.com/office/drawing/2010/main" val="0"/>
              </a:ext>
            </a:extLst>
          </a:blip>
          <a:srcRect r="14600"/>
          <a:stretch/>
        </p:blipFill>
        <p:spPr>
          <a:xfrm>
            <a:off x="6641645" y="2989386"/>
            <a:ext cx="2988606" cy="262180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descr="A cartoon animal with many eyes&#10;&#10;Description automatically generated with medium confidence">
            <a:extLst>
              <a:ext uri="{FF2B5EF4-FFF2-40B4-BE49-F238E27FC236}">
                <a16:creationId xmlns:a16="http://schemas.microsoft.com/office/drawing/2014/main" id="{21B9AE08-4D1D-D15E-A429-1C728D001A90}"/>
              </a:ext>
            </a:extLst>
          </p:cNvPr>
          <p:cNvPicPr>
            <a:picLocks noChangeAspect="1"/>
          </p:cNvPicPr>
          <p:nvPr/>
        </p:nvPicPr>
        <p:blipFill>
          <a:blip r:embed="rId6">
            <a:extLst>
              <a:ext uri="{28A0092B-C50C-407E-A947-70E740481C1C}">
                <a14:useLocalDpi xmlns:a14="http://schemas.microsoft.com/office/drawing/2010/main" val="0"/>
              </a:ext>
            </a:extLst>
          </a:blip>
          <a:srcRect r="21036"/>
          <a:stretch/>
        </p:blipFill>
        <p:spPr>
          <a:xfrm>
            <a:off x="2561749" y="2989386"/>
            <a:ext cx="3159394" cy="262180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PB">
            <a:extLst>
              <a:ext uri="{FF2B5EF4-FFF2-40B4-BE49-F238E27FC236}">
                <a16:creationId xmlns:a16="http://schemas.microsoft.com/office/drawing/2014/main" id="{A7584B35-0A7B-1657-A6B1-29B34080AB97}"/>
              </a:ext>
            </a:extLst>
          </p:cNvPr>
          <p:cNvSpPr/>
          <p:nvPr/>
        </p:nvSpPr>
        <p:spPr>
          <a:xfrm>
            <a:off x="0" y="6070600"/>
            <a:ext cx="596811" cy="152400"/>
          </a:xfrm>
          <a:prstGeom prst="rect">
            <a:avLst/>
          </a:prstGeom>
          <a:solidFill>
            <a:srgbClr val="E76E0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3903208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 shot of a computer code&#10;&#10;Description automatically generated">
            <a:extLst>
              <a:ext uri="{FF2B5EF4-FFF2-40B4-BE49-F238E27FC236}">
                <a16:creationId xmlns:a16="http://schemas.microsoft.com/office/drawing/2014/main" id="{2B4588C5-B996-C36F-578E-7BD9F8C43A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82967"/>
            <a:ext cx="12192000" cy="6092065"/>
          </a:xfrm>
          <a:prstGeom prst="rect">
            <a:avLst/>
          </a:prstGeom>
        </p:spPr>
      </p:pic>
      <p:cxnSp>
        <p:nvCxnSpPr>
          <p:cNvPr id="5" name="Straight Arrow Connector 4">
            <a:extLst>
              <a:ext uri="{FF2B5EF4-FFF2-40B4-BE49-F238E27FC236}">
                <a16:creationId xmlns:a16="http://schemas.microsoft.com/office/drawing/2014/main" id="{B85E03E0-D1DF-344E-E3AC-D5CF0FE1F5B4}"/>
              </a:ext>
            </a:extLst>
          </p:cNvPr>
          <p:cNvCxnSpPr/>
          <p:nvPr/>
        </p:nvCxnSpPr>
        <p:spPr>
          <a:xfrm>
            <a:off x="557828" y="3806444"/>
            <a:ext cx="1445342" cy="0"/>
          </a:xfrm>
          <a:prstGeom prst="straightConnector1">
            <a:avLst/>
          </a:prstGeom>
          <a:ln w="57150">
            <a:solidFill>
              <a:schemeClr val="accent2"/>
            </a:solidFill>
            <a:tailEnd type="triangle"/>
          </a:ln>
        </p:spPr>
        <p:style>
          <a:lnRef idx="2">
            <a:schemeClr val="accent2"/>
          </a:lnRef>
          <a:fillRef idx="0">
            <a:schemeClr val="accent2"/>
          </a:fillRef>
          <a:effectRef idx="1">
            <a:schemeClr val="accent2"/>
          </a:effectRef>
          <a:fontRef idx="minor">
            <a:schemeClr val="tx1"/>
          </a:fontRef>
        </p:style>
      </p:cxnSp>
      <p:sp>
        <p:nvSpPr>
          <p:cNvPr id="4" name="PB">
            <a:extLst>
              <a:ext uri="{FF2B5EF4-FFF2-40B4-BE49-F238E27FC236}">
                <a16:creationId xmlns:a16="http://schemas.microsoft.com/office/drawing/2014/main" id="{56A496DF-06DB-46A8-5E6E-D175D60A4A08}"/>
              </a:ext>
            </a:extLst>
          </p:cNvPr>
          <p:cNvSpPr/>
          <p:nvPr/>
        </p:nvSpPr>
        <p:spPr>
          <a:xfrm>
            <a:off x="0" y="6705600"/>
            <a:ext cx="5968112" cy="152400"/>
          </a:xfrm>
          <a:prstGeom prst="rect">
            <a:avLst/>
          </a:prstGeom>
          <a:solidFill>
            <a:srgbClr val="E76E0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9225271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 shot of a computer program&#10;&#10;Description automatically generated">
            <a:extLst>
              <a:ext uri="{FF2B5EF4-FFF2-40B4-BE49-F238E27FC236}">
                <a16:creationId xmlns:a16="http://schemas.microsoft.com/office/drawing/2014/main" id="{AF467BD6-3D59-D4F1-061A-98729820A2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0602" y="1194049"/>
            <a:ext cx="11310796" cy="4469902"/>
          </a:xfrm>
          <a:prstGeom prst="rect">
            <a:avLst/>
          </a:prstGeom>
        </p:spPr>
      </p:pic>
      <p:sp>
        <p:nvSpPr>
          <p:cNvPr id="4" name="PB">
            <a:extLst>
              <a:ext uri="{FF2B5EF4-FFF2-40B4-BE49-F238E27FC236}">
                <a16:creationId xmlns:a16="http://schemas.microsoft.com/office/drawing/2014/main" id="{9EE13029-7311-BE22-CE04-840523E10F56}"/>
              </a:ext>
            </a:extLst>
          </p:cNvPr>
          <p:cNvSpPr/>
          <p:nvPr/>
        </p:nvSpPr>
        <p:spPr>
          <a:xfrm>
            <a:off x="0" y="6705600"/>
            <a:ext cx="6053371" cy="152400"/>
          </a:xfrm>
          <a:prstGeom prst="rect">
            <a:avLst/>
          </a:prstGeom>
          <a:solidFill>
            <a:srgbClr val="E76E0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484685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 shot of a computer program&#10;&#10;Description automatically generated">
            <a:extLst>
              <a:ext uri="{FF2B5EF4-FFF2-40B4-BE49-F238E27FC236}">
                <a16:creationId xmlns:a16="http://schemas.microsoft.com/office/drawing/2014/main" id="{AF467BD6-3D59-D4F1-061A-98729820A2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0602" y="1194049"/>
            <a:ext cx="11310796" cy="4469902"/>
          </a:xfrm>
          <a:prstGeom prst="rect">
            <a:avLst/>
          </a:prstGeom>
        </p:spPr>
      </p:pic>
      <p:cxnSp>
        <p:nvCxnSpPr>
          <p:cNvPr id="4" name="Straight Arrow Connector 3">
            <a:extLst>
              <a:ext uri="{FF2B5EF4-FFF2-40B4-BE49-F238E27FC236}">
                <a16:creationId xmlns:a16="http://schemas.microsoft.com/office/drawing/2014/main" id="{C25DE0FB-AF9E-1D04-9E72-34A5A7CA9910}"/>
              </a:ext>
            </a:extLst>
          </p:cNvPr>
          <p:cNvCxnSpPr/>
          <p:nvPr/>
        </p:nvCxnSpPr>
        <p:spPr>
          <a:xfrm>
            <a:off x="325924" y="4548829"/>
            <a:ext cx="1445342" cy="0"/>
          </a:xfrm>
          <a:prstGeom prst="straightConnector1">
            <a:avLst/>
          </a:prstGeom>
          <a:ln w="57150">
            <a:solidFill>
              <a:schemeClr val="accent2"/>
            </a:solidFill>
            <a:tailEnd type="triangle"/>
          </a:ln>
        </p:spPr>
        <p:style>
          <a:lnRef idx="2">
            <a:schemeClr val="accent2"/>
          </a:lnRef>
          <a:fillRef idx="0">
            <a:schemeClr val="accent2"/>
          </a:fillRef>
          <a:effectRef idx="1">
            <a:schemeClr val="accent2"/>
          </a:effectRef>
          <a:fontRef idx="minor">
            <a:schemeClr val="tx1"/>
          </a:fontRef>
        </p:style>
      </p:cxnSp>
      <p:sp>
        <p:nvSpPr>
          <p:cNvPr id="5" name="PB">
            <a:extLst>
              <a:ext uri="{FF2B5EF4-FFF2-40B4-BE49-F238E27FC236}">
                <a16:creationId xmlns:a16="http://schemas.microsoft.com/office/drawing/2014/main" id="{E959AE0C-2061-298D-84BE-DB8F71DD9347}"/>
              </a:ext>
            </a:extLst>
          </p:cNvPr>
          <p:cNvSpPr/>
          <p:nvPr/>
        </p:nvSpPr>
        <p:spPr>
          <a:xfrm>
            <a:off x="0" y="6705600"/>
            <a:ext cx="6138629" cy="152400"/>
          </a:xfrm>
          <a:prstGeom prst="rect">
            <a:avLst/>
          </a:prstGeom>
          <a:solidFill>
            <a:srgbClr val="E76E0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2063910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 program&#10;&#10;Description automatically generated">
            <a:extLst>
              <a:ext uri="{FF2B5EF4-FFF2-40B4-BE49-F238E27FC236}">
                <a16:creationId xmlns:a16="http://schemas.microsoft.com/office/drawing/2014/main" id="{4E6ECA08-BD34-CFD9-C695-1A4E9FB885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96908" y="0"/>
            <a:ext cx="8198184" cy="6858000"/>
          </a:xfrm>
          <a:prstGeom prst="rect">
            <a:avLst/>
          </a:prstGeom>
        </p:spPr>
      </p:pic>
      <p:sp>
        <p:nvSpPr>
          <p:cNvPr id="4" name="PB">
            <a:extLst>
              <a:ext uri="{FF2B5EF4-FFF2-40B4-BE49-F238E27FC236}">
                <a16:creationId xmlns:a16="http://schemas.microsoft.com/office/drawing/2014/main" id="{CFC463DC-00F0-57E1-CC7A-93E891A5568B}"/>
              </a:ext>
            </a:extLst>
          </p:cNvPr>
          <p:cNvSpPr/>
          <p:nvPr/>
        </p:nvSpPr>
        <p:spPr>
          <a:xfrm>
            <a:off x="0" y="6705600"/>
            <a:ext cx="6223888" cy="152400"/>
          </a:xfrm>
          <a:prstGeom prst="rect">
            <a:avLst/>
          </a:prstGeom>
          <a:solidFill>
            <a:srgbClr val="E76E0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7209541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 program&#10;&#10;Description automatically generated">
            <a:extLst>
              <a:ext uri="{FF2B5EF4-FFF2-40B4-BE49-F238E27FC236}">
                <a16:creationId xmlns:a16="http://schemas.microsoft.com/office/drawing/2014/main" id="{E2832285-5FCF-2C32-300A-31E3B86D0294}"/>
              </a:ext>
            </a:extLst>
          </p:cNvPr>
          <p:cNvPicPr>
            <a:picLocks noChangeAspect="1"/>
          </p:cNvPicPr>
          <p:nvPr/>
        </p:nvPicPr>
        <p:blipFill>
          <a:blip r:embed="rId3">
            <a:extLst>
              <a:ext uri="{28A0092B-C50C-407E-A947-70E740481C1C}">
                <a14:useLocalDpi xmlns:a14="http://schemas.microsoft.com/office/drawing/2010/main" val="0"/>
              </a:ext>
            </a:extLst>
          </a:blip>
          <a:srcRect l="5556" r="5556"/>
          <a:stretch/>
        </p:blipFill>
        <p:spPr>
          <a:xfrm>
            <a:off x="0" y="0"/>
            <a:ext cx="12192000" cy="6858000"/>
          </a:xfrm>
          <a:prstGeom prst="rect">
            <a:avLst/>
          </a:prstGeom>
        </p:spPr>
      </p:pic>
      <p:sp>
        <p:nvSpPr>
          <p:cNvPr id="4" name="PB">
            <a:extLst>
              <a:ext uri="{FF2B5EF4-FFF2-40B4-BE49-F238E27FC236}">
                <a16:creationId xmlns:a16="http://schemas.microsoft.com/office/drawing/2014/main" id="{C84B5A36-74EA-5D0B-5431-7B574D6BA614}"/>
              </a:ext>
            </a:extLst>
          </p:cNvPr>
          <p:cNvSpPr/>
          <p:nvPr/>
        </p:nvSpPr>
        <p:spPr>
          <a:xfrm>
            <a:off x="0" y="6705600"/>
            <a:ext cx="6309147" cy="152400"/>
          </a:xfrm>
          <a:prstGeom prst="rect">
            <a:avLst/>
          </a:prstGeom>
          <a:solidFill>
            <a:srgbClr val="E76E0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8875463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 program&#10;&#10;Description automatically generated">
            <a:extLst>
              <a:ext uri="{FF2B5EF4-FFF2-40B4-BE49-F238E27FC236}">
                <a16:creationId xmlns:a16="http://schemas.microsoft.com/office/drawing/2014/main" id="{4E6ECA08-BD34-CFD9-C695-1A4E9FB885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96908" y="0"/>
            <a:ext cx="8198184" cy="6858000"/>
          </a:xfrm>
          <a:prstGeom prst="rect">
            <a:avLst/>
          </a:prstGeom>
        </p:spPr>
      </p:pic>
      <p:cxnSp>
        <p:nvCxnSpPr>
          <p:cNvPr id="2" name="Straight Arrow Connector 1">
            <a:extLst>
              <a:ext uri="{FF2B5EF4-FFF2-40B4-BE49-F238E27FC236}">
                <a16:creationId xmlns:a16="http://schemas.microsoft.com/office/drawing/2014/main" id="{0FB69F72-70B6-1146-2793-B9BAD37CC252}"/>
              </a:ext>
            </a:extLst>
          </p:cNvPr>
          <p:cNvCxnSpPr/>
          <p:nvPr/>
        </p:nvCxnSpPr>
        <p:spPr>
          <a:xfrm>
            <a:off x="2111181" y="5419685"/>
            <a:ext cx="1445342" cy="0"/>
          </a:xfrm>
          <a:prstGeom prst="straightConnector1">
            <a:avLst/>
          </a:prstGeom>
          <a:ln w="57150">
            <a:solidFill>
              <a:schemeClr val="accent2"/>
            </a:solidFill>
            <a:tailEnd type="triangle"/>
          </a:ln>
        </p:spPr>
        <p:style>
          <a:lnRef idx="2">
            <a:schemeClr val="accent2"/>
          </a:lnRef>
          <a:fillRef idx="0">
            <a:schemeClr val="accent2"/>
          </a:fillRef>
          <a:effectRef idx="1">
            <a:schemeClr val="accent2"/>
          </a:effectRef>
          <a:fontRef idx="minor">
            <a:schemeClr val="tx1"/>
          </a:fontRef>
        </p:style>
      </p:cxnSp>
      <p:sp>
        <p:nvSpPr>
          <p:cNvPr id="5" name="PB">
            <a:extLst>
              <a:ext uri="{FF2B5EF4-FFF2-40B4-BE49-F238E27FC236}">
                <a16:creationId xmlns:a16="http://schemas.microsoft.com/office/drawing/2014/main" id="{14EF4759-A598-F204-A1E7-3F496BDB5A25}"/>
              </a:ext>
            </a:extLst>
          </p:cNvPr>
          <p:cNvSpPr/>
          <p:nvPr/>
        </p:nvSpPr>
        <p:spPr>
          <a:xfrm>
            <a:off x="0" y="6705600"/>
            <a:ext cx="6394405" cy="152400"/>
          </a:xfrm>
          <a:prstGeom prst="rect">
            <a:avLst/>
          </a:prstGeom>
          <a:solidFill>
            <a:srgbClr val="E76E0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5079550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BA813-2B78-4EBA-4054-C0A102FEE752}"/>
              </a:ext>
            </a:extLst>
          </p:cNvPr>
          <p:cNvSpPr>
            <a:spLocks noGrp="1"/>
          </p:cNvSpPr>
          <p:nvPr>
            <p:ph type="title"/>
          </p:nvPr>
        </p:nvSpPr>
        <p:spPr/>
        <p:txBody>
          <a:bodyPr/>
          <a:lstStyle/>
          <a:p>
            <a:r>
              <a:rPr lang="en-US" dirty="0"/>
              <a:t>The code</a:t>
            </a:r>
          </a:p>
        </p:txBody>
      </p:sp>
      <p:sp>
        <p:nvSpPr>
          <p:cNvPr id="8" name="Rectangle 7">
            <a:extLst>
              <a:ext uri="{FF2B5EF4-FFF2-40B4-BE49-F238E27FC236}">
                <a16:creationId xmlns:a16="http://schemas.microsoft.com/office/drawing/2014/main" id="{274CC073-7C33-84D8-41D7-5AB24991B831}"/>
              </a:ext>
            </a:extLst>
          </p:cNvPr>
          <p:cNvSpPr/>
          <p:nvPr/>
        </p:nvSpPr>
        <p:spPr>
          <a:xfrm>
            <a:off x="838201" y="1884272"/>
            <a:ext cx="3489959" cy="1062446"/>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E1E19351-4CE8-9D3E-AE7A-17C80FE020F0}"/>
              </a:ext>
            </a:extLst>
          </p:cNvPr>
          <p:cNvSpPr/>
          <p:nvPr/>
        </p:nvSpPr>
        <p:spPr>
          <a:xfrm>
            <a:off x="1228456" y="2181093"/>
            <a:ext cx="573669" cy="468803"/>
          </a:xfrm>
          <a:prstGeom prst="rect">
            <a:avLst/>
          </a:prstGeom>
          <a:effectLst>
            <a:outerShdw blurRad="50800" dist="38100" dir="2700000" algn="tl" rotWithShape="0">
              <a:prstClr val="black">
                <a:alpha val="40000"/>
              </a:prstClr>
            </a:outerShdw>
          </a:effectLst>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CFB3176-A648-C06C-8170-84AD3A128754}"/>
              </a:ext>
            </a:extLst>
          </p:cNvPr>
          <p:cNvSpPr/>
          <p:nvPr/>
        </p:nvSpPr>
        <p:spPr>
          <a:xfrm>
            <a:off x="2318371" y="2181093"/>
            <a:ext cx="573669" cy="468803"/>
          </a:xfrm>
          <a:prstGeom prst="rect">
            <a:avLst/>
          </a:prstGeom>
          <a:effectLst>
            <a:outerShdw blurRad="50800" dist="38100" dir="2700000" algn="tl" rotWithShape="0">
              <a:prstClr val="black">
                <a:alpha val="40000"/>
              </a:prstClr>
            </a:outerShdw>
          </a:effectLst>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4FD48DC-3C4D-EA2A-BB10-2BD6AAEFE078}"/>
              </a:ext>
            </a:extLst>
          </p:cNvPr>
          <p:cNvSpPr/>
          <p:nvPr/>
        </p:nvSpPr>
        <p:spPr>
          <a:xfrm>
            <a:off x="3408286" y="2181092"/>
            <a:ext cx="573669" cy="468803"/>
          </a:xfrm>
          <a:prstGeom prst="rect">
            <a:avLst/>
          </a:prstGeom>
          <a:effectLst>
            <a:outerShdw blurRad="50800" dist="38100" dir="2700000" algn="tl" rotWithShape="0">
              <a:prstClr val="black">
                <a:alpha val="40000"/>
              </a:prstClr>
            </a:outerShdw>
          </a:effectLst>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2" name="Flowchart: Document 11">
            <a:extLst>
              <a:ext uri="{FF2B5EF4-FFF2-40B4-BE49-F238E27FC236}">
                <a16:creationId xmlns:a16="http://schemas.microsoft.com/office/drawing/2014/main" id="{D1983E36-70C1-2447-4927-A027D0066CEC}"/>
              </a:ext>
            </a:extLst>
          </p:cNvPr>
          <p:cNvSpPr/>
          <p:nvPr/>
        </p:nvSpPr>
        <p:spPr>
          <a:xfrm>
            <a:off x="4844406" y="1884273"/>
            <a:ext cx="2701840" cy="1820092"/>
          </a:xfrm>
          <a:prstGeom prst="flowChartDocument">
            <a:avLst/>
          </a:prstGeom>
          <a:effectLst>
            <a:outerShdw blurRad="50800" dist="38100" dir="2700000" algn="tl" rotWithShape="0">
              <a:prstClr val="black">
                <a:alpha val="40000"/>
              </a:prstClr>
            </a:outerShdw>
          </a:effectLst>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sz="2800" dirty="0"/>
              <a:t>Worker</a:t>
            </a:r>
          </a:p>
          <a:p>
            <a:pPr algn="ctr"/>
            <a:r>
              <a:rPr lang="en-US" sz="2800" dirty="0"/>
              <a:t>Thread</a:t>
            </a:r>
          </a:p>
        </p:txBody>
      </p:sp>
      <p:grpSp>
        <p:nvGrpSpPr>
          <p:cNvPr id="13" name="Group 12">
            <a:extLst>
              <a:ext uri="{FF2B5EF4-FFF2-40B4-BE49-F238E27FC236}">
                <a16:creationId xmlns:a16="http://schemas.microsoft.com/office/drawing/2014/main" id="{B7F07E93-2F14-AF25-477D-AF021A3ECDEE}"/>
              </a:ext>
            </a:extLst>
          </p:cNvPr>
          <p:cNvGrpSpPr/>
          <p:nvPr/>
        </p:nvGrpSpPr>
        <p:grpSpPr>
          <a:xfrm>
            <a:off x="5204194" y="3334817"/>
            <a:ext cx="1982263" cy="582338"/>
            <a:chOff x="4815840" y="3274423"/>
            <a:chExt cx="1950720" cy="505098"/>
          </a:xfrm>
          <a:effectLst>
            <a:outerShdw blurRad="50800" dist="38100" dir="2700000" algn="tl" rotWithShape="0">
              <a:prstClr val="black">
                <a:alpha val="40000"/>
              </a:prstClr>
            </a:outerShdw>
          </a:effectLst>
        </p:grpSpPr>
        <p:sp>
          <p:nvSpPr>
            <p:cNvPr id="14" name="Rectangle 13">
              <a:extLst>
                <a:ext uri="{FF2B5EF4-FFF2-40B4-BE49-F238E27FC236}">
                  <a16:creationId xmlns:a16="http://schemas.microsoft.com/office/drawing/2014/main" id="{C236379C-DCD5-85D1-A579-0DC568A8F891}"/>
                </a:ext>
              </a:extLst>
            </p:cNvPr>
            <p:cNvSpPr/>
            <p:nvPr/>
          </p:nvSpPr>
          <p:spPr>
            <a:xfrm>
              <a:off x="4815840" y="3274423"/>
              <a:ext cx="1950720" cy="505096"/>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7E573F0-B051-381A-4780-95FF7BF534A3}"/>
                </a:ext>
              </a:extLst>
            </p:cNvPr>
            <p:cNvSpPr/>
            <p:nvPr/>
          </p:nvSpPr>
          <p:spPr>
            <a:xfrm>
              <a:off x="4920343" y="3274424"/>
              <a:ext cx="1741714" cy="505097"/>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dirty="0"/>
                <a:t>Fiber</a:t>
              </a:r>
            </a:p>
          </p:txBody>
        </p:sp>
      </p:grpSp>
      <p:sp>
        <p:nvSpPr>
          <p:cNvPr id="16" name="Rectangle 15">
            <a:extLst>
              <a:ext uri="{FF2B5EF4-FFF2-40B4-BE49-F238E27FC236}">
                <a16:creationId xmlns:a16="http://schemas.microsoft.com/office/drawing/2014/main" id="{6445A252-8021-8720-292E-833E1A88EA1D}"/>
              </a:ext>
            </a:extLst>
          </p:cNvPr>
          <p:cNvSpPr/>
          <p:nvPr/>
        </p:nvSpPr>
        <p:spPr>
          <a:xfrm>
            <a:off x="8534400" y="1884272"/>
            <a:ext cx="2252182" cy="2238103"/>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dirty="0"/>
          </a:p>
        </p:txBody>
      </p:sp>
      <p:sp>
        <p:nvSpPr>
          <p:cNvPr id="20" name="TextBox 19">
            <a:extLst>
              <a:ext uri="{FF2B5EF4-FFF2-40B4-BE49-F238E27FC236}">
                <a16:creationId xmlns:a16="http://schemas.microsoft.com/office/drawing/2014/main" id="{4DEADCFB-A646-E166-CA67-3EE65DD8B6C4}"/>
              </a:ext>
            </a:extLst>
          </p:cNvPr>
          <p:cNvSpPr txBox="1"/>
          <p:nvPr/>
        </p:nvSpPr>
        <p:spPr>
          <a:xfrm>
            <a:off x="8680776" y="2100766"/>
            <a:ext cx="1959429" cy="461665"/>
          </a:xfrm>
          <a:prstGeom prst="rect">
            <a:avLst/>
          </a:prstGeom>
          <a:noFill/>
        </p:spPr>
        <p:txBody>
          <a:bodyPr wrap="square" rtlCol="0">
            <a:spAutoFit/>
          </a:bodyPr>
          <a:lstStyle/>
          <a:p>
            <a:pPr algn="ctr"/>
            <a:r>
              <a:rPr lang="en-US" sz="2400" dirty="0">
                <a:solidFill>
                  <a:schemeClr val="bg1"/>
                </a:solidFill>
              </a:rPr>
              <a:t>Wait List</a:t>
            </a:r>
          </a:p>
        </p:txBody>
      </p:sp>
      <p:grpSp>
        <p:nvGrpSpPr>
          <p:cNvPr id="22" name="Group 21">
            <a:extLst>
              <a:ext uri="{FF2B5EF4-FFF2-40B4-BE49-F238E27FC236}">
                <a16:creationId xmlns:a16="http://schemas.microsoft.com/office/drawing/2014/main" id="{F7AC1B34-8865-451D-5BE2-D63D5DEE3580}"/>
              </a:ext>
            </a:extLst>
          </p:cNvPr>
          <p:cNvGrpSpPr/>
          <p:nvPr/>
        </p:nvGrpSpPr>
        <p:grpSpPr>
          <a:xfrm>
            <a:off x="8669358" y="2668287"/>
            <a:ext cx="1982263" cy="582338"/>
            <a:chOff x="4815840" y="3274423"/>
            <a:chExt cx="1950720" cy="505098"/>
          </a:xfrm>
          <a:effectLst>
            <a:outerShdw blurRad="50800" dist="38100" dir="2700000" algn="tl" rotWithShape="0">
              <a:prstClr val="black">
                <a:alpha val="40000"/>
              </a:prstClr>
            </a:outerShdw>
          </a:effectLst>
        </p:grpSpPr>
        <p:sp>
          <p:nvSpPr>
            <p:cNvPr id="23" name="Rectangle 22">
              <a:extLst>
                <a:ext uri="{FF2B5EF4-FFF2-40B4-BE49-F238E27FC236}">
                  <a16:creationId xmlns:a16="http://schemas.microsoft.com/office/drawing/2014/main" id="{BEA0C63E-69A4-0DD1-ED5C-3B61C8FE8D45}"/>
                </a:ext>
              </a:extLst>
            </p:cNvPr>
            <p:cNvSpPr/>
            <p:nvPr/>
          </p:nvSpPr>
          <p:spPr>
            <a:xfrm>
              <a:off x="4815840" y="3274423"/>
              <a:ext cx="1950720" cy="505096"/>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F9372476-205A-C568-9657-41028BBDCBE5}"/>
                </a:ext>
              </a:extLst>
            </p:cNvPr>
            <p:cNvSpPr/>
            <p:nvPr/>
          </p:nvSpPr>
          <p:spPr>
            <a:xfrm>
              <a:off x="4920343" y="3274424"/>
              <a:ext cx="1741714" cy="505097"/>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dirty="0"/>
            </a:p>
          </p:txBody>
        </p:sp>
      </p:grpSp>
      <p:grpSp>
        <p:nvGrpSpPr>
          <p:cNvPr id="17" name="Group 16">
            <a:extLst>
              <a:ext uri="{FF2B5EF4-FFF2-40B4-BE49-F238E27FC236}">
                <a16:creationId xmlns:a16="http://schemas.microsoft.com/office/drawing/2014/main" id="{195502FA-4D1D-D1E2-A76C-3CA401184CD3}"/>
              </a:ext>
            </a:extLst>
          </p:cNvPr>
          <p:cNvGrpSpPr/>
          <p:nvPr/>
        </p:nvGrpSpPr>
        <p:grpSpPr>
          <a:xfrm>
            <a:off x="5408849" y="5067822"/>
            <a:ext cx="1950720" cy="505097"/>
            <a:chOff x="4815840" y="3274423"/>
            <a:chExt cx="1950720" cy="505097"/>
          </a:xfrm>
          <a:effectLst>
            <a:outerShdw blurRad="50800" dist="38100" dir="2700000" algn="tl" rotWithShape="0">
              <a:prstClr val="black">
                <a:alpha val="40000"/>
              </a:prstClr>
            </a:outerShdw>
          </a:effectLst>
        </p:grpSpPr>
        <p:sp>
          <p:nvSpPr>
            <p:cNvPr id="18" name="Rectangle 17">
              <a:extLst>
                <a:ext uri="{FF2B5EF4-FFF2-40B4-BE49-F238E27FC236}">
                  <a16:creationId xmlns:a16="http://schemas.microsoft.com/office/drawing/2014/main" id="{D3539E2B-F4CA-3C15-4F0B-451AD2708419}"/>
                </a:ext>
              </a:extLst>
            </p:cNvPr>
            <p:cNvSpPr/>
            <p:nvPr/>
          </p:nvSpPr>
          <p:spPr>
            <a:xfrm>
              <a:off x="4815840" y="3274423"/>
              <a:ext cx="1950720" cy="505096"/>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65E9ABFD-595C-2260-8CA0-7A19A272E845}"/>
                </a:ext>
              </a:extLst>
            </p:cNvPr>
            <p:cNvSpPr/>
            <p:nvPr/>
          </p:nvSpPr>
          <p:spPr>
            <a:xfrm>
              <a:off x="4920343" y="3274423"/>
              <a:ext cx="1741714" cy="505097"/>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dirty="0"/>
                <a:t>Fiber</a:t>
              </a:r>
            </a:p>
          </p:txBody>
        </p:sp>
      </p:grpSp>
      <p:grpSp>
        <p:nvGrpSpPr>
          <p:cNvPr id="21" name="Group 20">
            <a:extLst>
              <a:ext uri="{FF2B5EF4-FFF2-40B4-BE49-F238E27FC236}">
                <a16:creationId xmlns:a16="http://schemas.microsoft.com/office/drawing/2014/main" id="{4B5C2F50-E734-1533-5177-96766A368869}"/>
              </a:ext>
            </a:extLst>
          </p:cNvPr>
          <p:cNvGrpSpPr/>
          <p:nvPr/>
        </p:nvGrpSpPr>
        <p:grpSpPr>
          <a:xfrm>
            <a:off x="5204192" y="4928482"/>
            <a:ext cx="1950720" cy="505097"/>
            <a:chOff x="4815840" y="3274423"/>
            <a:chExt cx="1950720" cy="505097"/>
          </a:xfrm>
          <a:effectLst>
            <a:outerShdw blurRad="50800" dist="38100" dir="2700000" algn="tl" rotWithShape="0">
              <a:prstClr val="black">
                <a:alpha val="40000"/>
              </a:prstClr>
            </a:outerShdw>
          </a:effectLst>
        </p:grpSpPr>
        <p:sp>
          <p:nvSpPr>
            <p:cNvPr id="25" name="Rectangle 24">
              <a:extLst>
                <a:ext uri="{FF2B5EF4-FFF2-40B4-BE49-F238E27FC236}">
                  <a16:creationId xmlns:a16="http://schemas.microsoft.com/office/drawing/2014/main" id="{2BE0F759-DA6A-CCE3-B719-164D519B8F5C}"/>
                </a:ext>
              </a:extLst>
            </p:cNvPr>
            <p:cNvSpPr/>
            <p:nvPr/>
          </p:nvSpPr>
          <p:spPr>
            <a:xfrm>
              <a:off x="4815840" y="3274423"/>
              <a:ext cx="1950720" cy="505096"/>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834C267A-2C3C-5D5F-4BC4-EC36499CBDC1}"/>
                </a:ext>
              </a:extLst>
            </p:cNvPr>
            <p:cNvSpPr/>
            <p:nvPr/>
          </p:nvSpPr>
          <p:spPr>
            <a:xfrm>
              <a:off x="4920343" y="3274423"/>
              <a:ext cx="1741714" cy="505097"/>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dirty="0"/>
                <a:t>Fiber</a:t>
              </a:r>
            </a:p>
          </p:txBody>
        </p:sp>
      </p:grpSp>
      <p:grpSp>
        <p:nvGrpSpPr>
          <p:cNvPr id="27" name="Group 26">
            <a:extLst>
              <a:ext uri="{FF2B5EF4-FFF2-40B4-BE49-F238E27FC236}">
                <a16:creationId xmlns:a16="http://schemas.microsoft.com/office/drawing/2014/main" id="{69E40E97-9A46-1DD9-03AB-A47B3B611160}"/>
              </a:ext>
            </a:extLst>
          </p:cNvPr>
          <p:cNvGrpSpPr/>
          <p:nvPr/>
        </p:nvGrpSpPr>
        <p:grpSpPr>
          <a:xfrm>
            <a:off x="5417555" y="4810916"/>
            <a:ext cx="1950720" cy="505097"/>
            <a:chOff x="4815840" y="3274423"/>
            <a:chExt cx="1950720" cy="505097"/>
          </a:xfrm>
          <a:effectLst>
            <a:outerShdw blurRad="50800" dist="38100" dir="2700000" algn="tl" rotWithShape="0">
              <a:prstClr val="black">
                <a:alpha val="40000"/>
              </a:prstClr>
            </a:outerShdw>
          </a:effectLst>
        </p:grpSpPr>
        <p:sp>
          <p:nvSpPr>
            <p:cNvPr id="28" name="Rectangle 27">
              <a:extLst>
                <a:ext uri="{FF2B5EF4-FFF2-40B4-BE49-F238E27FC236}">
                  <a16:creationId xmlns:a16="http://schemas.microsoft.com/office/drawing/2014/main" id="{7D678719-908F-A917-9EA3-2A89C3D0D591}"/>
                </a:ext>
              </a:extLst>
            </p:cNvPr>
            <p:cNvSpPr/>
            <p:nvPr/>
          </p:nvSpPr>
          <p:spPr>
            <a:xfrm>
              <a:off x="4815840" y="3274423"/>
              <a:ext cx="1950720" cy="505096"/>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027AA507-FF87-E5F9-41B6-40E90682FFB8}"/>
                </a:ext>
              </a:extLst>
            </p:cNvPr>
            <p:cNvSpPr/>
            <p:nvPr/>
          </p:nvSpPr>
          <p:spPr>
            <a:xfrm>
              <a:off x="4920343" y="3274423"/>
              <a:ext cx="1741714" cy="505097"/>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dirty="0"/>
                <a:t>Fiber</a:t>
              </a:r>
            </a:p>
          </p:txBody>
        </p:sp>
      </p:grpSp>
      <p:grpSp>
        <p:nvGrpSpPr>
          <p:cNvPr id="30" name="Group 29">
            <a:extLst>
              <a:ext uri="{FF2B5EF4-FFF2-40B4-BE49-F238E27FC236}">
                <a16:creationId xmlns:a16="http://schemas.microsoft.com/office/drawing/2014/main" id="{3DCD1BEE-3D4D-FDDD-A0D2-35E42CCB3BFA}"/>
              </a:ext>
            </a:extLst>
          </p:cNvPr>
          <p:cNvGrpSpPr/>
          <p:nvPr/>
        </p:nvGrpSpPr>
        <p:grpSpPr>
          <a:xfrm>
            <a:off x="5204194" y="4675933"/>
            <a:ext cx="1950720" cy="505097"/>
            <a:chOff x="4815840" y="3274423"/>
            <a:chExt cx="1950720" cy="505097"/>
          </a:xfrm>
          <a:effectLst>
            <a:outerShdw blurRad="50800" dist="38100" dir="2700000" algn="tl" rotWithShape="0">
              <a:prstClr val="black">
                <a:alpha val="40000"/>
              </a:prstClr>
            </a:outerShdw>
          </a:effectLst>
        </p:grpSpPr>
        <p:sp>
          <p:nvSpPr>
            <p:cNvPr id="31" name="Rectangle 30">
              <a:extLst>
                <a:ext uri="{FF2B5EF4-FFF2-40B4-BE49-F238E27FC236}">
                  <a16:creationId xmlns:a16="http://schemas.microsoft.com/office/drawing/2014/main" id="{DF1FE8EA-79F4-71EA-1152-FB771309EB4D}"/>
                </a:ext>
              </a:extLst>
            </p:cNvPr>
            <p:cNvSpPr/>
            <p:nvPr/>
          </p:nvSpPr>
          <p:spPr>
            <a:xfrm>
              <a:off x="4815840" y="3274423"/>
              <a:ext cx="1950720" cy="505096"/>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1DCBFF5B-D96A-1048-150F-3E3C6F1FADB2}"/>
                </a:ext>
              </a:extLst>
            </p:cNvPr>
            <p:cNvSpPr/>
            <p:nvPr/>
          </p:nvSpPr>
          <p:spPr>
            <a:xfrm>
              <a:off x="4920343" y="3274423"/>
              <a:ext cx="1741714" cy="505097"/>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dirty="0"/>
                <a:t>Fiber</a:t>
              </a:r>
            </a:p>
          </p:txBody>
        </p:sp>
      </p:grpSp>
      <p:grpSp>
        <p:nvGrpSpPr>
          <p:cNvPr id="33" name="Group 32">
            <a:extLst>
              <a:ext uri="{FF2B5EF4-FFF2-40B4-BE49-F238E27FC236}">
                <a16:creationId xmlns:a16="http://schemas.microsoft.com/office/drawing/2014/main" id="{5D576744-E65D-4479-691F-987B99399466}"/>
              </a:ext>
            </a:extLst>
          </p:cNvPr>
          <p:cNvGrpSpPr/>
          <p:nvPr/>
        </p:nvGrpSpPr>
        <p:grpSpPr>
          <a:xfrm>
            <a:off x="5413202" y="4558367"/>
            <a:ext cx="1950720" cy="505097"/>
            <a:chOff x="4815840" y="3274423"/>
            <a:chExt cx="1950720" cy="505097"/>
          </a:xfrm>
          <a:effectLst>
            <a:outerShdw blurRad="50800" dist="38100" dir="2700000" algn="tl" rotWithShape="0">
              <a:prstClr val="black">
                <a:alpha val="40000"/>
              </a:prstClr>
            </a:outerShdw>
          </a:effectLst>
        </p:grpSpPr>
        <p:sp>
          <p:nvSpPr>
            <p:cNvPr id="34" name="Rectangle 33">
              <a:extLst>
                <a:ext uri="{FF2B5EF4-FFF2-40B4-BE49-F238E27FC236}">
                  <a16:creationId xmlns:a16="http://schemas.microsoft.com/office/drawing/2014/main" id="{495D28E1-0B40-8F5C-DB31-2F5A7841C376}"/>
                </a:ext>
              </a:extLst>
            </p:cNvPr>
            <p:cNvSpPr/>
            <p:nvPr/>
          </p:nvSpPr>
          <p:spPr>
            <a:xfrm>
              <a:off x="4815840" y="3274423"/>
              <a:ext cx="1950720" cy="505096"/>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FC0848CC-6662-E014-167F-A2A6031AEC26}"/>
                </a:ext>
              </a:extLst>
            </p:cNvPr>
            <p:cNvSpPr/>
            <p:nvPr/>
          </p:nvSpPr>
          <p:spPr>
            <a:xfrm>
              <a:off x="4920343" y="3274423"/>
              <a:ext cx="1741714" cy="505097"/>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dirty="0"/>
                <a:t>Fiber</a:t>
              </a:r>
            </a:p>
          </p:txBody>
        </p:sp>
      </p:grpSp>
      <p:grpSp>
        <p:nvGrpSpPr>
          <p:cNvPr id="36" name="Group 35">
            <a:extLst>
              <a:ext uri="{FF2B5EF4-FFF2-40B4-BE49-F238E27FC236}">
                <a16:creationId xmlns:a16="http://schemas.microsoft.com/office/drawing/2014/main" id="{BD8AD1E1-4849-FE22-C5D4-047E58A4001F}"/>
              </a:ext>
            </a:extLst>
          </p:cNvPr>
          <p:cNvGrpSpPr/>
          <p:nvPr/>
        </p:nvGrpSpPr>
        <p:grpSpPr>
          <a:xfrm>
            <a:off x="5208545" y="4419027"/>
            <a:ext cx="1950720" cy="505097"/>
            <a:chOff x="4815840" y="3274423"/>
            <a:chExt cx="1950720" cy="505097"/>
          </a:xfrm>
          <a:effectLst>
            <a:outerShdw blurRad="50800" dist="38100" dir="2700000" algn="tl" rotWithShape="0">
              <a:prstClr val="black">
                <a:alpha val="40000"/>
              </a:prstClr>
            </a:outerShdw>
          </a:effectLst>
        </p:grpSpPr>
        <p:sp>
          <p:nvSpPr>
            <p:cNvPr id="37" name="Rectangle 36">
              <a:extLst>
                <a:ext uri="{FF2B5EF4-FFF2-40B4-BE49-F238E27FC236}">
                  <a16:creationId xmlns:a16="http://schemas.microsoft.com/office/drawing/2014/main" id="{2D1EB31F-2744-94FF-5B4D-ECD6810C9292}"/>
                </a:ext>
              </a:extLst>
            </p:cNvPr>
            <p:cNvSpPr/>
            <p:nvPr/>
          </p:nvSpPr>
          <p:spPr>
            <a:xfrm>
              <a:off x="4815840" y="3274423"/>
              <a:ext cx="1950720" cy="505096"/>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FEA619ED-C1CB-D732-D8AD-5264C4240F58}"/>
                </a:ext>
              </a:extLst>
            </p:cNvPr>
            <p:cNvSpPr/>
            <p:nvPr/>
          </p:nvSpPr>
          <p:spPr>
            <a:xfrm>
              <a:off x="4920343" y="3274423"/>
              <a:ext cx="1741714" cy="505097"/>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dirty="0"/>
                <a:t>Fiber</a:t>
              </a:r>
            </a:p>
          </p:txBody>
        </p:sp>
      </p:grpSp>
      <p:pic>
        <p:nvPicPr>
          <p:cNvPr id="39" name="Graphic 38" descr="Morse Code with solid fill">
            <a:extLst>
              <a:ext uri="{FF2B5EF4-FFF2-40B4-BE49-F238E27FC236}">
                <a16:creationId xmlns:a16="http://schemas.microsoft.com/office/drawing/2014/main" id="{798EA5D2-DB4B-91A0-B816-FCE0AE198E6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546043" y="673068"/>
            <a:ext cx="481078" cy="481078"/>
          </a:xfrm>
          <a:prstGeom prst="rect">
            <a:avLst/>
          </a:prstGeom>
        </p:spPr>
      </p:pic>
      <p:sp>
        <p:nvSpPr>
          <p:cNvPr id="4" name="PB">
            <a:extLst>
              <a:ext uri="{FF2B5EF4-FFF2-40B4-BE49-F238E27FC236}">
                <a16:creationId xmlns:a16="http://schemas.microsoft.com/office/drawing/2014/main" id="{21C9AB6F-E83D-C850-2BC1-C7FBE999A914}"/>
              </a:ext>
            </a:extLst>
          </p:cNvPr>
          <p:cNvSpPr/>
          <p:nvPr/>
        </p:nvSpPr>
        <p:spPr>
          <a:xfrm>
            <a:off x="0" y="6070600"/>
            <a:ext cx="6479664" cy="152400"/>
          </a:xfrm>
          <a:prstGeom prst="rect">
            <a:avLst/>
          </a:prstGeom>
          <a:solidFill>
            <a:srgbClr val="E76E0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1713023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computer program&#10;&#10;Description automatically generated">
            <a:extLst>
              <a:ext uri="{FF2B5EF4-FFF2-40B4-BE49-F238E27FC236}">
                <a16:creationId xmlns:a16="http://schemas.microsoft.com/office/drawing/2014/main" id="{835AC2F5-B606-B1B3-2C06-34D637D857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33500" y="0"/>
            <a:ext cx="9525000" cy="6858000"/>
          </a:xfrm>
          <a:prstGeom prst="rect">
            <a:avLst/>
          </a:prstGeom>
        </p:spPr>
      </p:pic>
      <p:sp>
        <p:nvSpPr>
          <p:cNvPr id="3" name="PB">
            <a:extLst>
              <a:ext uri="{FF2B5EF4-FFF2-40B4-BE49-F238E27FC236}">
                <a16:creationId xmlns:a16="http://schemas.microsoft.com/office/drawing/2014/main" id="{8586E310-D0DB-A273-59D6-FABD75A8F0D3}"/>
              </a:ext>
            </a:extLst>
          </p:cNvPr>
          <p:cNvSpPr/>
          <p:nvPr/>
        </p:nvSpPr>
        <p:spPr>
          <a:xfrm>
            <a:off x="0" y="6705600"/>
            <a:ext cx="6564923" cy="152400"/>
          </a:xfrm>
          <a:prstGeom prst="rect">
            <a:avLst/>
          </a:prstGeom>
          <a:solidFill>
            <a:srgbClr val="E76E0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6451104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computer program&#10;&#10;Description automatically generated">
            <a:extLst>
              <a:ext uri="{FF2B5EF4-FFF2-40B4-BE49-F238E27FC236}">
                <a16:creationId xmlns:a16="http://schemas.microsoft.com/office/drawing/2014/main" id="{835AC2F5-B606-B1B3-2C06-34D637D857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33500" y="0"/>
            <a:ext cx="9525000" cy="6858000"/>
          </a:xfrm>
          <a:prstGeom prst="rect">
            <a:avLst/>
          </a:prstGeom>
        </p:spPr>
      </p:pic>
      <p:cxnSp>
        <p:nvCxnSpPr>
          <p:cNvPr id="2" name="Straight Arrow Connector 1">
            <a:extLst>
              <a:ext uri="{FF2B5EF4-FFF2-40B4-BE49-F238E27FC236}">
                <a16:creationId xmlns:a16="http://schemas.microsoft.com/office/drawing/2014/main" id="{613C02AF-61F7-6E19-8A55-0B774655FAE1}"/>
              </a:ext>
            </a:extLst>
          </p:cNvPr>
          <p:cNvCxnSpPr/>
          <p:nvPr/>
        </p:nvCxnSpPr>
        <p:spPr>
          <a:xfrm>
            <a:off x="1980553" y="4072148"/>
            <a:ext cx="1445342" cy="0"/>
          </a:xfrm>
          <a:prstGeom prst="straightConnector1">
            <a:avLst/>
          </a:prstGeom>
          <a:ln w="57150">
            <a:solidFill>
              <a:schemeClr val="accent2"/>
            </a:solidFill>
            <a:tailEnd type="triangle"/>
          </a:ln>
        </p:spPr>
        <p:style>
          <a:lnRef idx="2">
            <a:schemeClr val="accent2"/>
          </a:lnRef>
          <a:fillRef idx="0">
            <a:schemeClr val="accent2"/>
          </a:fillRef>
          <a:effectRef idx="1">
            <a:schemeClr val="accent2"/>
          </a:effectRef>
          <a:fontRef idx="minor">
            <a:schemeClr val="tx1"/>
          </a:fontRef>
        </p:style>
      </p:cxnSp>
      <p:sp>
        <p:nvSpPr>
          <p:cNvPr id="4" name="PB">
            <a:extLst>
              <a:ext uri="{FF2B5EF4-FFF2-40B4-BE49-F238E27FC236}">
                <a16:creationId xmlns:a16="http://schemas.microsoft.com/office/drawing/2014/main" id="{DEC1D801-C101-F241-26C1-2A2DCDE2DDD3}"/>
              </a:ext>
            </a:extLst>
          </p:cNvPr>
          <p:cNvSpPr/>
          <p:nvPr/>
        </p:nvSpPr>
        <p:spPr>
          <a:xfrm>
            <a:off x="0" y="6705600"/>
            <a:ext cx="6650182" cy="152400"/>
          </a:xfrm>
          <a:prstGeom prst="rect">
            <a:avLst/>
          </a:prstGeom>
          <a:solidFill>
            <a:srgbClr val="E76E0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8810004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Picture 5" descr="A screenshot of a computer program&#10;&#10;Description automatically generated">
            <a:extLst>
              <a:ext uri="{FF2B5EF4-FFF2-40B4-BE49-F238E27FC236}">
                <a16:creationId xmlns:a16="http://schemas.microsoft.com/office/drawing/2014/main" id="{274E5874-4744-16F1-1B2C-3A9DC46299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7882" y="0"/>
            <a:ext cx="9696236" cy="6858000"/>
          </a:xfrm>
          <a:prstGeom prst="rect">
            <a:avLst/>
          </a:prstGeom>
        </p:spPr>
      </p:pic>
      <p:sp>
        <p:nvSpPr>
          <p:cNvPr id="3" name="PB">
            <a:extLst>
              <a:ext uri="{FF2B5EF4-FFF2-40B4-BE49-F238E27FC236}">
                <a16:creationId xmlns:a16="http://schemas.microsoft.com/office/drawing/2014/main" id="{1C6F92F8-F28E-B571-828F-267BABECCB78}"/>
              </a:ext>
            </a:extLst>
          </p:cNvPr>
          <p:cNvSpPr/>
          <p:nvPr/>
        </p:nvSpPr>
        <p:spPr>
          <a:xfrm>
            <a:off x="0" y="6705600"/>
            <a:ext cx="6735441" cy="152400"/>
          </a:xfrm>
          <a:prstGeom prst="rect">
            <a:avLst/>
          </a:prstGeom>
          <a:solidFill>
            <a:srgbClr val="E76E0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385851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A35BA3-D114-25DC-8A76-0E60B9D0A7FC}"/>
              </a:ext>
            </a:extLst>
          </p:cNvPr>
          <p:cNvSpPr>
            <a:spLocks noGrp="1"/>
          </p:cNvSpPr>
          <p:nvPr>
            <p:ph type="title"/>
          </p:nvPr>
        </p:nvSpPr>
        <p:spPr/>
        <p:txBody>
          <a:bodyPr/>
          <a:lstStyle/>
          <a:p>
            <a:r>
              <a:rPr lang="en-US" dirty="0"/>
              <a:t>Story time - Limitations of the application</a:t>
            </a:r>
          </a:p>
        </p:txBody>
      </p:sp>
      <p:sp>
        <p:nvSpPr>
          <p:cNvPr id="3" name="Content Placeholder 2">
            <a:extLst>
              <a:ext uri="{FF2B5EF4-FFF2-40B4-BE49-F238E27FC236}">
                <a16:creationId xmlns:a16="http://schemas.microsoft.com/office/drawing/2014/main" id="{CDBB20D3-FC4C-2B73-ED6F-ABD03348CB4D}"/>
              </a:ext>
            </a:extLst>
          </p:cNvPr>
          <p:cNvSpPr>
            <a:spLocks noGrp="1"/>
          </p:cNvSpPr>
          <p:nvPr>
            <p:ph idx="1"/>
          </p:nvPr>
        </p:nvSpPr>
        <p:spPr>
          <a:xfrm>
            <a:off x="1354347" y="2253673"/>
            <a:ext cx="4741653" cy="3768436"/>
          </a:xfrm>
        </p:spPr>
        <p:txBody>
          <a:bodyPr>
            <a:normAutofit/>
          </a:bodyPr>
          <a:lstStyle/>
          <a:p>
            <a:r>
              <a:rPr lang="en-US" dirty="0"/>
              <a:t>C API is not the greatest</a:t>
            </a:r>
          </a:p>
          <a:p>
            <a:r>
              <a:rPr lang="en-US" dirty="0"/>
              <a:t>Max 30 FPS</a:t>
            </a:r>
          </a:p>
        </p:txBody>
      </p:sp>
      <p:pic>
        <p:nvPicPr>
          <p:cNvPr id="4" name="Graphic 3" descr="Open book with solid fill">
            <a:extLst>
              <a:ext uri="{FF2B5EF4-FFF2-40B4-BE49-F238E27FC236}">
                <a16:creationId xmlns:a16="http://schemas.microsoft.com/office/drawing/2014/main" id="{F0E72ABE-C374-85E6-C438-C7E36A7A46B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475705" y="597667"/>
            <a:ext cx="631880" cy="631880"/>
          </a:xfrm>
          <a:prstGeom prst="rect">
            <a:avLst/>
          </a:prstGeom>
        </p:spPr>
      </p:pic>
      <p:pic>
        <p:nvPicPr>
          <p:cNvPr id="6" name="Picture 5" descr="A close-up of a skull&#10;&#10;Description automatically generated">
            <a:extLst>
              <a:ext uri="{FF2B5EF4-FFF2-40B4-BE49-F238E27FC236}">
                <a16:creationId xmlns:a16="http://schemas.microsoft.com/office/drawing/2014/main" id="{0BCCDDC0-BCC6-DC76-AE97-02DFFF1BCE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41494" y="2253673"/>
            <a:ext cx="1956278" cy="217615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7" descr="A x-ray of a skull&#10;&#10;Description automatically generated">
            <a:extLst>
              <a:ext uri="{FF2B5EF4-FFF2-40B4-BE49-F238E27FC236}">
                <a16:creationId xmlns:a16="http://schemas.microsoft.com/office/drawing/2014/main" id="{57AF064E-5E4F-F187-3EAE-A7A4D9BCD5A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56190" y="3341749"/>
            <a:ext cx="1919219" cy="217615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 name="Picture 9" descr="A skull with teeth and teeth&#10;&#10;Description automatically generated with medium confidence">
            <a:extLst>
              <a:ext uri="{FF2B5EF4-FFF2-40B4-BE49-F238E27FC236}">
                <a16:creationId xmlns:a16="http://schemas.microsoft.com/office/drawing/2014/main" id="{D0A31067-673A-F46F-3022-EC843EE57DD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975409" y="2212142"/>
            <a:ext cx="1801586" cy="217615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PB">
            <a:extLst>
              <a:ext uri="{FF2B5EF4-FFF2-40B4-BE49-F238E27FC236}">
                <a16:creationId xmlns:a16="http://schemas.microsoft.com/office/drawing/2014/main" id="{2857BAC2-C24E-2D06-EB08-4AC2ECF6EF09}"/>
              </a:ext>
            </a:extLst>
          </p:cNvPr>
          <p:cNvSpPr/>
          <p:nvPr/>
        </p:nvSpPr>
        <p:spPr>
          <a:xfrm>
            <a:off x="0" y="6070600"/>
            <a:ext cx="682070" cy="152400"/>
          </a:xfrm>
          <a:prstGeom prst="rect">
            <a:avLst/>
          </a:prstGeom>
          <a:solidFill>
            <a:srgbClr val="E76E0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6312581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screenshot of a computer program&#10;&#10;Description automatically generated">
            <a:extLst>
              <a:ext uri="{FF2B5EF4-FFF2-40B4-BE49-F238E27FC236}">
                <a16:creationId xmlns:a16="http://schemas.microsoft.com/office/drawing/2014/main" id="{9ABFD423-BC6B-7CE7-9313-F0D3778F95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4432"/>
            <a:ext cx="12192000" cy="6589136"/>
          </a:xfrm>
          <a:prstGeom prst="rect">
            <a:avLst/>
          </a:prstGeom>
        </p:spPr>
      </p:pic>
      <p:cxnSp>
        <p:nvCxnSpPr>
          <p:cNvPr id="2" name="Straight Arrow Connector 1">
            <a:extLst>
              <a:ext uri="{FF2B5EF4-FFF2-40B4-BE49-F238E27FC236}">
                <a16:creationId xmlns:a16="http://schemas.microsoft.com/office/drawing/2014/main" id="{FDF3F00B-B1C7-2A8E-D896-F641C08D6E03}"/>
              </a:ext>
            </a:extLst>
          </p:cNvPr>
          <p:cNvCxnSpPr/>
          <p:nvPr/>
        </p:nvCxnSpPr>
        <p:spPr>
          <a:xfrm>
            <a:off x="509263" y="4072148"/>
            <a:ext cx="1445342" cy="0"/>
          </a:xfrm>
          <a:prstGeom prst="straightConnector1">
            <a:avLst/>
          </a:prstGeom>
          <a:ln w="57150">
            <a:solidFill>
              <a:schemeClr val="accent2"/>
            </a:solidFill>
            <a:tailEnd type="triangle"/>
          </a:ln>
        </p:spPr>
        <p:style>
          <a:lnRef idx="2">
            <a:schemeClr val="accent2"/>
          </a:lnRef>
          <a:fillRef idx="0">
            <a:schemeClr val="accent2"/>
          </a:fillRef>
          <a:effectRef idx="1">
            <a:schemeClr val="accent2"/>
          </a:effectRef>
          <a:fontRef idx="minor">
            <a:schemeClr val="tx1"/>
          </a:fontRef>
        </p:style>
      </p:cxnSp>
      <p:sp>
        <p:nvSpPr>
          <p:cNvPr id="4" name="PB">
            <a:extLst>
              <a:ext uri="{FF2B5EF4-FFF2-40B4-BE49-F238E27FC236}">
                <a16:creationId xmlns:a16="http://schemas.microsoft.com/office/drawing/2014/main" id="{B1D7C5A9-5292-E22E-5BF5-50B302925292}"/>
              </a:ext>
            </a:extLst>
          </p:cNvPr>
          <p:cNvSpPr/>
          <p:nvPr/>
        </p:nvSpPr>
        <p:spPr>
          <a:xfrm>
            <a:off x="0" y="6705600"/>
            <a:ext cx="6820699" cy="152400"/>
          </a:xfrm>
          <a:prstGeom prst="rect">
            <a:avLst/>
          </a:prstGeom>
          <a:solidFill>
            <a:srgbClr val="E76E0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42402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C871D40-8DB3-0FE2-00AD-A8AEFCC9BB5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1153443"/>
            <a:ext cx="12191999" cy="4551114"/>
          </a:xfrm>
          <a:prstGeom prst="rect">
            <a:avLst/>
          </a:prstGeom>
        </p:spPr>
      </p:pic>
      <p:sp>
        <p:nvSpPr>
          <p:cNvPr id="5" name="PB">
            <a:extLst>
              <a:ext uri="{FF2B5EF4-FFF2-40B4-BE49-F238E27FC236}">
                <a16:creationId xmlns:a16="http://schemas.microsoft.com/office/drawing/2014/main" id="{8467C665-9172-05AE-49FE-1F247FDC92BF}"/>
              </a:ext>
            </a:extLst>
          </p:cNvPr>
          <p:cNvSpPr/>
          <p:nvPr/>
        </p:nvSpPr>
        <p:spPr>
          <a:xfrm>
            <a:off x="0" y="6705600"/>
            <a:ext cx="6905958" cy="152400"/>
          </a:xfrm>
          <a:prstGeom prst="rect">
            <a:avLst/>
          </a:prstGeom>
          <a:solidFill>
            <a:srgbClr val="E76E0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0520601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8E6326-669D-3ADC-233F-2B7CD30BC479}"/>
              </a:ext>
            </a:extLst>
          </p:cNvPr>
          <p:cNvSpPr>
            <a:spLocks noGrp="1"/>
          </p:cNvSpPr>
          <p:nvPr>
            <p:ph type="title"/>
          </p:nvPr>
        </p:nvSpPr>
        <p:spPr>
          <a:xfrm>
            <a:off x="2781301" y="1709739"/>
            <a:ext cx="6629398" cy="2557462"/>
          </a:xfrm>
        </p:spPr>
        <p:txBody>
          <a:bodyPr>
            <a:normAutofit/>
          </a:bodyPr>
          <a:lstStyle/>
          <a:p>
            <a:r>
              <a:rPr lang="en-US" dirty="0"/>
              <a:t>Pros &amp; Cons</a:t>
            </a:r>
          </a:p>
        </p:txBody>
      </p:sp>
      <p:pic>
        <p:nvPicPr>
          <p:cNvPr id="5" name="Graphic 4" descr="Scales of justice with solid fill">
            <a:extLst>
              <a:ext uri="{FF2B5EF4-FFF2-40B4-BE49-F238E27FC236}">
                <a16:creationId xmlns:a16="http://schemas.microsoft.com/office/drawing/2014/main" id="{4D5B448D-B6D3-D333-7A6C-C40C8805528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652387" y="3508889"/>
            <a:ext cx="1516624" cy="1516624"/>
          </a:xfrm>
          <a:prstGeom prst="rect">
            <a:avLst/>
          </a:prstGeom>
        </p:spPr>
      </p:pic>
      <p:sp>
        <p:nvSpPr>
          <p:cNvPr id="4" name="PB">
            <a:extLst>
              <a:ext uri="{FF2B5EF4-FFF2-40B4-BE49-F238E27FC236}">
                <a16:creationId xmlns:a16="http://schemas.microsoft.com/office/drawing/2014/main" id="{2AE79A63-9B12-E1A9-94AF-68A97F120BD4}"/>
              </a:ext>
            </a:extLst>
          </p:cNvPr>
          <p:cNvSpPr/>
          <p:nvPr/>
        </p:nvSpPr>
        <p:spPr>
          <a:xfrm>
            <a:off x="0" y="6070600"/>
            <a:ext cx="6991217" cy="152400"/>
          </a:xfrm>
          <a:prstGeom prst="rect">
            <a:avLst/>
          </a:prstGeom>
          <a:solidFill>
            <a:srgbClr val="E76E0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0953917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BA813-2B78-4EBA-4054-C0A102FEE752}"/>
              </a:ext>
            </a:extLst>
          </p:cNvPr>
          <p:cNvSpPr>
            <a:spLocks noGrp="1"/>
          </p:cNvSpPr>
          <p:nvPr>
            <p:ph type="title"/>
          </p:nvPr>
        </p:nvSpPr>
        <p:spPr/>
        <p:txBody>
          <a:bodyPr/>
          <a:lstStyle/>
          <a:p>
            <a:r>
              <a:rPr lang="en-US" dirty="0"/>
              <a:t>Pros &amp; Cons</a:t>
            </a:r>
          </a:p>
        </p:txBody>
      </p:sp>
      <p:sp>
        <p:nvSpPr>
          <p:cNvPr id="3" name="Content Placeholder 2">
            <a:extLst>
              <a:ext uri="{FF2B5EF4-FFF2-40B4-BE49-F238E27FC236}">
                <a16:creationId xmlns:a16="http://schemas.microsoft.com/office/drawing/2014/main" id="{CE63331A-EE8F-AFF7-6EBF-733E32E1A594}"/>
              </a:ext>
            </a:extLst>
          </p:cNvPr>
          <p:cNvSpPr>
            <a:spLocks noGrp="1"/>
          </p:cNvSpPr>
          <p:nvPr>
            <p:ph idx="1"/>
          </p:nvPr>
        </p:nvSpPr>
        <p:spPr/>
        <p:txBody>
          <a:bodyPr>
            <a:normAutofit/>
          </a:bodyPr>
          <a:lstStyle/>
          <a:p>
            <a:r>
              <a:rPr lang="en-US" dirty="0"/>
              <a:t>Pro</a:t>
            </a:r>
          </a:p>
          <a:p>
            <a:pPr lvl="1"/>
            <a:r>
              <a:rPr lang="en-US" dirty="0"/>
              <a:t>Easy to </a:t>
            </a:r>
            <a:r>
              <a:rPr lang="en-US" dirty="0" err="1"/>
              <a:t>jobify</a:t>
            </a:r>
            <a:r>
              <a:rPr lang="en-US" dirty="0"/>
              <a:t> a framework</a:t>
            </a:r>
          </a:p>
          <a:p>
            <a:pPr lvl="1"/>
            <a:r>
              <a:rPr lang="en-US" dirty="0"/>
              <a:t>Easy to sync</a:t>
            </a:r>
          </a:p>
          <a:p>
            <a:pPr lvl="1"/>
            <a:r>
              <a:rPr lang="en-US" dirty="0">
                <a:latin typeface="Aptos (Body)"/>
                <a:cs typeface="Courier New" panose="02070309020205020404" pitchFamily="49" charset="0"/>
              </a:rPr>
              <a:t>Lightweight</a:t>
            </a:r>
          </a:p>
        </p:txBody>
      </p:sp>
      <p:pic>
        <p:nvPicPr>
          <p:cNvPr id="4" name="Graphic 3" descr="Scales of justice with solid fill">
            <a:extLst>
              <a:ext uri="{FF2B5EF4-FFF2-40B4-BE49-F238E27FC236}">
                <a16:creationId xmlns:a16="http://schemas.microsoft.com/office/drawing/2014/main" id="{2FC929C1-041F-A546-F7A3-988B7B9A204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512244" y="634206"/>
            <a:ext cx="558802" cy="558802"/>
          </a:xfrm>
          <a:prstGeom prst="rect">
            <a:avLst/>
          </a:prstGeom>
        </p:spPr>
      </p:pic>
      <p:sp>
        <p:nvSpPr>
          <p:cNvPr id="6" name="Plus Sign 5">
            <a:extLst>
              <a:ext uri="{FF2B5EF4-FFF2-40B4-BE49-F238E27FC236}">
                <a16:creationId xmlns:a16="http://schemas.microsoft.com/office/drawing/2014/main" id="{650CF88B-2CB9-D3CA-8E01-EE3803AA06F3}"/>
              </a:ext>
            </a:extLst>
          </p:cNvPr>
          <p:cNvSpPr/>
          <p:nvPr/>
        </p:nvSpPr>
        <p:spPr>
          <a:xfrm>
            <a:off x="7154779" y="2473349"/>
            <a:ext cx="1911302" cy="1911302"/>
          </a:xfrm>
          <a:prstGeom prst="mathPlus">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9" name="PB">
            <a:extLst>
              <a:ext uri="{FF2B5EF4-FFF2-40B4-BE49-F238E27FC236}">
                <a16:creationId xmlns:a16="http://schemas.microsoft.com/office/drawing/2014/main" id="{C0140AB1-90B8-61B1-1EEE-37FC60D13FC6}"/>
              </a:ext>
            </a:extLst>
          </p:cNvPr>
          <p:cNvSpPr/>
          <p:nvPr/>
        </p:nvSpPr>
        <p:spPr>
          <a:xfrm>
            <a:off x="0" y="6070600"/>
            <a:ext cx="7076476" cy="152400"/>
          </a:xfrm>
          <a:prstGeom prst="rect">
            <a:avLst/>
          </a:prstGeom>
          <a:solidFill>
            <a:srgbClr val="E76E0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3737324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BA813-2B78-4EBA-4054-C0A102FEE752}"/>
              </a:ext>
            </a:extLst>
          </p:cNvPr>
          <p:cNvSpPr>
            <a:spLocks noGrp="1"/>
          </p:cNvSpPr>
          <p:nvPr>
            <p:ph type="title"/>
          </p:nvPr>
        </p:nvSpPr>
        <p:spPr/>
        <p:txBody>
          <a:bodyPr/>
          <a:lstStyle/>
          <a:p>
            <a:r>
              <a:rPr lang="en-US" dirty="0"/>
              <a:t>Pros &amp; Cons</a:t>
            </a:r>
          </a:p>
        </p:txBody>
      </p:sp>
      <p:sp>
        <p:nvSpPr>
          <p:cNvPr id="3" name="Content Placeholder 2">
            <a:extLst>
              <a:ext uri="{FF2B5EF4-FFF2-40B4-BE49-F238E27FC236}">
                <a16:creationId xmlns:a16="http://schemas.microsoft.com/office/drawing/2014/main" id="{CE63331A-EE8F-AFF7-6EBF-733E32E1A594}"/>
              </a:ext>
            </a:extLst>
          </p:cNvPr>
          <p:cNvSpPr>
            <a:spLocks noGrp="1"/>
          </p:cNvSpPr>
          <p:nvPr>
            <p:ph idx="1"/>
          </p:nvPr>
        </p:nvSpPr>
        <p:spPr/>
        <p:txBody>
          <a:bodyPr>
            <a:normAutofit/>
          </a:bodyPr>
          <a:lstStyle/>
          <a:p>
            <a:r>
              <a:rPr lang="en-US" dirty="0">
                <a:latin typeface="Aptos (Body)"/>
                <a:cs typeface="Courier New" panose="02070309020205020404" pitchFamily="49" charset="0"/>
              </a:rPr>
              <a:t>Cons</a:t>
            </a:r>
          </a:p>
          <a:p>
            <a:pPr lvl="1"/>
            <a:r>
              <a:rPr lang="en-US" dirty="0">
                <a:latin typeface="Aptos (Body)"/>
                <a:cs typeface="Courier New" panose="02070309020205020404" pitchFamily="49" charset="0"/>
              </a:rPr>
              <a:t>No usage of sync primitives</a:t>
            </a:r>
          </a:p>
          <a:p>
            <a:pPr lvl="1"/>
            <a:r>
              <a:rPr lang="en-US" dirty="0">
                <a:latin typeface="Aptos (Body)"/>
                <a:cs typeface="Courier New" panose="02070309020205020404" pitchFamily="49" charset="0"/>
              </a:rPr>
              <a:t>Fibers can migrate between threads</a:t>
            </a:r>
          </a:p>
        </p:txBody>
      </p:sp>
      <p:pic>
        <p:nvPicPr>
          <p:cNvPr id="4" name="Graphic 3" descr="Scales of justice with solid fill">
            <a:extLst>
              <a:ext uri="{FF2B5EF4-FFF2-40B4-BE49-F238E27FC236}">
                <a16:creationId xmlns:a16="http://schemas.microsoft.com/office/drawing/2014/main" id="{08583F68-706C-F1B6-E880-710384A0500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512244" y="634206"/>
            <a:ext cx="558802" cy="558802"/>
          </a:xfrm>
          <a:prstGeom prst="rect">
            <a:avLst/>
          </a:prstGeom>
        </p:spPr>
      </p:pic>
      <p:sp>
        <p:nvSpPr>
          <p:cNvPr id="6" name="Minus Sign 5">
            <a:extLst>
              <a:ext uri="{FF2B5EF4-FFF2-40B4-BE49-F238E27FC236}">
                <a16:creationId xmlns:a16="http://schemas.microsoft.com/office/drawing/2014/main" id="{40194968-4205-B56F-B64B-145D19C80B16}"/>
              </a:ext>
            </a:extLst>
          </p:cNvPr>
          <p:cNvSpPr/>
          <p:nvPr/>
        </p:nvSpPr>
        <p:spPr>
          <a:xfrm>
            <a:off x="7085662" y="2424859"/>
            <a:ext cx="2008284" cy="2008282"/>
          </a:xfrm>
          <a:prstGeom prst="mathMinus">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9" name="PB">
            <a:extLst>
              <a:ext uri="{FF2B5EF4-FFF2-40B4-BE49-F238E27FC236}">
                <a16:creationId xmlns:a16="http://schemas.microsoft.com/office/drawing/2014/main" id="{47E02B53-D491-D0FE-99E2-CBB749690139}"/>
              </a:ext>
            </a:extLst>
          </p:cNvPr>
          <p:cNvSpPr/>
          <p:nvPr/>
        </p:nvSpPr>
        <p:spPr>
          <a:xfrm>
            <a:off x="0" y="6070600"/>
            <a:ext cx="7161734" cy="152400"/>
          </a:xfrm>
          <a:prstGeom prst="rect">
            <a:avLst/>
          </a:prstGeom>
          <a:solidFill>
            <a:srgbClr val="E76E0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5935206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BA813-2B78-4EBA-4054-C0A102FEE752}"/>
              </a:ext>
            </a:extLst>
          </p:cNvPr>
          <p:cNvSpPr>
            <a:spLocks noGrp="1"/>
          </p:cNvSpPr>
          <p:nvPr>
            <p:ph type="title"/>
          </p:nvPr>
        </p:nvSpPr>
        <p:spPr/>
        <p:txBody>
          <a:bodyPr/>
          <a:lstStyle/>
          <a:p>
            <a:r>
              <a:rPr lang="en-US" dirty="0"/>
              <a:t>Pros &amp; Cons</a:t>
            </a:r>
          </a:p>
        </p:txBody>
      </p:sp>
      <p:pic>
        <p:nvPicPr>
          <p:cNvPr id="35" name="Picture 34">
            <a:extLst>
              <a:ext uri="{FF2B5EF4-FFF2-40B4-BE49-F238E27FC236}">
                <a16:creationId xmlns:a16="http://schemas.microsoft.com/office/drawing/2014/main" id="{880DC3A9-F8C9-6F85-9D6F-EF32C9365959}"/>
              </a:ext>
            </a:extLst>
          </p:cNvPr>
          <p:cNvPicPr>
            <a:picLocks noChangeAspect="1"/>
          </p:cNvPicPr>
          <p:nvPr/>
        </p:nvPicPr>
        <p:blipFill>
          <a:blip r:embed="rId3">
            <a:extLst>
              <a:ext uri="{28A0092B-C50C-407E-A947-70E740481C1C}">
                <a14:useLocalDpi xmlns:a14="http://schemas.microsoft.com/office/drawing/2010/main" val="0"/>
              </a:ext>
            </a:extLst>
          </a:blip>
          <a:srcRect l="17882" t="19777" r="17485" b="20503"/>
          <a:stretch/>
        </p:blipFill>
        <p:spPr>
          <a:xfrm>
            <a:off x="7464916" y="1886453"/>
            <a:ext cx="3579792" cy="3800476"/>
          </a:xfrm>
          <a:prstGeom prst="rect">
            <a:avLst/>
          </a:prstGeom>
        </p:spPr>
      </p:pic>
      <p:grpSp>
        <p:nvGrpSpPr>
          <p:cNvPr id="6" name="Group 5">
            <a:extLst>
              <a:ext uri="{FF2B5EF4-FFF2-40B4-BE49-F238E27FC236}">
                <a16:creationId xmlns:a16="http://schemas.microsoft.com/office/drawing/2014/main" id="{D2C9DDDD-030F-CB0A-F11F-FD714694DABA}"/>
              </a:ext>
            </a:extLst>
          </p:cNvPr>
          <p:cNvGrpSpPr/>
          <p:nvPr/>
        </p:nvGrpSpPr>
        <p:grpSpPr>
          <a:xfrm>
            <a:off x="1089891" y="2171699"/>
            <a:ext cx="5638491" cy="3698862"/>
            <a:chOff x="1478208" y="1784436"/>
            <a:chExt cx="6533746" cy="4286152"/>
          </a:xfrm>
        </p:grpSpPr>
        <p:grpSp>
          <p:nvGrpSpPr>
            <p:cNvPr id="22" name="Group 21">
              <a:extLst>
                <a:ext uri="{FF2B5EF4-FFF2-40B4-BE49-F238E27FC236}">
                  <a16:creationId xmlns:a16="http://schemas.microsoft.com/office/drawing/2014/main" id="{CDC312AE-2B0A-364F-E7B6-A969A5E861D9}"/>
                </a:ext>
              </a:extLst>
            </p:cNvPr>
            <p:cNvGrpSpPr/>
            <p:nvPr/>
          </p:nvGrpSpPr>
          <p:grpSpPr>
            <a:xfrm>
              <a:off x="1478208" y="1784436"/>
              <a:ext cx="2701840" cy="2032882"/>
              <a:chOff x="2714155" y="2648746"/>
              <a:chExt cx="2701840" cy="2032882"/>
            </a:xfrm>
          </p:grpSpPr>
          <p:sp>
            <p:nvSpPr>
              <p:cNvPr id="7" name="Flowchart: Document 6">
                <a:extLst>
                  <a:ext uri="{FF2B5EF4-FFF2-40B4-BE49-F238E27FC236}">
                    <a16:creationId xmlns:a16="http://schemas.microsoft.com/office/drawing/2014/main" id="{BCDC813E-ABC4-881C-E900-128324E49792}"/>
                  </a:ext>
                </a:extLst>
              </p:cNvPr>
              <p:cNvSpPr/>
              <p:nvPr/>
            </p:nvSpPr>
            <p:spPr>
              <a:xfrm>
                <a:off x="2714155" y="2648746"/>
                <a:ext cx="2701840" cy="1820092"/>
              </a:xfrm>
              <a:prstGeom prst="flowChartDocument">
                <a:avLst/>
              </a:prstGeom>
              <a:effectLst>
                <a:outerShdw blurRad="50800" dist="38100" dir="2700000" algn="tl" rotWithShape="0">
                  <a:prstClr val="black">
                    <a:alpha val="40000"/>
                  </a:prstClr>
                </a:outerShdw>
              </a:effectLst>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sz="2800" dirty="0"/>
                  <a:t>Worker</a:t>
                </a:r>
              </a:p>
              <a:p>
                <a:pPr algn="ctr"/>
                <a:r>
                  <a:rPr lang="en-US" sz="2800" dirty="0"/>
                  <a:t>Thread 1</a:t>
                </a:r>
              </a:p>
            </p:txBody>
          </p:sp>
          <p:grpSp>
            <p:nvGrpSpPr>
              <p:cNvPr id="8" name="Group 7">
                <a:extLst>
                  <a:ext uri="{FF2B5EF4-FFF2-40B4-BE49-F238E27FC236}">
                    <a16:creationId xmlns:a16="http://schemas.microsoft.com/office/drawing/2014/main" id="{3566757B-72B3-62A1-D154-1EF4831DE373}"/>
                  </a:ext>
                </a:extLst>
              </p:cNvPr>
              <p:cNvGrpSpPr/>
              <p:nvPr/>
            </p:nvGrpSpPr>
            <p:grpSpPr>
              <a:xfrm>
                <a:off x="3073943" y="4099290"/>
                <a:ext cx="1982263" cy="582338"/>
                <a:chOff x="4815840" y="3274423"/>
                <a:chExt cx="1950720" cy="505098"/>
              </a:xfrm>
              <a:effectLst>
                <a:outerShdw blurRad="50800" dist="38100" dir="2700000" algn="tl" rotWithShape="0">
                  <a:prstClr val="black">
                    <a:alpha val="40000"/>
                  </a:prstClr>
                </a:outerShdw>
              </a:effectLst>
            </p:grpSpPr>
            <p:sp>
              <p:nvSpPr>
                <p:cNvPr id="9" name="Rectangle 8">
                  <a:extLst>
                    <a:ext uri="{FF2B5EF4-FFF2-40B4-BE49-F238E27FC236}">
                      <a16:creationId xmlns:a16="http://schemas.microsoft.com/office/drawing/2014/main" id="{1C60A6B3-1827-6F5B-1E8E-ED6F0C4EAA48}"/>
                    </a:ext>
                  </a:extLst>
                </p:cNvPr>
                <p:cNvSpPr/>
                <p:nvPr/>
              </p:nvSpPr>
              <p:spPr>
                <a:xfrm>
                  <a:off x="4815840" y="3274423"/>
                  <a:ext cx="1950720" cy="505096"/>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A52D988-2AC2-E08E-BE27-81C99D52876F}"/>
                    </a:ext>
                  </a:extLst>
                </p:cNvPr>
                <p:cNvSpPr/>
                <p:nvPr/>
              </p:nvSpPr>
              <p:spPr>
                <a:xfrm>
                  <a:off x="4920343" y="3274424"/>
                  <a:ext cx="1741714" cy="505097"/>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dirty="0"/>
                    <a:t>Fiber</a:t>
                  </a:r>
                </a:p>
              </p:txBody>
            </p:sp>
          </p:grpSp>
        </p:grpSp>
        <p:grpSp>
          <p:nvGrpSpPr>
            <p:cNvPr id="23" name="Group 22">
              <a:extLst>
                <a:ext uri="{FF2B5EF4-FFF2-40B4-BE49-F238E27FC236}">
                  <a16:creationId xmlns:a16="http://schemas.microsoft.com/office/drawing/2014/main" id="{2B8DEF33-1215-C099-C3A4-3BD0DE9B0774}"/>
                </a:ext>
              </a:extLst>
            </p:cNvPr>
            <p:cNvGrpSpPr/>
            <p:nvPr/>
          </p:nvGrpSpPr>
          <p:grpSpPr>
            <a:xfrm>
              <a:off x="5204201" y="2784917"/>
              <a:ext cx="2252182" cy="2238103"/>
              <a:chOff x="8253046" y="2648746"/>
              <a:chExt cx="2252182" cy="2238103"/>
            </a:xfrm>
          </p:grpSpPr>
          <p:sp>
            <p:nvSpPr>
              <p:cNvPr id="11" name="Rectangle 10">
                <a:extLst>
                  <a:ext uri="{FF2B5EF4-FFF2-40B4-BE49-F238E27FC236}">
                    <a16:creationId xmlns:a16="http://schemas.microsoft.com/office/drawing/2014/main" id="{643DA7FA-2EA6-CA24-DED7-723A6FC2398F}"/>
                  </a:ext>
                </a:extLst>
              </p:cNvPr>
              <p:cNvSpPr/>
              <p:nvPr/>
            </p:nvSpPr>
            <p:spPr>
              <a:xfrm>
                <a:off x="8253046" y="2648746"/>
                <a:ext cx="2252182" cy="2238103"/>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EC7E3D5C-8AFC-DFA2-5E34-F1ABA06DD8E6}"/>
                  </a:ext>
                </a:extLst>
              </p:cNvPr>
              <p:cNvSpPr txBox="1"/>
              <p:nvPr/>
            </p:nvSpPr>
            <p:spPr>
              <a:xfrm>
                <a:off x="8991602" y="4283620"/>
                <a:ext cx="775063" cy="461665"/>
              </a:xfrm>
              <a:prstGeom prst="rect">
                <a:avLst/>
              </a:prstGeom>
              <a:noFill/>
            </p:spPr>
            <p:txBody>
              <a:bodyPr wrap="square" rtlCol="0">
                <a:spAutoFit/>
              </a:bodyPr>
              <a:lstStyle/>
              <a:p>
                <a:pPr algn="ctr"/>
                <a:r>
                  <a:rPr lang="en-US" sz="2400" dirty="0">
                    <a:solidFill>
                      <a:schemeClr val="bg1"/>
                    </a:solidFill>
                  </a:rPr>
                  <a:t>1</a:t>
                </a:r>
              </a:p>
            </p:txBody>
          </p:sp>
          <p:sp>
            <p:nvSpPr>
              <p:cNvPr id="13" name="TextBox 12">
                <a:extLst>
                  <a:ext uri="{FF2B5EF4-FFF2-40B4-BE49-F238E27FC236}">
                    <a16:creationId xmlns:a16="http://schemas.microsoft.com/office/drawing/2014/main" id="{A30D6C7B-53E7-B2F0-1FC3-34BEF0E2835A}"/>
                  </a:ext>
                </a:extLst>
              </p:cNvPr>
              <p:cNvSpPr txBox="1"/>
              <p:nvPr/>
            </p:nvSpPr>
            <p:spPr>
              <a:xfrm>
                <a:off x="8399422" y="2865240"/>
                <a:ext cx="1959429" cy="461665"/>
              </a:xfrm>
              <a:prstGeom prst="rect">
                <a:avLst/>
              </a:prstGeom>
              <a:noFill/>
            </p:spPr>
            <p:txBody>
              <a:bodyPr wrap="square" rtlCol="0">
                <a:spAutoFit/>
              </a:bodyPr>
              <a:lstStyle/>
              <a:p>
                <a:pPr algn="ctr"/>
                <a:r>
                  <a:rPr lang="en-US" sz="2400" dirty="0">
                    <a:solidFill>
                      <a:schemeClr val="bg1"/>
                    </a:solidFill>
                  </a:rPr>
                  <a:t>Wait List</a:t>
                </a:r>
              </a:p>
            </p:txBody>
          </p:sp>
          <p:grpSp>
            <p:nvGrpSpPr>
              <p:cNvPr id="14" name="Group 13">
                <a:extLst>
                  <a:ext uri="{FF2B5EF4-FFF2-40B4-BE49-F238E27FC236}">
                    <a16:creationId xmlns:a16="http://schemas.microsoft.com/office/drawing/2014/main" id="{F683C86F-0848-DEBE-19A2-A40A76358ADD}"/>
                  </a:ext>
                </a:extLst>
              </p:cNvPr>
              <p:cNvGrpSpPr/>
              <p:nvPr/>
            </p:nvGrpSpPr>
            <p:grpSpPr>
              <a:xfrm>
                <a:off x="8388004" y="3432761"/>
                <a:ext cx="1982263" cy="582338"/>
                <a:chOff x="4815840" y="3274423"/>
                <a:chExt cx="1950720" cy="505098"/>
              </a:xfrm>
              <a:effectLst>
                <a:outerShdw blurRad="50800" dist="38100" dir="2700000" algn="tl" rotWithShape="0">
                  <a:prstClr val="black">
                    <a:alpha val="40000"/>
                  </a:prstClr>
                </a:outerShdw>
              </a:effectLst>
            </p:grpSpPr>
            <p:sp>
              <p:nvSpPr>
                <p:cNvPr id="15" name="Rectangle 14">
                  <a:extLst>
                    <a:ext uri="{FF2B5EF4-FFF2-40B4-BE49-F238E27FC236}">
                      <a16:creationId xmlns:a16="http://schemas.microsoft.com/office/drawing/2014/main" id="{DA8D3664-6C1B-C223-1B2B-3595201CF3F1}"/>
                    </a:ext>
                  </a:extLst>
                </p:cNvPr>
                <p:cNvSpPr/>
                <p:nvPr/>
              </p:nvSpPr>
              <p:spPr>
                <a:xfrm>
                  <a:off x="4815840" y="3274423"/>
                  <a:ext cx="1950720" cy="505096"/>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66F4CAA3-9D05-E5B9-1C63-C95B8CAC0C98}"/>
                    </a:ext>
                  </a:extLst>
                </p:cNvPr>
                <p:cNvSpPr/>
                <p:nvPr/>
              </p:nvSpPr>
              <p:spPr>
                <a:xfrm>
                  <a:off x="4920343" y="3274424"/>
                  <a:ext cx="1741714" cy="505097"/>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dirty="0"/>
                </a:p>
              </p:txBody>
            </p:sp>
          </p:grpSp>
          <p:sp>
            <p:nvSpPr>
              <p:cNvPr id="17" name="Rectangle 16">
                <a:extLst>
                  <a:ext uri="{FF2B5EF4-FFF2-40B4-BE49-F238E27FC236}">
                    <a16:creationId xmlns:a16="http://schemas.microsoft.com/office/drawing/2014/main" id="{01A0A7CE-455D-D1A1-C93B-8E50BDA64C15}"/>
                  </a:ext>
                </a:extLst>
              </p:cNvPr>
              <p:cNvSpPr/>
              <p:nvPr/>
            </p:nvSpPr>
            <p:spPr>
              <a:xfrm>
                <a:off x="9092300" y="3489527"/>
                <a:ext cx="573669" cy="468803"/>
              </a:xfrm>
              <a:prstGeom prst="rect">
                <a:avLst/>
              </a:prstGeom>
              <a:effectLst>
                <a:outerShdw blurRad="50800" dist="38100" dir="2700000" algn="tl" rotWithShape="0">
                  <a:prstClr val="black">
                    <a:alpha val="40000"/>
                  </a:prstClr>
                </a:outerShdw>
              </a:effectLst>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grpSp>
        <p:grpSp>
          <p:nvGrpSpPr>
            <p:cNvPr id="5" name="Group 4">
              <a:extLst>
                <a:ext uri="{FF2B5EF4-FFF2-40B4-BE49-F238E27FC236}">
                  <a16:creationId xmlns:a16="http://schemas.microsoft.com/office/drawing/2014/main" id="{08DF56BF-3E7B-2E16-F32A-3808E6A09ED8}"/>
                </a:ext>
              </a:extLst>
            </p:cNvPr>
            <p:cNvGrpSpPr/>
            <p:nvPr/>
          </p:nvGrpSpPr>
          <p:grpSpPr>
            <a:xfrm>
              <a:off x="1544723" y="4037706"/>
              <a:ext cx="2701840" cy="2032882"/>
              <a:chOff x="1544723" y="4037706"/>
              <a:chExt cx="2701840" cy="2032882"/>
            </a:xfrm>
          </p:grpSpPr>
          <p:sp>
            <p:nvSpPr>
              <p:cNvPr id="24" name="Flowchart: Document 23">
                <a:extLst>
                  <a:ext uri="{FF2B5EF4-FFF2-40B4-BE49-F238E27FC236}">
                    <a16:creationId xmlns:a16="http://schemas.microsoft.com/office/drawing/2014/main" id="{85D60A14-0393-595C-3858-FEC2A817BD7B}"/>
                  </a:ext>
                </a:extLst>
              </p:cNvPr>
              <p:cNvSpPr/>
              <p:nvPr/>
            </p:nvSpPr>
            <p:spPr>
              <a:xfrm>
                <a:off x="1544723" y="4037706"/>
                <a:ext cx="2701840" cy="1820092"/>
              </a:xfrm>
              <a:prstGeom prst="flowChartDocument">
                <a:avLst/>
              </a:prstGeom>
              <a:effectLst>
                <a:outerShdw blurRad="50800" dist="38100" dir="2700000" algn="tl" rotWithShape="0">
                  <a:prstClr val="black">
                    <a:alpha val="40000"/>
                  </a:prstClr>
                </a:outerShdw>
              </a:effectLst>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sz="2800" dirty="0"/>
                  <a:t>Worker</a:t>
                </a:r>
              </a:p>
              <a:p>
                <a:pPr algn="ctr"/>
                <a:r>
                  <a:rPr lang="en-US" sz="2800" dirty="0"/>
                  <a:t>Thread 2</a:t>
                </a:r>
              </a:p>
            </p:txBody>
          </p:sp>
          <p:grpSp>
            <p:nvGrpSpPr>
              <p:cNvPr id="25" name="Group 24">
                <a:extLst>
                  <a:ext uri="{FF2B5EF4-FFF2-40B4-BE49-F238E27FC236}">
                    <a16:creationId xmlns:a16="http://schemas.microsoft.com/office/drawing/2014/main" id="{35589B34-2013-EDF0-BFAB-ED5641446A8D}"/>
                  </a:ext>
                </a:extLst>
              </p:cNvPr>
              <p:cNvGrpSpPr/>
              <p:nvPr/>
            </p:nvGrpSpPr>
            <p:grpSpPr>
              <a:xfrm>
                <a:off x="1904511" y="5488250"/>
                <a:ext cx="1982263" cy="582338"/>
                <a:chOff x="4815840" y="3274423"/>
                <a:chExt cx="1950720" cy="505098"/>
              </a:xfrm>
              <a:effectLst>
                <a:outerShdw blurRad="50800" dist="38100" dir="2700000" algn="tl" rotWithShape="0">
                  <a:prstClr val="black">
                    <a:alpha val="40000"/>
                  </a:prstClr>
                </a:outerShdw>
              </a:effectLst>
            </p:grpSpPr>
            <p:sp>
              <p:nvSpPr>
                <p:cNvPr id="26" name="Rectangle 25">
                  <a:extLst>
                    <a:ext uri="{FF2B5EF4-FFF2-40B4-BE49-F238E27FC236}">
                      <a16:creationId xmlns:a16="http://schemas.microsoft.com/office/drawing/2014/main" id="{51170050-3F8D-93B9-A84B-7F95298E715A}"/>
                    </a:ext>
                  </a:extLst>
                </p:cNvPr>
                <p:cNvSpPr/>
                <p:nvPr/>
              </p:nvSpPr>
              <p:spPr>
                <a:xfrm>
                  <a:off x="4815840" y="3274423"/>
                  <a:ext cx="1950720" cy="505096"/>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53546E3F-6E7E-7616-19F9-71F3D3DC7095}"/>
                    </a:ext>
                  </a:extLst>
                </p:cNvPr>
                <p:cNvSpPr/>
                <p:nvPr/>
              </p:nvSpPr>
              <p:spPr>
                <a:xfrm>
                  <a:off x="4920343" y="3274424"/>
                  <a:ext cx="1741714" cy="505097"/>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dirty="0"/>
                    <a:t>Fiber</a:t>
                  </a:r>
                </a:p>
              </p:txBody>
            </p:sp>
          </p:grpSp>
        </p:grpSp>
        <p:cxnSp>
          <p:nvCxnSpPr>
            <p:cNvPr id="29" name="Straight Arrow Connector 28">
              <a:extLst>
                <a:ext uri="{FF2B5EF4-FFF2-40B4-BE49-F238E27FC236}">
                  <a16:creationId xmlns:a16="http://schemas.microsoft.com/office/drawing/2014/main" id="{B51510CA-9977-510D-6692-DF816BEF5A5A}"/>
                </a:ext>
              </a:extLst>
            </p:cNvPr>
            <p:cNvCxnSpPr>
              <a:cxnSpLocks/>
            </p:cNvCxnSpPr>
            <p:nvPr/>
          </p:nvCxnSpPr>
          <p:spPr>
            <a:xfrm>
              <a:off x="4541855" y="2784917"/>
              <a:ext cx="411982" cy="320024"/>
            </a:xfrm>
            <a:prstGeom prst="straightConnector1">
              <a:avLst/>
            </a:prstGeom>
            <a:ln w="57150">
              <a:tailEnd type="triangle"/>
            </a:ln>
          </p:spPr>
          <p:style>
            <a:lnRef idx="2">
              <a:schemeClr val="accent2"/>
            </a:lnRef>
            <a:fillRef idx="0">
              <a:schemeClr val="accent2"/>
            </a:fillRef>
            <a:effectRef idx="1">
              <a:schemeClr val="accent2"/>
            </a:effectRef>
            <a:fontRef idx="minor">
              <a:schemeClr val="tx1"/>
            </a:fontRef>
          </p:style>
        </p:cxnSp>
        <p:cxnSp>
          <p:nvCxnSpPr>
            <p:cNvPr id="37" name="Straight Arrow Connector 36">
              <a:extLst>
                <a:ext uri="{FF2B5EF4-FFF2-40B4-BE49-F238E27FC236}">
                  <a16:creationId xmlns:a16="http://schemas.microsoft.com/office/drawing/2014/main" id="{A1BD0F8B-248A-54F0-4F9A-B688B7A18B0E}"/>
                </a:ext>
              </a:extLst>
            </p:cNvPr>
            <p:cNvCxnSpPr>
              <a:cxnSpLocks/>
            </p:cNvCxnSpPr>
            <p:nvPr/>
          </p:nvCxnSpPr>
          <p:spPr>
            <a:xfrm>
              <a:off x="4345332" y="1866778"/>
              <a:ext cx="3666622" cy="0"/>
            </a:xfrm>
            <a:prstGeom prst="straightConnector1">
              <a:avLst/>
            </a:prstGeom>
            <a:ln w="57150">
              <a:tailEnd type="triangle"/>
            </a:ln>
          </p:spPr>
          <p:style>
            <a:lnRef idx="2">
              <a:schemeClr val="accent2"/>
            </a:lnRef>
            <a:fillRef idx="0">
              <a:schemeClr val="accent2"/>
            </a:fillRef>
            <a:effectRef idx="1">
              <a:schemeClr val="accent2"/>
            </a:effectRef>
            <a:fontRef idx="minor">
              <a:schemeClr val="tx1"/>
            </a:fontRef>
          </p:style>
        </p:cxnSp>
      </p:grpSp>
      <p:sp>
        <p:nvSpPr>
          <p:cNvPr id="4" name="PB">
            <a:extLst>
              <a:ext uri="{FF2B5EF4-FFF2-40B4-BE49-F238E27FC236}">
                <a16:creationId xmlns:a16="http://schemas.microsoft.com/office/drawing/2014/main" id="{C49950DB-F530-3CF6-1FAF-6B44033247A1}"/>
              </a:ext>
            </a:extLst>
          </p:cNvPr>
          <p:cNvSpPr/>
          <p:nvPr/>
        </p:nvSpPr>
        <p:spPr>
          <a:xfrm>
            <a:off x="0" y="6705600"/>
            <a:ext cx="7246993" cy="152400"/>
          </a:xfrm>
          <a:prstGeom prst="rect">
            <a:avLst/>
          </a:prstGeom>
          <a:solidFill>
            <a:srgbClr val="E76E0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9728716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BA813-2B78-4EBA-4054-C0A102FEE752}"/>
              </a:ext>
            </a:extLst>
          </p:cNvPr>
          <p:cNvSpPr>
            <a:spLocks noGrp="1"/>
          </p:cNvSpPr>
          <p:nvPr>
            <p:ph type="title"/>
          </p:nvPr>
        </p:nvSpPr>
        <p:spPr/>
        <p:txBody>
          <a:bodyPr/>
          <a:lstStyle/>
          <a:p>
            <a:r>
              <a:rPr lang="en-US" dirty="0"/>
              <a:t>Pros &amp; Cons</a:t>
            </a:r>
          </a:p>
        </p:txBody>
      </p:sp>
      <p:grpSp>
        <p:nvGrpSpPr>
          <p:cNvPr id="6" name="Group 5">
            <a:extLst>
              <a:ext uri="{FF2B5EF4-FFF2-40B4-BE49-F238E27FC236}">
                <a16:creationId xmlns:a16="http://schemas.microsoft.com/office/drawing/2014/main" id="{84CF2A41-4095-892D-5B7F-77BAF779CEA5}"/>
              </a:ext>
            </a:extLst>
          </p:cNvPr>
          <p:cNvGrpSpPr/>
          <p:nvPr/>
        </p:nvGrpSpPr>
        <p:grpSpPr>
          <a:xfrm>
            <a:off x="1089891" y="2057400"/>
            <a:ext cx="6006823" cy="3943350"/>
            <a:chOff x="1478208" y="1784436"/>
            <a:chExt cx="6529006" cy="4286152"/>
          </a:xfrm>
        </p:grpSpPr>
        <p:grpSp>
          <p:nvGrpSpPr>
            <p:cNvPr id="3" name="Group 2">
              <a:extLst>
                <a:ext uri="{FF2B5EF4-FFF2-40B4-BE49-F238E27FC236}">
                  <a16:creationId xmlns:a16="http://schemas.microsoft.com/office/drawing/2014/main" id="{086456D9-2FD8-B80B-4661-717AFEB6EE99}"/>
                </a:ext>
              </a:extLst>
            </p:cNvPr>
            <p:cNvGrpSpPr/>
            <p:nvPr/>
          </p:nvGrpSpPr>
          <p:grpSpPr>
            <a:xfrm>
              <a:off x="1478208" y="1784436"/>
              <a:ext cx="6529006" cy="4073362"/>
              <a:chOff x="1478208" y="1784436"/>
              <a:chExt cx="6529006" cy="4073362"/>
            </a:xfrm>
          </p:grpSpPr>
          <p:grpSp>
            <p:nvGrpSpPr>
              <p:cNvPr id="22" name="Group 21">
                <a:extLst>
                  <a:ext uri="{FF2B5EF4-FFF2-40B4-BE49-F238E27FC236}">
                    <a16:creationId xmlns:a16="http://schemas.microsoft.com/office/drawing/2014/main" id="{CDC312AE-2B0A-364F-E7B6-A969A5E861D9}"/>
                  </a:ext>
                </a:extLst>
              </p:cNvPr>
              <p:cNvGrpSpPr/>
              <p:nvPr/>
            </p:nvGrpSpPr>
            <p:grpSpPr>
              <a:xfrm>
                <a:off x="1478208" y="1784436"/>
                <a:ext cx="2701840" cy="2032882"/>
                <a:chOff x="2714155" y="2648746"/>
                <a:chExt cx="2701840" cy="2032882"/>
              </a:xfrm>
            </p:grpSpPr>
            <p:sp>
              <p:nvSpPr>
                <p:cNvPr id="7" name="Flowchart: Document 6">
                  <a:extLst>
                    <a:ext uri="{FF2B5EF4-FFF2-40B4-BE49-F238E27FC236}">
                      <a16:creationId xmlns:a16="http://schemas.microsoft.com/office/drawing/2014/main" id="{BCDC813E-ABC4-881C-E900-128324E49792}"/>
                    </a:ext>
                  </a:extLst>
                </p:cNvPr>
                <p:cNvSpPr/>
                <p:nvPr/>
              </p:nvSpPr>
              <p:spPr>
                <a:xfrm>
                  <a:off x="2714155" y="2648746"/>
                  <a:ext cx="2701840" cy="1820092"/>
                </a:xfrm>
                <a:prstGeom prst="flowChartDocument">
                  <a:avLst/>
                </a:prstGeom>
                <a:effectLst>
                  <a:outerShdw blurRad="50800" dist="38100" dir="2700000" algn="tl" rotWithShape="0">
                    <a:prstClr val="black">
                      <a:alpha val="40000"/>
                    </a:prstClr>
                  </a:outerShdw>
                </a:effectLst>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sz="2800" dirty="0"/>
                    <a:t>Worker</a:t>
                  </a:r>
                </a:p>
                <a:p>
                  <a:pPr algn="ctr"/>
                  <a:r>
                    <a:rPr lang="en-US" sz="2800" dirty="0"/>
                    <a:t>Thread 1</a:t>
                  </a:r>
                </a:p>
              </p:txBody>
            </p:sp>
            <p:grpSp>
              <p:nvGrpSpPr>
                <p:cNvPr id="8" name="Group 7">
                  <a:extLst>
                    <a:ext uri="{FF2B5EF4-FFF2-40B4-BE49-F238E27FC236}">
                      <a16:creationId xmlns:a16="http://schemas.microsoft.com/office/drawing/2014/main" id="{3566757B-72B3-62A1-D154-1EF4831DE373}"/>
                    </a:ext>
                  </a:extLst>
                </p:cNvPr>
                <p:cNvGrpSpPr/>
                <p:nvPr/>
              </p:nvGrpSpPr>
              <p:grpSpPr>
                <a:xfrm>
                  <a:off x="3073943" y="4099290"/>
                  <a:ext cx="1982263" cy="582338"/>
                  <a:chOff x="4815840" y="3274423"/>
                  <a:chExt cx="1950720" cy="505098"/>
                </a:xfrm>
                <a:effectLst>
                  <a:outerShdw blurRad="50800" dist="38100" dir="2700000" algn="tl" rotWithShape="0">
                    <a:prstClr val="black">
                      <a:alpha val="40000"/>
                    </a:prstClr>
                  </a:outerShdw>
                </a:effectLst>
              </p:grpSpPr>
              <p:sp>
                <p:nvSpPr>
                  <p:cNvPr id="9" name="Rectangle 8">
                    <a:extLst>
                      <a:ext uri="{FF2B5EF4-FFF2-40B4-BE49-F238E27FC236}">
                        <a16:creationId xmlns:a16="http://schemas.microsoft.com/office/drawing/2014/main" id="{1C60A6B3-1827-6F5B-1E8E-ED6F0C4EAA48}"/>
                      </a:ext>
                    </a:extLst>
                  </p:cNvPr>
                  <p:cNvSpPr/>
                  <p:nvPr/>
                </p:nvSpPr>
                <p:spPr>
                  <a:xfrm>
                    <a:off x="4815840" y="3274423"/>
                    <a:ext cx="1950720" cy="505096"/>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A52D988-2AC2-E08E-BE27-81C99D52876F}"/>
                      </a:ext>
                    </a:extLst>
                  </p:cNvPr>
                  <p:cNvSpPr/>
                  <p:nvPr/>
                </p:nvSpPr>
                <p:spPr>
                  <a:xfrm>
                    <a:off x="4920343" y="3274424"/>
                    <a:ext cx="1741714" cy="505097"/>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dirty="0"/>
                      <a:t>Fiber</a:t>
                    </a:r>
                  </a:p>
                </p:txBody>
              </p:sp>
            </p:grpSp>
          </p:grpSp>
          <p:sp>
            <p:nvSpPr>
              <p:cNvPr id="24" name="Flowchart: Document 23">
                <a:extLst>
                  <a:ext uri="{FF2B5EF4-FFF2-40B4-BE49-F238E27FC236}">
                    <a16:creationId xmlns:a16="http://schemas.microsoft.com/office/drawing/2014/main" id="{85D60A14-0393-595C-3858-FEC2A817BD7B}"/>
                  </a:ext>
                </a:extLst>
              </p:cNvPr>
              <p:cNvSpPr/>
              <p:nvPr/>
            </p:nvSpPr>
            <p:spPr>
              <a:xfrm>
                <a:off x="1544723" y="4037706"/>
                <a:ext cx="2701840" cy="1820092"/>
              </a:xfrm>
              <a:prstGeom prst="flowChartDocument">
                <a:avLst/>
              </a:prstGeom>
              <a:effectLst>
                <a:outerShdw blurRad="50800" dist="38100" dir="2700000" algn="tl" rotWithShape="0">
                  <a:prstClr val="black">
                    <a:alpha val="40000"/>
                  </a:prstClr>
                </a:outerShdw>
              </a:effectLst>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sz="2800" dirty="0"/>
                  <a:t>Worker</a:t>
                </a:r>
              </a:p>
              <a:p>
                <a:pPr algn="ctr"/>
                <a:r>
                  <a:rPr lang="en-US" sz="2800" dirty="0"/>
                  <a:t>Thread 2</a:t>
                </a:r>
              </a:p>
            </p:txBody>
          </p:sp>
          <p:cxnSp>
            <p:nvCxnSpPr>
              <p:cNvPr id="29" name="Straight Arrow Connector 28">
                <a:extLst>
                  <a:ext uri="{FF2B5EF4-FFF2-40B4-BE49-F238E27FC236}">
                    <a16:creationId xmlns:a16="http://schemas.microsoft.com/office/drawing/2014/main" id="{B51510CA-9977-510D-6692-DF816BEF5A5A}"/>
                  </a:ext>
                </a:extLst>
              </p:cNvPr>
              <p:cNvCxnSpPr>
                <a:cxnSpLocks/>
              </p:cNvCxnSpPr>
              <p:nvPr/>
            </p:nvCxnSpPr>
            <p:spPr>
              <a:xfrm flipH="1">
                <a:off x="4444663" y="4739104"/>
                <a:ext cx="561438" cy="284704"/>
              </a:xfrm>
              <a:prstGeom prst="straightConnector1">
                <a:avLst/>
              </a:prstGeom>
              <a:ln w="57150">
                <a:tailEnd type="triangle"/>
              </a:ln>
            </p:spPr>
            <p:style>
              <a:lnRef idx="2">
                <a:schemeClr val="accent2"/>
              </a:lnRef>
              <a:fillRef idx="0">
                <a:schemeClr val="accent2"/>
              </a:fillRef>
              <a:effectRef idx="1">
                <a:schemeClr val="accent2"/>
              </a:effectRef>
              <a:fontRef idx="minor">
                <a:schemeClr val="tx1"/>
              </a:fontRef>
            </p:style>
          </p:cxnSp>
          <p:grpSp>
            <p:nvGrpSpPr>
              <p:cNvPr id="36" name="Group 35">
                <a:extLst>
                  <a:ext uri="{FF2B5EF4-FFF2-40B4-BE49-F238E27FC236}">
                    <a16:creationId xmlns:a16="http://schemas.microsoft.com/office/drawing/2014/main" id="{C6810D93-E103-5CBF-6828-ADC8B473B142}"/>
                  </a:ext>
                </a:extLst>
              </p:cNvPr>
              <p:cNvGrpSpPr/>
              <p:nvPr/>
            </p:nvGrpSpPr>
            <p:grpSpPr>
              <a:xfrm>
                <a:off x="5204201" y="2784917"/>
                <a:ext cx="2252182" cy="2238103"/>
                <a:chOff x="8253046" y="2648746"/>
                <a:chExt cx="2252182" cy="2238103"/>
              </a:xfrm>
            </p:grpSpPr>
            <p:sp>
              <p:nvSpPr>
                <p:cNvPr id="37" name="Rectangle 36">
                  <a:extLst>
                    <a:ext uri="{FF2B5EF4-FFF2-40B4-BE49-F238E27FC236}">
                      <a16:creationId xmlns:a16="http://schemas.microsoft.com/office/drawing/2014/main" id="{6518F027-6CAA-5564-B107-FB5B323423A3}"/>
                    </a:ext>
                  </a:extLst>
                </p:cNvPr>
                <p:cNvSpPr/>
                <p:nvPr/>
              </p:nvSpPr>
              <p:spPr>
                <a:xfrm>
                  <a:off x="8253046" y="2648746"/>
                  <a:ext cx="2252182" cy="2238103"/>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dirty="0"/>
                </a:p>
              </p:txBody>
            </p:sp>
            <p:sp>
              <p:nvSpPr>
                <p:cNvPr id="38" name="TextBox 37">
                  <a:extLst>
                    <a:ext uri="{FF2B5EF4-FFF2-40B4-BE49-F238E27FC236}">
                      <a16:creationId xmlns:a16="http://schemas.microsoft.com/office/drawing/2014/main" id="{05E6F167-5E44-FDF7-4CF2-F88AB5D95CE3}"/>
                    </a:ext>
                  </a:extLst>
                </p:cNvPr>
                <p:cNvSpPr txBox="1"/>
                <p:nvPr/>
              </p:nvSpPr>
              <p:spPr>
                <a:xfrm>
                  <a:off x="8991602" y="4283620"/>
                  <a:ext cx="775063" cy="461665"/>
                </a:xfrm>
                <a:prstGeom prst="rect">
                  <a:avLst/>
                </a:prstGeom>
                <a:noFill/>
              </p:spPr>
              <p:txBody>
                <a:bodyPr wrap="square" rtlCol="0">
                  <a:spAutoFit/>
                </a:bodyPr>
                <a:lstStyle/>
                <a:p>
                  <a:pPr algn="ctr"/>
                  <a:r>
                    <a:rPr lang="en-US" sz="2400" dirty="0">
                      <a:solidFill>
                        <a:schemeClr val="bg1"/>
                      </a:solidFill>
                    </a:rPr>
                    <a:t>0</a:t>
                  </a:r>
                </a:p>
              </p:txBody>
            </p:sp>
            <p:sp>
              <p:nvSpPr>
                <p:cNvPr id="39" name="TextBox 38">
                  <a:extLst>
                    <a:ext uri="{FF2B5EF4-FFF2-40B4-BE49-F238E27FC236}">
                      <a16:creationId xmlns:a16="http://schemas.microsoft.com/office/drawing/2014/main" id="{F2B8160C-D7A2-3DEB-DDA2-60B4FB3EB756}"/>
                    </a:ext>
                  </a:extLst>
                </p:cNvPr>
                <p:cNvSpPr txBox="1"/>
                <p:nvPr/>
              </p:nvSpPr>
              <p:spPr>
                <a:xfrm>
                  <a:off x="8399422" y="2865240"/>
                  <a:ext cx="1959429" cy="461665"/>
                </a:xfrm>
                <a:prstGeom prst="rect">
                  <a:avLst/>
                </a:prstGeom>
                <a:noFill/>
              </p:spPr>
              <p:txBody>
                <a:bodyPr wrap="square" rtlCol="0">
                  <a:spAutoFit/>
                </a:bodyPr>
                <a:lstStyle/>
                <a:p>
                  <a:pPr algn="ctr"/>
                  <a:r>
                    <a:rPr lang="en-US" sz="2400" dirty="0">
                      <a:solidFill>
                        <a:schemeClr val="bg1"/>
                      </a:solidFill>
                    </a:rPr>
                    <a:t>Wait List</a:t>
                  </a:r>
                </a:p>
              </p:txBody>
            </p:sp>
            <p:grpSp>
              <p:nvGrpSpPr>
                <p:cNvPr id="40" name="Group 39">
                  <a:extLst>
                    <a:ext uri="{FF2B5EF4-FFF2-40B4-BE49-F238E27FC236}">
                      <a16:creationId xmlns:a16="http://schemas.microsoft.com/office/drawing/2014/main" id="{8D446579-4934-AF1A-A63E-0E46180E9F0F}"/>
                    </a:ext>
                  </a:extLst>
                </p:cNvPr>
                <p:cNvGrpSpPr/>
                <p:nvPr/>
              </p:nvGrpSpPr>
              <p:grpSpPr>
                <a:xfrm>
                  <a:off x="8388004" y="3432761"/>
                  <a:ext cx="1982263" cy="582338"/>
                  <a:chOff x="4815840" y="3274423"/>
                  <a:chExt cx="1950720" cy="505098"/>
                </a:xfrm>
                <a:effectLst>
                  <a:outerShdw blurRad="50800" dist="38100" dir="2700000" algn="tl" rotWithShape="0">
                    <a:prstClr val="black">
                      <a:alpha val="40000"/>
                    </a:prstClr>
                  </a:outerShdw>
                </a:effectLst>
              </p:grpSpPr>
              <p:sp>
                <p:nvSpPr>
                  <p:cNvPr id="42" name="Rectangle 41">
                    <a:extLst>
                      <a:ext uri="{FF2B5EF4-FFF2-40B4-BE49-F238E27FC236}">
                        <a16:creationId xmlns:a16="http://schemas.microsoft.com/office/drawing/2014/main" id="{0DA8CF76-15C5-4E4F-5FCE-4801927E06A1}"/>
                      </a:ext>
                    </a:extLst>
                  </p:cNvPr>
                  <p:cNvSpPr/>
                  <p:nvPr/>
                </p:nvSpPr>
                <p:spPr>
                  <a:xfrm>
                    <a:off x="4815840" y="3274423"/>
                    <a:ext cx="1950720" cy="505096"/>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76656AA7-8161-489A-18C2-4E0658987DBF}"/>
                      </a:ext>
                    </a:extLst>
                  </p:cNvPr>
                  <p:cNvSpPr/>
                  <p:nvPr/>
                </p:nvSpPr>
                <p:spPr>
                  <a:xfrm>
                    <a:off x="4920343" y="3274424"/>
                    <a:ext cx="1741714" cy="505097"/>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dirty="0"/>
                  </a:p>
                </p:txBody>
              </p:sp>
            </p:grpSp>
            <p:sp>
              <p:nvSpPr>
                <p:cNvPr id="41" name="Rectangle 40">
                  <a:extLst>
                    <a:ext uri="{FF2B5EF4-FFF2-40B4-BE49-F238E27FC236}">
                      <a16:creationId xmlns:a16="http://schemas.microsoft.com/office/drawing/2014/main" id="{2D41E9F8-9D1C-A0FC-8C0B-9E1C35A8A24E}"/>
                    </a:ext>
                  </a:extLst>
                </p:cNvPr>
                <p:cNvSpPr/>
                <p:nvPr/>
              </p:nvSpPr>
              <p:spPr>
                <a:xfrm>
                  <a:off x="9092300" y="3489527"/>
                  <a:ext cx="573669" cy="468803"/>
                </a:xfrm>
                <a:prstGeom prst="rect">
                  <a:avLst/>
                </a:prstGeom>
                <a:effectLst>
                  <a:outerShdw blurRad="50800" dist="38100" dir="2700000" algn="tl" rotWithShape="0">
                    <a:prstClr val="black">
                      <a:alpha val="40000"/>
                    </a:prstClr>
                  </a:outerShdw>
                </a:effectLst>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grpSp>
          <p:cxnSp>
            <p:nvCxnSpPr>
              <p:cNvPr id="45" name="Straight Arrow Connector 44">
                <a:extLst>
                  <a:ext uri="{FF2B5EF4-FFF2-40B4-BE49-F238E27FC236}">
                    <a16:creationId xmlns:a16="http://schemas.microsoft.com/office/drawing/2014/main" id="{652941D8-36D3-4760-5198-3A691EC3C38F}"/>
                  </a:ext>
                </a:extLst>
              </p:cNvPr>
              <p:cNvCxnSpPr>
                <a:cxnSpLocks/>
              </p:cNvCxnSpPr>
              <p:nvPr/>
            </p:nvCxnSpPr>
            <p:spPr>
              <a:xfrm>
                <a:off x="4340592" y="5695916"/>
                <a:ext cx="3666622" cy="0"/>
              </a:xfrm>
              <a:prstGeom prst="straightConnector1">
                <a:avLst/>
              </a:prstGeom>
              <a:ln w="57150">
                <a:tailEnd type="triangle"/>
              </a:ln>
            </p:spPr>
            <p:style>
              <a:lnRef idx="2">
                <a:schemeClr val="accent2"/>
              </a:lnRef>
              <a:fillRef idx="0">
                <a:schemeClr val="accent2"/>
              </a:fillRef>
              <a:effectRef idx="1">
                <a:schemeClr val="accent2"/>
              </a:effectRef>
              <a:fontRef idx="minor">
                <a:schemeClr val="tx1"/>
              </a:fontRef>
            </p:style>
          </p:cxnSp>
        </p:grpSp>
        <p:grpSp>
          <p:nvGrpSpPr>
            <p:cNvPr id="25" name="Group 24">
              <a:extLst>
                <a:ext uri="{FF2B5EF4-FFF2-40B4-BE49-F238E27FC236}">
                  <a16:creationId xmlns:a16="http://schemas.microsoft.com/office/drawing/2014/main" id="{35589B34-2013-EDF0-BFAB-ED5641446A8D}"/>
                </a:ext>
              </a:extLst>
            </p:cNvPr>
            <p:cNvGrpSpPr/>
            <p:nvPr/>
          </p:nvGrpSpPr>
          <p:grpSpPr>
            <a:xfrm>
              <a:off x="1904511" y="5488250"/>
              <a:ext cx="1982263" cy="582338"/>
              <a:chOff x="4815840" y="3274423"/>
              <a:chExt cx="1950720" cy="505098"/>
            </a:xfrm>
            <a:effectLst>
              <a:outerShdw blurRad="50800" dist="38100" dir="2700000" algn="tl" rotWithShape="0">
                <a:prstClr val="black">
                  <a:alpha val="40000"/>
                </a:prstClr>
              </a:outerShdw>
            </a:effectLst>
          </p:grpSpPr>
          <p:sp>
            <p:nvSpPr>
              <p:cNvPr id="26" name="Rectangle 25">
                <a:extLst>
                  <a:ext uri="{FF2B5EF4-FFF2-40B4-BE49-F238E27FC236}">
                    <a16:creationId xmlns:a16="http://schemas.microsoft.com/office/drawing/2014/main" id="{51170050-3F8D-93B9-A84B-7F95298E715A}"/>
                  </a:ext>
                </a:extLst>
              </p:cNvPr>
              <p:cNvSpPr/>
              <p:nvPr/>
            </p:nvSpPr>
            <p:spPr>
              <a:xfrm>
                <a:off x="4815840" y="3274423"/>
                <a:ext cx="1950720" cy="505096"/>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53546E3F-6E7E-7616-19F9-71F3D3DC7095}"/>
                  </a:ext>
                </a:extLst>
              </p:cNvPr>
              <p:cNvSpPr/>
              <p:nvPr/>
            </p:nvSpPr>
            <p:spPr>
              <a:xfrm>
                <a:off x="4920343" y="3274424"/>
                <a:ext cx="1741714" cy="505097"/>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dirty="0"/>
                  <a:t>Fiber</a:t>
                </a:r>
              </a:p>
            </p:txBody>
          </p:sp>
        </p:grpSp>
      </p:grpSp>
      <p:pic>
        <p:nvPicPr>
          <p:cNvPr id="11" name="Picture 10">
            <a:extLst>
              <a:ext uri="{FF2B5EF4-FFF2-40B4-BE49-F238E27FC236}">
                <a16:creationId xmlns:a16="http://schemas.microsoft.com/office/drawing/2014/main" id="{2E4E91D4-3C06-2F13-0511-9F848ED5044C}"/>
              </a:ext>
            </a:extLst>
          </p:cNvPr>
          <p:cNvPicPr>
            <a:picLocks noChangeAspect="1"/>
          </p:cNvPicPr>
          <p:nvPr/>
        </p:nvPicPr>
        <p:blipFill>
          <a:blip r:embed="rId3">
            <a:extLst>
              <a:ext uri="{28A0092B-C50C-407E-A947-70E740481C1C}">
                <a14:useLocalDpi xmlns:a14="http://schemas.microsoft.com/office/drawing/2010/main" val="0"/>
              </a:ext>
            </a:extLst>
          </a:blip>
          <a:srcRect l="16858" t="19508" r="17076" b="20000"/>
          <a:stretch/>
        </p:blipFill>
        <p:spPr>
          <a:xfrm>
            <a:off x="7419977" y="1713049"/>
            <a:ext cx="3956512" cy="4162424"/>
          </a:xfrm>
          <a:prstGeom prst="rect">
            <a:avLst/>
          </a:prstGeom>
        </p:spPr>
      </p:pic>
      <p:sp>
        <p:nvSpPr>
          <p:cNvPr id="5" name="PB">
            <a:extLst>
              <a:ext uri="{FF2B5EF4-FFF2-40B4-BE49-F238E27FC236}">
                <a16:creationId xmlns:a16="http://schemas.microsoft.com/office/drawing/2014/main" id="{5A8BBEF4-D82C-F5AE-E06F-950560843BBC}"/>
              </a:ext>
            </a:extLst>
          </p:cNvPr>
          <p:cNvSpPr/>
          <p:nvPr/>
        </p:nvSpPr>
        <p:spPr>
          <a:xfrm>
            <a:off x="0" y="6705600"/>
            <a:ext cx="7332252" cy="152400"/>
          </a:xfrm>
          <a:prstGeom prst="rect">
            <a:avLst/>
          </a:prstGeom>
          <a:solidFill>
            <a:srgbClr val="E76E0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3413231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BA813-2B78-4EBA-4054-C0A102FEE752}"/>
              </a:ext>
            </a:extLst>
          </p:cNvPr>
          <p:cNvSpPr>
            <a:spLocks noGrp="1"/>
          </p:cNvSpPr>
          <p:nvPr>
            <p:ph type="title"/>
          </p:nvPr>
        </p:nvSpPr>
        <p:spPr/>
        <p:txBody>
          <a:bodyPr/>
          <a:lstStyle/>
          <a:p>
            <a:r>
              <a:rPr lang="en-US" dirty="0"/>
              <a:t>Pros &amp; Cons</a:t>
            </a:r>
          </a:p>
        </p:txBody>
      </p:sp>
      <p:sp>
        <p:nvSpPr>
          <p:cNvPr id="3" name="Content Placeholder 2">
            <a:extLst>
              <a:ext uri="{FF2B5EF4-FFF2-40B4-BE49-F238E27FC236}">
                <a16:creationId xmlns:a16="http://schemas.microsoft.com/office/drawing/2014/main" id="{CE63331A-EE8F-AFF7-6EBF-733E32E1A594}"/>
              </a:ext>
            </a:extLst>
          </p:cNvPr>
          <p:cNvSpPr>
            <a:spLocks noGrp="1"/>
          </p:cNvSpPr>
          <p:nvPr>
            <p:ph idx="1"/>
          </p:nvPr>
        </p:nvSpPr>
        <p:spPr/>
        <p:txBody>
          <a:bodyPr>
            <a:normAutofit/>
          </a:bodyPr>
          <a:lstStyle/>
          <a:p>
            <a:r>
              <a:rPr lang="en-US" dirty="0">
                <a:latin typeface="Aptos (Body)"/>
                <a:cs typeface="Courier New" panose="02070309020205020404" pitchFamily="49" charset="0"/>
              </a:rPr>
              <a:t>Most frameworks write abstractions around a sync primitives</a:t>
            </a:r>
          </a:p>
        </p:txBody>
      </p:sp>
      <p:pic>
        <p:nvPicPr>
          <p:cNvPr id="4" name="Graphic 3" descr="Scales of justice with solid fill">
            <a:extLst>
              <a:ext uri="{FF2B5EF4-FFF2-40B4-BE49-F238E27FC236}">
                <a16:creationId xmlns:a16="http://schemas.microsoft.com/office/drawing/2014/main" id="{631DE379-FB64-74F3-8BA1-B2C4355940A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512244" y="634206"/>
            <a:ext cx="558802" cy="558802"/>
          </a:xfrm>
          <a:prstGeom prst="rect">
            <a:avLst/>
          </a:prstGeom>
        </p:spPr>
      </p:pic>
      <p:sp>
        <p:nvSpPr>
          <p:cNvPr id="6" name="PB">
            <a:extLst>
              <a:ext uri="{FF2B5EF4-FFF2-40B4-BE49-F238E27FC236}">
                <a16:creationId xmlns:a16="http://schemas.microsoft.com/office/drawing/2014/main" id="{BC3BABE2-D3B4-4A30-9ADB-0555A2A990C1}"/>
              </a:ext>
            </a:extLst>
          </p:cNvPr>
          <p:cNvSpPr/>
          <p:nvPr/>
        </p:nvSpPr>
        <p:spPr>
          <a:xfrm>
            <a:off x="0" y="6070600"/>
            <a:ext cx="7417511" cy="152400"/>
          </a:xfrm>
          <a:prstGeom prst="rect">
            <a:avLst/>
          </a:prstGeom>
          <a:solidFill>
            <a:srgbClr val="E76E0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7381137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BA813-2B78-4EBA-4054-C0A102FEE752}"/>
              </a:ext>
            </a:extLst>
          </p:cNvPr>
          <p:cNvSpPr>
            <a:spLocks noGrp="1"/>
          </p:cNvSpPr>
          <p:nvPr>
            <p:ph type="title" idx="4294967295"/>
          </p:nvPr>
        </p:nvSpPr>
        <p:spPr>
          <a:xfrm>
            <a:off x="0" y="136525"/>
            <a:ext cx="9437688" cy="1554163"/>
          </a:xfrm>
        </p:spPr>
        <p:txBody>
          <a:bodyPr/>
          <a:lstStyle/>
          <a:p>
            <a:r>
              <a:rPr lang="en-US" dirty="0"/>
              <a:t>Pros &amp; Cons</a:t>
            </a:r>
          </a:p>
        </p:txBody>
      </p:sp>
      <p:pic>
        <p:nvPicPr>
          <p:cNvPr id="7" name="Picture 6">
            <a:extLst>
              <a:ext uri="{FF2B5EF4-FFF2-40B4-BE49-F238E27FC236}">
                <a16:creationId xmlns:a16="http://schemas.microsoft.com/office/drawing/2014/main" id="{B13E0BB5-F314-5A32-8A84-A964B0C16E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6300"/>
            <a:ext cx="12192000" cy="6575175"/>
          </a:xfrm>
          <a:prstGeom prst="rect">
            <a:avLst/>
          </a:prstGeom>
        </p:spPr>
      </p:pic>
      <p:sp>
        <p:nvSpPr>
          <p:cNvPr id="3" name="TextBox 2">
            <a:extLst>
              <a:ext uri="{FF2B5EF4-FFF2-40B4-BE49-F238E27FC236}">
                <a16:creationId xmlns:a16="http://schemas.microsoft.com/office/drawing/2014/main" id="{65EA06FD-8FC9-05D7-AC4B-9076A8A50A05}"/>
              </a:ext>
            </a:extLst>
          </p:cNvPr>
          <p:cNvSpPr txBox="1"/>
          <p:nvPr/>
        </p:nvSpPr>
        <p:spPr>
          <a:xfrm>
            <a:off x="7432078" y="5728081"/>
            <a:ext cx="3721698" cy="369332"/>
          </a:xfrm>
          <a:prstGeom prst="rect">
            <a:avLst/>
          </a:prstGeom>
          <a:noFill/>
        </p:spPr>
        <p:txBody>
          <a:bodyPr wrap="square" rtlCol="0">
            <a:spAutoFit/>
          </a:bodyPr>
          <a:lstStyle/>
          <a:p>
            <a:pPr algn="r"/>
            <a:r>
              <a:rPr lang="en-US" i="1" dirty="0">
                <a:solidFill>
                  <a:schemeClr val="bg1"/>
                </a:solidFill>
              </a:rPr>
              <a:t>Unreal Engine 5.4 – Epic Games</a:t>
            </a:r>
          </a:p>
        </p:txBody>
      </p:sp>
      <p:sp>
        <p:nvSpPr>
          <p:cNvPr id="5" name="PB">
            <a:extLst>
              <a:ext uri="{FF2B5EF4-FFF2-40B4-BE49-F238E27FC236}">
                <a16:creationId xmlns:a16="http://schemas.microsoft.com/office/drawing/2014/main" id="{C3B0A167-3F5A-20F8-6750-19D22B52A2BE}"/>
              </a:ext>
            </a:extLst>
          </p:cNvPr>
          <p:cNvSpPr/>
          <p:nvPr/>
        </p:nvSpPr>
        <p:spPr>
          <a:xfrm>
            <a:off x="0" y="6705600"/>
            <a:ext cx="7502769" cy="152400"/>
          </a:xfrm>
          <a:prstGeom prst="rect">
            <a:avLst/>
          </a:prstGeom>
          <a:solidFill>
            <a:srgbClr val="E76E0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6892922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BA813-2B78-4EBA-4054-C0A102FEE752}"/>
              </a:ext>
            </a:extLst>
          </p:cNvPr>
          <p:cNvSpPr>
            <a:spLocks noGrp="1"/>
          </p:cNvSpPr>
          <p:nvPr>
            <p:ph type="title" idx="4294967295"/>
          </p:nvPr>
        </p:nvSpPr>
        <p:spPr>
          <a:xfrm>
            <a:off x="0" y="136525"/>
            <a:ext cx="9437688" cy="1554163"/>
          </a:xfrm>
        </p:spPr>
        <p:txBody>
          <a:bodyPr/>
          <a:lstStyle/>
          <a:p>
            <a:r>
              <a:rPr lang="en-US" dirty="0"/>
              <a:t>Pros &amp; Cons</a:t>
            </a:r>
          </a:p>
        </p:txBody>
      </p:sp>
      <p:pic>
        <p:nvPicPr>
          <p:cNvPr id="7" name="Picture 6">
            <a:extLst>
              <a:ext uri="{FF2B5EF4-FFF2-40B4-BE49-F238E27FC236}">
                <a16:creationId xmlns:a16="http://schemas.microsoft.com/office/drawing/2014/main" id="{B13E0BB5-F314-5A32-8A84-A964B0C16E2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141412"/>
            <a:ext cx="12191999" cy="6575175"/>
          </a:xfrm>
          <a:prstGeom prst="rect">
            <a:avLst/>
          </a:prstGeom>
        </p:spPr>
      </p:pic>
      <p:sp>
        <p:nvSpPr>
          <p:cNvPr id="4" name="TextBox 3">
            <a:extLst>
              <a:ext uri="{FF2B5EF4-FFF2-40B4-BE49-F238E27FC236}">
                <a16:creationId xmlns:a16="http://schemas.microsoft.com/office/drawing/2014/main" id="{B11082A6-F2CB-EA1D-BF5A-C33AD4878591}"/>
              </a:ext>
            </a:extLst>
          </p:cNvPr>
          <p:cNvSpPr txBox="1"/>
          <p:nvPr/>
        </p:nvSpPr>
        <p:spPr>
          <a:xfrm>
            <a:off x="7287699" y="5728081"/>
            <a:ext cx="3866077" cy="369332"/>
          </a:xfrm>
          <a:prstGeom prst="rect">
            <a:avLst/>
          </a:prstGeom>
          <a:noFill/>
        </p:spPr>
        <p:txBody>
          <a:bodyPr wrap="square" rtlCol="0">
            <a:spAutoFit/>
          </a:bodyPr>
          <a:lstStyle/>
          <a:p>
            <a:pPr algn="r"/>
            <a:r>
              <a:rPr lang="en-US" i="1" dirty="0">
                <a:solidFill>
                  <a:schemeClr val="bg1"/>
                </a:solidFill>
              </a:rPr>
              <a:t>Unreal Engine 5.4 – Epic Games</a:t>
            </a:r>
          </a:p>
        </p:txBody>
      </p:sp>
      <p:sp>
        <p:nvSpPr>
          <p:cNvPr id="5" name="PB">
            <a:extLst>
              <a:ext uri="{FF2B5EF4-FFF2-40B4-BE49-F238E27FC236}">
                <a16:creationId xmlns:a16="http://schemas.microsoft.com/office/drawing/2014/main" id="{99BB393B-9F0D-2F8F-75DF-1229611DDCF4}"/>
              </a:ext>
            </a:extLst>
          </p:cNvPr>
          <p:cNvSpPr/>
          <p:nvPr/>
        </p:nvSpPr>
        <p:spPr>
          <a:xfrm>
            <a:off x="0" y="6722787"/>
            <a:ext cx="7588028" cy="152400"/>
          </a:xfrm>
          <a:prstGeom prst="rect">
            <a:avLst/>
          </a:prstGeom>
          <a:solidFill>
            <a:srgbClr val="E76E0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139979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BC0185-9880-6EA5-C415-E398B08F52FF}"/>
              </a:ext>
            </a:extLst>
          </p:cNvPr>
          <p:cNvSpPr>
            <a:spLocks noGrp="1"/>
          </p:cNvSpPr>
          <p:nvPr>
            <p:ph type="title"/>
          </p:nvPr>
        </p:nvSpPr>
        <p:spPr/>
        <p:txBody>
          <a:bodyPr/>
          <a:lstStyle/>
          <a:p>
            <a:r>
              <a:rPr lang="en-US" dirty="0"/>
              <a:t>Story time - The new design</a:t>
            </a:r>
          </a:p>
        </p:txBody>
      </p:sp>
      <p:sp>
        <p:nvSpPr>
          <p:cNvPr id="3" name="Content Placeholder 2">
            <a:extLst>
              <a:ext uri="{FF2B5EF4-FFF2-40B4-BE49-F238E27FC236}">
                <a16:creationId xmlns:a16="http://schemas.microsoft.com/office/drawing/2014/main" id="{751CB650-5E63-EFB0-33B1-44268B69AD33}"/>
              </a:ext>
            </a:extLst>
          </p:cNvPr>
          <p:cNvSpPr>
            <a:spLocks noGrp="1"/>
          </p:cNvSpPr>
          <p:nvPr>
            <p:ph idx="1"/>
          </p:nvPr>
        </p:nvSpPr>
        <p:spPr/>
        <p:txBody>
          <a:bodyPr/>
          <a:lstStyle/>
          <a:p>
            <a:r>
              <a:rPr lang="en-US" dirty="0" err="1"/>
              <a:t>Jobify</a:t>
            </a:r>
            <a:r>
              <a:rPr lang="en-US" dirty="0"/>
              <a:t> the entire framework</a:t>
            </a:r>
          </a:p>
          <a:p>
            <a:r>
              <a:rPr lang="en-US" dirty="0"/>
              <a:t>Yield in the middle of executing a job</a:t>
            </a:r>
          </a:p>
          <a:p>
            <a:r>
              <a:rPr lang="en-US" dirty="0"/>
              <a:t>Easy to use API for programmers</a:t>
            </a:r>
          </a:p>
          <a:p>
            <a:r>
              <a:rPr lang="en-US" dirty="0"/>
              <a:t>One simple way to sync jobs</a:t>
            </a:r>
          </a:p>
          <a:p>
            <a:r>
              <a:rPr lang="en-US" dirty="0"/>
              <a:t>No manual memory management for users</a:t>
            </a:r>
          </a:p>
          <a:p>
            <a:r>
              <a:rPr lang="en-US" dirty="0"/>
              <a:t>Performance was secondary to ease of use</a:t>
            </a:r>
          </a:p>
        </p:txBody>
      </p:sp>
      <p:pic>
        <p:nvPicPr>
          <p:cNvPr id="4" name="Graphic 3" descr="Open book with solid fill">
            <a:extLst>
              <a:ext uri="{FF2B5EF4-FFF2-40B4-BE49-F238E27FC236}">
                <a16:creationId xmlns:a16="http://schemas.microsoft.com/office/drawing/2014/main" id="{EF826F73-460F-82D3-4C66-BC406ED07CB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475705" y="597667"/>
            <a:ext cx="631880" cy="631880"/>
          </a:xfrm>
          <a:prstGeom prst="rect">
            <a:avLst/>
          </a:prstGeom>
        </p:spPr>
      </p:pic>
      <p:sp>
        <p:nvSpPr>
          <p:cNvPr id="7" name="TextBox 6">
            <a:extLst>
              <a:ext uri="{FF2B5EF4-FFF2-40B4-BE49-F238E27FC236}">
                <a16:creationId xmlns:a16="http://schemas.microsoft.com/office/drawing/2014/main" id="{879AF7D2-5248-52FA-90AD-4C80EF955E76}"/>
              </a:ext>
            </a:extLst>
          </p:cNvPr>
          <p:cNvSpPr txBox="1"/>
          <p:nvPr/>
        </p:nvSpPr>
        <p:spPr>
          <a:xfrm>
            <a:off x="5476045" y="5728081"/>
            <a:ext cx="6490336" cy="244682"/>
          </a:xfrm>
          <a:prstGeom prst="rect">
            <a:avLst/>
          </a:prstGeom>
          <a:noFill/>
        </p:spPr>
        <p:txBody>
          <a:bodyPr wrap="square" rtlCol="0">
            <a:spAutoFit/>
          </a:bodyPr>
          <a:lstStyle/>
          <a:p>
            <a:pPr algn="r" defTabSz="914400">
              <a:lnSpc>
                <a:spcPct val="90000"/>
              </a:lnSpc>
              <a:spcAft>
                <a:spcPts val="600"/>
              </a:spcAft>
              <a:buClr>
                <a:schemeClr val="bg1"/>
              </a:buClr>
            </a:pPr>
            <a:r>
              <a:rPr lang="en-US" sz="1100" i="1" dirty="0">
                <a:solidFill>
                  <a:schemeClr val="bg1"/>
                </a:solidFill>
              </a:rPr>
              <a:t>Parallelizing the Naughty Dog Engine Using Fibers – Naughty Dog </a:t>
            </a:r>
          </a:p>
        </p:txBody>
      </p:sp>
      <p:sp>
        <p:nvSpPr>
          <p:cNvPr id="9" name="PB">
            <a:extLst>
              <a:ext uri="{FF2B5EF4-FFF2-40B4-BE49-F238E27FC236}">
                <a16:creationId xmlns:a16="http://schemas.microsoft.com/office/drawing/2014/main" id="{56A908AE-A549-39AA-890B-A7817BF4ED5B}"/>
              </a:ext>
            </a:extLst>
          </p:cNvPr>
          <p:cNvSpPr/>
          <p:nvPr/>
        </p:nvSpPr>
        <p:spPr>
          <a:xfrm>
            <a:off x="0" y="6070600"/>
            <a:ext cx="767329" cy="152400"/>
          </a:xfrm>
          <a:prstGeom prst="rect">
            <a:avLst/>
          </a:prstGeom>
          <a:solidFill>
            <a:srgbClr val="E76E0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9358186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BA813-2B78-4EBA-4054-C0A102FEE752}"/>
              </a:ext>
            </a:extLst>
          </p:cNvPr>
          <p:cNvSpPr>
            <a:spLocks noGrp="1"/>
          </p:cNvSpPr>
          <p:nvPr>
            <p:ph type="title"/>
          </p:nvPr>
        </p:nvSpPr>
        <p:spPr/>
        <p:txBody>
          <a:bodyPr/>
          <a:lstStyle/>
          <a:p>
            <a:r>
              <a:rPr lang="en-US" dirty="0"/>
              <a:t>Pros &amp; Cons</a:t>
            </a:r>
          </a:p>
        </p:txBody>
      </p:sp>
      <p:sp>
        <p:nvSpPr>
          <p:cNvPr id="3" name="Content Placeholder 2">
            <a:extLst>
              <a:ext uri="{FF2B5EF4-FFF2-40B4-BE49-F238E27FC236}">
                <a16:creationId xmlns:a16="http://schemas.microsoft.com/office/drawing/2014/main" id="{CE63331A-EE8F-AFF7-6EBF-733E32E1A594}"/>
              </a:ext>
            </a:extLst>
          </p:cNvPr>
          <p:cNvSpPr>
            <a:spLocks noGrp="1"/>
          </p:cNvSpPr>
          <p:nvPr>
            <p:ph idx="1"/>
          </p:nvPr>
        </p:nvSpPr>
        <p:spPr/>
        <p:txBody>
          <a:bodyPr>
            <a:normAutofit/>
          </a:bodyPr>
          <a:lstStyle/>
          <a:p>
            <a:r>
              <a:rPr lang="en-US" dirty="0">
                <a:latin typeface="Aptos (Body)"/>
                <a:cs typeface="Courier New" panose="02070309020205020404" pitchFamily="49" charset="0"/>
              </a:rPr>
              <a:t>In these abstraction we can prevent any job from creating these objects</a:t>
            </a:r>
          </a:p>
        </p:txBody>
      </p:sp>
      <p:pic>
        <p:nvPicPr>
          <p:cNvPr id="4" name="Graphic 3" descr="Scales of justice with solid fill">
            <a:extLst>
              <a:ext uri="{FF2B5EF4-FFF2-40B4-BE49-F238E27FC236}">
                <a16:creationId xmlns:a16="http://schemas.microsoft.com/office/drawing/2014/main" id="{D811DC0D-621C-DB15-2C6D-35B77604703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512244" y="634206"/>
            <a:ext cx="558802" cy="558802"/>
          </a:xfrm>
          <a:prstGeom prst="rect">
            <a:avLst/>
          </a:prstGeom>
        </p:spPr>
      </p:pic>
      <p:sp>
        <p:nvSpPr>
          <p:cNvPr id="6" name="PB">
            <a:extLst>
              <a:ext uri="{FF2B5EF4-FFF2-40B4-BE49-F238E27FC236}">
                <a16:creationId xmlns:a16="http://schemas.microsoft.com/office/drawing/2014/main" id="{D2E03B5C-EB7C-F698-DC46-C37C4F431AC5}"/>
              </a:ext>
            </a:extLst>
          </p:cNvPr>
          <p:cNvSpPr/>
          <p:nvPr/>
        </p:nvSpPr>
        <p:spPr>
          <a:xfrm>
            <a:off x="0" y="6070600"/>
            <a:ext cx="7673287" cy="152400"/>
          </a:xfrm>
          <a:prstGeom prst="rect">
            <a:avLst/>
          </a:prstGeom>
          <a:solidFill>
            <a:srgbClr val="E76E0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9479970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BA813-2B78-4EBA-4054-C0A102FEE752}"/>
              </a:ext>
            </a:extLst>
          </p:cNvPr>
          <p:cNvSpPr>
            <a:spLocks noGrp="1"/>
          </p:cNvSpPr>
          <p:nvPr>
            <p:ph type="title"/>
          </p:nvPr>
        </p:nvSpPr>
        <p:spPr/>
        <p:txBody>
          <a:bodyPr/>
          <a:lstStyle/>
          <a:p>
            <a:r>
              <a:rPr lang="en-US" dirty="0"/>
              <a:t>Pros &amp; Cons</a:t>
            </a:r>
          </a:p>
        </p:txBody>
      </p:sp>
      <p:sp>
        <p:nvSpPr>
          <p:cNvPr id="3" name="Content Placeholder 2">
            <a:extLst>
              <a:ext uri="{FF2B5EF4-FFF2-40B4-BE49-F238E27FC236}">
                <a16:creationId xmlns:a16="http://schemas.microsoft.com/office/drawing/2014/main" id="{CE63331A-EE8F-AFF7-6EBF-733E32E1A594}"/>
              </a:ext>
            </a:extLst>
          </p:cNvPr>
          <p:cNvSpPr>
            <a:spLocks noGrp="1"/>
          </p:cNvSpPr>
          <p:nvPr>
            <p:ph idx="1"/>
          </p:nvPr>
        </p:nvSpPr>
        <p:spPr/>
        <p:txBody>
          <a:bodyPr>
            <a:normAutofit/>
          </a:bodyPr>
          <a:lstStyle/>
          <a:p>
            <a:r>
              <a:rPr lang="en-US" dirty="0">
                <a:latin typeface="Aptos (Body)"/>
                <a:cs typeface="Courier New" panose="02070309020205020404" pitchFamily="49" charset="0"/>
              </a:rPr>
              <a:t>Synchronization must be done on the hardware level</a:t>
            </a:r>
          </a:p>
          <a:p>
            <a:pPr lvl="1"/>
            <a:r>
              <a:rPr lang="en-US" dirty="0">
                <a:latin typeface="Aptos (Body)"/>
                <a:cs typeface="Courier New" panose="02070309020205020404" pitchFamily="49" charset="0"/>
              </a:rPr>
              <a:t>Atomic spin locks</a:t>
            </a:r>
          </a:p>
          <a:p>
            <a:pPr lvl="1"/>
            <a:r>
              <a:rPr lang="en-US" dirty="0">
                <a:latin typeface="Aptos (Body)"/>
                <a:cs typeface="Courier New" panose="02070309020205020404" pitchFamily="49" charset="0"/>
              </a:rPr>
              <a:t>Special job mutex</a:t>
            </a:r>
          </a:p>
        </p:txBody>
      </p:sp>
      <p:pic>
        <p:nvPicPr>
          <p:cNvPr id="4" name="Graphic 3" descr="Scales of justice with solid fill">
            <a:extLst>
              <a:ext uri="{FF2B5EF4-FFF2-40B4-BE49-F238E27FC236}">
                <a16:creationId xmlns:a16="http://schemas.microsoft.com/office/drawing/2014/main" id="{0E7F4F5A-1F76-003D-846C-78940A06175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512244" y="634206"/>
            <a:ext cx="558802" cy="558802"/>
          </a:xfrm>
          <a:prstGeom prst="rect">
            <a:avLst/>
          </a:prstGeom>
        </p:spPr>
      </p:pic>
      <p:sp>
        <p:nvSpPr>
          <p:cNvPr id="6" name="PB">
            <a:extLst>
              <a:ext uri="{FF2B5EF4-FFF2-40B4-BE49-F238E27FC236}">
                <a16:creationId xmlns:a16="http://schemas.microsoft.com/office/drawing/2014/main" id="{65BD5A36-7B82-4CFD-B837-0109C6BF2EBF}"/>
              </a:ext>
            </a:extLst>
          </p:cNvPr>
          <p:cNvSpPr/>
          <p:nvPr/>
        </p:nvSpPr>
        <p:spPr>
          <a:xfrm>
            <a:off x="0" y="6070600"/>
            <a:ext cx="7758546" cy="152400"/>
          </a:xfrm>
          <a:prstGeom prst="rect">
            <a:avLst/>
          </a:prstGeom>
          <a:solidFill>
            <a:srgbClr val="E76E0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2447075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8E6326-669D-3ADC-233F-2B7CD30BC479}"/>
              </a:ext>
            </a:extLst>
          </p:cNvPr>
          <p:cNvSpPr>
            <a:spLocks noGrp="1"/>
          </p:cNvSpPr>
          <p:nvPr>
            <p:ph type="title"/>
          </p:nvPr>
        </p:nvSpPr>
        <p:spPr>
          <a:xfrm>
            <a:off x="2781301" y="1709739"/>
            <a:ext cx="6629398" cy="2557462"/>
          </a:xfrm>
        </p:spPr>
        <p:txBody>
          <a:bodyPr>
            <a:normAutofit/>
          </a:bodyPr>
          <a:lstStyle/>
          <a:p>
            <a:r>
              <a:rPr lang="en-US" dirty="0"/>
              <a:t>Support</a:t>
            </a:r>
          </a:p>
        </p:txBody>
      </p:sp>
      <p:pic>
        <p:nvPicPr>
          <p:cNvPr id="7" name="Graphic 6" descr="Open hand with solid fill">
            <a:extLst>
              <a:ext uri="{FF2B5EF4-FFF2-40B4-BE49-F238E27FC236}">
                <a16:creationId xmlns:a16="http://schemas.microsoft.com/office/drawing/2014/main" id="{764BE66F-EC65-13FD-4C7D-B59D85704B6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586017" y="3442519"/>
            <a:ext cx="1649364" cy="1649364"/>
          </a:xfrm>
          <a:prstGeom prst="rect">
            <a:avLst/>
          </a:prstGeom>
        </p:spPr>
      </p:pic>
      <p:sp>
        <p:nvSpPr>
          <p:cNvPr id="4" name="PB">
            <a:extLst>
              <a:ext uri="{FF2B5EF4-FFF2-40B4-BE49-F238E27FC236}">
                <a16:creationId xmlns:a16="http://schemas.microsoft.com/office/drawing/2014/main" id="{A441EF05-F9DF-ED19-ECC0-91FD9FFB2232}"/>
              </a:ext>
            </a:extLst>
          </p:cNvPr>
          <p:cNvSpPr/>
          <p:nvPr/>
        </p:nvSpPr>
        <p:spPr>
          <a:xfrm>
            <a:off x="0" y="6070600"/>
            <a:ext cx="7843804" cy="152400"/>
          </a:xfrm>
          <a:prstGeom prst="rect">
            <a:avLst/>
          </a:prstGeom>
          <a:solidFill>
            <a:srgbClr val="E76E0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7546547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BA813-2B78-4EBA-4054-C0A102FEE752}"/>
              </a:ext>
            </a:extLst>
          </p:cNvPr>
          <p:cNvSpPr>
            <a:spLocks noGrp="1"/>
          </p:cNvSpPr>
          <p:nvPr>
            <p:ph type="title"/>
          </p:nvPr>
        </p:nvSpPr>
        <p:spPr/>
        <p:txBody>
          <a:bodyPr/>
          <a:lstStyle/>
          <a:p>
            <a:r>
              <a:rPr lang="en-US" dirty="0"/>
              <a:t>Support for Fibers</a:t>
            </a:r>
          </a:p>
        </p:txBody>
      </p:sp>
      <p:sp>
        <p:nvSpPr>
          <p:cNvPr id="3" name="Content Placeholder 2">
            <a:extLst>
              <a:ext uri="{FF2B5EF4-FFF2-40B4-BE49-F238E27FC236}">
                <a16:creationId xmlns:a16="http://schemas.microsoft.com/office/drawing/2014/main" id="{CE63331A-EE8F-AFF7-6EBF-733E32E1A594}"/>
              </a:ext>
            </a:extLst>
          </p:cNvPr>
          <p:cNvSpPr>
            <a:spLocks noGrp="1"/>
          </p:cNvSpPr>
          <p:nvPr>
            <p:ph idx="1"/>
          </p:nvPr>
        </p:nvSpPr>
        <p:spPr/>
        <p:txBody>
          <a:bodyPr>
            <a:normAutofit/>
          </a:bodyPr>
          <a:lstStyle/>
          <a:p>
            <a:r>
              <a:rPr lang="en-US" dirty="0">
                <a:latin typeface="Aptos (Body)"/>
                <a:cs typeface="Courier New" panose="02070309020205020404" pitchFamily="49" charset="0"/>
              </a:rPr>
              <a:t>Fibers and their call stack can be viewed in debuggers</a:t>
            </a:r>
          </a:p>
          <a:p>
            <a:r>
              <a:rPr lang="en-US" dirty="0">
                <a:latin typeface="Aptos (Body)"/>
                <a:cs typeface="Courier New" panose="02070309020205020404" pitchFamily="49" charset="0"/>
              </a:rPr>
              <a:t>You can name fibers</a:t>
            </a:r>
          </a:p>
          <a:p>
            <a:r>
              <a:rPr lang="en-US" dirty="0">
                <a:latin typeface="Aptos (Body)"/>
                <a:cs typeface="Courier New" panose="02070309020205020404" pitchFamily="49" charset="0"/>
              </a:rPr>
              <a:t>Crash handling </a:t>
            </a:r>
          </a:p>
        </p:txBody>
      </p:sp>
      <p:pic>
        <p:nvPicPr>
          <p:cNvPr id="4" name="Graphic 3" descr="Open hand with solid fill">
            <a:extLst>
              <a:ext uri="{FF2B5EF4-FFF2-40B4-BE49-F238E27FC236}">
                <a16:creationId xmlns:a16="http://schemas.microsoft.com/office/drawing/2014/main" id="{F91448ED-7783-7256-8A04-7D587461F33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499544" y="621506"/>
            <a:ext cx="584202" cy="584202"/>
          </a:xfrm>
          <a:prstGeom prst="rect">
            <a:avLst/>
          </a:prstGeom>
        </p:spPr>
      </p:pic>
      <p:pic>
        <p:nvPicPr>
          <p:cNvPr id="6" name="Graphic 5" descr="Bug under magnifying glass with solid fill">
            <a:extLst>
              <a:ext uri="{FF2B5EF4-FFF2-40B4-BE49-F238E27FC236}">
                <a16:creationId xmlns:a16="http://schemas.microsoft.com/office/drawing/2014/main" id="{CA71752E-366E-53B4-6A94-C0FEA4780F9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706077" y="2949056"/>
            <a:ext cx="2377669" cy="2377669"/>
          </a:xfrm>
          <a:prstGeom prst="rect">
            <a:avLst/>
          </a:prstGeom>
        </p:spPr>
      </p:pic>
      <p:sp>
        <p:nvSpPr>
          <p:cNvPr id="9" name="PB">
            <a:extLst>
              <a:ext uri="{FF2B5EF4-FFF2-40B4-BE49-F238E27FC236}">
                <a16:creationId xmlns:a16="http://schemas.microsoft.com/office/drawing/2014/main" id="{2CA7CA01-E005-C368-16F1-D82005F51CDC}"/>
              </a:ext>
            </a:extLst>
          </p:cNvPr>
          <p:cNvSpPr/>
          <p:nvPr/>
        </p:nvSpPr>
        <p:spPr>
          <a:xfrm>
            <a:off x="0" y="6070600"/>
            <a:ext cx="7929063" cy="152400"/>
          </a:xfrm>
          <a:prstGeom prst="rect">
            <a:avLst/>
          </a:prstGeom>
          <a:solidFill>
            <a:srgbClr val="E76E0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3626832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BA813-2B78-4EBA-4054-C0A102FEE752}"/>
              </a:ext>
            </a:extLst>
          </p:cNvPr>
          <p:cNvSpPr>
            <a:spLocks noGrp="1"/>
          </p:cNvSpPr>
          <p:nvPr>
            <p:ph type="title"/>
          </p:nvPr>
        </p:nvSpPr>
        <p:spPr/>
        <p:txBody>
          <a:bodyPr/>
          <a:lstStyle/>
          <a:p>
            <a:r>
              <a:rPr lang="en-US" dirty="0"/>
              <a:t>Support for Fibers</a:t>
            </a:r>
          </a:p>
        </p:txBody>
      </p:sp>
      <p:sp>
        <p:nvSpPr>
          <p:cNvPr id="3" name="Content Placeholder 2">
            <a:extLst>
              <a:ext uri="{FF2B5EF4-FFF2-40B4-BE49-F238E27FC236}">
                <a16:creationId xmlns:a16="http://schemas.microsoft.com/office/drawing/2014/main" id="{CE63331A-EE8F-AFF7-6EBF-733E32E1A594}"/>
              </a:ext>
            </a:extLst>
          </p:cNvPr>
          <p:cNvSpPr>
            <a:spLocks noGrp="1"/>
          </p:cNvSpPr>
          <p:nvPr>
            <p:ph idx="1"/>
          </p:nvPr>
        </p:nvSpPr>
        <p:spPr/>
        <p:txBody>
          <a:bodyPr>
            <a:normAutofit/>
          </a:bodyPr>
          <a:lstStyle/>
          <a:p>
            <a:pPr>
              <a:buFont typeface="Arial" panose="020B0604020202020204" pitchFamily="34" charset="0"/>
              <a:buChar char="•"/>
            </a:pPr>
            <a:r>
              <a:rPr lang="en-US" dirty="0"/>
              <a:t>Fiber-Safe Thread Local Storage (TLS) Optimizations </a:t>
            </a:r>
          </a:p>
          <a:p>
            <a:pPr lvl="1"/>
            <a:r>
              <a:rPr lang="en-US" dirty="0"/>
              <a:t>Compilers cache TLS pointers for faster access within functions.</a:t>
            </a:r>
          </a:p>
          <a:p>
            <a:pPr lvl="1"/>
            <a:r>
              <a:rPr lang="en-US" dirty="0"/>
              <a:t>TLS variables may be </a:t>
            </a:r>
            <a:r>
              <a:rPr lang="en-US" dirty="0" err="1"/>
              <a:t>inlined</a:t>
            </a:r>
            <a:r>
              <a:rPr lang="en-US" dirty="0"/>
              <a:t> to avoid repeated lookups, improving performance.</a:t>
            </a:r>
          </a:p>
        </p:txBody>
      </p:sp>
      <p:pic>
        <p:nvPicPr>
          <p:cNvPr id="4" name="Graphic 3" descr="Open hand with solid fill">
            <a:extLst>
              <a:ext uri="{FF2B5EF4-FFF2-40B4-BE49-F238E27FC236}">
                <a16:creationId xmlns:a16="http://schemas.microsoft.com/office/drawing/2014/main" id="{98729612-3E19-358D-F910-1331A3B7D9A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499544" y="621506"/>
            <a:ext cx="584202" cy="584202"/>
          </a:xfrm>
          <a:prstGeom prst="rect">
            <a:avLst/>
          </a:prstGeom>
        </p:spPr>
      </p:pic>
      <p:sp>
        <p:nvSpPr>
          <p:cNvPr id="6" name="PB">
            <a:extLst>
              <a:ext uri="{FF2B5EF4-FFF2-40B4-BE49-F238E27FC236}">
                <a16:creationId xmlns:a16="http://schemas.microsoft.com/office/drawing/2014/main" id="{75A664F6-5E2E-752F-EEBE-E11053502F89}"/>
              </a:ext>
            </a:extLst>
          </p:cNvPr>
          <p:cNvSpPr/>
          <p:nvPr/>
        </p:nvSpPr>
        <p:spPr>
          <a:xfrm>
            <a:off x="0" y="6070600"/>
            <a:ext cx="8014322" cy="152400"/>
          </a:xfrm>
          <a:prstGeom prst="rect">
            <a:avLst/>
          </a:prstGeom>
          <a:solidFill>
            <a:srgbClr val="E76E0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07074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BA813-2B78-4EBA-4054-C0A102FEE752}"/>
              </a:ext>
            </a:extLst>
          </p:cNvPr>
          <p:cNvSpPr>
            <a:spLocks noGrp="1"/>
          </p:cNvSpPr>
          <p:nvPr>
            <p:ph type="title"/>
          </p:nvPr>
        </p:nvSpPr>
        <p:spPr/>
        <p:txBody>
          <a:bodyPr/>
          <a:lstStyle/>
          <a:p>
            <a:r>
              <a:rPr lang="en-US" dirty="0"/>
              <a:t>Support for Fibers</a:t>
            </a:r>
          </a:p>
        </p:txBody>
      </p:sp>
      <p:sp>
        <p:nvSpPr>
          <p:cNvPr id="3" name="Content Placeholder 2">
            <a:extLst>
              <a:ext uri="{FF2B5EF4-FFF2-40B4-BE49-F238E27FC236}">
                <a16:creationId xmlns:a16="http://schemas.microsoft.com/office/drawing/2014/main" id="{CE63331A-EE8F-AFF7-6EBF-733E32E1A594}"/>
              </a:ext>
            </a:extLst>
          </p:cNvPr>
          <p:cNvSpPr>
            <a:spLocks noGrp="1"/>
          </p:cNvSpPr>
          <p:nvPr>
            <p:ph idx="1"/>
          </p:nvPr>
        </p:nvSpPr>
        <p:spPr/>
        <p:txBody>
          <a:bodyPr>
            <a:normAutofit/>
          </a:bodyPr>
          <a:lstStyle/>
          <a:p>
            <a:r>
              <a:rPr lang="en-US" dirty="0">
                <a:latin typeface="Aptos (Body)"/>
                <a:cs typeface="Courier New" panose="02070309020205020404" pitchFamily="49" charset="0"/>
              </a:rPr>
              <a:t>Fiber-Safe Thread Local Storage (TLS) Optimizations</a:t>
            </a:r>
          </a:p>
          <a:p>
            <a:pPr lvl="1"/>
            <a:r>
              <a:rPr lang="en-US" b="1" dirty="0">
                <a:solidFill>
                  <a:schemeClr val="accent2"/>
                </a:solidFill>
                <a:latin typeface="Aptos (Body)"/>
                <a:cs typeface="Courier New" panose="02070309020205020404" pitchFamily="49" charset="0"/>
              </a:rPr>
              <a:t>MSVC</a:t>
            </a:r>
            <a:r>
              <a:rPr lang="en-US" dirty="0">
                <a:latin typeface="Aptos (Body)"/>
                <a:cs typeface="Courier New" panose="02070309020205020404" pitchFamily="49" charset="0"/>
              </a:rPr>
              <a:t> has the </a:t>
            </a:r>
            <a:r>
              <a:rPr lang="en-US" b="1" dirty="0">
                <a:solidFill>
                  <a:schemeClr val="accent2"/>
                </a:solidFill>
                <a:latin typeface="Aptos (Body)"/>
                <a:cs typeface="Courier New" panose="02070309020205020404" pitchFamily="49" charset="0"/>
              </a:rPr>
              <a:t>fiber-safe TLS </a:t>
            </a:r>
            <a:r>
              <a:rPr lang="en-US" dirty="0">
                <a:latin typeface="Aptos (Body)"/>
                <a:cs typeface="Courier New" panose="02070309020205020404" pitchFamily="49" charset="0"/>
              </a:rPr>
              <a:t>flag ( /GT )</a:t>
            </a:r>
          </a:p>
          <a:p>
            <a:pPr lvl="2"/>
            <a:r>
              <a:rPr lang="en-US" dirty="0">
                <a:latin typeface="Aptos (Body)"/>
                <a:cs typeface="Courier New" panose="02070309020205020404" pitchFamily="49" charset="0"/>
              </a:rPr>
              <a:t>Disables TLS caching</a:t>
            </a:r>
          </a:p>
          <a:p>
            <a:pPr lvl="1"/>
            <a:r>
              <a:rPr lang="en-US" b="1" dirty="0">
                <a:solidFill>
                  <a:schemeClr val="accent2"/>
                </a:solidFill>
                <a:latin typeface="Aptos (Body)"/>
                <a:cs typeface="Courier New" panose="02070309020205020404" pitchFamily="49" charset="0"/>
              </a:rPr>
              <a:t>Clang</a:t>
            </a:r>
            <a:r>
              <a:rPr lang="en-US" dirty="0">
                <a:latin typeface="Aptos (Body)"/>
                <a:cs typeface="Courier New" panose="02070309020205020404" pitchFamily="49" charset="0"/>
              </a:rPr>
              <a:t> </a:t>
            </a:r>
            <a:r>
              <a:rPr lang="en-US" b="1" dirty="0">
                <a:solidFill>
                  <a:schemeClr val="accent2"/>
                </a:solidFill>
                <a:latin typeface="Aptos (Body)"/>
                <a:cs typeface="Courier New" panose="02070309020205020404" pitchFamily="49" charset="0"/>
              </a:rPr>
              <a:t>does not support</a:t>
            </a:r>
            <a:r>
              <a:rPr lang="en-US" dirty="0">
                <a:solidFill>
                  <a:schemeClr val="accent2"/>
                </a:solidFill>
                <a:latin typeface="Aptos (Body)"/>
                <a:cs typeface="Courier New" panose="02070309020205020404" pitchFamily="49" charset="0"/>
              </a:rPr>
              <a:t> </a:t>
            </a:r>
            <a:r>
              <a:rPr lang="en-US" b="1" dirty="0">
                <a:solidFill>
                  <a:schemeClr val="accent2"/>
                </a:solidFill>
                <a:latin typeface="Aptos (Body)"/>
                <a:cs typeface="Courier New" panose="02070309020205020404" pitchFamily="49" charset="0"/>
              </a:rPr>
              <a:t>this</a:t>
            </a:r>
          </a:p>
          <a:p>
            <a:pPr lvl="2"/>
            <a:r>
              <a:rPr lang="en-US" dirty="0">
                <a:latin typeface="Aptos (Body)"/>
                <a:cs typeface="Courier New" panose="02070309020205020404" pitchFamily="49" charset="0"/>
              </a:rPr>
              <a:t>Isolate TLS access in a separate .</a:t>
            </a:r>
            <a:r>
              <a:rPr lang="en-US" dirty="0" err="1">
                <a:latin typeface="Aptos (Body)"/>
                <a:cs typeface="Courier New" panose="02070309020205020404" pitchFamily="49" charset="0"/>
              </a:rPr>
              <a:t>cpp</a:t>
            </a:r>
            <a:r>
              <a:rPr lang="en-US" dirty="0">
                <a:latin typeface="Aptos (Body)"/>
                <a:cs typeface="Courier New" panose="02070309020205020404" pitchFamily="49" charset="0"/>
              </a:rPr>
              <a:t> file, this prevents the compiler from inlining and forces the TLS lookup to happen every time.</a:t>
            </a:r>
          </a:p>
        </p:txBody>
      </p:sp>
      <p:pic>
        <p:nvPicPr>
          <p:cNvPr id="4" name="Graphic 3" descr="Open hand with solid fill">
            <a:extLst>
              <a:ext uri="{FF2B5EF4-FFF2-40B4-BE49-F238E27FC236}">
                <a16:creationId xmlns:a16="http://schemas.microsoft.com/office/drawing/2014/main" id="{1DA34A4A-723B-B4D1-A409-C1CCD2E3D68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499544" y="621506"/>
            <a:ext cx="584202" cy="584202"/>
          </a:xfrm>
          <a:prstGeom prst="rect">
            <a:avLst/>
          </a:prstGeom>
        </p:spPr>
      </p:pic>
      <p:sp>
        <p:nvSpPr>
          <p:cNvPr id="6" name="PB">
            <a:extLst>
              <a:ext uri="{FF2B5EF4-FFF2-40B4-BE49-F238E27FC236}">
                <a16:creationId xmlns:a16="http://schemas.microsoft.com/office/drawing/2014/main" id="{7EA7AB72-BB52-5193-DD86-ADB85D0628C4}"/>
              </a:ext>
            </a:extLst>
          </p:cNvPr>
          <p:cNvSpPr/>
          <p:nvPr/>
        </p:nvSpPr>
        <p:spPr>
          <a:xfrm>
            <a:off x="0" y="6070600"/>
            <a:ext cx="8099581" cy="152400"/>
          </a:xfrm>
          <a:prstGeom prst="rect">
            <a:avLst/>
          </a:prstGeom>
          <a:solidFill>
            <a:srgbClr val="E76E0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538787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BA813-2B78-4EBA-4054-C0A102FEE752}"/>
              </a:ext>
            </a:extLst>
          </p:cNvPr>
          <p:cNvSpPr>
            <a:spLocks noGrp="1"/>
          </p:cNvSpPr>
          <p:nvPr>
            <p:ph type="title"/>
          </p:nvPr>
        </p:nvSpPr>
        <p:spPr/>
        <p:txBody>
          <a:bodyPr/>
          <a:lstStyle/>
          <a:p>
            <a:r>
              <a:rPr lang="en-US" dirty="0"/>
              <a:t>Support for Fibers</a:t>
            </a:r>
          </a:p>
        </p:txBody>
      </p:sp>
      <p:sp>
        <p:nvSpPr>
          <p:cNvPr id="3" name="Content Placeholder 2">
            <a:extLst>
              <a:ext uri="{FF2B5EF4-FFF2-40B4-BE49-F238E27FC236}">
                <a16:creationId xmlns:a16="http://schemas.microsoft.com/office/drawing/2014/main" id="{CE63331A-EE8F-AFF7-6EBF-733E32E1A594}"/>
              </a:ext>
            </a:extLst>
          </p:cNvPr>
          <p:cNvSpPr>
            <a:spLocks noGrp="1"/>
          </p:cNvSpPr>
          <p:nvPr>
            <p:ph idx="1"/>
          </p:nvPr>
        </p:nvSpPr>
        <p:spPr/>
        <p:txBody>
          <a:bodyPr>
            <a:normAutofit/>
          </a:bodyPr>
          <a:lstStyle/>
          <a:p>
            <a:r>
              <a:rPr lang="en-US" dirty="0">
                <a:latin typeface="Aptos (Body)"/>
                <a:cs typeface="Courier New" panose="02070309020205020404" pitchFamily="49" charset="0"/>
              </a:rPr>
              <a:t>Use an adaptive mutex in your job system</a:t>
            </a:r>
          </a:p>
          <a:p>
            <a:pPr lvl="1"/>
            <a:r>
              <a:rPr lang="en-US" dirty="0">
                <a:latin typeface="Aptos (Body)"/>
                <a:cs typeface="Courier New" panose="02070309020205020404" pitchFamily="49" charset="0"/>
              </a:rPr>
              <a:t>Regular threads can post jobs in the job system </a:t>
            </a:r>
          </a:p>
          <a:p>
            <a:pPr lvl="2"/>
            <a:r>
              <a:rPr lang="en-US" dirty="0">
                <a:latin typeface="Aptos (Body)"/>
                <a:cs typeface="Courier New" panose="02070309020205020404" pitchFamily="49" charset="0"/>
              </a:rPr>
              <a:t>for instance, I/O thread spawn an asset processing job.</a:t>
            </a:r>
          </a:p>
          <a:p>
            <a:pPr lvl="1"/>
            <a:r>
              <a:rPr lang="en-US" dirty="0">
                <a:latin typeface="Aptos (Body)"/>
                <a:cs typeface="Courier New" panose="02070309020205020404" pitchFamily="49" charset="0"/>
              </a:rPr>
              <a:t>Very likely to preempt a spinlock on an atomic variable</a:t>
            </a:r>
          </a:p>
          <a:p>
            <a:pPr lvl="1"/>
            <a:r>
              <a:rPr lang="en-US" dirty="0">
                <a:latin typeface="Aptos (Body)"/>
                <a:cs typeface="Courier New" panose="02070309020205020404" pitchFamily="49" charset="0"/>
              </a:rPr>
              <a:t>High priority thread tries to acquire spin lock to post jobs into the job system</a:t>
            </a:r>
          </a:p>
          <a:p>
            <a:pPr lvl="2"/>
            <a:r>
              <a:rPr lang="en-US" dirty="0">
                <a:latin typeface="Aptos (Body)"/>
                <a:cs typeface="Courier New" panose="02070309020205020404" pitchFamily="49" charset="0"/>
              </a:rPr>
              <a:t>Will never resolve</a:t>
            </a:r>
          </a:p>
          <a:p>
            <a:pPr lvl="2"/>
            <a:r>
              <a:rPr lang="en-US" dirty="0">
                <a:latin typeface="Aptos (Body)"/>
                <a:cs typeface="Courier New" panose="02070309020205020404" pitchFamily="49" charset="0"/>
              </a:rPr>
              <a:t>Thread you kicked off is locked to the core it’s running on</a:t>
            </a:r>
          </a:p>
          <a:p>
            <a:pPr marL="171450" indent="-171450">
              <a:buFontTx/>
              <a:buChar char="-"/>
            </a:pPr>
            <a:endParaRPr lang="en-US" dirty="0"/>
          </a:p>
          <a:p>
            <a:pPr lvl="1"/>
            <a:endParaRPr lang="en-US" dirty="0"/>
          </a:p>
        </p:txBody>
      </p:sp>
      <p:pic>
        <p:nvPicPr>
          <p:cNvPr id="4" name="Graphic 3" descr="Open hand with solid fill">
            <a:extLst>
              <a:ext uri="{FF2B5EF4-FFF2-40B4-BE49-F238E27FC236}">
                <a16:creationId xmlns:a16="http://schemas.microsoft.com/office/drawing/2014/main" id="{5EC5CF79-87B2-374C-7E8B-DB6291F8ADF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499544" y="621506"/>
            <a:ext cx="584202" cy="584202"/>
          </a:xfrm>
          <a:prstGeom prst="rect">
            <a:avLst/>
          </a:prstGeom>
        </p:spPr>
      </p:pic>
      <p:sp>
        <p:nvSpPr>
          <p:cNvPr id="6" name="PB">
            <a:extLst>
              <a:ext uri="{FF2B5EF4-FFF2-40B4-BE49-F238E27FC236}">
                <a16:creationId xmlns:a16="http://schemas.microsoft.com/office/drawing/2014/main" id="{D2AEE355-AF37-895B-8934-5813FBA7ED8B}"/>
              </a:ext>
            </a:extLst>
          </p:cNvPr>
          <p:cNvSpPr/>
          <p:nvPr/>
        </p:nvSpPr>
        <p:spPr>
          <a:xfrm>
            <a:off x="0" y="6070600"/>
            <a:ext cx="8184839" cy="152400"/>
          </a:xfrm>
          <a:prstGeom prst="rect">
            <a:avLst/>
          </a:prstGeom>
          <a:solidFill>
            <a:srgbClr val="E76E0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49949978"/>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BA813-2B78-4EBA-4054-C0A102FEE752}"/>
              </a:ext>
            </a:extLst>
          </p:cNvPr>
          <p:cNvSpPr>
            <a:spLocks noGrp="1"/>
          </p:cNvSpPr>
          <p:nvPr>
            <p:ph type="title"/>
          </p:nvPr>
        </p:nvSpPr>
        <p:spPr/>
        <p:txBody>
          <a:bodyPr/>
          <a:lstStyle/>
          <a:p>
            <a:r>
              <a:rPr lang="en-US" dirty="0"/>
              <a:t>Support for Fibers</a:t>
            </a:r>
          </a:p>
        </p:txBody>
      </p:sp>
      <p:sp>
        <p:nvSpPr>
          <p:cNvPr id="3" name="Content Placeholder 2">
            <a:extLst>
              <a:ext uri="{FF2B5EF4-FFF2-40B4-BE49-F238E27FC236}">
                <a16:creationId xmlns:a16="http://schemas.microsoft.com/office/drawing/2014/main" id="{CE63331A-EE8F-AFF7-6EBF-733E32E1A594}"/>
              </a:ext>
            </a:extLst>
          </p:cNvPr>
          <p:cNvSpPr>
            <a:spLocks noGrp="1"/>
          </p:cNvSpPr>
          <p:nvPr>
            <p:ph idx="1"/>
          </p:nvPr>
        </p:nvSpPr>
        <p:spPr/>
        <p:txBody>
          <a:bodyPr>
            <a:normAutofit/>
          </a:bodyPr>
          <a:lstStyle/>
          <a:p>
            <a:r>
              <a:rPr lang="en-US" dirty="0">
                <a:latin typeface="Aptos (Body)"/>
                <a:cs typeface="Courier New" panose="02070309020205020404" pitchFamily="49" charset="0"/>
              </a:rPr>
              <a:t>Adaptive mutexes</a:t>
            </a:r>
          </a:p>
          <a:p>
            <a:pPr lvl="1"/>
            <a:r>
              <a:rPr lang="en-US" dirty="0"/>
              <a:t>Locking mechanism that adjusts its behavior based on the current state of the lock</a:t>
            </a:r>
          </a:p>
        </p:txBody>
      </p:sp>
      <p:pic>
        <p:nvPicPr>
          <p:cNvPr id="4" name="Graphic 3" descr="Open hand with solid fill">
            <a:extLst>
              <a:ext uri="{FF2B5EF4-FFF2-40B4-BE49-F238E27FC236}">
                <a16:creationId xmlns:a16="http://schemas.microsoft.com/office/drawing/2014/main" id="{307A11B5-EF89-934C-D7A6-96446165821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499544" y="621506"/>
            <a:ext cx="584202" cy="584202"/>
          </a:xfrm>
          <a:prstGeom prst="rect">
            <a:avLst/>
          </a:prstGeom>
        </p:spPr>
      </p:pic>
      <p:sp>
        <p:nvSpPr>
          <p:cNvPr id="6" name="PB">
            <a:extLst>
              <a:ext uri="{FF2B5EF4-FFF2-40B4-BE49-F238E27FC236}">
                <a16:creationId xmlns:a16="http://schemas.microsoft.com/office/drawing/2014/main" id="{3EBA130B-9F02-2700-873F-AEECCAD0CC76}"/>
              </a:ext>
            </a:extLst>
          </p:cNvPr>
          <p:cNvSpPr/>
          <p:nvPr/>
        </p:nvSpPr>
        <p:spPr>
          <a:xfrm>
            <a:off x="0" y="6070600"/>
            <a:ext cx="8270098" cy="152400"/>
          </a:xfrm>
          <a:prstGeom prst="rect">
            <a:avLst/>
          </a:prstGeom>
          <a:solidFill>
            <a:srgbClr val="E76E0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97586941"/>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BA813-2B78-4EBA-4054-C0A102FEE752}"/>
              </a:ext>
            </a:extLst>
          </p:cNvPr>
          <p:cNvSpPr>
            <a:spLocks noGrp="1"/>
          </p:cNvSpPr>
          <p:nvPr>
            <p:ph type="title"/>
          </p:nvPr>
        </p:nvSpPr>
        <p:spPr/>
        <p:txBody>
          <a:bodyPr/>
          <a:lstStyle/>
          <a:p>
            <a:r>
              <a:rPr lang="en-US" dirty="0"/>
              <a:t>Support for Fibers</a:t>
            </a:r>
          </a:p>
        </p:txBody>
      </p:sp>
      <p:sp>
        <p:nvSpPr>
          <p:cNvPr id="3" name="Content Placeholder 2">
            <a:extLst>
              <a:ext uri="{FF2B5EF4-FFF2-40B4-BE49-F238E27FC236}">
                <a16:creationId xmlns:a16="http://schemas.microsoft.com/office/drawing/2014/main" id="{CE63331A-EE8F-AFF7-6EBF-733E32E1A594}"/>
              </a:ext>
            </a:extLst>
          </p:cNvPr>
          <p:cNvSpPr>
            <a:spLocks noGrp="1"/>
          </p:cNvSpPr>
          <p:nvPr>
            <p:ph idx="1"/>
          </p:nvPr>
        </p:nvSpPr>
        <p:spPr/>
        <p:txBody>
          <a:bodyPr>
            <a:normAutofit lnSpcReduction="10000"/>
          </a:bodyPr>
          <a:lstStyle/>
          <a:p>
            <a:r>
              <a:rPr lang="en-US" dirty="0"/>
              <a:t>When a mutex is already locked, the adaptive mutex first spins (busy-waiting).</a:t>
            </a:r>
          </a:p>
          <a:p>
            <a:r>
              <a:rPr lang="en-US" dirty="0"/>
              <a:t>The thread keeps checking if the mutex becomes available without giving up the CPU.</a:t>
            </a:r>
          </a:p>
          <a:p>
            <a:r>
              <a:rPr lang="en-US" dirty="0"/>
              <a:t>If the mutex is released quickly, the thread acquires it, avoiding context switching overhead.</a:t>
            </a:r>
          </a:p>
          <a:p>
            <a:r>
              <a:rPr lang="en-US" dirty="0"/>
              <a:t>If the lock is held longer, the thread will block and yield the CPU to other threads.</a:t>
            </a:r>
          </a:p>
          <a:p>
            <a:endParaRPr lang="en-US" dirty="0"/>
          </a:p>
          <a:p>
            <a:r>
              <a:rPr lang="en-US" b="1" dirty="0"/>
              <a:t>Solves priority inversion deadlocks!</a:t>
            </a:r>
          </a:p>
        </p:txBody>
      </p:sp>
      <p:pic>
        <p:nvPicPr>
          <p:cNvPr id="4" name="Graphic 3" descr="Open hand with solid fill">
            <a:extLst>
              <a:ext uri="{FF2B5EF4-FFF2-40B4-BE49-F238E27FC236}">
                <a16:creationId xmlns:a16="http://schemas.microsoft.com/office/drawing/2014/main" id="{73EEA965-827F-9020-F328-3FF212E3479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499544" y="621506"/>
            <a:ext cx="584202" cy="584202"/>
          </a:xfrm>
          <a:prstGeom prst="rect">
            <a:avLst/>
          </a:prstGeom>
        </p:spPr>
      </p:pic>
      <p:sp>
        <p:nvSpPr>
          <p:cNvPr id="6" name="PB">
            <a:extLst>
              <a:ext uri="{FF2B5EF4-FFF2-40B4-BE49-F238E27FC236}">
                <a16:creationId xmlns:a16="http://schemas.microsoft.com/office/drawing/2014/main" id="{91AA71A2-28AB-D4BD-2AD1-816993D69AC6}"/>
              </a:ext>
            </a:extLst>
          </p:cNvPr>
          <p:cNvSpPr/>
          <p:nvPr/>
        </p:nvSpPr>
        <p:spPr>
          <a:xfrm>
            <a:off x="0" y="6070600"/>
            <a:ext cx="8355357" cy="152400"/>
          </a:xfrm>
          <a:prstGeom prst="rect">
            <a:avLst/>
          </a:prstGeom>
          <a:solidFill>
            <a:srgbClr val="E76E0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1252644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BA813-2B78-4EBA-4054-C0A102FEE752}"/>
              </a:ext>
            </a:extLst>
          </p:cNvPr>
          <p:cNvSpPr>
            <a:spLocks noGrp="1"/>
          </p:cNvSpPr>
          <p:nvPr>
            <p:ph type="title"/>
          </p:nvPr>
        </p:nvSpPr>
        <p:spPr/>
        <p:txBody>
          <a:bodyPr/>
          <a:lstStyle/>
          <a:p>
            <a:r>
              <a:rPr lang="en-US" dirty="0"/>
              <a:t>Support for Fibers – Priority Inversion</a:t>
            </a:r>
          </a:p>
        </p:txBody>
      </p:sp>
      <p:sp>
        <p:nvSpPr>
          <p:cNvPr id="3" name="Content Placeholder 2">
            <a:extLst>
              <a:ext uri="{FF2B5EF4-FFF2-40B4-BE49-F238E27FC236}">
                <a16:creationId xmlns:a16="http://schemas.microsoft.com/office/drawing/2014/main" id="{CE63331A-EE8F-AFF7-6EBF-733E32E1A594}"/>
              </a:ext>
            </a:extLst>
          </p:cNvPr>
          <p:cNvSpPr>
            <a:spLocks noGrp="1"/>
          </p:cNvSpPr>
          <p:nvPr>
            <p:ph idx="1"/>
          </p:nvPr>
        </p:nvSpPr>
        <p:spPr/>
        <p:txBody>
          <a:bodyPr>
            <a:normAutofit fontScale="92500" lnSpcReduction="20000"/>
          </a:bodyPr>
          <a:lstStyle/>
          <a:p>
            <a:r>
              <a:rPr lang="en-US" b="1" dirty="0"/>
              <a:t>Task A (High Priority)</a:t>
            </a:r>
            <a:r>
              <a:rPr lang="en-US" dirty="0"/>
              <a:t> needs a shared resource (e.g., a lock).</a:t>
            </a:r>
          </a:p>
          <a:p>
            <a:r>
              <a:rPr lang="en-US" b="1" dirty="0"/>
              <a:t>Task B (Low Priority)</a:t>
            </a:r>
            <a:r>
              <a:rPr lang="en-US" dirty="0"/>
              <a:t> currently holds the lock and is in the middle of using the resource.</a:t>
            </a:r>
          </a:p>
          <a:p>
            <a:r>
              <a:rPr lang="en-US" dirty="0"/>
              <a:t>While Task B is using the resource, </a:t>
            </a:r>
            <a:r>
              <a:rPr lang="en-US" b="1" dirty="0"/>
              <a:t>Task C (Medium Priority)</a:t>
            </a:r>
            <a:r>
              <a:rPr lang="en-US" dirty="0"/>
              <a:t>, which does not need the shared resource, becomes runnable and starts executing because Task B is a lower-priority task.</a:t>
            </a:r>
          </a:p>
          <a:p>
            <a:endParaRPr lang="en-US" dirty="0"/>
          </a:p>
          <a:p>
            <a:r>
              <a:rPr lang="en-US" b="1" dirty="0"/>
              <a:t>Task C </a:t>
            </a:r>
            <a:r>
              <a:rPr lang="en-US" dirty="0"/>
              <a:t>runs because it has a higher priority than Task B.</a:t>
            </a:r>
          </a:p>
          <a:p>
            <a:r>
              <a:rPr lang="en-US" b="1" dirty="0"/>
              <a:t>Task B</a:t>
            </a:r>
            <a:r>
              <a:rPr lang="en-US" dirty="0"/>
              <a:t> is not allowed to complete and release the lock.</a:t>
            </a:r>
          </a:p>
          <a:p>
            <a:r>
              <a:rPr lang="en-US" b="1" dirty="0"/>
              <a:t>Task A</a:t>
            </a:r>
            <a:r>
              <a:rPr lang="en-US" dirty="0"/>
              <a:t>, despite having the highest priority, is forced to wait until Task B finishes its work, which is being delayed by Task C.</a:t>
            </a:r>
          </a:p>
        </p:txBody>
      </p:sp>
      <p:pic>
        <p:nvPicPr>
          <p:cNvPr id="4" name="Graphic 3" descr="Open hand with solid fill">
            <a:extLst>
              <a:ext uri="{FF2B5EF4-FFF2-40B4-BE49-F238E27FC236}">
                <a16:creationId xmlns:a16="http://schemas.microsoft.com/office/drawing/2014/main" id="{69715DA9-8295-01C8-AC87-A89F703CE5B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499544" y="621506"/>
            <a:ext cx="584202" cy="584202"/>
          </a:xfrm>
          <a:prstGeom prst="rect">
            <a:avLst/>
          </a:prstGeom>
        </p:spPr>
      </p:pic>
      <p:sp>
        <p:nvSpPr>
          <p:cNvPr id="6" name="PB">
            <a:extLst>
              <a:ext uri="{FF2B5EF4-FFF2-40B4-BE49-F238E27FC236}">
                <a16:creationId xmlns:a16="http://schemas.microsoft.com/office/drawing/2014/main" id="{2CFA6BD1-7567-5712-279F-6042B6ABF79F}"/>
              </a:ext>
            </a:extLst>
          </p:cNvPr>
          <p:cNvSpPr/>
          <p:nvPr/>
        </p:nvSpPr>
        <p:spPr>
          <a:xfrm>
            <a:off x="0" y="6070600"/>
            <a:ext cx="8440615" cy="152400"/>
          </a:xfrm>
          <a:prstGeom prst="rect">
            <a:avLst/>
          </a:prstGeom>
          <a:solidFill>
            <a:srgbClr val="E76E0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10161623"/>
      </p:ext>
    </p:extLst>
  </p:cSld>
  <p:clrMapOvr>
    <a:masterClrMapping/>
  </p:clrMapOvr>
</p:sld>
</file>

<file path=ppt/theme/theme1.xml><?xml version="1.0" encoding="utf-8"?>
<a:theme xmlns:a="http://schemas.openxmlformats.org/drawingml/2006/main" name="C++ - Full">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Eurostile">
      <a:majorFont>
        <a:latin typeface="Eurostile"/>
        <a:ea typeface=""/>
        <a:cs typeface=""/>
      </a:majorFont>
      <a:minorFont>
        <a:latin typeface="Eurostil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e1fbd226-22ff-432e-ad87-3241dcd33e98"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556F1C4330D9246BDAA7E2D7CAD3621" ma:contentTypeVersion="13" ma:contentTypeDescription="Create a new document." ma:contentTypeScope="" ma:versionID="4bd3fa76b8672fe2bbf47916c8decb69">
  <xsd:schema xmlns:xsd="http://www.w3.org/2001/XMLSchema" xmlns:xs="http://www.w3.org/2001/XMLSchema" xmlns:p="http://schemas.microsoft.com/office/2006/metadata/properties" xmlns:ns3="e1fbd226-22ff-432e-ad87-3241dcd33e98" xmlns:ns4="978ad9ea-f5d4-4a75-bd6f-9fa6138ee96e" targetNamespace="http://schemas.microsoft.com/office/2006/metadata/properties" ma:root="true" ma:fieldsID="c5a3795f570184e3162076da96ae670a" ns3:_="" ns4:_="">
    <xsd:import namespace="e1fbd226-22ff-432e-ad87-3241dcd33e98"/>
    <xsd:import namespace="978ad9ea-f5d4-4a75-bd6f-9fa6138ee96e"/>
    <xsd:element name="properties">
      <xsd:complexType>
        <xsd:sequence>
          <xsd:element name="documentManagement">
            <xsd:complexType>
              <xsd:all>
                <xsd:element ref="ns3:MediaServiceMetadata" minOccurs="0"/>
                <xsd:element ref="ns3:MediaServiceFastMetadata" minOccurs="0"/>
                <xsd:element ref="ns3:MediaServiceObjectDetectorVersions" minOccurs="0"/>
                <xsd:element ref="ns3:MediaServiceSearchProperties" minOccurs="0"/>
                <xsd:element ref="ns3:_activity" minOccurs="0"/>
                <xsd:element ref="ns4:SharedWithUsers" minOccurs="0"/>
                <xsd:element ref="ns4:SharedWithDetails" minOccurs="0"/>
                <xsd:element ref="ns4:SharingHintHash" minOccurs="0"/>
                <xsd:element ref="ns3:MediaServiceSystemTags" minOccurs="0"/>
                <xsd:element ref="ns3:MediaServiceGenerationTime" minOccurs="0"/>
                <xsd:element ref="ns3:MediaServiceEventHashCode" minOccurs="0"/>
                <xsd:element ref="ns3:MediaServiceOCR"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1fbd226-22ff-432e-ad87-3241dcd33e9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SearchProperties" ma:index="11" nillable="true" ma:displayName="MediaServiceSearchProperties" ma:hidden="true" ma:internalName="MediaServiceSearchProperties" ma:readOnly="true">
      <xsd:simpleType>
        <xsd:restriction base="dms:Note"/>
      </xsd:simpleType>
    </xsd:element>
    <xsd:element name="_activity" ma:index="12" nillable="true" ma:displayName="_activity" ma:hidden="true" ma:internalName="_activity">
      <xsd:simpleType>
        <xsd:restriction base="dms:Note"/>
      </xsd:simpleType>
    </xsd:element>
    <xsd:element name="MediaServiceSystemTags" ma:index="16" nillable="true" ma:displayName="MediaServiceSystemTags" ma:hidden="true" ma:internalName="MediaServiceSystemTags" ma:readOnly="true">
      <xsd:simpleType>
        <xsd:restriction base="dms:Note"/>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DateTaken" ma:index="20" nillable="true" ma:displayName="MediaServiceDateTaken" ma:hidden="true" ma:indexed="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78ad9ea-f5d4-4a75-bd6f-9fa6138ee96e"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SharingHintHash" ma:index="15"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0A7D22B-1D34-4AB5-AA09-8AC570793024}">
  <ds:schemaRefs>
    <ds:schemaRef ds:uri="http://schemas.openxmlformats.org/package/2006/metadata/core-properties"/>
    <ds:schemaRef ds:uri="978ad9ea-f5d4-4a75-bd6f-9fa6138ee96e"/>
    <ds:schemaRef ds:uri="http://purl.org/dc/elements/1.1/"/>
    <ds:schemaRef ds:uri="http://schemas.microsoft.com/office/2006/documentManagement/types"/>
    <ds:schemaRef ds:uri="http://purl.org/dc/terms/"/>
    <ds:schemaRef ds:uri="http://schemas.microsoft.com/office/infopath/2007/PartnerControls"/>
    <ds:schemaRef ds:uri="http://schemas.microsoft.com/office/2006/metadata/properties"/>
    <ds:schemaRef ds:uri="e1fbd226-22ff-432e-ad87-3241dcd33e98"/>
    <ds:schemaRef ds:uri="http://www.w3.org/XML/1998/namespace"/>
    <ds:schemaRef ds:uri="http://purl.org/dc/dcmitype/"/>
  </ds:schemaRefs>
</ds:datastoreItem>
</file>

<file path=customXml/itemProps2.xml><?xml version="1.0" encoding="utf-8"?>
<ds:datastoreItem xmlns:ds="http://schemas.openxmlformats.org/officeDocument/2006/customXml" ds:itemID="{E794072E-9360-43E8-91AE-3C994332ABB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1fbd226-22ff-432e-ad87-3241dcd33e98"/>
    <ds:schemaRef ds:uri="978ad9ea-f5d4-4a75-bd6f-9fa6138ee96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1F129800-0C05-494A-B925-0EE94675DDC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C++ - Full</Template>
  <TotalTime>1825</TotalTime>
  <Words>6157</Words>
  <Application>Microsoft Office PowerPoint</Application>
  <PresentationFormat>Widescreen</PresentationFormat>
  <Paragraphs>1039</Paragraphs>
  <Slides>143</Slides>
  <Notes>124</Notes>
  <HiddenSlides>16</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143</vt:i4>
      </vt:variant>
    </vt:vector>
  </HeadingPairs>
  <TitlesOfParts>
    <vt:vector size="153" baseType="lpstr">
      <vt:lpstr>Aptos</vt:lpstr>
      <vt:lpstr>Aptos (Body)</vt:lpstr>
      <vt:lpstr>Arial</vt:lpstr>
      <vt:lpstr>avenir-lt-w01_35-light1475496</vt:lpstr>
      <vt:lpstr>Consolas</vt:lpstr>
      <vt:lpstr>Courier New</vt:lpstr>
      <vt:lpstr>Eurostile</vt:lpstr>
      <vt:lpstr>Google Sans</vt:lpstr>
      <vt:lpstr>Segoe UI</vt:lpstr>
      <vt:lpstr>C++ - Full</vt:lpstr>
      <vt:lpstr>Fibers</vt:lpstr>
      <vt:lpstr>Overview</vt:lpstr>
      <vt:lpstr>Overview</vt:lpstr>
      <vt:lpstr>Overview</vt:lpstr>
      <vt:lpstr>Overview</vt:lpstr>
      <vt:lpstr>Story time</vt:lpstr>
      <vt:lpstr>Story time - Limitations of the application</vt:lpstr>
      <vt:lpstr>Story time - Limitations of the application</vt:lpstr>
      <vt:lpstr>Story time - The new design</vt:lpstr>
      <vt:lpstr>What is a fiber?</vt:lpstr>
      <vt:lpstr>What is a fiber</vt:lpstr>
      <vt:lpstr>What is a fiber</vt:lpstr>
      <vt:lpstr>What is a fiber</vt:lpstr>
      <vt:lpstr>What is a fiber</vt:lpstr>
      <vt:lpstr>What is a fiber</vt:lpstr>
      <vt:lpstr>Fiber vs Coroutine</vt:lpstr>
      <vt:lpstr>Fiber vs Coroutine</vt:lpstr>
      <vt:lpstr>Fiber vs Coroutine</vt:lpstr>
      <vt:lpstr>Fiber vs Coroutine</vt:lpstr>
      <vt:lpstr>The new design</vt:lpstr>
      <vt:lpstr>The new design</vt:lpstr>
      <vt:lpstr>The new design</vt:lpstr>
      <vt:lpstr>The new design</vt:lpstr>
      <vt:lpstr>The new design</vt:lpstr>
      <vt:lpstr>The new design</vt:lpstr>
      <vt:lpstr>The new design</vt:lpstr>
      <vt:lpstr>The new design</vt:lpstr>
      <vt:lpstr>The new design</vt:lpstr>
      <vt:lpstr>The new design - Diagram</vt:lpstr>
      <vt:lpstr>The new design - Diagram</vt:lpstr>
      <vt:lpstr>The new design - Diagram</vt:lpstr>
      <vt:lpstr>The new design - Diagram</vt:lpstr>
      <vt:lpstr>The new design - Diagram</vt:lpstr>
      <vt:lpstr>The new design - Diagram</vt:lpstr>
      <vt:lpstr>The new design - Diagram</vt:lpstr>
      <vt:lpstr>The new design - Diagram</vt:lpstr>
      <vt:lpstr>The new design - Diagram</vt:lpstr>
      <vt:lpstr>Keep this in mind</vt:lpstr>
      <vt:lpstr>Things to keep in mind</vt:lpstr>
      <vt:lpstr>Things to keep in mind</vt:lpstr>
      <vt:lpstr>Things to keep in mind</vt:lpstr>
      <vt:lpstr>Things to keep in mind</vt:lpstr>
      <vt:lpstr>Things to keep in mind</vt:lpstr>
      <vt:lpstr>Things to keep in mind</vt:lpstr>
      <vt:lpstr>Jobify everything!</vt:lpstr>
      <vt:lpstr>Jobify everything!</vt:lpstr>
      <vt:lpstr>Jobify everything!</vt:lpstr>
      <vt:lpstr>The code</vt:lpstr>
      <vt:lpstr>The code</vt:lpstr>
      <vt:lpstr>PowerPoint Presentation</vt:lpstr>
      <vt:lpstr>PowerPoint Presentation</vt:lpstr>
      <vt:lpstr>PowerPoint Presentation</vt:lpstr>
      <vt:lpstr>PowerPoint Presentation</vt:lpstr>
      <vt:lpstr>PowerPoint Presentation</vt:lpstr>
      <vt:lpstr>The code</vt:lpstr>
      <vt:lpstr>The code</vt:lpstr>
      <vt:lpstr>PowerPoint Presentation</vt:lpstr>
      <vt:lpstr>The code</vt:lpstr>
      <vt:lpstr>PowerPoint Presentation</vt:lpstr>
      <vt:lpstr>The code</vt:lpstr>
      <vt:lpstr>PowerPoint Presentation</vt:lpstr>
      <vt:lpstr>PowerPoint Presentation</vt:lpstr>
      <vt:lpstr>PowerPoint Presentation</vt:lpstr>
      <vt:lpstr>PowerPoint Presentation</vt:lpstr>
      <vt:lpstr>PowerPoint Presentation</vt:lpstr>
      <vt:lpstr>The code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code</vt:lpstr>
      <vt:lpstr>PowerPoint Presentation</vt:lpstr>
      <vt:lpstr>PowerPoint Presentation</vt:lpstr>
      <vt:lpstr>PowerPoint Presentation</vt:lpstr>
      <vt:lpstr>PowerPoint Presentation</vt:lpstr>
      <vt:lpstr>PowerPoint Presentation</vt:lpstr>
      <vt:lpstr>Pros &amp; Cons</vt:lpstr>
      <vt:lpstr>Pros &amp; Cons</vt:lpstr>
      <vt:lpstr>Pros &amp; Cons</vt:lpstr>
      <vt:lpstr>Pros &amp; Cons</vt:lpstr>
      <vt:lpstr>Pros &amp; Cons</vt:lpstr>
      <vt:lpstr>Pros &amp; Cons</vt:lpstr>
      <vt:lpstr>Pros &amp; Cons</vt:lpstr>
      <vt:lpstr>Pros &amp; Cons</vt:lpstr>
      <vt:lpstr>Pros &amp; Cons</vt:lpstr>
      <vt:lpstr>Pros &amp; Cons</vt:lpstr>
      <vt:lpstr>Support</vt:lpstr>
      <vt:lpstr>Support for Fibers</vt:lpstr>
      <vt:lpstr>Support for Fibers</vt:lpstr>
      <vt:lpstr>Support for Fibers</vt:lpstr>
      <vt:lpstr>Support for Fibers</vt:lpstr>
      <vt:lpstr>Support for Fibers</vt:lpstr>
      <vt:lpstr>Support for Fibers</vt:lpstr>
      <vt:lpstr>Support for Fibers – Priority Inversion</vt:lpstr>
      <vt:lpstr>Support for Fibers</vt:lpstr>
      <vt:lpstr>Zooming out</vt:lpstr>
      <vt:lpstr>Overview of a frame</vt:lpstr>
      <vt:lpstr>Overview of a frame</vt:lpstr>
      <vt:lpstr>Overview of a frame</vt:lpstr>
      <vt:lpstr>Overview of a frame</vt:lpstr>
      <vt:lpstr>Overview of a frame</vt:lpstr>
      <vt:lpstr>Overview of a frame</vt:lpstr>
      <vt:lpstr>Overview of a frame</vt:lpstr>
      <vt:lpstr>Challenges with synchronization</vt:lpstr>
      <vt:lpstr>Challenges with synchronization</vt:lpstr>
      <vt:lpstr>Overview of a frame</vt:lpstr>
      <vt:lpstr>Overview of a frame</vt:lpstr>
      <vt:lpstr>Memory</vt:lpstr>
      <vt:lpstr>Memory Allocation</vt:lpstr>
      <vt:lpstr>Memory Allocation</vt:lpstr>
      <vt:lpstr>Memory Allocation</vt:lpstr>
      <vt:lpstr>Tagged Heap</vt:lpstr>
      <vt:lpstr>Tagged Heap</vt:lpstr>
      <vt:lpstr>Tagged Heap</vt:lpstr>
      <vt:lpstr>Tagged Heap</vt:lpstr>
      <vt:lpstr>Tagged Heap</vt:lpstr>
      <vt:lpstr>Tagged Heap</vt:lpstr>
      <vt:lpstr>PowerPoint Presentation</vt:lpstr>
      <vt:lpstr>Tagged Heap</vt:lpstr>
      <vt:lpstr>Tagged Heap</vt:lpstr>
      <vt:lpstr>Tagged Heap</vt:lpstr>
      <vt:lpstr>PowerPoint Presentation</vt:lpstr>
      <vt:lpstr>Tagged Heap</vt:lpstr>
      <vt:lpstr>Tagged Heap</vt:lpstr>
      <vt:lpstr>Memory Allocations when using Fibers</vt:lpstr>
      <vt:lpstr>Memory Allocations when using Fibers</vt:lpstr>
      <vt:lpstr>Memory Allocations when using Fibers</vt:lpstr>
      <vt:lpstr>Memory Allocations when using Fibers</vt:lpstr>
      <vt:lpstr>Memory Allocations when using Fibers</vt:lpstr>
      <vt:lpstr>Memory Allocations when using Fibers</vt:lpstr>
      <vt:lpstr>Memory Allocations when using Fibers</vt:lpstr>
      <vt:lpstr>PowerPoint Presentation</vt:lpstr>
      <vt:lpstr>Summary</vt:lpstr>
      <vt:lpstr>Summary</vt:lpstr>
      <vt:lpstr>Summary</vt:lpstr>
      <vt:lpstr>Summary</vt:lpstr>
      <vt:lpstr>Summary</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Breuck, Dave de</dc:creator>
  <cp:lastModifiedBy>Breuck, Dave de</cp:lastModifiedBy>
  <cp:revision>17</cp:revision>
  <dcterms:created xsi:type="dcterms:W3CDTF">2024-09-23T08:02:27Z</dcterms:created>
  <dcterms:modified xsi:type="dcterms:W3CDTF">2024-10-07T22:02:37Z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0x0101007556F1C4330D9246BDAA7E2D7CAD3621</vt:lpwstr>
  </property>
</Properties>
</file>