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83"/>
  </p:notesMasterIdLst>
  <p:sldIdLst>
    <p:sldId id="256" r:id="rId5"/>
    <p:sldId id="338" r:id="rId6"/>
    <p:sldId id="339" r:id="rId7"/>
    <p:sldId id="502" r:id="rId8"/>
    <p:sldId id="458" r:id="rId9"/>
    <p:sldId id="455" r:id="rId10"/>
    <p:sldId id="463" r:id="rId11"/>
    <p:sldId id="464" r:id="rId12"/>
    <p:sldId id="495" r:id="rId13"/>
    <p:sldId id="496" r:id="rId14"/>
    <p:sldId id="497" r:id="rId15"/>
    <p:sldId id="498" r:id="rId16"/>
    <p:sldId id="499" r:id="rId17"/>
    <p:sldId id="503" r:id="rId18"/>
    <p:sldId id="459" r:id="rId19"/>
    <p:sldId id="456" r:id="rId20"/>
    <p:sldId id="494" r:id="rId21"/>
    <p:sldId id="457" r:id="rId22"/>
    <p:sldId id="466" r:id="rId23"/>
    <p:sldId id="478" r:id="rId24"/>
    <p:sldId id="467" r:id="rId25"/>
    <p:sldId id="490" r:id="rId26"/>
    <p:sldId id="491" r:id="rId27"/>
    <p:sldId id="493" r:id="rId28"/>
    <p:sldId id="341" r:id="rId29"/>
    <p:sldId id="343" r:id="rId30"/>
    <p:sldId id="460" r:id="rId31"/>
    <p:sldId id="501" r:id="rId32"/>
    <p:sldId id="500" r:id="rId33"/>
    <p:sldId id="461" r:id="rId34"/>
    <p:sldId id="462" r:id="rId35"/>
    <p:sldId id="346" r:id="rId36"/>
    <p:sldId id="359" r:id="rId37"/>
    <p:sldId id="360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61" r:id="rId50"/>
    <p:sldId id="366" r:id="rId51"/>
    <p:sldId id="376" r:id="rId52"/>
    <p:sldId id="363" r:id="rId53"/>
    <p:sldId id="364" r:id="rId54"/>
    <p:sldId id="377" r:id="rId55"/>
    <p:sldId id="367" r:id="rId56"/>
    <p:sldId id="368" r:id="rId57"/>
    <p:sldId id="370" r:id="rId58"/>
    <p:sldId id="369" r:id="rId59"/>
    <p:sldId id="371" r:id="rId60"/>
    <p:sldId id="372" r:id="rId61"/>
    <p:sldId id="373" r:id="rId62"/>
    <p:sldId id="374" r:id="rId63"/>
    <p:sldId id="375" r:id="rId64"/>
    <p:sldId id="378" r:id="rId65"/>
    <p:sldId id="379" r:id="rId66"/>
    <p:sldId id="387" r:id="rId67"/>
    <p:sldId id="380" r:id="rId68"/>
    <p:sldId id="388" r:id="rId69"/>
    <p:sldId id="389" r:id="rId70"/>
    <p:sldId id="390" r:id="rId71"/>
    <p:sldId id="381" r:id="rId72"/>
    <p:sldId id="391" r:id="rId73"/>
    <p:sldId id="347" r:id="rId74"/>
    <p:sldId id="383" r:id="rId75"/>
    <p:sldId id="505" r:id="rId76"/>
    <p:sldId id="385" r:id="rId77"/>
    <p:sldId id="504" r:id="rId78"/>
    <p:sldId id="386" r:id="rId79"/>
    <p:sldId id="384" r:id="rId80"/>
    <p:sldId id="392" r:id="rId81"/>
    <p:sldId id="382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81" autoAdjust="0"/>
  </p:normalViewPr>
  <p:slideViewPr>
    <p:cSldViewPr snapToGrid="0">
      <p:cViewPr varScale="1">
        <p:scale>
          <a:sx n="70" d="100"/>
          <a:sy n="70" d="100"/>
        </p:scale>
        <p:origin x="1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113F-57A2-451A-AC8D-C67BF8143418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54333-FD02-4A8F-AF8E-EC85928E7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6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1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74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54333-FD02-4A8F-AF8E-EC85928E7A6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38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https://godbolt.org/z/6764xM9ae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54333-FD02-4A8F-AF8E-EC85928E7A6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8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62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4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11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One’s complement problem: +0</a:t>
            </a:r>
            <a:r>
              <a:rPr lang="en-GB" baseline="0" dirty="0"/>
              <a:t> and -0 (remember?) – Floating-point values have this issue!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5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C++ epsilon</a:t>
            </a:r>
            <a:r>
              <a:rPr lang="en-GB" baseline="0" dirty="0"/>
              <a:t> pattern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96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81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9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015B-6BA8-41B7-AFDB-57E78633F99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31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215876-69D7-42B7-A5CB-5CD084998A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A95A8-3AF0-46D1-BF60-BBE949A5B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DA189-20E5-44DA-BE3F-7F390C44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5672138"/>
            <a:ext cx="9017000" cy="57586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/>
          <a:lstStyle>
            <a:lvl1pPr>
              <a:defRPr lang="en-US" sz="2800" b="1" kern="1200" dirty="0" smtClean="0">
                <a:solidFill>
                  <a:schemeClr val="bg1"/>
                </a:solidFill>
                <a:latin typeface="Lingua" panose="02000506020000020004" pitchFamily="50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4121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CF71DE-C69B-491F-B622-B00761B1C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title</a:t>
            </a:r>
            <a:endParaRPr lang="nl-B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987743C-2536-4DEC-BE1C-51601A26BAF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5" y="996569"/>
            <a:ext cx="11268605" cy="5532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DCDDAC-A0CD-4388-A06D-109FE914BF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36" y="341061"/>
            <a:ext cx="10516186" cy="566492"/>
          </a:xfr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subtitle</a:t>
            </a:r>
          </a:p>
        </p:txBody>
      </p:sp>
    </p:spTree>
    <p:extLst>
      <p:ext uri="{BB962C8B-B14F-4D97-AF65-F5344CB8AC3E}">
        <p14:creationId xmlns:p14="http://schemas.microsoft.com/office/powerpoint/2010/main" val="141910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_SIDE_Sma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/>
          <p:cNvSpPr/>
          <p:nvPr userDrawn="1"/>
        </p:nvSpPr>
        <p:spPr>
          <a:xfrm flipH="1">
            <a:off x="11433677" y="4619624"/>
            <a:ext cx="764685" cy="223837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87" y="394425"/>
            <a:ext cx="11920537" cy="5302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>
            <a:lvl1pPr>
              <a:defRPr sz="3800" baseline="0">
                <a:solidFill>
                  <a:schemeClr val="accent1"/>
                </a:solidFill>
                <a:latin typeface="Lingua" panose="02000506020000020004" pitchFamily="50" charset="0"/>
              </a:defRPr>
            </a:lvl1pPr>
          </a:lstStyle>
          <a:p>
            <a:r>
              <a:rPr lang="en-US" dirty="0"/>
              <a:t>BIG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412" y="76200"/>
            <a:ext cx="5970588" cy="2972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aseline="0">
                <a:solidFill>
                  <a:schemeClr val="tx2"/>
                </a:solidFill>
                <a:latin typeface="Lingua" panose="02000506020000020004" pitchFamily="50" charset="0"/>
              </a:defRPr>
            </a:lvl1pPr>
          </a:lstStyle>
          <a:p>
            <a:pPr lvl="0"/>
            <a:r>
              <a:rPr lang="en-US" dirty="0"/>
              <a:t>SMALL TITLE</a:t>
            </a:r>
          </a:p>
        </p:txBody>
      </p:sp>
      <p:sp>
        <p:nvSpPr>
          <p:cNvPr id="9" name="Right Triangle 8"/>
          <p:cNvSpPr/>
          <p:nvPr userDrawn="1"/>
        </p:nvSpPr>
        <p:spPr>
          <a:xfrm rot="10800000" flipH="1">
            <a:off x="0" y="-1"/>
            <a:ext cx="138422" cy="36682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704318" y="5933804"/>
            <a:ext cx="509894" cy="3101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accent1"/>
                </a:solidFill>
                <a:latin typeface="Rex Bold " panose="02000000000000000000" pitchFamily="50" charset="0"/>
              </a:rPr>
              <a:t>.</a:t>
            </a:r>
            <a:fld id="{15994C22-C243-4412-8BBA-B8265DDF9987}" type="slidenum">
              <a:rPr lang="en-US" sz="2000" smtClean="0">
                <a:solidFill>
                  <a:schemeClr val="accent1"/>
                </a:solidFill>
                <a:latin typeface="Rex Bold " panose="02000000000000000000" pitchFamily="50" charset="0"/>
              </a:rPr>
              <a:pPr algn="ctr"/>
              <a:t>‹#›</a:t>
            </a:fld>
            <a:endParaRPr lang="en-US" sz="2000" dirty="0">
              <a:solidFill>
                <a:schemeClr val="accent1"/>
              </a:solidFill>
              <a:latin typeface="Rex Bold " panose="02000000000000000000" pitchFamily="50" charset="0"/>
            </a:endParaRPr>
          </a:p>
        </p:txBody>
      </p:sp>
      <p:sp>
        <p:nvSpPr>
          <p:cNvPr id="25" name="Right Triangle 24"/>
          <p:cNvSpPr/>
          <p:nvPr userDrawn="1"/>
        </p:nvSpPr>
        <p:spPr>
          <a:xfrm flipH="1">
            <a:off x="10252062" y="1114423"/>
            <a:ext cx="1962150" cy="5743576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Isosceles Triangle 37"/>
          <p:cNvSpPr/>
          <p:nvPr userDrawn="1"/>
        </p:nvSpPr>
        <p:spPr>
          <a:xfrm>
            <a:off x="138000" y="6811925"/>
            <a:ext cx="45720" cy="4572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541860" y="6510123"/>
            <a:ext cx="561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D0F11"/>
                </a:solidFill>
                <a:latin typeface="Bebas Neue" panose="020B0606020202050201" pitchFamily="34" charset="0"/>
              </a:rPr>
              <a:t>3D.1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7900" y="928266"/>
            <a:ext cx="6803617" cy="55818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 flipV="1">
            <a:off x="11633200" y="6243931"/>
            <a:ext cx="565152" cy="61407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829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0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 flipH="1">
            <a:off x="0" y="-1"/>
            <a:ext cx="138422" cy="36682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itle Placeholder 34">
            <a:extLst>
              <a:ext uri="{FF2B5EF4-FFF2-40B4-BE49-F238E27FC236}">
                <a16:creationId xmlns:a16="http://schemas.microsoft.com/office/drawing/2014/main" id="{DF0B5120-EC62-4145-B7C4-F8F2DB7F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" y="9145"/>
            <a:ext cx="10515600" cy="385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AF7435-AE26-4233-8F0D-12E0167C9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62" y="998508"/>
            <a:ext cx="11283353" cy="553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92360519-64BB-44FF-A579-D76C606BA009}"/>
              </a:ext>
            </a:extLst>
          </p:cNvPr>
          <p:cNvSpPr/>
          <p:nvPr/>
        </p:nvSpPr>
        <p:spPr>
          <a:xfrm flipH="1">
            <a:off x="11433677" y="4619624"/>
            <a:ext cx="764685" cy="223837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45D3558A-D998-4819-BC9A-1889DC4D0F50}"/>
              </a:ext>
            </a:extLst>
          </p:cNvPr>
          <p:cNvSpPr txBox="1">
            <a:spLocks/>
          </p:cNvSpPr>
          <p:nvPr/>
        </p:nvSpPr>
        <p:spPr>
          <a:xfrm>
            <a:off x="11704318" y="5933804"/>
            <a:ext cx="509894" cy="3101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accent1"/>
                </a:solidFill>
                <a:latin typeface="Rex Bold " panose="02000000000000000000" pitchFamily="50" charset="0"/>
              </a:rPr>
              <a:t>.</a:t>
            </a:r>
            <a:fld id="{15994C22-C243-4412-8BBA-B8265DDF9987}" type="slidenum">
              <a:rPr lang="en-US" sz="2000" smtClean="0">
                <a:solidFill>
                  <a:schemeClr val="accent1"/>
                </a:solidFill>
                <a:latin typeface="Rex Bold " panose="02000000000000000000" pitchFamily="50" charset="0"/>
              </a:rPr>
              <a:pPr algn="ctr"/>
              <a:t>‹#›</a:t>
            </a:fld>
            <a:endParaRPr lang="en-US" sz="2000" dirty="0">
              <a:solidFill>
                <a:schemeClr val="accent1"/>
              </a:solidFill>
              <a:latin typeface="Rex Bold " panose="02000000000000000000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437D2F-AA36-4B35-B5DF-1D7A2A96E5FE}"/>
              </a:ext>
            </a:extLst>
          </p:cNvPr>
          <p:cNvSpPr txBox="1"/>
          <p:nvPr/>
        </p:nvSpPr>
        <p:spPr>
          <a:xfrm>
            <a:off x="11541860" y="6510123"/>
            <a:ext cx="561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D0F11"/>
                </a:solidFill>
                <a:latin typeface="Bebas Neue" panose="020B0606020202050201" pitchFamily="34" charset="0"/>
              </a:rPr>
              <a:t>3D.1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78AB44B-83C0-428F-8602-9F54ABBA324D}"/>
              </a:ext>
            </a:extLst>
          </p:cNvPr>
          <p:cNvCxnSpPr/>
          <p:nvPr/>
        </p:nvCxnSpPr>
        <p:spPr>
          <a:xfrm flipH="1" flipV="1">
            <a:off x="11633200" y="6243931"/>
            <a:ext cx="565152" cy="61407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7E444505-D456-41D9-9B19-7C51E0CAD822}"/>
              </a:ext>
            </a:extLst>
          </p:cNvPr>
          <p:cNvSpPr/>
          <p:nvPr/>
        </p:nvSpPr>
        <p:spPr>
          <a:xfrm>
            <a:off x="138000" y="6811925"/>
            <a:ext cx="45720" cy="4572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D6E18C-164E-4D39-BE6E-8A62090F3FE0}"/>
              </a:ext>
            </a:extLst>
          </p:cNvPr>
          <p:cNvSpPr txBox="1"/>
          <p:nvPr/>
        </p:nvSpPr>
        <p:spPr>
          <a:xfrm>
            <a:off x="157902" y="6715376"/>
            <a:ext cx="95441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accent1"/>
                </a:solidFill>
                <a:latin typeface="Lingua" panose="02000506020000020004" pitchFamily="50" charset="0"/>
              </a:rPr>
              <a:t>Elevating Precision in C++</a:t>
            </a: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40FFB30E-7F76-46B3-A38A-3E8F9A824A42}"/>
              </a:ext>
            </a:extLst>
          </p:cNvPr>
          <p:cNvSpPr/>
          <p:nvPr/>
        </p:nvSpPr>
        <p:spPr>
          <a:xfrm>
            <a:off x="1066594" y="6811925"/>
            <a:ext cx="45720" cy="4572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377272-FDED-425E-84C3-BC9708A47FCD}"/>
              </a:ext>
            </a:extLst>
          </p:cNvPr>
          <p:cNvSpPr txBox="1"/>
          <p:nvPr/>
        </p:nvSpPr>
        <p:spPr>
          <a:xfrm>
            <a:off x="1089454" y="6717484"/>
            <a:ext cx="13001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latin typeface="Lingua" panose="02000506020000020004" pitchFamily="50" charset="0"/>
                <a:ea typeface="+mn-ea"/>
                <a:cs typeface="+mn-cs"/>
              </a:rPr>
              <a:t>DIGITAL ARTS AND ENTERTAINMENT</a:t>
            </a:r>
          </a:p>
        </p:txBody>
      </p:sp>
    </p:spTree>
    <p:extLst>
      <p:ext uri="{BB962C8B-B14F-4D97-AF65-F5344CB8AC3E}">
        <p14:creationId xmlns:p14="http://schemas.microsoft.com/office/powerpoint/2010/main" val="38821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7582">
          <p15:clr>
            <a:srgbClr val="F26B43"/>
          </p15:clr>
        </p15:guide>
        <p15:guide id="4" pos="9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dbolt.org/z/KG655sda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dbolt.org/z/KG655sda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dbolt.org/z/Gs83oz6v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odbolt.org/z/Gs83oz6v9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om.tesch@howest.b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sclub.uwaterloo.ca/~pbarfuss/dekker1971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-bench.com/q/aY3BiCbO24N21cNMu6x4aPXHukM" TargetMode="External"/><Relationship Id="rId2" Type="http://schemas.openxmlformats.org/officeDocument/2006/relationships/hyperlink" Target="https://godbolt.org/z/5a6xeWrYW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IL1LJ5noww" TargetMode="External"/><Relationship Id="rId2" Type="http://schemas.openxmlformats.org/officeDocument/2006/relationships/hyperlink" Target="https://youtu.be/6OuqnaHHUG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-schmidt.net/FloatConverter/IEEE754.htm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-schmidt.net/FloatConverter/IEEE754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970A2B-2D03-4DD8-99C1-E1889F511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5573958"/>
            <a:ext cx="9017000" cy="783376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Elevating Precision in C++: </a:t>
            </a:r>
            <a:b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Journey below the Surface of Floating-Point</a:t>
            </a:r>
            <a:endParaRPr lang="nl-BE"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 descr="Belgian C++ UG">
            <a:extLst>
              <a:ext uri="{FF2B5EF4-FFF2-40B4-BE49-F238E27FC236}">
                <a16:creationId xmlns:a16="http://schemas.microsoft.com/office/drawing/2014/main" id="{6699F349-67C2-BEB8-64B0-29A2E95B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7" y="227473"/>
            <a:ext cx="26860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92">
            <a:extLst>
              <a:ext uri="{FF2B5EF4-FFF2-40B4-BE49-F238E27FC236}">
                <a16:creationId xmlns:a16="http://schemas.microsoft.com/office/drawing/2014/main" id="{53FF6EE9-8F63-B345-ED17-6420ABDD3B43}"/>
              </a:ext>
            </a:extLst>
          </p:cNvPr>
          <p:cNvSpPr txBox="1"/>
          <p:nvPr/>
        </p:nvSpPr>
        <p:spPr>
          <a:xfrm>
            <a:off x="9610635" y="152400"/>
            <a:ext cx="2875279" cy="6846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nl-BE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Presented</a:t>
            </a:r>
            <a:r>
              <a:rPr lang="nl-BE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BE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nl-BE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nl-BE" sz="1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Tom Tesch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nl-BE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tom.tesch@howest.be</a:t>
            </a:r>
            <a:endParaRPr lang="nl-BE" sz="180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25000"/>
            </a:pPr>
            <a:endParaRPr lang="nl-BE" sz="2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9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585-76C1-5B14-C277-79B5B0475C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5793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have trust issues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99F70-ED0D-F797-D77F-4CC2A30BC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1" y="1772842"/>
            <a:ext cx="11114349" cy="294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68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585-76C1-5B14-C277-79B5B0475C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5793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have trust issues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D2311-ABBC-710A-ABA4-2B538A34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55" y="1638808"/>
            <a:ext cx="11212311" cy="299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48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585-76C1-5B14-C277-79B5B0475C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5793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have trust issues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759F0-79BB-5CD2-3BD9-91926F2D2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5" y="1595770"/>
            <a:ext cx="11739190" cy="305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90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585-76C1-5B14-C277-79B5B0475CB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A9673-9393-54B5-F1C8-EA8964A77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7" y="2019967"/>
            <a:ext cx="11268605" cy="254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F6C78-1A5B-90B5-4F9E-368C6727EAFF}"/>
              </a:ext>
            </a:extLst>
          </p:cNvPr>
          <p:cNvSpPr txBox="1"/>
          <p:nvPr/>
        </p:nvSpPr>
        <p:spPr>
          <a:xfrm>
            <a:off x="7859486" y="5649686"/>
            <a:ext cx="3402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hlinkClick r:id="rId3"/>
              </a:rPr>
              <a:t>https://godbolt.org/z/KG655sda4</a:t>
            </a:r>
            <a:endParaRPr lang="nl-BE" b="1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638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</a:p>
          <a:p>
            <a:r>
              <a:rPr lang="en-US" dirty="0"/>
              <a:t>Trust no one, </a:t>
            </a:r>
            <a:r>
              <a:rPr lang="en-US" dirty="0" err="1"/>
              <a:t>etc</a:t>
            </a:r>
            <a:r>
              <a:rPr lang="en-US" dirty="0"/>
              <a:t>…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585-76C1-5B14-C277-79B5B0475CB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A9673-9393-54B5-F1C8-EA8964A77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7" y="2019967"/>
            <a:ext cx="11268605" cy="254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46C91-543A-A330-DE20-BACA7399CC32}"/>
              </a:ext>
            </a:extLst>
          </p:cNvPr>
          <p:cNvSpPr txBox="1"/>
          <p:nvPr/>
        </p:nvSpPr>
        <p:spPr>
          <a:xfrm>
            <a:off x="7859486" y="5649686"/>
            <a:ext cx="3402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hlinkClick r:id="rId3"/>
              </a:rPr>
              <a:t>https://godbolt.org/z/KG655sda4</a:t>
            </a:r>
            <a:endParaRPr lang="nl-BE" b="1" dirty="0"/>
          </a:p>
          <a:p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F95DA-F043-0AE0-9852-1F5A7A936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53" y="3762788"/>
            <a:ext cx="7554379" cy="257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BBA87D-6ADF-579B-0BA2-CF953FED0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706" y="1238917"/>
            <a:ext cx="3469897" cy="184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80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953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FLOATING-POINT INTRO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5412" y="76200"/>
            <a:ext cx="11911012" cy="3748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en-GB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6821397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Floating-point format uses a </a:t>
            </a:r>
            <a:r>
              <a:rPr lang="en-GB" b="1" dirty="0"/>
              <a:t>scientific notation</a:t>
            </a:r>
            <a:r>
              <a:rPr lang="en-GB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need data to support this notation.</a:t>
            </a:r>
          </a:p>
          <a:p>
            <a:pPr marL="1028700" lvl="1" indent="-342900"/>
            <a:r>
              <a:rPr lang="en-GB" sz="2000" b="1" dirty="0"/>
              <a:t>Exponent</a:t>
            </a:r>
            <a:r>
              <a:rPr lang="en-GB" sz="2000" dirty="0"/>
              <a:t>: specifies the position of the radix point</a:t>
            </a:r>
          </a:p>
          <a:p>
            <a:pPr marL="1028700" lvl="1" indent="-342900"/>
            <a:r>
              <a:rPr lang="en-GB" sz="2000" b="1" dirty="0"/>
              <a:t>Mantissa</a:t>
            </a:r>
            <a:r>
              <a:rPr lang="en-GB" sz="2000" dirty="0"/>
              <a:t>: represents the real number, the base value</a:t>
            </a:r>
          </a:p>
          <a:p>
            <a:pPr marL="1028700" lvl="1" indent="-342900"/>
            <a:r>
              <a:rPr lang="en-GB" sz="2000" b="1" dirty="0"/>
              <a:t>Sign bit</a:t>
            </a:r>
            <a:r>
              <a:rPr lang="en-GB" sz="2000" dirty="0"/>
              <a:t>: to represent both positive and negative values. This uses </a:t>
            </a:r>
            <a:r>
              <a:rPr lang="en-GB" sz="2000" b="1" dirty="0"/>
              <a:t>Signed Magnitude</a:t>
            </a:r>
            <a:r>
              <a:rPr lang="en-GB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 simplified </a:t>
            </a:r>
            <a:r>
              <a:rPr lang="en-GB" b="1" dirty="0"/>
              <a:t>decimal</a:t>
            </a:r>
            <a:r>
              <a:rPr lang="en-GB" dirty="0"/>
              <a:t> floating-point format using scientific notation (demonstration purposes):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4702429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5439613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7130928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6136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702429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439613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130928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7"/>
          <p:cNvSpPr txBox="1">
            <a:spLocks/>
          </p:cNvSpPr>
          <p:nvPr/>
        </p:nvSpPr>
        <p:spPr>
          <a:xfrm>
            <a:off x="3766136" y="4642769"/>
            <a:ext cx="544144" cy="7721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8112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7868112" y="4642769"/>
            <a:ext cx="544144" cy="7721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09826" y="4760758"/>
            <a:ext cx="3930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00704" y="4760758"/>
            <a:ext cx="5918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/>
              <a:t>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11152" y="4662524"/>
            <a:ext cx="479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/>
              <a:t>±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68536" y="4657073"/>
            <a:ext cx="479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/>
              <a:t>±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4738758" y="4612378"/>
            <a:ext cx="305481" cy="2401461"/>
          </a:xfrm>
          <a:prstGeom prst="rightBrace">
            <a:avLst>
              <a:gd name="adj1" fmla="val 731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Brace 22"/>
          <p:cNvSpPr/>
          <p:nvPr/>
        </p:nvSpPr>
        <p:spPr>
          <a:xfrm rot="5400000">
            <a:off x="7620753" y="5049095"/>
            <a:ext cx="305481" cy="1528028"/>
          </a:xfrm>
          <a:prstGeom prst="rightBrace">
            <a:avLst>
              <a:gd name="adj1" fmla="val 731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335599" y="6037579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536"/>
                </a:solidFill>
              </a:rPr>
              <a:t>mantissa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11480" y="603757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536"/>
                </a:solidFill>
              </a:rPr>
              <a:t>exponent</a:t>
            </a:r>
          </a:p>
        </p:txBody>
      </p:sp>
    </p:spTree>
    <p:extLst>
      <p:ext uri="{BB962C8B-B14F-4D97-AF65-F5344CB8AC3E}">
        <p14:creationId xmlns:p14="http://schemas.microsoft.com/office/powerpoint/2010/main" val="37269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5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/>
      <p:bldP spid="19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FLOATING-POINT INTRO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5412" y="76200"/>
            <a:ext cx="11911012" cy="3748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en-GB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6821397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Floating-point format uses a </a:t>
            </a:r>
            <a:r>
              <a:rPr lang="en-GB" b="1" dirty="0"/>
              <a:t>scientific notation</a:t>
            </a:r>
            <a:r>
              <a:rPr lang="en-GB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need data to support this notation.</a:t>
            </a:r>
          </a:p>
          <a:p>
            <a:pPr marL="1028700" lvl="1" indent="-342900"/>
            <a:r>
              <a:rPr lang="en-GB" sz="2000" b="1" dirty="0"/>
              <a:t>Exponent</a:t>
            </a:r>
            <a:r>
              <a:rPr lang="en-GB" sz="2000" dirty="0"/>
              <a:t>: specifies the position of the radix point</a:t>
            </a:r>
          </a:p>
          <a:p>
            <a:pPr marL="1028700" lvl="1" indent="-342900"/>
            <a:r>
              <a:rPr lang="en-GB" sz="2000" b="1" dirty="0"/>
              <a:t>Mantissa</a:t>
            </a:r>
            <a:r>
              <a:rPr lang="en-GB" sz="2000" dirty="0"/>
              <a:t>: represents the real number, the base value</a:t>
            </a:r>
          </a:p>
          <a:p>
            <a:pPr marL="1028700" lvl="1" indent="-342900"/>
            <a:r>
              <a:rPr lang="en-GB" sz="2000" b="1" dirty="0"/>
              <a:t>Sign bit</a:t>
            </a:r>
            <a:r>
              <a:rPr lang="en-GB" sz="2000" dirty="0"/>
              <a:t>: to represent both positive and negative values. This uses </a:t>
            </a:r>
            <a:r>
              <a:rPr lang="en-GB" sz="2000" b="1" dirty="0"/>
              <a:t>Signed Magnitude</a:t>
            </a:r>
            <a:r>
              <a:rPr lang="en-GB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 simplified </a:t>
            </a:r>
            <a:r>
              <a:rPr lang="en-GB" b="1" dirty="0"/>
              <a:t>decimal</a:t>
            </a:r>
            <a:r>
              <a:rPr lang="en-GB" dirty="0"/>
              <a:t> floating-point format using scientific notation (demonstration purposes):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4702429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5439613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7130928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6136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702429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439613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130928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7"/>
          <p:cNvSpPr txBox="1">
            <a:spLocks/>
          </p:cNvSpPr>
          <p:nvPr/>
        </p:nvSpPr>
        <p:spPr>
          <a:xfrm>
            <a:off x="3766136" y="4642769"/>
            <a:ext cx="544144" cy="7721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8112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7868112" y="4642769"/>
            <a:ext cx="544144" cy="7721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09826" y="4760758"/>
            <a:ext cx="3930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00704" y="4760758"/>
            <a:ext cx="5918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/>
              <a:t>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11152" y="4662524"/>
            <a:ext cx="479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/>
              <a:t>±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68536" y="4657073"/>
            <a:ext cx="479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/>
              <a:t>±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4738758" y="4612378"/>
            <a:ext cx="305481" cy="2401461"/>
          </a:xfrm>
          <a:prstGeom prst="rightBrace">
            <a:avLst>
              <a:gd name="adj1" fmla="val 731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Brace 22"/>
          <p:cNvSpPr/>
          <p:nvPr/>
        </p:nvSpPr>
        <p:spPr>
          <a:xfrm rot="5400000">
            <a:off x="7620753" y="5049095"/>
            <a:ext cx="305481" cy="1528028"/>
          </a:xfrm>
          <a:prstGeom prst="rightBrace">
            <a:avLst>
              <a:gd name="adj1" fmla="val 731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335599" y="6037579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536"/>
                </a:solidFill>
              </a:rPr>
              <a:t>mantissa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11480" y="603757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536"/>
                </a:solidFill>
              </a:rPr>
              <a:t>exponent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9EC5EEE-F213-39D6-1D95-4E8C803CD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" r="3308"/>
          <a:stretch/>
        </p:blipFill>
        <p:spPr>
          <a:xfrm>
            <a:off x="7479271" y="537674"/>
            <a:ext cx="3765672" cy="392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9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5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/>
      <p:bldP spid="19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FLOATING-POINT INTRO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25412" y="76200"/>
            <a:ext cx="11911012" cy="3748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en-GB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6821397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Floating-point format uses a </a:t>
            </a:r>
            <a:r>
              <a:rPr lang="en-GB" b="1" dirty="0"/>
              <a:t>scientific notation</a:t>
            </a:r>
            <a:r>
              <a:rPr lang="en-GB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need data to support this notation.</a:t>
            </a:r>
          </a:p>
          <a:p>
            <a:pPr marL="1028700" lvl="1" indent="-342900"/>
            <a:r>
              <a:rPr lang="en-GB" sz="2000" b="1" dirty="0"/>
              <a:t>Exponent</a:t>
            </a:r>
            <a:r>
              <a:rPr lang="en-GB" sz="2000" dirty="0"/>
              <a:t>: specifies the position of the radix point</a:t>
            </a:r>
          </a:p>
          <a:p>
            <a:pPr marL="1028700" lvl="1" indent="-342900"/>
            <a:r>
              <a:rPr lang="en-GB" sz="2000" b="1" dirty="0"/>
              <a:t>Mantissa</a:t>
            </a:r>
            <a:r>
              <a:rPr lang="en-GB" sz="2000" dirty="0"/>
              <a:t>: represents the real number, the base value</a:t>
            </a:r>
          </a:p>
          <a:p>
            <a:pPr marL="1028700" lvl="1" indent="-342900"/>
            <a:r>
              <a:rPr lang="en-GB" sz="2000" b="1" dirty="0"/>
              <a:t>Sign bit</a:t>
            </a:r>
            <a:r>
              <a:rPr lang="en-GB" sz="2000" dirty="0"/>
              <a:t>: to represent both positive and negative values. This uses </a:t>
            </a:r>
            <a:r>
              <a:rPr lang="en-GB" sz="2000" b="1" dirty="0"/>
              <a:t>Signed Magnitude</a:t>
            </a:r>
            <a:r>
              <a:rPr lang="en-GB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 simplified </a:t>
            </a:r>
            <a:r>
              <a:rPr lang="en-GB" b="1" dirty="0"/>
              <a:t>decimal</a:t>
            </a:r>
            <a:r>
              <a:rPr lang="en-GB" dirty="0"/>
              <a:t> floating-point format using scientific notation (demonstration purposes):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4702429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5439613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7130928" y="4642769"/>
            <a:ext cx="544144" cy="10224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6136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702429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439613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130928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7"/>
          <p:cNvSpPr txBox="1">
            <a:spLocks/>
          </p:cNvSpPr>
          <p:nvPr/>
        </p:nvSpPr>
        <p:spPr>
          <a:xfrm>
            <a:off x="3766136" y="4642769"/>
            <a:ext cx="544144" cy="7721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8112" y="4642769"/>
            <a:ext cx="544144" cy="9310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7868112" y="4642769"/>
            <a:ext cx="544144" cy="7721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dirty="0"/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09826" y="4760758"/>
            <a:ext cx="3930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00704" y="4760758"/>
            <a:ext cx="5918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/>
              <a:t>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11152" y="4662524"/>
            <a:ext cx="479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/>
              <a:t>±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68536" y="4657073"/>
            <a:ext cx="479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400" dirty="0"/>
              <a:t>±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4738758" y="4612378"/>
            <a:ext cx="305481" cy="2401461"/>
          </a:xfrm>
          <a:prstGeom prst="rightBrace">
            <a:avLst>
              <a:gd name="adj1" fmla="val 731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Brace 22"/>
          <p:cNvSpPr/>
          <p:nvPr/>
        </p:nvSpPr>
        <p:spPr>
          <a:xfrm rot="5400000">
            <a:off x="7620753" y="5049095"/>
            <a:ext cx="305481" cy="1528028"/>
          </a:xfrm>
          <a:prstGeom prst="rightBrace">
            <a:avLst>
              <a:gd name="adj1" fmla="val 7319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335599" y="6037579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536"/>
                </a:solidFill>
              </a:rPr>
              <a:t>mantissa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11480" y="6037579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536"/>
                </a:solidFill>
              </a:rPr>
              <a:t>exponent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7FEA579-4499-6094-5E2A-0F908EDB1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15" y="2536934"/>
            <a:ext cx="10515600" cy="110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4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5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/>
      <p:bldP spid="19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FLOATING-POINT IEEE-754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FRACTIONAL REPRESENTATIONS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899" y="928266"/>
            <a:ext cx="8964217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Because there are many ways to represent and store floating-point values Intel pushed to standardize the floating-point format. Hence the “</a:t>
            </a:r>
            <a:r>
              <a:rPr lang="en-GB" i="1" dirty="0"/>
              <a:t>Institute of Electrical and Electronics Engineers Standard for Floating-Point Arithmetic” </a:t>
            </a:r>
            <a:r>
              <a:rPr lang="en-GB" dirty="0"/>
              <a:t>(</a:t>
            </a:r>
            <a:r>
              <a:rPr lang="en-GB" b="1" dirty="0"/>
              <a:t>IEEE-754</a:t>
            </a:r>
            <a:r>
              <a:rPr lang="en-GB" dirty="0"/>
              <a:t>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Single-Precision</a:t>
            </a:r>
            <a:r>
              <a:rPr lang="en-GB" dirty="0"/>
              <a:t> Floating-Point Format (type: </a:t>
            </a:r>
            <a:r>
              <a:rPr lang="en-GB" b="1" dirty="0"/>
              <a:t>float</a:t>
            </a:r>
            <a:r>
              <a:rPr lang="en-GB" dirty="0"/>
              <a:t>)</a:t>
            </a:r>
          </a:p>
          <a:p>
            <a:pPr marL="1028700" lvl="1" indent="-342900"/>
            <a:r>
              <a:rPr lang="en-GB" sz="2000" dirty="0"/>
              <a:t>Total of </a:t>
            </a:r>
            <a:r>
              <a:rPr lang="en-GB" sz="2000" b="1" dirty="0"/>
              <a:t>32 bits</a:t>
            </a:r>
            <a:r>
              <a:rPr lang="en-GB" sz="2000" dirty="0"/>
              <a:t>. The format uses a </a:t>
            </a:r>
            <a:r>
              <a:rPr lang="en-GB" sz="2000" b="1" dirty="0"/>
              <a:t>24-bit (unsigned) mantissa </a:t>
            </a:r>
            <a:r>
              <a:rPr lang="en-GB" sz="2000" dirty="0"/>
              <a:t>and a </a:t>
            </a:r>
            <a:r>
              <a:rPr lang="en-GB" sz="2000" b="1" dirty="0"/>
              <a:t>8-bit (unsigned) exponent</a:t>
            </a:r>
          </a:p>
          <a:p>
            <a:pPr marL="1028700" lvl="1" indent="-342900"/>
            <a:r>
              <a:rPr lang="en-GB" sz="2000" dirty="0"/>
              <a:t>The 24-bit mantissa has it’s 24</a:t>
            </a:r>
            <a:r>
              <a:rPr lang="en-GB" sz="2000" baseline="30000" dirty="0"/>
              <a:t>th</a:t>
            </a:r>
            <a:r>
              <a:rPr lang="en-GB" sz="2000" dirty="0"/>
              <a:t> bit </a:t>
            </a:r>
            <a:r>
              <a:rPr lang="en-GB" sz="2000" b="1" dirty="0"/>
              <a:t>implied</a:t>
            </a:r>
            <a:r>
              <a:rPr lang="en-GB" sz="2000" dirty="0"/>
              <a:t>, which means we get an extra bit in memory, which we use as the </a:t>
            </a:r>
            <a:r>
              <a:rPr lang="en-GB" sz="2000" b="1" dirty="0"/>
              <a:t>sign bit (signed magnitude)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400574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026950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2713762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208572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145869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114528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177231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31871" y="5066624"/>
            <a:ext cx="313410" cy="313410"/>
          </a:xfrm>
          <a:prstGeom prst="rect">
            <a:avLst/>
          </a:prstGeom>
          <a:solidFill>
            <a:srgbClr val="D0001E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490542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5531805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5218617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459057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396354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365013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427716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3336726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7411112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8037488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7724300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709625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646922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615581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678284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584240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9915967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0542343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10229155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960111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897408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866067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928770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834726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3493431" y="5497638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27438" y="5469677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5977" y="549763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Mantissa bits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675785" y="54976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Exponent bits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68629" y="5497638"/>
            <a:ext cx="63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Sign bit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8124" y="4669204"/>
            <a:ext cx="370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23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03268" y="4669204"/>
            <a:ext cx="370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31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5756993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15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0454333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8250179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7</a:t>
            </a:r>
          </a:p>
        </p:txBody>
      </p:sp>
      <p:cxnSp>
        <p:nvCxnSpPr>
          <p:cNvPr id="119" name="Elbow Connector 118"/>
          <p:cNvCxnSpPr/>
          <p:nvPr/>
        </p:nvCxnSpPr>
        <p:spPr>
          <a:xfrm rot="10800000">
            <a:off x="3650137" y="5928653"/>
            <a:ext cx="1097145" cy="215317"/>
          </a:xfrm>
          <a:prstGeom prst="bentConnector3">
            <a:avLst>
              <a:gd name="adj1" fmla="val 1001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4785899" y="5953696"/>
            <a:ext cx="2638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Implied bit which is always one</a:t>
            </a:r>
          </a:p>
        </p:txBody>
      </p:sp>
    </p:spTree>
    <p:extLst>
      <p:ext uri="{BB962C8B-B14F-4D97-AF65-F5344CB8AC3E}">
        <p14:creationId xmlns:p14="http://schemas.microsoft.com/office/powerpoint/2010/main" val="196116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105" grpId="0" animBg="1"/>
      <p:bldP spid="2" grpId="0"/>
      <p:bldP spid="3" grpId="0"/>
      <p:bldP spid="106" grpId="0"/>
      <p:bldP spid="114" grpId="0"/>
      <p:bldP spid="4" grpId="0"/>
      <p:bldP spid="115" grpId="0"/>
      <p:bldP spid="116" grpId="0"/>
      <p:bldP spid="117" grpId="0"/>
      <p:bldP spid="118" grpId="0"/>
      <p:bldP spid="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567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68121" y="976700"/>
            <a:ext cx="10375641" cy="3405673"/>
          </a:xfrm>
        </p:spPr>
        <p:txBody>
          <a:bodyPr anchor="ctr"/>
          <a:lstStyle/>
          <a:p>
            <a:pPr algn="ctr"/>
            <a:r>
              <a:rPr lang="en-GB" b="1" dirty="0"/>
              <a:t>-1</a:t>
            </a:r>
            <a:r>
              <a:rPr lang="en-GB" b="1" baseline="30000" dirty="0"/>
              <a:t>signbit</a:t>
            </a:r>
            <a:r>
              <a:rPr lang="en-GB" b="1" dirty="0"/>
              <a:t> x (1 + decimal mantissa) x 2</a:t>
            </a:r>
            <a:r>
              <a:rPr lang="en-GB" b="1" baseline="30000" dirty="0"/>
              <a:t>exponent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0574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026950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713762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08572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5869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4528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772311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1871" y="5066624"/>
            <a:ext cx="313410" cy="313410"/>
          </a:xfrm>
          <a:prstGeom prst="rect">
            <a:avLst/>
          </a:prstGeom>
          <a:solidFill>
            <a:srgbClr val="D0001E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90542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531805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218617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59057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96354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65013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277166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336726" y="5066624"/>
            <a:ext cx="313410" cy="313410"/>
          </a:xfrm>
          <a:prstGeom prst="rect">
            <a:avLst/>
          </a:prstGeom>
          <a:solidFill>
            <a:srgbClr val="DD7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411112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8037488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724300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09625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46922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15581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78284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842409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915967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0542343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0229155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960111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897408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866067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928770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347264" y="5066624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3493431" y="5497638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3527438" y="5469677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405977" y="549763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Mantissa bits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675785" y="54976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Exponent bits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8629" y="5497638"/>
            <a:ext cx="63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Sign bit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08124" y="4669204"/>
            <a:ext cx="370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23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3268" y="4669204"/>
            <a:ext cx="370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31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756993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454333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50179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7</a:t>
            </a:r>
          </a:p>
        </p:txBody>
      </p:sp>
      <p:cxnSp>
        <p:nvCxnSpPr>
          <p:cNvPr id="46" name="Elbow Connector 118"/>
          <p:cNvCxnSpPr/>
          <p:nvPr/>
        </p:nvCxnSpPr>
        <p:spPr>
          <a:xfrm rot="10800000">
            <a:off x="3650137" y="5928653"/>
            <a:ext cx="1097145" cy="215317"/>
          </a:xfrm>
          <a:prstGeom prst="bentConnector3">
            <a:avLst>
              <a:gd name="adj1" fmla="val 1001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785899" y="5953696"/>
            <a:ext cx="2638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Implied bit which is always one</a:t>
            </a:r>
          </a:p>
        </p:txBody>
      </p:sp>
    </p:spTree>
    <p:extLst>
      <p:ext uri="{BB962C8B-B14F-4D97-AF65-F5344CB8AC3E}">
        <p14:creationId xmlns:p14="http://schemas.microsoft.com/office/powerpoint/2010/main" val="24100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FLOATING-POINT IEEE-754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FRACTIONAL REPRESENTATIONS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9238028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8-bit exponent is unsigned, how do we represent a </a:t>
            </a:r>
            <a:r>
              <a:rPr lang="en-GB" b="1" dirty="0"/>
              <a:t>negative exponent</a:t>
            </a:r>
            <a:r>
              <a:rPr lang="en-GB" dirty="0"/>
              <a:t>? Because two’s complement would make comparison harder, they instead added an offset to the exponent, resulting in a </a:t>
            </a:r>
            <a:r>
              <a:rPr lang="en-GB" b="1" dirty="0"/>
              <a:t>biased exponent</a:t>
            </a:r>
            <a:r>
              <a:rPr lang="en-GB" dirty="0"/>
              <a:t>. To use this </a:t>
            </a:r>
            <a:r>
              <a:rPr lang="en-GB" b="1" dirty="0"/>
              <a:t>excess-127</a:t>
            </a:r>
            <a:r>
              <a:rPr lang="en-GB" dirty="0"/>
              <a:t> </a:t>
            </a:r>
            <a:r>
              <a:rPr lang="en-GB" b="1" dirty="0"/>
              <a:t>format</a:t>
            </a:r>
            <a:r>
              <a:rPr lang="en-GB" dirty="0"/>
              <a:t>, use the following math:</a:t>
            </a:r>
          </a:p>
          <a:p>
            <a:pPr marL="1028700" lvl="1" indent="-342900"/>
            <a:r>
              <a:rPr lang="en-GB" sz="2000" b="1" dirty="0"/>
              <a:t>Biased exponent = original exponent + 127</a:t>
            </a:r>
          </a:p>
          <a:p>
            <a:pPr marL="1028700" lvl="1" indent="-342900"/>
            <a:r>
              <a:rPr lang="en-GB" sz="2000" b="1" dirty="0"/>
              <a:t>Original exponent = biased exponent - 127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Wouldn’t this result in extra arithmetic implementations on the CPU? Yes, but we have a </a:t>
            </a:r>
            <a:r>
              <a:rPr lang="en-GB" b="1" dirty="0"/>
              <a:t>dedicated FPU (Floating-Point Unit) </a:t>
            </a:r>
            <a:r>
              <a:rPr lang="en-GB" dirty="0"/>
              <a:t>for floating-point arithmetic's!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31871" y="5066624"/>
            <a:ext cx="10023882" cy="313410"/>
            <a:chOff x="831871" y="5066624"/>
            <a:chExt cx="10023882" cy="313410"/>
          </a:xfrm>
        </p:grpSpPr>
        <p:sp>
          <p:nvSpPr>
            <p:cNvPr id="37" name="Rectangle 36"/>
            <p:cNvSpPr/>
            <p:nvPr/>
          </p:nvSpPr>
          <p:spPr>
            <a:xfrm>
              <a:off x="2400574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26950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13762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085721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58691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5281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772311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31871" y="5066624"/>
              <a:ext cx="313410" cy="313410"/>
            </a:xfrm>
            <a:prstGeom prst="rect">
              <a:avLst/>
            </a:prstGeom>
            <a:solidFill>
              <a:srgbClr val="D0001E">
                <a:alpha val="7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05429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31805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18617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90576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63546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50136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77166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336726" y="5066624"/>
              <a:ext cx="313410" cy="313410"/>
            </a:xfrm>
            <a:prstGeom prst="rect">
              <a:avLst/>
            </a:prstGeom>
            <a:solidFill>
              <a:srgbClr val="DD75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411112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37488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724300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096259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69229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155819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782849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42409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915967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0542343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229155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601114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974084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660674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9287704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347264" y="5066624"/>
              <a:ext cx="313410" cy="313410"/>
            </a:xfrm>
            <a:prstGeom prst="rect">
              <a:avLst/>
            </a:prstGeom>
            <a:solidFill>
              <a:srgbClr val="D73B5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3493431" y="5497638"/>
            <a:ext cx="313410" cy="313410"/>
          </a:xfrm>
          <a:prstGeom prst="rect">
            <a:avLst/>
          </a:prstGeom>
          <a:solidFill>
            <a:srgbClr val="D73B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27438" y="5469677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5977" y="5497638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Mantissa bits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675785" y="549763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Exponent bits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68629" y="5497638"/>
            <a:ext cx="63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Sign bit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8124" y="4669204"/>
            <a:ext cx="370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23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03268" y="4669204"/>
            <a:ext cx="370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/>
              <a:t>31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5756993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15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0454333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8250179" y="4669204"/>
            <a:ext cx="489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7</a:t>
            </a:r>
          </a:p>
        </p:txBody>
      </p:sp>
      <p:cxnSp>
        <p:nvCxnSpPr>
          <p:cNvPr id="119" name="Elbow Connector 118"/>
          <p:cNvCxnSpPr/>
          <p:nvPr/>
        </p:nvCxnSpPr>
        <p:spPr>
          <a:xfrm rot="10800000">
            <a:off x="3650137" y="5928653"/>
            <a:ext cx="1097145" cy="215317"/>
          </a:xfrm>
          <a:prstGeom prst="bentConnector3">
            <a:avLst>
              <a:gd name="adj1" fmla="val 1001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4785899" y="5953696"/>
            <a:ext cx="2638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Implied bit which is always one</a:t>
            </a:r>
          </a:p>
        </p:txBody>
      </p:sp>
    </p:spTree>
    <p:extLst>
      <p:ext uri="{BB962C8B-B14F-4D97-AF65-F5344CB8AC3E}">
        <p14:creationId xmlns:p14="http://schemas.microsoft.com/office/powerpoint/2010/main" val="41888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05" grpId="0" animBg="1"/>
      <p:bldP spid="2" grpId="0"/>
      <p:bldP spid="3" grpId="0"/>
      <p:bldP spid="106" grpId="0"/>
      <p:bldP spid="114" grpId="0"/>
      <p:bldP spid="4" grpId="0"/>
      <p:bldP spid="115" grpId="0"/>
      <p:bldP spid="116" grpId="0"/>
      <p:bldP spid="117" grpId="0"/>
      <p:bldP spid="118" grpId="0"/>
      <p:bldP spid="1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PRECISION IEEE-754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FRACTIONAL REPRESENTATIONS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9238028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8-bit exponent is unsigned, how do we represent a </a:t>
            </a:r>
            <a:r>
              <a:rPr lang="en-GB" b="1" dirty="0"/>
              <a:t>negative exponent</a:t>
            </a:r>
            <a:r>
              <a:rPr lang="en-GB" dirty="0"/>
              <a:t>? Because two’s complement would make comparison harder, they instead added an offset to the exponent, resulting in a </a:t>
            </a:r>
            <a:r>
              <a:rPr lang="en-GB" b="1" dirty="0"/>
              <a:t>biased exponent</a:t>
            </a:r>
            <a:r>
              <a:rPr lang="en-GB" dirty="0"/>
              <a:t>. To use this </a:t>
            </a:r>
            <a:r>
              <a:rPr lang="en-GB" b="1" dirty="0"/>
              <a:t>excess-127</a:t>
            </a:r>
            <a:r>
              <a:rPr lang="en-GB" dirty="0"/>
              <a:t> </a:t>
            </a:r>
            <a:r>
              <a:rPr lang="en-GB" b="1" dirty="0"/>
              <a:t>format</a:t>
            </a:r>
            <a:r>
              <a:rPr lang="en-GB" dirty="0"/>
              <a:t>, use the following math:</a:t>
            </a:r>
          </a:p>
          <a:p>
            <a:pPr marL="1028700" lvl="1" indent="-342900"/>
            <a:r>
              <a:rPr lang="en-GB" sz="2000" b="1" dirty="0"/>
              <a:t>Biased exponent = original exponent + 127</a:t>
            </a:r>
          </a:p>
          <a:p>
            <a:pPr marL="1028700" lvl="1" indent="-342900"/>
            <a:r>
              <a:rPr lang="en-GB" sz="2000" b="1" dirty="0"/>
              <a:t>Original exponent = biased exponent - 127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Wouldn’t this result in extra arithmetic implementations on the CPU? Yes, but we have a </a:t>
            </a:r>
            <a:r>
              <a:rPr lang="en-GB" b="1" dirty="0"/>
              <a:t>dedicated FPU (Floating-Point Unit) </a:t>
            </a:r>
            <a:r>
              <a:rPr lang="en-GB" dirty="0"/>
              <a:t>for floating-point arithmetic's!</a:t>
            </a:r>
          </a:p>
        </p:txBody>
      </p:sp>
      <p:pic>
        <p:nvPicPr>
          <p:cNvPr id="1026" name="Picture 2" descr="Float exampl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7" y="4725122"/>
            <a:ext cx="11220195" cy="14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17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DOUBLE PRECISION IEEE-754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FRACTIONAL REPRESENTATIONS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9238028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11-bit exponent is unsigned, how do we represent a </a:t>
            </a:r>
            <a:r>
              <a:rPr lang="en-GB" b="1" dirty="0"/>
              <a:t>negative exponent</a:t>
            </a:r>
            <a:r>
              <a:rPr lang="en-GB" dirty="0"/>
              <a:t>? Because two’s complement would make comparison harder, they instead added an offset to the exponent, resulting in a </a:t>
            </a:r>
            <a:r>
              <a:rPr lang="en-GB" b="1" dirty="0"/>
              <a:t>biased exponent</a:t>
            </a:r>
            <a:r>
              <a:rPr lang="en-GB" dirty="0"/>
              <a:t>. To use this </a:t>
            </a:r>
            <a:r>
              <a:rPr lang="en-GB" b="1" dirty="0"/>
              <a:t>excess-1023</a:t>
            </a:r>
            <a:r>
              <a:rPr lang="en-GB" dirty="0"/>
              <a:t> </a:t>
            </a:r>
            <a:r>
              <a:rPr lang="en-GB" b="1" dirty="0"/>
              <a:t>format</a:t>
            </a:r>
            <a:r>
              <a:rPr lang="en-GB" dirty="0"/>
              <a:t>, use the following math:</a:t>
            </a:r>
          </a:p>
          <a:p>
            <a:pPr marL="1028700" lvl="1" indent="-342900"/>
            <a:r>
              <a:rPr lang="en-GB" sz="2000" b="1" dirty="0"/>
              <a:t>Biased exponent = original exponent + 1023</a:t>
            </a:r>
          </a:p>
          <a:p>
            <a:pPr marL="1028700" lvl="1" indent="-342900"/>
            <a:r>
              <a:rPr lang="en-GB" sz="2000" b="1" dirty="0"/>
              <a:t>Original exponent = biased exponent - 1023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Wouldn’t this result in extra arithmetic implementations on the CPU? Yes, but we have a </a:t>
            </a:r>
            <a:r>
              <a:rPr lang="en-GB" b="1" dirty="0"/>
              <a:t>dedicated FPU (Floating-Point Unit) </a:t>
            </a:r>
            <a:r>
              <a:rPr lang="en-GB" dirty="0"/>
              <a:t>for floating-point arithmetic's!</a:t>
            </a:r>
          </a:p>
        </p:txBody>
      </p:sp>
      <p:pic>
        <p:nvPicPr>
          <p:cNvPr id="2050" name="Picture 2" descr="IEEE 754 Double Floating Point Format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5" y="4136737"/>
            <a:ext cx="1184239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HALF PRECISION IEEE-754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FRACTIONAL REPRESENTATIONS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9238028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5-bit exponent is unsigned, how do we represent a </a:t>
            </a:r>
            <a:r>
              <a:rPr lang="en-GB" b="1" dirty="0"/>
              <a:t>negative exponent</a:t>
            </a:r>
            <a:r>
              <a:rPr lang="en-GB" dirty="0"/>
              <a:t>? Because two’s complement would make comparison harder, they instead added an offset to the exponent, resulting in a </a:t>
            </a:r>
            <a:r>
              <a:rPr lang="en-GB" b="1" dirty="0"/>
              <a:t>biased exponent</a:t>
            </a:r>
            <a:r>
              <a:rPr lang="en-GB" dirty="0"/>
              <a:t>. To use this </a:t>
            </a:r>
            <a:r>
              <a:rPr lang="en-GB" b="1" dirty="0"/>
              <a:t>excess-1023</a:t>
            </a:r>
            <a:r>
              <a:rPr lang="en-GB" dirty="0"/>
              <a:t> </a:t>
            </a:r>
            <a:r>
              <a:rPr lang="en-GB" b="1" dirty="0"/>
              <a:t>format</a:t>
            </a:r>
            <a:r>
              <a:rPr lang="en-GB" dirty="0"/>
              <a:t>, use the following math:</a:t>
            </a:r>
          </a:p>
          <a:p>
            <a:pPr marL="1028700" lvl="1" indent="-342900"/>
            <a:r>
              <a:rPr lang="en-GB" sz="2000" b="1" dirty="0"/>
              <a:t>Biased exponent = original exponent + 15</a:t>
            </a:r>
          </a:p>
          <a:p>
            <a:pPr marL="1028700" lvl="1" indent="-342900"/>
            <a:r>
              <a:rPr lang="en-GB" sz="2000" b="1" dirty="0"/>
              <a:t>Original exponent = biased exponent - 15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new since IEEE 754-2008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658CA5-C348-488C-A5C0-2A813383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09" y="4184307"/>
            <a:ext cx="4548019" cy="25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4276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Floating point changes in C++17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9AD108-7B09-7F18-244C-A9F82BC6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9" y="1081725"/>
            <a:ext cx="11316052" cy="463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445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Floating point changes in C++23</a:t>
            </a:r>
            <a:endParaRPr lang="nl-B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481FEC4-86B2-D828-790C-E893EDBD8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91" y="996569"/>
            <a:ext cx="9867851" cy="523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F21B7-AB84-1C04-A53C-A8CDDDA3D219}"/>
              </a:ext>
            </a:extLst>
          </p:cNvPr>
          <p:cNvSpPr txBox="1"/>
          <p:nvPr/>
        </p:nvSpPr>
        <p:spPr>
          <a:xfrm>
            <a:off x="7119257" y="3429547"/>
            <a:ext cx="347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linkClick r:id="rId3"/>
              </a:rPr>
              <a:t>https://godbolt.org/z/Gs83oz6v9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5766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 have trust issues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F21B7-AB84-1C04-A53C-A8CDDDA3D219}"/>
              </a:ext>
            </a:extLst>
          </p:cNvPr>
          <p:cNvSpPr txBox="1"/>
          <p:nvPr/>
        </p:nvSpPr>
        <p:spPr>
          <a:xfrm>
            <a:off x="8383431" y="4953547"/>
            <a:ext cx="347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linkClick r:id="rId2"/>
              </a:rPr>
              <a:t>https://godbolt.org/z/Gs83oz6v9</a:t>
            </a:r>
            <a:endParaRPr lang="nl-BE" dirty="0"/>
          </a:p>
          <a:p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E4369-6485-8A89-D8F6-F7658C1B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392"/>
          <a:stretch/>
        </p:blipFill>
        <p:spPr>
          <a:xfrm>
            <a:off x="353616" y="1239469"/>
            <a:ext cx="6497448" cy="456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DA7F5-AE45-5D9E-9A4E-58BB0EC5B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32"/>
          <a:stretch/>
        </p:blipFill>
        <p:spPr>
          <a:xfrm>
            <a:off x="5340936" y="907553"/>
            <a:ext cx="6497448" cy="2329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0703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Floating point changes in C++23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A2517-4203-5565-B381-48577537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1161739"/>
            <a:ext cx="11612997" cy="453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18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  <p:pic>
        <p:nvPicPr>
          <p:cNvPr id="10" name="Picture 9" descr="A person with a long beard&#10;&#10;Description automatically generated">
            <a:extLst>
              <a:ext uri="{FF2B5EF4-FFF2-40B4-BE49-F238E27FC236}">
                <a16:creationId xmlns:a16="http://schemas.microsoft.com/office/drawing/2014/main" id="{65F8B7BD-EBA8-79FE-CD88-E06D8375D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65" y="3428999"/>
            <a:ext cx="28575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1CC96-FE0C-A55E-F892-10CBFDFE046D}"/>
              </a:ext>
            </a:extLst>
          </p:cNvPr>
          <p:cNvSpPr txBox="1"/>
          <p:nvPr/>
        </p:nvSpPr>
        <p:spPr>
          <a:xfrm>
            <a:off x="6455228" y="4014772"/>
            <a:ext cx="402719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Tom Tesch</a:t>
            </a:r>
          </a:p>
          <a:p>
            <a:endParaRPr lang="nl-BE" sz="2400" dirty="0"/>
          </a:p>
          <a:p>
            <a:r>
              <a:rPr lang="nl-BE" sz="2400" dirty="0" err="1"/>
              <a:t>Lecturer</a:t>
            </a:r>
            <a:r>
              <a:rPr lang="nl-BE" sz="2400" dirty="0"/>
              <a:t> @ DAE – Howest (GD)</a:t>
            </a:r>
            <a:endParaRPr lang="en-US" sz="2400" dirty="0">
              <a:hlinkClick r:id="rId3"/>
            </a:endParaRPr>
          </a:p>
          <a:p>
            <a:r>
              <a:rPr lang="en-US" sz="2400" dirty="0">
                <a:hlinkClick r:id="rId3"/>
              </a:rPr>
              <a:t>tom.tesch@howest.be</a:t>
            </a:r>
            <a:endParaRPr lang="en-US" sz="24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4593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Floating point changes in C++23 – bfloat16_t?</a:t>
            </a: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6587B-7F41-3D87-3876-094AE8FC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13" y="1283763"/>
            <a:ext cx="10984573" cy="429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8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Floating point changes in C++23 – bfloat16_t?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B64D93-2233-6FAD-1E90-A35F0221F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09" y="943496"/>
            <a:ext cx="9086656" cy="497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334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39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Does anyone know who this gentleman is?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3368F-D95B-7E21-6ED4-0A6AC89CD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502" y="984501"/>
            <a:ext cx="3968293" cy="553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22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Hint: </a:t>
            </a:r>
          </a:p>
          <a:p>
            <a:pPr marL="0" indent="0">
              <a:buNone/>
            </a:pPr>
            <a:r>
              <a:rPr lang="en-US" dirty="0"/>
              <a:t>	it’s not a blonder version </a:t>
            </a:r>
          </a:p>
          <a:p>
            <a:pPr marL="0" indent="0">
              <a:buNone/>
            </a:pPr>
            <a:r>
              <a:rPr lang="en-US" dirty="0"/>
              <a:t>	of Moss from the IT crowd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Does anyone know who this gentleman is?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3368F-D95B-7E21-6ED4-0A6AC89CD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274" y="984501"/>
            <a:ext cx="3609297" cy="503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Maurice Moss from The IT Crowd | CharacTour">
            <a:extLst>
              <a:ext uri="{FF2B5EF4-FFF2-40B4-BE49-F238E27FC236}">
                <a16:creationId xmlns:a16="http://schemas.microsoft.com/office/drawing/2014/main" id="{8516173E-FC28-BF1E-706A-6119F8B2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11688" r="20481" b="4726"/>
          <a:stretch/>
        </p:blipFill>
        <p:spPr bwMode="auto">
          <a:xfrm>
            <a:off x="2639028" y="3258599"/>
            <a:ext cx="2528043" cy="26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23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two digit [decimal] floating-point system 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3AA35-D850-377C-CCF6-88713822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62" y="3069391"/>
            <a:ext cx="8783276" cy="187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929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Let’s do an addition </a:t>
            </a:r>
            <a:endParaRPr lang="nl-B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FEB139-8BB6-1785-60A2-6E1E06D7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59" y="1497799"/>
            <a:ext cx="3734321" cy="316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913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Let’s do an addition </a:t>
            </a:r>
            <a:endParaRPr lang="nl-B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FEB139-8BB6-1785-60A2-6E1E06D7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68" y="1405202"/>
            <a:ext cx="3734321" cy="316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C661C6-06B1-AA38-A0E6-048C773E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51" y="1878963"/>
            <a:ext cx="6882152" cy="221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129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Let’s do an addition </a:t>
            </a:r>
            <a:endParaRPr lang="nl-B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FEB139-8BB6-1785-60A2-6E1E06D7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68" y="1405202"/>
            <a:ext cx="3734321" cy="316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42AD67D-D1F2-2C03-2666-674D71DE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21" y="1797424"/>
            <a:ext cx="6683828" cy="237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8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Define the error we made as ‘r’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530399-7A09-57DF-965C-D6E07406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00" y="1239469"/>
            <a:ext cx="4677428" cy="185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45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AD3A3-AD26-7C2B-6CC8-8D7181FC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648" y="1158131"/>
            <a:ext cx="3552825" cy="132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A3B36-1EDF-3575-AF1D-6C016833D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35" y="3148012"/>
            <a:ext cx="36004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2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Define the error we made as ‘r’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530399-7A09-57DF-965C-D6E07406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00" y="1239469"/>
            <a:ext cx="4677428" cy="185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663971-1C9D-91B6-D075-18B479734096}"/>
              </a:ext>
            </a:extLst>
          </p:cNvPr>
          <p:cNvSpPr txBox="1">
            <a:spLocks/>
          </p:cNvSpPr>
          <p:nvPr/>
        </p:nvSpPr>
        <p:spPr>
          <a:xfrm>
            <a:off x="6096000" y="3750720"/>
            <a:ext cx="5322242" cy="243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But wait:</a:t>
            </a:r>
          </a:p>
          <a:p>
            <a:pPr marL="0" indent="0">
              <a:buNone/>
            </a:pPr>
            <a:r>
              <a:rPr lang="en-US" dirty="0"/>
              <a:t>	since R = x + y</a:t>
            </a:r>
          </a:p>
          <a:p>
            <a:pPr marL="0" indent="0">
              <a:buNone/>
            </a:pPr>
            <a:r>
              <a:rPr lang="en-US" dirty="0"/>
              <a:t>And mathematics</a:t>
            </a:r>
          </a:p>
          <a:p>
            <a:pPr marL="0" indent="0">
              <a:buNone/>
            </a:pPr>
            <a:r>
              <a:rPr lang="en-US" dirty="0"/>
              <a:t>	r = x – x + y + y = 0 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145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Define the error we made as ‘r’</a:t>
            </a:r>
            <a:endParaRPr lang="nl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663971-1C9D-91B6-D075-18B479734096}"/>
              </a:ext>
            </a:extLst>
          </p:cNvPr>
          <p:cNvSpPr txBox="1">
            <a:spLocks/>
          </p:cNvSpPr>
          <p:nvPr/>
        </p:nvSpPr>
        <p:spPr>
          <a:xfrm>
            <a:off x="6096000" y="3750720"/>
            <a:ext cx="5322242" cy="243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</a:t>
            </a:r>
            <a:r>
              <a:rPr lang="en-US" b="1" u="sng" dirty="0"/>
              <a:t>not</a:t>
            </a:r>
            <a:r>
              <a:rPr lang="en-US" dirty="0"/>
              <a:t> mathematics!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this is </a:t>
            </a:r>
            <a:r>
              <a:rPr lang="en-US" dirty="0" err="1"/>
              <a:t>sparta</a:t>
            </a:r>
            <a:r>
              <a:rPr lang="en-US" dirty="0"/>
              <a:t>!?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37740-A615-BB74-2CD8-7A005E4A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8" y="1100691"/>
            <a:ext cx="5019441" cy="386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Sparta-rotterdam-opstelling GIFs - Get the best GIF on GIPHY">
            <a:extLst>
              <a:ext uri="{FF2B5EF4-FFF2-40B4-BE49-F238E27FC236}">
                <a16:creationId xmlns:a16="http://schemas.microsoft.com/office/drawing/2014/main" id="{1F5C7CEC-10BE-F071-7F47-D3AC46D3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42" y="1255474"/>
            <a:ext cx="4762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61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Remember the rounding we did to R</a:t>
            </a:r>
            <a:endParaRPr lang="nl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663971-1C9D-91B6-D075-18B479734096}"/>
              </a:ext>
            </a:extLst>
          </p:cNvPr>
          <p:cNvSpPr txBox="1">
            <a:spLocks/>
          </p:cNvSpPr>
          <p:nvPr/>
        </p:nvSpPr>
        <p:spPr>
          <a:xfrm>
            <a:off x="6526211" y="4084508"/>
            <a:ext cx="5322242" cy="243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This is </a:t>
            </a:r>
            <a:r>
              <a:rPr lang="en-US" b="1" u="sng" dirty="0"/>
              <a:t>not</a:t>
            </a:r>
            <a:r>
              <a:rPr lang="en-US" dirty="0"/>
              <a:t> mathematics!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this is C++!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37740-A615-BB74-2CD8-7A005E4A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8" y="1100691"/>
            <a:ext cx="5019441" cy="386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++ - Wikipedia">
            <a:extLst>
              <a:ext uri="{FF2B5EF4-FFF2-40B4-BE49-F238E27FC236}">
                <a16:creationId xmlns:a16="http://schemas.microsoft.com/office/drawing/2014/main" id="{FFA81D00-4FAD-D813-DF1E-E1DCE2AB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37" y="984501"/>
            <a:ext cx="2284090" cy="25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39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 doing the operations going from left to right</a:t>
            </a:r>
            <a:endParaRPr lang="nl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663971-1C9D-91B6-D075-18B479734096}"/>
              </a:ext>
            </a:extLst>
          </p:cNvPr>
          <p:cNvSpPr txBox="1">
            <a:spLocks/>
          </p:cNvSpPr>
          <p:nvPr/>
        </p:nvSpPr>
        <p:spPr>
          <a:xfrm>
            <a:off x="6526211" y="4084508"/>
            <a:ext cx="5322242" cy="243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limits of our precision are at play here!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endParaRPr lang="nl-BE" dirty="0"/>
          </a:p>
        </p:txBody>
      </p:sp>
      <p:pic>
        <p:nvPicPr>
          <p:cNvPr id="3074" name="Picture 2" descr="C++ - Wikipedia">
            <a:extLst>
              <a:ext uri="{FF2B5EF4-FFF2-40B4-BE49-F238E27FC236}">
                <a16:creationId xmlns:a16="http://schemas.microsoft.com/office/drawing/2014/main" id="{FFA81D00-4FAD-D813-DF1E-E1DCE2AB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37" y="984501"/>
            <a:ext cx="2284090" cy="25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D746D-A25E-66A0-955F-157BD2C16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6" y="984501"/>
            <a:ext cx="526525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693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It worked!</a:t>
            </a:r>
            <a:endParaRPr lang="nl-BE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187864A-8A09-F37C-443A-2CC162D7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375" y="1253331"/>
            <a:ext cx="665212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59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is called Double </a:t>
            </a:r>
            <a:r>
              <a:rPr lang="en-US" dirty="0" err="1"/>
              <a:t>Double</a:t>
            </a:r>
            <a:r>
              <a:rPr lang="en-US" dirty="0"/>
              <a:t> arithmetic!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E51E7F-C130-48B1-4B50-CC8F4764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36" y="2631376"/>
            <a:ext cx="8802328" cy="223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68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Also called Dekker Double arithmetic!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899D-FD16-1B60-F9AF-D29B30C8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388" y="1125140"/>
            <a:ext cx="3506768" cy="488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469668E-51B1-C45B-FD89-6905B851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09" y="1664454"/>
            <a:ext cx="8029618" cy="381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20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Not to be confused with </a:t>
            </a:r>
            <a:endParaRPr lang="nl-B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9797E7C-7284-EBB8-0443-A3FF1874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19" y="1411629"/>
            <a:ext cx="6722238" cy="448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7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Also called Dekker Double arithmetic!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899D-FD16-1B60-F9AF-D29B30C8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388" y="1125140"/>
            <a:ext cx="3506768" cy="488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A0978F-E676-24D4-073E-7CDCEC3B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8" y="2722683"/>
            <a:ext cx="10515600" cy="285816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C7D38A-AB20-DC5B-989E-251E4E168084}"/>
              </a:ext>
            </a:extLst>
          </p:cNvPr>
          <p:cNvSpPr txBox="1">
            <a:spLocks/>
          </p:cNvSpPr>
          <p:nvPr/>
        </p:nvSpPr>
        <p:spPr>
          <a:xfrm>
            <a:off x="1122875" y="1681982"/>
            <a:ext cx="5802775" cy="121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/>
              <a:t>Famous for</a:t>
            </a:r>
          </a:p>
          <a:p>
            <a:pPr marL="0" indent="0" algn="ctr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7510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Also called Dekker Double arithmetic!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963539-5AE3-3C65-FEF0-B5BF5633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3" y="1239469"/>
            <a:ext cx="9987773" cy="472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4E5E7-4075-7D10-22F0-8B2BC0544DA8}"/>
              </a:ext>
            </a:extLst>
          </p:cNvPr>
          <p:cNvSpPr txBox="1"/>
          <p:nvPr/>
        </p:nvSpPr>
        <p:spPr>
          <a:xfrm>
            <a:off x="3055359" y="6215930"/>
            <a:ext cx="60812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>
                <a:hlinkClick r:id="rId3"/>
              </a:rPr>
              <a:t>https://csclub.uwaterloo.ca/~pbarfuss/dekker1971.pdf</a:t>
            </a:r>
            <a:endParaRPr lang="nl-BE" sz="2000" b="1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701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061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Some notation guidelines: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bold</a:t>
            </a:r>
            <a:r>
              <a:rPr lang="en-US" dirty="0"/>
              <a:t> &amp; </a:t>
            </a:r>
            <a:r>
              <a:rPr lang="en-US" u="sng" dirty="0"/>
              <a:t>underline</a:t>
            </a:r>
            <a:r>
              <a:rPr lang="en-US" dirty="0"/>
              <a:t>: double </a:t>
            </a:r>
            <a:r>
              <a:rPr lang="en-US" dirty="0" err="1"/>
              <a:t>double</a:t>
            </a:r>
            <a:r>
              <a:rPr lang="en-US" dirty="0"/>
              <a:t> e.g. </a:t>
            </a:r>
            <a:r>
              <a:rPr lang="en-US" b="1" u="sng" dirty="0"/>
              <a:t>A</a:t>
            </a:r>
          </a:p>
          <a:p>
            <a:pPr marL="0" indent="0">
              <a:buNone/>
            </a:pPr>
            <a:r>
              <a:rPr lang="en-US" dirty="0"/>
              <a:t>	uppercase:	the upper value of a DD</a:t>
            </a:r>
          </a:p>
          <a:p>
            <a:pPr marL="0" indent="0">
              <a:buNone/>
            </a:pPr>
            <a:r>
              <a:rPr lang="en-US" dirty="0"/>
              <a:t>	lowercase: 	the lower value of a DD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pt-BR" b="1" u="sng" dirty="0"/>
              <a:t>A</a:t>
            </a:r>
            <a:r>
              <a:rPr lang="pt-BR" dirty="0"/>
              <a:t> = 37.51 	-&gt; 	A = 37 	a = 0.51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en-US" b="1" u="sng" dirty="0"/>
              <a:t>B</a:t>
            </a:r>
            <a:r>
              <a:rPr lang="en-US" dirty="0"/>
              <a:t> = 126.8 	-&gt; 	B = 120 	b = 6.8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Task:</a:t>
            </a:r>
          </a:p>
          <a:p>
            <a:pPr marL="0" indent="0">
              <a:buNone/>
            </a:pPr>
            <a:r>
              <a:rPr lang="pt-BR" dirty="0"/>
              <a:t>	Let us add </a:t>
            </a:r>
            <a:r>
              <a:rPr lang="pt-BR" b="1" u="sng" dirty="0"/>
              <a:t>A</a:t>
            </a:r>
            <a:r>
              <a:rPr lang="pt-BR" dirty="0"/>
              <a:t> and </a:t>
            </a:r>
            <a:r>
              <a:rPr lang="pt-BR" b="1" u="sng" dirty="0"/>
              <a:t>B</a:t>
            </a:r>
            <a:r>
              <a:rPr lang="pt-BR" b="1" dirty="0"/>
              <a:t>	</a:t>
            </a:r>
            <a:r>
              <a:rPr lang="pt-BR" dirty="0"/>
              <a:t>-&gt; 	</a:t>
            </a:r>
            <a:r>
              <a:rPr lang="nl-BE" b="1" u="sng" dirty="0"/>
              <a:t>C</a:t>
            </a:r>
            <a:r>
              <a:rPr lang="nl-BE" dirty="0"/>
              <a:t> = </a:t>
            </a:r>
            <a:r>
              <a:rPr lang="nl-BE" b="1" u="sng" dirty="0"/>
              <a:t>A</a:t>
            </a:r>
            <a:r>
              <a:rPr lang="nl-BE" dirty="0"/>
              <a:t> + </a:t>
            </a:r>
            <a:r>
              <a:rPr lang="nl-BE" b="1" u="sng" dirty="0"/>
              <a:t>B</a:t>
            </a:r>
            <a:r>
              <a:rPr lang="pt-BR" dirty="0"/>
              <a:t>	</a:t>
            </a:r>
            <a:endParaRPr lang="pt-BR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712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Task:</a:t>
            </a:r>
          </a:p>
          <a:p>
            <a:pPr marL="0" indent="0">
              <a:buNone/>
            </a:pPr>
            <a:r>
              <a:rPr lang="pt-BR" dirty="0"/>
              <a:t>	Let us add </a:t>
            </a:r>
            <a:r>
              <a:rPr lang="pt-BR" b="1" u="sng" dirty="0"/>
              <a:t>A</a:t>
            </a:r>
            <a:r>
              <a:rPr lang="pt-BR" dirty="0"/>
              <a:t> and </a:t>
            </a:r>
            <a:r>
              <a:rPr lang="pt-BR" b="1" u="sng" dirty="0"/>
              <a:t>B</a:t>
            </a:r>
            <a:r>
              <a:rPr lang="pt-BR" b="1" dirty="0"/>
              <a:t>	</a:t>
            </a:r>
            <a:r>
              <a:rPr lang="pt-BR" dirty="0"/>
              <a:t>-&gt; 	</a:t>
            </a:r>
            <a:r>
              <a:rPr lang="nl-BE" b="1" u="sng" dirty="0"/>
              <a:t>C</a:t>
            </a:r>
            <a:r>
              <a:rPr lang="nl-BE" dirty="0"/>
              <a:t> = </a:t>
            </a:r>
            <a:r>
              <a:rPr lang="nl-BE" b="1" u="sng" dirty="0"/>
              <a:t>A</a:t>
            </a:r>
            <a:r>
              <a:rPr lang="nl-BE" dirty="0"/>
              <a:t> + </a:t>
            </a:r>
            <a:r>
              <a:rPr lang="nl-BE" b="1" u="sng" dirty="0"/>
              <a:t>B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en-US" dirty="0"/>
              <a:t>Not just:</a:t>
            </a:r>
          </a:p>
          <a:p>
            <a:pPr marL="0" indent="0">
              <a:buNone/>
            </a:pPr>
            <a:r>
              <a:rPr lang="en-US" dirty="0"/>
              <a:t>	A + B + a + b</a:t>
            </a:r>
          </a:p>
          <a:p>
            <a:pPr marL="0" indent="0">
              <a:buNone/>
            </a:pPr>
            <a:r>
              <a:rPr lang="pt-BR" dirty="0"/>
              <a:t>	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Dekker Addition Algorithm: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upper halves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the error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lower halves and that error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Allow this to overflow (or “carry”) into the upper half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Remove any overflow form the lower result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56772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Task:</a:t>
            </a:r>
          </a:p>
          <a:p>
            <a:pPr marL="0" indent="0">
              <a:buNone/>
            </a:pPr>
            <a:r>
              <a:rPr lang="pt-BR" dirty="0"/>
              <a:t>	Let us add </a:t>
            </a:r>
            <a:r>
              <a:rPr lang="pt-BR" b="1" u="sng" dirty="0"/>
              <a:t>A</a:t>
            </a:r>
            <a:r>
              <a:rPr lang="pt-BR" dirty="0"/>
              <a:t> and </a:t>
            </a:r>
            <a:r>
              <a:rPr lang="pt-BR" b="1" u="sng" dirty="0"/>
              <a:t>B</a:t>
            </a:r>
            <a:r>
              <a:rPr lang="pt-BR" b="1" dirty="0"/>
              <a:t>	</a:t>
            </a:r>
            <a:r>
              <a:rPr lang="pt-BR" dirty="0"/>
              <a:t>-&gt; 	</a:t>
            </a:r>
            <a:r>
              <a:rPr lang="nl-BE" b="1" u="sng" dirty="0"/>
              <a:t>C</a:t>
            </a:r>
            <a:r>
              <a:rPr lang="nl-BE" dirty="0"/>
              <a:t> = </a:t>
            </a:r>
            <a:r>
              <a:rPr lang="nl-BE" b="1" u="sng" dirty="0"/>
              <a:t>A</a:t>
            </a:r>
            <a:r>
              <a:rPr lang="nl-BE" dirty="0"/>
              <a:t> + </a:t>
            </a:r>
            <a:r>
              <a:rPr lang="nl-BE" b="1" u="sng" dirty="0"/>
              <a:t>B</a:t>
            </a:r>
            <a:endParaRPr lang="pt-BR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1. Add upper halves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Intermediate value R</a:t>
            </a:r>
          </a:p>
          <a:p>
            <a:pPr marL="0" indent="0">
              <a:buNone/>
            </a:pPr>
            <a:r>
              <a:rPr lang="en-US" dirty="0"/>
              <a:t>	R = A + B 	-&gt; R = 37 + 120 = 157</a:t>
            </a:r>
          </a:p>
          <a:p>
            <a:pPr marL="0" indent="0">
              <a:buNone/>
            </a:pPr>
            <a:r>
              <a:rPr lang="en-US" dirty="0"/>
              <a:t>			-&gt; R = 160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471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Intermediate value R</a:t>
            </a:r>
          </a:p>
          <a:p>
            <a:pPr marL="0" indent="0">
              <a:buNone/>
            </a:pPr>
            <a:r>
              <a:rPr lang="en-US" dirty="0"/>
              <a:t>	R = A + B 	-&gt; R = 37 + 120 = 157</a:t>
            </a:r>
          </a:p>
          <a:p>
            <a:pPr marL="0" indent="0">
              <a:buNone/>
            </a:pPr>
            <a:r>
              <a:rPr lang="en-US" dirty="0"/>
              <a:t>			-&gt; R = 160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2. Find the error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Error we made in R gets added to r</a:t>
            </a:r>
          </a:p>
          <a:p>
            <a:pPr marL="0" indent="0">
              <a:buNone/>
            </a:pPr>
            <a:r>
              <a:rPr lang="en-US" dirty="0"/>
              <a:t>	r = B – R + A</a:t>
            </a:r>
          </a:p>
          <a:p>
            <a:pPr marL="0" indent="0">
              <a:buNone/>
            </a:pPr>
            <a:r>
              <a:rPr lang="en-US" dirty="0"/>
              <a:t>	r = 120 – 160 + 37</a:t>
            </a:r>
          </a:p>
          <a:p>
            <a:pPr marL="0" indent="0">
              <a:buNone/>
            </a:pPr>
            <a:r>
              <a:rPr lang="en-US" dirty="0"/>
              <a:t>	r = -3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1356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Intermediate value R</a:t>
            </a:r>
          </a:p>
          <a:p>
            <a:pPr marL="0" indent="0">
              <a:buNone/>
            </a:pPr>
            <a:r>
              <a:rPr lang="en-US" dirty="0"/>
              <a:t>	R = A + B 	-&gt; R = 37 + 120 = 157</a:t>
            </a:r>
          </a:p>
          <a:p>
            <a:pPr marL="0" indent="0">
              <a:buNone/>
            </a:pPr>
            <a:r>
              <a:rPr lang="en-US" dirty="0"/>
              <a:t>			-&gt; R = 160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3. Add lower halves and that error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Error we made in R gets added to r</a:t>
            </a:r>
          </a:p>
          <a:p>
            <a:pPr marL="0" indent="0">
              <a:buNone/>
            </a:pPr>
            <a:r>
              <a:rPr lang="en-US" dirty="0"/>
              <a:t>	r = B – R + A</a:t>
            </a:r>
          </a:p>
          <a:p>
            <a:pPr marL="0" indent="0">
              <a:buNone/>
            </a:pPr>
            <a:r>
              <a:rPr lang="en-US" dirty="0"/>
              <a:t>	r = 120 – 160 + 37</a:t>
            </a:r>
          </a:p>
          <a:p>
            <a:pPr marL="0" indent="0">
              <a:buNone/>
            </a:pPr>
            <a:r>
              <a:rPr lang="en-US" dirty="0"/>
              <a:t>	r = -3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CD599-900A-DF1A-88CF-FF55C26C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956" y="1991498"/>
            <a:ext cx="2829320" cy="248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0852C2-EAA9-5D95-555F-4077C96BF0BE}"/>
              </a:ext>
            </a:extLst>
          </p:cNvPr>
          <p:cNvSpPr txBox="1">
            <a:spLocks/>
          </p:cNvSpPr>
          <p:nvPr/>
        </p:nvSpPr>
        <p:spPr>
          <a:xfrm>
            <a:off x="5899229" y="4658680"/>
            <a:ext cx="5802775" cy="121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For precision:</a:t>
            </a:r>
          </a:p>
          <a:p>
            <a:pPr marL="0" indent="0" algn="ctr">
              <a:buNone/>
            </a:pPr>
            <a:r>
              <a:rPr lang="en-US" b="1" dirty="0"/>
              <a:t>Subtract R from the larger value first</a:t>
            </a:r>
          </a:p>
          <a:p>
            <a:pPr marL="0" indent="0" algn="ctr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04046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Error we made in R gets added to r</a:t>
            </a:r>
          </a:p>
          <a:p>
            <a:pPr marL="0" indent="0">
              <a:buNone/>
            </a:pPr>
            <a:r>
              <a:rPr lang="en-US" dirty="0"/>
              <a:t>	r = B – R + A</a:t>
            </a:r>
          </a:p>
          <a:p>
            <a:pPr marL="0" indent="0">
              <a:buNone/>
            </a:pPr>
            <a:r>
              <a:rPr lang="en-US" dirty="0"/>
              <a:t>	r = 120 – 160 + 37</a:t>
            </a:r>
          </a:p>
          <a:p>
            <a:pPr marL="0" indent="0">
              <a:buNone/>
            </a:pPr>
            <a:r>
              <a:rPr lang="en-US" dirty="0"/>
              <a:t>	r = -3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 contains the error + the sum of a and b</a:t>
            </a:r>
          </a:p>
          <a:p>
            <a:pPr marL="0" indent="0">
              <a:buNone/>
            </a:pPr>
            <a:r>
              <a:rPr lang="en-US" dirty="0"/>
              <a:t>	r = r + a + b</a:t>
            </a:r>
          </a:p>
          <a:p>
            <a:pPr marL="0" indent="0">
              <a:buNone/>
            </a:pPr>
            <a:r>
              <a:rPr lang="en-US" dirty="0"/>
              <a:t>	r = -3 + 0.51 + 6.8</a:t>
            </a:r>
          </a:p>
          <a:p>
            <a:pPr marL="0" indent="0">
              <a:buNone/>
            </a:pPr>
            <a:r>
              <a:rPr lang="en-US" dirty="0"/>
              <a:t>	r = -2.5 + 6.8</a:t>
            </a:r>
          </a:p>
          <a:p>
            <a:pPr marL="0" indent="0">
              <a:buNone/>
            </a:pPr>
            <a:r>
              <a:rPr lang="en-US" dirty="0"/>
              <a:t>	r = 4.3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6515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4. Allow this to overflow (or “carry”) into the upper half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 = R + r 	= 160 + 4.3 </a:t>
            </a:r>
          </a:p>
          <a:p>
            <a:pPr marL="0" indent="0">
              <a:buNone/>
            </a:pPr>
            <a:r>
              <a:rPr lang="en-US" dirty="0"/>
              <a:t>		= 164.3 </a:t>
            </a:r>
          </a:p>
          <a:p>
            <a:pPr marL="0" indent="0">
              <a:buNone/>
            </a:pPr>
            <a:r>
              <a:rPr lang="en-US" dirty="0"/>
              <a:t>		= 160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5. Remove any overflow form the lower result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 = R – C + r 	= 160 – 160 + 4.3 </a:t>
            </a:r>
          </a:p>
          <a:p>
            <a:pPr marL="0" indent="0">
              <a:buNone/>
            </a:pPr>
            <a:r>
              <a:rPr lang="en-US" dirty="0"/>
              <a:t>		= 0 + 4.3 </a:t>
            </a:r>
          </a:p>
          <a:p>
            <a:pPr marL="0" indent="0">
              <a:buNone/>
            </a:pPr>
            <a:r>
              <a:rPr lang="en-US" dirty="0"/>
              <a:t>		= 4.3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D00E0-12BE-6D65-5603-2E3FE884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06" y="2072846"/>
            <a:ext cx="2543530" cy="236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871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Final result – as good as it could be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simplified thought experiment - continued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9DF51-AE61-334B-6A9A-14405BA6A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54" y="2375664"/>
            <a:ext cx="4653412" cy="275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4C1708D-A73E-3733-4128-56750A3A1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38" y="3245824"/>
            <a:ext cx="5792008" cy="100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5223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Terrible code – from </a:t>
            </a:r>
            <a:r>
              <a:rPr lang="en-US" dirty="0" err="1"/>
              <a:t>youtube</a:t>
            </a:r>
            <a:endParaRPr lang="nl-BE" dirty="0"/>
          </a:p>
        </p:txBody>
      </p:sp>
      <p:pic>
        <p:nvPicPr>
          <p:cNvPr id="6146" name="Picture 2" descr="Beaker Were All Gonna Die GIF - Beaker Were All Gonna Die Panic - Discover  &amp; Share GIFs">
            <a:extLst>
              <a:ext uri="{FF2B5EF4-FFF2-40B4-BE49-F238E27FC236}">
                <a16:creationId xmlns:a16="http://schemas.microsoft.com/office/drawing/2014/main" id="{5839E341-EB76-5973-0D30-89F3A124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9314"/>
            <a:ext cx="5346217" cy="300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ontt-panic GIFs - Get the best GIF on GIPHY">
            <a:extLst>
              <a:ext uri="{FF2B5EF4-FFF2-40B4-BE49-F238E27FC236}">
                <a16:creationId xmlns:a16="http://schemas.microsoft.com/office/drawing/2014/main" id="{FD26218C-E13A-717E-C836-46E6D9ED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4" y="2000249"/>
            <a:ext cx="4069948" cy="305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614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Terrible code – from </a:t>
            </a:r>
            <a:r>
              <a:rPr lang="en-US" dirty="0" err="1"/>
              <a:t>youtube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329E9-BE47-A884-C364-3C64A82CE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56" y="1253331"/>
            <a:ext cx="702441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84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FLOATING-POINT INTRO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7900" y="928266"/>
            <a:ext cx="9486843" cy="4922028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It’s important to understand the limitations of the floating-point format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Floating-point numbers are an </a:t>
            </a:r>
            <a:r>
              <a:rPr lang="en-GB" sz="2400" b="1" dirty="0"/>
              <a:t>approximation</a:t>
            </a:r>
            <a:r>
              <a:rPr lang="en-GB" sz="2400" dirty="0"/>
              <a:t> of real numbers</a:t>
            </a:r>
          </a:p>
          <a:p>
            <a:pPr marL="1028700" lvl="1" indent="-342900"/>
            <a:r>
              <a:rPr lang="en-GB" dirty="0"/>
              <a:t>Why? We only have a </a:t>
            </a:r>
            <a:r>
              <a:rPr lang="en-GB" b="1" dirty="0"/>
              <a:t>finite</a:t>
            </a:r>
            <a:r>
              <a:rPr lang="en-GB" dirty="0"/>
              <a:t> number of bits!</a:t>
            </a:r>
          </a:p>
          <a:p>
            <a:pPr marL="1028700" lvl="1" indent="-342900"/>
            <a:r>
              <a:rPr lang="en-GB" dirty="0"/>
              <a:t>What if we can’t represent the value? We take the </a:t>
            </a:r>
            <a:r>
              <a:rPr lang="en-GB" b="1" dirty="0"/>
              <a:t>closest value </a:t>
            </a:r>
            <a:r>
              <a:rPr lang="en-GB" dirty="0"/>
              <a:t>instead!</a:t>
            </a:r>
          </a:p>
          <a:p>
            <a:pPr marL="1028700" lvl="1" indent="-342900"/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Floating</a:t>
            </a:r>
            <a:r>
              <a:rPr lang="en-GB" sz="2400" dirty="0"/>
              <a:t>-point format solves the issue of </a:t>
            </a:r>
            <a:r>
              <a:rPr lang="en-GB" sz="2400" b="1" dirty="0"/>
              <a:t>dynamic range </a:t>
            </a:r>
            <a:r>
              <a:rPr lang="en-GB" sz="2400" dirty="0"/>
              <a:t>(</a:t>
            </a:r>
            <a:r>
              <a:rPr lang="en-GB" sz="2400" b="1" dirty="0"/>
              <a:t>fixed</a:t>
            </a:r>
            <a:r>
              <a:rPr lang="en-GB" sz="2400" dirty="0"/>
              <a:t>-point format)</a:t>
            </a:r>
          </a:p>
          <a:p>
            <a:pPr marL="1028700" lvl="1" indent="-342900"/>
            <a:r>
              <a:rPr lang="en-GB" dirty="0"/>
              <a:t>How? The radix point can freely </a:t>
            </a:r>
            <a:r>
              <a:rPr lang="en-GB" b="1" dirty="0"/>
              <a:t>float</a:t>
            </a:r>
            <a:r>
              <a:rPr lang="en-GB" dirty="0"/>
              <a:t> within the number. Thus also fixing the waste of bits!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B52320-AC99-61F5-618F-F17561FC82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413" y="76200"/>
            <a:ext cx="11911011" cy="530225"/>
          </a:xfrm>
        </p:spPr>
        <p:txBody>
          <a:bodyPr>
            <a:normAutofit fontScale="975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73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Terrible code – from </a:t>
            </a:r>
            <a:r>
              <a:rPr lang="en-US" dirty="0" err="1"/>
              <a:t>youtube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329E9-BE47-A884-C364-3C64A82CE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56" y="1253331"/>
            <a:ext cx="702441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38D6C26-26D2-C51A-F98A-7F3FE2442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86" y="2176487"/>
            <a:ext cx="6926055" cy="4191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1279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addition</a:t>
            </a:r>
            <a:endParaRPr lang="nl-BE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CA4822C-0F12-787B-BC49-783AFCB1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2" y="1497799"/>
            <a:ext cx="10650289" cy="437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570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subtraction</a:t>
            </a:r>
            <a:endParaRPr lang="nl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44F365-B292-BED9-D9DA-3A8E85670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9" y="1494145"/>
            <a:ext cx="10902818" cy="451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585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subtraction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E366D-3892-4FED-5A10-CB31006EB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66" y="1320492"/>
            <a:ext cx="8725467" cy="484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579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</a:t>
            </a:r>
          </a:p>
          <a:p>
            <a:r>
              <a:rPr lang="en-US" dirty="0"/>
              <a:t>multiply two doubles into a Dekker Double</a:t>
            </a:r>
            <a:endParaRPr lang="nl-B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554F154-AC2B-DCDE-165F-46209ABDC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10" y="1783787"/>
            <a:ext cx="8137855" cy="473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421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</a:t>
            </a:r>
          </a:p>
          <a:p>
            <a:r>
              <a:rPr lang="en-US" dirty="0"/>
              <a:t>multiply two doubles into a Dekker Double</a:t>
            </a:r>
            <a:endParaRPr lang="nl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A9EFC-F2F3-2013-BCE1-44033677C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71" y="1689730"/>
            <a:ext cx="9884560" cy="466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113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</a:t>
            </a:r>
          </a:p>
          <a:p>
            <a:r>
              <a:rPr lang="en-US" dirty="0"/>
              <a:t>Split a double into a Dekker Double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AA9E8-0ED4-0472-B2EC-634820E10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17" y="1814140"/>
            <a:ext cx="10106566" cy="427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252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std::</a:t>
            </a:r>
            <a:r>
              <a:rPr lang="en-US" dirty="0" err="1"/>
              <a:t>numeric_limits</a:t>
            </a:r>
            <a:r>
              <a:rPr lang="en-US" dirty="0"/>
              <a:t>&lt;T&gt;::is_iec559?</a:t>
            </a:r>
            <a:br>
              <a:rPr lang="en-US" dirty="0"/>
            </a:br>
            <a:endParaRPr lang="nl-BE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74D120D-0573-1F04-F043-CFF725C8F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4" y="2895249"/>
            <a:ext cx="8745170" cy="343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B0618-C01F-673F-D9A8-5610D8D2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250" y="1655377"/>
            <a:ext cx="7706251" cy="271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3039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multiply two Dekker Doubles</a:t>
            </a: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760572-62B9-F6FF-ADEA-381D0F3B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36" y="1486747"/>
            <a:ext cx="10042328" cy="388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0336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834B-50A3-429D-09CC-0E3C4830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B413-3AB9-0242-7B96-134BA31A4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36" y="984501"/>
            <a:ext cx="11268605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EC22D-0142-E990-170E-5D79C21C6F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ALGOL 60 code: multiply two Dekker Doubles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2B100-E678-609C-D0A8-C6B272E9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22" y="1393627"/>
            <a:ext cx="10553619" cy="425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96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2A04B0-5EEB-D2A4-6C2D-50EE98D5C68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350804" y="1239469"/>
            <a:ext cx="7490392" cy="49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0658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floating-point numbers?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floating-point numbers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Modern C++ and floating-point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Dekker Doubles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Demo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Menu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0420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nl-BE" dirty="0"/>
              <a:t>Compiler </a:t>
            </a:r>
            <a:r>
              <a:rPr lang="nl-BE" dirty="0" err="1"/>
              <a:t>explorer</a:t>
            </a:r>
            <a:r>
              <a:rPr lang="nl-BE" dirty="0"/>
              <a:t> demo code</a:t>
            </a:r>
          </a:p>
          <a:p>
            <a:pPr marL="0" indent="0">
              <a:buNone/>
            </a:pPr>
            <a:r>
              <a:rPr lang="nl-BE" dirty="0">
                <a:hlinkClick r:id="rId2"/>
              </a:rPr>
              <a:t>https://godbolt.org/z/5a6xeWrYW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Quickbench</a:t>
            </a:r>
            <a:r>
              <a:rPr lang="nl-BE" dirty="0"/>
              <a:t>:</a:t>
            </a:r>
          </a:p>
          <a:p>
            <a:pPr marL="0" indent="0">
              <a:buNone/>
            </a:pPr>
            <a:r>
              <a:rPr lang="nl-BE" dirty="0">
                <a:hlinkClick r:id="rId3"/>
              </a:rPr>
              <a:t>https://quick-bench.com/q/aY3BiCbO24N21cNMu6x4aPXHukM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 time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66727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 time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2C166-26B9-671F-D3F2-FC4C9474D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079"/>
          <a:stretch/>
        </p:blipFill>
        <p:spPr>
          <a:xfrm>
            <a:off x="111678" y="1643743"/>
            <a:ext cx="5722280" cy="376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B04AF-9E23-7781-E75B-30911A026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20"/>
          <a:stretch/>
        </p:blipFill>
        <p:spPr>
          <a:xfrm>
            <a:off x="6096000" y="1937656"/>
            <a:ext cx="5883473" cy="317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686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 time – I have trust issues</a:t>
            </a:r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8E3D4-C8BF-0F9E-3944-38AB2EB2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52" y="1652775"/>
            <a:ext cx="9467095" cy="355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42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 time – I have trust issues (with Visual Studio)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0BFD3-AC2A-0218-F6FB-15D77B5C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0" y="1509866"/>
            <a:ext cx="9825458" cy="398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756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 time – I have trust issues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AFE97-67D7-F059-4422-3E25B0E07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46" y="1239469"/>
            <a:ext cx="9011908" cy="503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5170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F131-EE08-775A-FDD1-7746DEFEF9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 algn="ctr">
              <a:buNone/>
            </a:pPr>
            <a:r>
              <a:rPr lang="nl-BE" sz="4000" dirty="0" err="1"/>
              <a:t>Left</a:t>
            </a:r>
            <a:r>
              <a:rPr lang="nl-BE" sz="4000" dirty="0"/>
              <a:t> as </a:t>
            </a:r>
            <a:r>
              <a:rPr lang="nl-BE" sz="4000" dirty="0" err="1"/>
              <a:t>an</a:t>
            </a:r>
            <a:r>
              <a:rPr lang="nl-BE" sz="4000" dirty="0"/>
              <a:t> </a:t>
            </a:r>
            <a:r>
              <a:rPr lang="nl-BE" sz="4000" dirty="0" err="1"/>
              <a:t>exercise</a:t>
            </a:r>
            <a:r>
              <a:rPr lang="nl-BE" sz="4000" dirty="0"/>
              <a:t> </a:t>
            </a:r>
            <a:r>
              <a:rPr lang="nl-BE" sz="4000" dirty="0" err="1"/>
              <a:t>to</a:t>
            </a:r>
            <a:r>
              <a:rPr lang="nl-BE" sz="4000" dirty="0"/>
              <a:t> </a:t>
            </a:r>
            <a:r>
              <a:rPr lang="nl-BE" sz="4000" dirty="0" err="1"/>
              <a:t>the</a:t>
            </a:r>
            <a:r>
              <a:rPr lang="nl-BE" sz="4000" dirty="0"/>
              <a:t> </a:t>
            </a:r>
            <a:r>
              <a:rPr lang="nl-BE" sz="4000" dirty="0" err="1"/>
              <a:t>listener</a:t>
            </a:r>
            <a:r>
              <a:rPr lang="nl-BE" sz="4000" dirty="0"/>
              <a:t>/reader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Templates + concepts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6457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51A7A-627F-9892-5DE7-0EEA261B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2E16-9083-C934-DC98-261B812133A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Double it Like Dekker: A Remarkable Technique to Double Floating Point Precision (Part 1)</a:t>
            </a:r>
            <a:endParaRPr lang="nl-BE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r>
              <a:rPr lang="nl-BE" b="1" dirty="0">
                <a:hlinkClick r:id="rId2"/>
              </a:rPr>
              <a:t>https://youtu.be/6OuqnaHHUG8</a:t>
            </a:r>
            <a:endParaRPr lang="nl-BE" b="1" dirty="0"/>
          </a:p>
          <a:p>
            <a:pPr marL="0" indent="0">
              <a:buNone/>
            </a:pPr>
            <a:endParaRPr lang="nl-BE" dirty="0"/>
          </a:p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Double it Like Dekker 2: Dekker Multiplication and Division</a:t>
            </a:r>
          </a:p>
          <a:p>
            <a:pPr marL="0" indent="0" algn="l">
              <a:buNone/>
            </a:pP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3"/>
              </a:rPr>
              <a:t>https://youtu.be/5IL1LJ5noww</a:t>
            </a:r>
            <a:endParaRPr lang="en-US" b="1" dirty="0">
              <a:solidFill>
                <a:srgbClr val="0F0F0F"/>
              </a:solidFill>
              <a:latin typeface="YouTube Sans"/>
            </a:endParaRPr>
          </a:p>
          <a:p>
            <a:pPr marL="0" indent="0" algn="l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IEEE-754 Floating Point Converter</a:t>
            </a:r>
          </a:p>
          <a:p>
            <a:pPr marL="0" indent="0">
              <a:buNone/>
            </a:pPr>
            <a:r>
              <a:rPr lang="en-US" b="1" dirty="0">
                <a:hlinkClick r:id="rId4"/>
              </a:rPr>
              <a:t>https://www.h-schmidt.net/FloatConverter/IEEE754.html</a:t>
            </a:r>
            <a:endParaRPr lang="en-US" b="1" dirty="0"/>
          </a:p>
          <a:p>
            <a:pPr marL="0" indent="0">
              <a:buNone/>
            </a:pPr>
            <a:br>
              <a:rPr lang="en-US" dirty="0"/>
            </a:b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6DBBC-50B2-B759-1FAC-610FAC610C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69837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D837-1EB2-FD4A-4BA2-39406F73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126E2-203D-79E2-94C1-7B373481557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sz="7200" b="1" dirty="0" err="1"/>
              <a:t>Questions</a:t>
            </a:r>
            <a:r>
              <a:rPr lang="nl-BE" sz="7200" b="1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68EA9-90E6-0D42-776F-7C7CB48F5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That’s all folks!</a:t>
            </a:r>
            <a:endParaRPr lang="nl-BE" dirty="0"/>
          </a:p>
        </p:txBody>
      </p:sp>
      <p:pic>
        <p:nvPicPr>
          <p:cNvPr id="8194" name="Picture 2" descr="Thats All Folks GIFs | GIFDB.com">
            <a:extLst>
              <a:ext uri="{FF2B5EF4-FFF2-40B4-BE49-F238E27FC236}">
                <a16:creationId xmlns:a16="http://schemas.microsoft.com/office/drawing/2014/main" id="{B907BC2A-A4CC-627A-C681-CF509CD69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66" y="2102090"/>
            <a:ext cx="5127741" cy="375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3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pic>
        <p:nvPicPr>
          <p:cNvPr id="5" name="Picture 2" descr="https://www.alanzucconi.com/wp-content/uploads/2020/07/float_precision_error.gif">
            <a:extLst>
              <a:ext uri="{FF2B5EF4-FFF2-40B4-BE49-F238E27FC236}">
                <a16:creationId xmlns:a16="http://schemas.microsoft.com/office/drawing/2014/main" id="{6B9DE57C-DA93-CFD3-1947-47D5DF1C0E7F}"/>
              </a:ext>
            </a:extLst>
          </p:cNvPr>
          <p:cNvPicPr>
            <a:picLocks noGrp="1" noChangeAspect="1" noChangeArrowheads="1" noCrop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22" y="1087069"/>
            <a:ext cx="7345477" cy="527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1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A1D0-06E8-FB35-42FF-30699AD9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Elevating Precision in C++: A Journey below the Surface of Floating-Point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3C443-297F-7387-BDA3-1CC1E8443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Limitations of floating-point numbers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3585-76C1-5B14-C277-79B5B0475CB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nl-BE" sz="4800" b="1" dirty="0"/>
              <a:t>DEMO</a:t>
            </a:r>
          </a:p>
          <a:p>
            <a:pPr marL="0" indent="0" algn="ctr">
              <a:buNone/>
            </a:pPr>
            <a:endParaRPr lang="nl-BE" sz="4800" b="1" dirty="0"/>
          </a:p>
          <a:p>
            <a:pPr marL="0" indent="0" algn="ctr">
              <a:buNone/>
            </a:pPr>
            <a:r>
              <a:rPr lang="en-US" b="1" dirty="0">
                <a:hlinkClick r:id="rId2"/>
              </a:rPr>
              <a:t>https://www.h-schmidt.net/FloatConverter/IEEE754.html</a:t>
            </a:r>
            <a:endParaRPr lang="en-US" b="1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4800543"/>
      </p:ext>
    </p:extLst>
  </p:cSld>
  <p:clrMapOvr>
    <a:masterClrMapping/>
  </p:clrMapOvr>
</p:sld>
</file>

<file path=ppt/theme/theme1.xml><?xml version="1.0" encoding="utf-8"?>
<a:theme xmlns:a="http://schemas.openxmlformats.org/drawingml/2006/main" name="1_DAE Lessons">
  <a:themeElements>
    <a:clrScheme name="DAE">
      <a:dk1>
        <a:sysClr val="windowText" lastClr="000000"/>
      </a:dk1>
      <a:lt1>
        <a:sysClr val="window" lastClr="FFFFFF"/>
      </a:lt1>
      <a:dk2>
        <a:srgbClr val="0D0F11"/>
      </a:dk2>
      <a:lt2>
        <a:srgbClr val="EBEBEB"/>
      </a:lt2>
      <a:accent1>
        <a:srgbClr val="FF1234"/>
      </a:accent1>
      <a:accent2>
        <a:srgbClr val="FF1234"/>
      </a:accent2>
      <a:accent3>
        <a:srgbClr val="0C0C0C"/>
      </a:accent3>
      <a:accent4>
        <a:srgbClr val="FFFFFF"/>
      </a:accent4>
      <a:accent5>
        <a:srgbClr val="DDC4A5"/>
      </a:accent5>
      <a:accent6>
        <a:srgbClr val="202328"/>
      </a:accent6>
      <a:hlink>
        <a:srgbClr val="FF1234"/>
      </a:hlink>
      <a:folHlink>
        <a:srgbClr val="FEE1E5"/>
      </a:folHlink>
    </a:clrScheme>
    <a:fontScheme name="3D 1">
      <a:majorFont>
        <a:latin typeface="Lingua"/>
        <a:ea typeface=""/>
        <a:cs typeface=""/>
      </a:majorFont>
      <a:minorFont>
        <a:latin typeface="D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818340-E1B4-4967-B33B-83B0E418FFF7}" vid="{BE464CFA-C1B1-4026-82E8-850B05023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3942CCEB3A674D8F1F6472CCEFB38E" ma:contentTypeVersion="10" ma:contentTypeDescription="Create a new document." ma:contentTypeScope="" ma:versionID="16a01ce9272d529e040be000891ba687">
  <xsd:schema xmlns:xsd="http://www.w3.org/2001/XMLSchema" xmlns:xs="http://www.w3.org/2001/XMLSchema" xmlns:p="http://schemas.microsoft.com/office/2006/metadata/properties" xmlns:ns2="128482ec-0431-40d5-ab26-89ea2a4f3ccd" xmlns:ns3="60eb0cf4-ae2a-4762-800a-cb593b869ecb" xmlns:ns4="http://schemas.microsoft.com/sharepoint/v4" xmlns:ns5="a2e691a9-fcfc-4d85-a390-1894fe98bd9e" targetNamespace="http://schemas.microsoft.com/office/2006/metadata/properties" ma:root="true" ma:fieldsID="f316950213048d470c4fd696bb5ac3d5" ns2:_="" ns3:_="" ns4:_="" ns5:_="">
    <xsd:import namespace="128482ec-0431-40d5-ab26-89ea2a4f3ccd"/>
    <xsd:import namespace="60eb0cf4-ae2a-4762-800a-cb593b869ecb"/>
    <xsd:import namespace="http://schemas.microsoft.com/sharepoint/v4"/>
    <xsd:import namespace="a2e691a9-fcfc-4d85-a390-1894fe98bd9e"/>
    <xsd:element name="properties">
      <xsd:complexType>
        <xsd:sequence>
          <xsd:element name="documentManagement">
            <xsd:complexType>
              <xsd:all>
                <xsd:element ref="ns2:m99485b88215436a82099f8287cba0b0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IconOverlay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8482ec-0431-40d5-ab26-89ea2a4f3ccd" elementFormDefault="qualified">
    <xsd:import namespace="http://schemas.microsoft.com/office/2006/documentManagement/types"/>
    <xsd:import namespace="http://schemas.microsoft.com/office/infopath/2007/PartnerControls"/>
    <xsd:element name="m99485b88215436a82099f8287cba0b0" ma:index="9" nillable="true" ma:taxonomy="true" ma:internalName="m99485b88215436a82099f8287cba0b0" ma:taxonomyFieldName="Kernteam" ma:displayName="Kernteam" ma:default="" ma:fieldId="{699485b8-8215-436a-8209-9f8287cba0b0}" ma:taxonomyMulti="true" ma:sspId="9d9af33d-1c7e-4655-8224-df3a670842a4" ma:termSetId="f2199854-b90f-4d12-b5f9-723340d5e43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6a5f98c-5cc8-4015-9754-f7f59d70125b}" ma:internalName="TaxCatchAll" ma:showField="CatchAllData" ma:web="128482ec-0431-40d5-ab26-89ea2a4f3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b0cf4-ae2a-4762-800a-cb593b869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d9af33d-1c7e-4655-8224-df3a670842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7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691a9-fcfc-4d85-a390-1894fe98bd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8482ec-0431-40d5-ab26-89ea2a4f3ccd" xsi:nil="true"/>
    <m99485b88215436a82099f8287cba0b0 xmlns="128482ec-0431-40d5-ab26-89ea2a4f3ccd">
      <Terms xmlns="http://schemas.microsoft.com/office/infopath/2007/PartnerControls"/>
    </m99485b88215436a82099f8287cba0b0>
    <IconOverlay xmlns="http://schemas.microsoft.com/sharepoint/v4" xsi:nil="true"/>
    <lcf76f155ced4ddcb4097134ff3c332f xmlns="60eb0cf4-ae2a-4762-800a-cb593b869e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DA9E9A-E482-4B5A-988F-D83BF3DC3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8482ec-0431-40d5-ab26-89ea2a4f3ccd"/>
    <ds:schemaRef ds:uri="60eb0cf4-ae2a-4762-800a-cb593b869ecb"/>
    <ds:schemaRef ds:uri="http://schemas.microsoft.com/sharepoint/v4"/>
    <ds:schemaRef ds:uri="a2e691a9-fcfc-4d85-a390-1894fe98bd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EA8D1-4826-4431-987B-073C244B9432}">
  <ds:schemaRefs>
    <ds:schemaRef ds:uri="128482ec-0431-40d5-ab26-89ea2a4f3ccd"/>
    <ds:schemaRef ds:uri="60eb0cf4-ae2a-4762-800a-cb593b869ecb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2e691a9-fcfc-4d85-a390-1894fe98bd9e"/>
    <ds:schemaRef ds:uri="http://schemas.microsoft.com/office/infopath/2007/PartnerControls"/>
    <ds:schemaRef ds:uri="http://purl.org/dc/elements/1.1/"/>
    <ds:schemaRef ds:uri="http://purl.org/dc/terms/"/>
    <ds:schemaRef ds:uri="http://schemas.microsoft.com/sharepoint/v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A091FF8-89E5-4985-A089-E016160B01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DAELessonTemplate</Template>
  <TotalTime>8827</TotalTime>
  <Words>3014</Words>
  <Application>Microsoft Office PowerPoint</Application>
  <PresentationFormat>Widescreen</PresentationFormat>
  <Paragraphs>518</Paragraphs>
  <Slides>78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Bebas Neue</vt:lpstr>
      <vt:lpstr>Calibri</vt:lpstr>
      <vt:lpstr>DIN</vt:lpstr>
      <vt:lpstr>Lingua</vt:lpstr>
      <vt:lpstr>Rex Bold </vt:lpstr>
      <vt:lpstr>YouTube Sans</vt:lpstr>
      <vt:lpstr>1_DAE Lessons</vt:lpstr>
      <vt:lpstr>Elevating Precision in C++: 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FLOATING-POINT INTRO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FLOATING-POINT INTRO</vt:lpstr>
      <vt:lpstr>FLOATING-POINT INTRO</vt:lpstr>
      <vt:lpstr>FLOATING-POINT INTRO</vt:lpstr>
      <vt:lpstr>FLOATING-POINT IEEE-754</vt:lpstr>
      <vt:lpstr>-1signbit x (1 + decimal mantissa) x 2exponent</vt:lpstr>
      <vt:lpstr>FLOATING-POINT IEEE-754</vt:lpstr>
      <vt:lpstr>SINGLE PRECISION IEEE-754</vt:lpstr>
      <vt:lpstr>DOUBLE PRECISION IEEE-754</vt:lpstr>
      <vt:lpstr>HALF PRECISION IEEE-754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  <vt:lpstr>Elevating Precision in C++: A Journey below the Surface of Floating-Point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Memory management</dc:title>
  <dc:creator>Vanden Abeele Alex</dc:creator>
  <cp:lastModifiedBy>Tesch Tom</cp:lastModifiedBy>
  <cp:revision>62</cp:revision>
  <dcterms:created xsi:type="dcterms:W3CDTF">2018-01-15T09:26:04Z</dcterms:created>
  <dcterms:modified xsi:type="dcterms:W3CDTF">2023-11-03T17:51:23Z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0x010100723942CCEB3A674D8F1F6472CCEFB38E</vt:lpwstr>
  </property>
  <property fmtid="{D5CDD505-2E9C-101B-9397-08002B2CF9AE}" pid="3" name="Kernteam">
    <vt:lpwstr/>
  </property>
  <property fmtid="{D5CDD505-2E9C-101B-9397-08002B2CF9AE}" pid="4" name="AuthorIds_UIVersion_17408">
    <vt:lpwstr>4728</vt:lpwstr>
  </property>
  <property fmtid="{D5CDD505-2E9C-101B-9397-08002B2CF9AE}" pid="5" name="MediaServiceImageTags">
    <vt:lpwstr/>
  </property>
</Properties>
</file>