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83"/>
  </p:notesMasterIdLst>
  <p:sldIdLst>
    <p:sldId id="256" r:id="rId5"/>
    <p:sldId id="324" r:id="rId6"/>
    <p:sldId id="326" r:id="rId7"/>
    <p:sldId id="322" r:id="rId8"/>
    <p:sldId id="327" r:id="rId9"/>
    <p:sldId id="257" r:id="rId10"/>
    <p:sldId id="333" r:id="rId11"/>
    <p:sldId id="259" r:id="rId12"/>
    <p:sldId id="323" r:id="rId13"/>
    <p:sldId id="260" r:id="rId14"/>
    <p:sldId id="328" r:id="rId15"/>
    <p:sldId id="261" r:id="rId16"/>
    <p:sldId id="262" r:id="rId17"/>
    <p:sldId id="263" r:id="rId18"/>
    <p:sldId id="264" r:id="rId19"/>
    <p:sldId id="330" r:id="rId20"/>
    <p:sldId id="265" r:id="rId21"/>
    <p:sldId id="266" r:id="rId22"/>
    <p:sldId id="267" r:id="rId23"/>
    <p:sldId id="335" r:id="rId24"/>
    <p:sldId id="329" r:id="rId25"/>
    <p:sldId id="270" r:id="rId26"/>
    <p:sldId id="271" r:id="rId27"/>
    <p:sldId id="33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8" r:id="rId40"/>
    <p:sldId id="283" r:id="rId41"/>
    <p:sldId id="284" r:id="rId42"/>
    <p:sldId id="285" r:id="rId43"/>
    <p:sldId id="286" r:id="rId44"/>
    <p:sldId id="287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302" r:id="rId53"/>
    <p:sldId id="296" r:id="rId54"/>
    <p:sldId id="332" r:id="rId55"/>
    <p:sldId id="298" r:id="rId56"/>
    <p:sldId id="299" r:id="rId57"/>
    <p:sldId id="300" r:id="rId58"/>
    <p:sldId id="301" r:id="rId59"/>
    <p:sldId id="334" r:id="rId60"/>
    <p:sldId id="317" r:id="rId61"/>
    <p:sldId id="303" r:id="rId62"/>
    <p:sldId id="304" r:id="rId63"/>
    <p:sldId id="306" r:id="rId64"/>
    <p:sldId id="305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8" r:id="rId75"/>
    <p:sldId id="319" r:id="rId76"/>
    <p:sldId id="320" r:id="rId77"/>
    <p:sldId id="321" r:id="rId78"/>
    <p:sldId id="339" r:id="rId79"/>
    <p:sldId id="336" r:id="rId80"/>
    <p:sldId id="337" r:id="rId81"/>
    <p:sldId id="338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A36"/>
    <a:srgbClr val="292A35"/>
    <a:srgbClr val="FFFFFF"/>
    <a:srgbClr val="51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7403" autoAdjust="0"/>
  </p:normalViewPr>
  <p:slideViewPr>
    <p:cSldViewPr snapToGrid="0">
      <p:cViewPr varScale="1">
        <p:scale>
          <a:sx n="123" d="100"/>
          <a:sy n="123" d="100"/>
        </p:scale>
        <p:origin x="17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8F64-2FDE-4A54-9227-7A429BCCAA90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4358A-AF4D-4946-9ADC-F4DE38CBC2E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475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= not controlled by a single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711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Compiling to </a:t>
            </a:r>
            <a:r>
              <a:rPr lang="en-US" dirty="0" err="1"/>
              <a:t>javascript</a:t>
            </a:r>
            <a:r>
              <a:rPr lang="en-US" dirty="0"/>
              <a:t> using the </a:t>
            </a:r>
            <a:r>
              <a:rPr lang="en-US" dirty="0" err="1"/>
              <a:t>emscripten</a:t>
            </a:r>
            <a:r>
              <a:rPr lang="en-US" dirty="0"/>
              <a:t> project can look quite similar</a:t>
            </a:r>
          </a:p>
          <a:p>
            <a:r>
              <a:rPr lang="en-US" dirty="0"/>
              <a:t>Instead of g++ we use </a:t>
            </a:r>
            <a:r>
              <a:rPr lang="en-US" dirty="0" err="1"/>
              <a:t>em</a:t>
            </a:r>
            <a:r>
              <a:rPr lang="en-US" dirty="0"/>
              <a:t>++ ( the </a:t>
            </a:r>
            <a:r>
              <a:rPr lang="en-US" dirty="0" err="1"/>
              <a:t>emscripten</a:t>
            </a:r>
            <a:r>
              <a:rPr lang="en-US" dirty="0"/>
              <a:t> compiler ) </a:t>
            </a:r>
          </a:p>
          <a:p>
            <a:r>
              <a:rPr lang="en-US" dirty="0"/>
              <a:t>The compiler will output a </a:t>
            </a:r>
            <a:r>
              <a:rPr lang="en-US" dirty="0" err="1"/>
              <a:t>javascript</a:t>
            </a:r>
            <a:r>
              <a:rPr lang="en-US" dirty="0"/>
              <a:t> file which we can execute use node.js for example.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2415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is </a:t>
            </a:r>
            <a:r>
              <a:rPr lang="en-US" dirty="0" err="1"/>
              <a:t>emscripten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Generally you run C++ through LLVM and clang which will emit LLVM bit code and </a:t>
            </a:r>
            <a:r>
              <a:rPr lang="en-US" dirty="0" err="1"/>
              <a:t>emscripten</a:t>
            </a:r>
            <a:r>
              <a:rPr lang="en-US" dirty="0"/>
              <a:t> translates this to JavaScript</a:t>
            </a:r>
          </a:p>
          <a:p>
            <a:r>
              <a:rPr lang="en-US" dirty="0"/>
              <a:t>And instead of running an application natively we run it within a browser.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841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Libc</a:t>
            </a:r>
            <a:r>
              <a:rPr lang="en-US" dirty="0"/>
              <a:t>++</a:t>
            </a:r>
            <a:r>
              <a:rPr lang="en-US" dirty="0" err="1"/>
              <a:t>abi</a:t>
            </a:r>
            <a:r>
              <a:rPr lang="en-US" dirty="0"/>
              <a:t> for low level C++ things like runtime type info.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090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793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here to talk about web assembly if you are interested these are some good talks on Web Assembly and what it can do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905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/>
              <a:t>You might become curious at this point what the emitted code looks like?</a:t>
            </a:r>
          </a:p>
          <a:p>
            <a:pPr algn="l"/>
            <a:endParaRPr lang="LID4096" sz="1200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590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start with a very simple example of a function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Explain function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high level structure ( function remains a function )</a:t>
            </a:r>
          </a:p>
          <a:p>
            <a:pPr marL="171450" indent="-171450">
              <a:buFontTx/>
              <a:buChar char="-"/>
            </a:pPr>
            <a:r>
              <a:rPr lang="en-US" dirty="0"/>
              <a:t>Drop the types ( parameter and return type, variable “r” )</a:t>
            </a:r>
          </a:p>
          <a:p>
            <a:pPr marL="171450" indent="-171450">
              <a:buFontTx/>
              <a:buChar char="-"/>
            </a:pPr>
            <a:r>
              <a:rPr lang="en-US" dirty="0"/>
              <a:t>HEAP32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We cannot access memory directly from the web that would not be very secure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Create a big array to represent memory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Read from the array is read from memory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Write from the array is write to memory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Specifically here HEAP32 is a HEAP of memory of 32 bit integers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So if we load from address “p” divided by four, we load 4 bytes from the right place to do an absolute read from address “p”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Rest of the function is the same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JavaScript has </a:t>
            </a:r>
            <a:r>
              <a:rPr lang="en-US" dirty="0" err="1"/>
              <a:t>bitshifts</a:t>
            </a:r>
            <a:r>
              <a:rPr lang="en-US" dirty="0"/>
              <a:t> so there are more or less direct mappings every now and then</a:t>
            </a:r>
          </a:p>
          <a:p>
            <a:pPr marL="171450" indent="-171450">
              <a:buFontTx/>
              <a:buChar char="-"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5773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let’s have a more complex example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Array of 5000 floats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Loops over them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 one to them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Declare buffer of 32k</a:t>
            </a:r>
          </a:p>
          <a:p>
            <a:pPr marL="171450" indent="-171450">
              <a:buFontTx/>
              <a:buChar char="-"/>
            </a:pPr>
            <a:r>
              <a:rPr lang="en-US" dirty="0"/>
              <a:t>Views to look at the buffer differently ( see it as a Float32 list )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for loop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Do while continues until b &lt; 5000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Variable b is the loop variable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What is | 0 thing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JavaScript numbers are all 64bit doubles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“Or” operation is a 32 bit operation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converts the inputs to 32 bit values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“Or” of zero we don’t change any bits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Reading and storing to memory</a:t>
            </a:r>
          </a:p>
          <a:p>
            <a:pPr marL="171450" indent="-171450">
              <a:buFontTx/>
              <a:buChar char="-"/>
            </a:pPr>
            <a:r>
              <a:rPr lang="en-US" dirty="0"/>
              <a:t>Calculating some offset in the buffer</a:t>
            </a:r>
          </a:p>
          <a:p>
            <a:pPr marL="171450" indent="-171450">
              <a:buFontTx/>
              <a:buChar char="-"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7940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let’s have a more complex example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Array of 5000 floats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Loops over them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 one to them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Declare buffer of 32k</a:t>
            </a:r>
          </a:p>
          <a:p>
            <a:pPr marL="171450" indent="-171450">
              <a:buFontTx/>
              <a:buChar char="-"/>
            </a:pPr>
            <a:r>
              <a:rPr lang="en-US" dirty="0"/>
              <a:t>Views to look at the buffer differently ( see it as a Float32 list )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for loop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Do while continues until b &lt; 5000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Variable b is the loop variable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What is | 0 thing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JavaScript numbers are all 64bit doubles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“Or” operation is a 32 bit operation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converts the inputs to 32 bit values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“Or” of zero we don’t change any bits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Reading and storing to memory</a:t>
            </a:r>
          </a:p>
          <a:p>
            <a:pPr marL="171450" indent="-171450">
              <a:buFontTx/>
              <a:buChar char="-"/>
            </a:pPr>
            <a:r>
              <a:rPr lang="en-US" dirty="0"/>
              <a:t>Calculating some offset in the buffer</a:t>
            </a:r>
          </a:p>
          <a:p>
            <a:pPr marL="171450" indent="-171450">
              <a:buFontTx/>
              <a:buChar char="-"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872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No undefined </a:t>
            </a:r>
            <a:r>
              <a:rPr lang="en-US" dirty="0" err="1"/>
              <a:t>behaviour</a:t>
            </a:r>
            <a:r>
              <a:rPr lang="en-US" dirty="0"/>
              <a:t> in JavaScript as this might be different on different platforms and we want to have the same </a:t>
            </a:r>
            <a:r>
              <a:rPr lang="en-US" dirty="0" err="1"/>
              <a:t>behaviour</a:t>
            </a:r>
            <a:r>
              <a:rPr lang="en-US" dirty="0"/>
              <a:t> on every platform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Implication on what JavaScript can do because it is sandboxed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we’d like to use </a:t>
            </a:r>
            <a:r>
              <a:rPr lang="en-US" dirty="0" err="1"/>
              <a:t>libc</a:t>
            </a:r>
            <a:r>
              <a:rPr lang="en-US" dirty="0"/>
              <a:t>++ we need to ship our own as the user might have a different version on the system or the wrong platform and we cannot even access the files even if we wanted to.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we have to statically link this into the </a:t>
            </a:r>
            <a:r>
              <a:rPr lang="en-US" dirty="0" err="1"/>
              <a:t>emscripten</a:t>
            </a:r>
            <a:r>
              <a:rPr lang="en-US" dirty="0"/>
              <a:t> binary output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678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= not controlled by a single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168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profiling: runs the code and sees what types it sees and tries to emit something that it hopes is the right thing and if it’s not it has to deoptimize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8215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cannot declare types in </a:t>
            </a:r>
            <a:r>
              <a:rPr lang="en-US" dirty="0" err="1"/>
              <a:t>javascript</a:t>
            </a:r>
            <a:r>
              <a:rPr lang="en-US" dirty="0"/>
              <a:t>, but if you are implicitly writing typed code</a:t>
            </a:r>
          </a:p>
          <a:p>
            <a:r>
              <a:rPr lang="en-US" dirty="0"/>
              <a:t>Integers are not mixing with strings</a:t>
            </a:r>
          </a:p>
          <a:p>
            <a:r>
              <a:rPr lang="en-US" dirty="0"/>
              <a:t>Just </a:t>
            </a:r>
            <a:r>
              <a:rPr lang="en-US" dirty="0" err="1"/>
              <a:t>ints</a:t>
            </a:r>
            <a:r>
              <a:rPr lang="en-US" dirty="0"/>
              <a:t> with </a:t>
            </a:r>
            <a:r>
              <a:rPr lang="en-US" dirty="0" err="1"/>
              <a:t>ints</a:t>
            </a:r>
            <a:r>
              <a:rPr lang="en-US" dirty="0"/>
              <a:t> and strings with strings</a:t>
            </a:r>
          </a:p>
          <a:p>
            <a:r>
              <a:rPr lang="en-US" dirty="0"/>
              <a:t>It’s easy to optimize</a:t>
            </a:r>
          </a:p>
          <a:p>
            <a:endParaRPr lang="en-US" dirty="0"/>
          </a:p>
          <a:p>
            <a:r>
              <a:rPr lang="en-US" dirty="0"/>
              <a:t>X and Y have unknown types</a:t>
            </a:r>
          </a:p>
          <a:p>
            <a:r>
              <a:rPr lang="en-US" dirty="0"/>
              <a:t>As I said before | 0 forces a type to a 32-bit integer</a:t>
            </a:r>
          </a:p>
          <a:p>
            <a:r>
              <a:rPr lang="en-US" dirty="0"/>
              <a:t>So this means that input and output are integers and instead of guessing after the types just by reading the code it knows the types.</a:t>
            </a:r>
          </a:p>
          <a:p>
            <a:r>
              <a:rPr lang="en-US" dirty="0"/>
              <a:t>And that is basically what ASM.js is ( next slide ) 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0518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8292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good thing to know what came before and how we adjusted over time ;-)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1596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here to talk about web assembly if you are interested these are some good talks on Web Assembly and what it can do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36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4094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Assembly Module </a:t>
            </a:r>
          </a:p>
          <a:p>
            <a:endParaRPr lang="en-US" dirty="0"/>
          </a:p>
          <a:p>
            <a:r>
              <a:rPr lang="en-US" dirty="0"/>
              <a:t>Collection of imports ( what is it allowed to do )</a:t>
            </a:r>
          </a:p>
          <a:p>
            <a:r>
              <a:rPr lang="en-US" dirty="0"/>
              <a:t>Collection of exports ( what the module is allowing you to do to it 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47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2659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 to the original talk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how does this all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51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2515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61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2885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https://iamfootwear.twikit.com/#customizer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62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2495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67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599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standardized approaches, run C++ in </a:t>
            </a:r>
            <a:r>
              <a:rPr lang="en-US" dirty="0" err="1"/>
              <a:t>browers</a:t>
            </a:r>
            <a:r>
              <a:rPr lang="en-US" dirty="0"/>
              <a:t>, at least on some browsers on some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4181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 a point in </a:t>
            </a:r>
            <a:r>
              <a:rPr lang="en-US" dirty="0" err="1"/>
              <a:t>emscripten</a:t>
            </a:r>
            <a:r>
              <a:rPr lang="en-US" dirty="0"/>
              <a:t> heap</a:t>
            </a:r>
          </a:p>
          <a:p>
            <a:r>
              <a:rPr lang="en-US" dirty="0"/>
              <a:t>So in the end I will have to deallocate this object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68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8493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Embind</a:t>
            </a:r>
            <a:r>
              <a:rPr lang="en-US" dirty="0"/>
              <a:t> has us covered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69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853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70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9227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73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7379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will be a point in emscripten heap</a:t>
            </a:r>
          </a:p>
          <a:p>
            <a:r>
              <a:rPr lang="en-US"/>
              <a:t>So in the end I will have to deallocate this object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74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0428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here to talk about web assembly if you are interested these are some good talks on Web Assembly and what it can do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76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477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standardized approaches, run C++ in </a:t>
            </a:r>
            <a:r>
              <a:rPr lang="en-US" dirty="0" err="1"/>
              <a:t>browers</a:t>
            </a:r>
            <a:r>
              <a:rPr lang="en-US" dirty="0"/>
              <a:t>, at least on some browsers on some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074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Languages in the past, you cannot run them natively within the browser but they all have compilers that let you write code and translate it to JavaScript.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03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… translating to JavaScript deserves somewhat of a question mark at the end … </a:t>
            </a:r>
            <a:r>
              <a:rPr lang="en-US" dirty="0" err="1"/>
              <a:t>cuz</a:t>
            </a:r>
            <a:r>
              <a:rPr lang="en-US" dirty="0"/>
              <a:t> it sounds a bit odd.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513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Dynamic Scripting Language</a:t>
            </a:r>
          </a:p>
          <a:p>
            <a:pPr marL="171450" indent="-171450">
              <a:buFontTx/>
              <a:buChar char="-"/>
            </a:pPr>
            <a:r>
              <a:rPr lang="en-US" dirty="0"/>
              <a:t>JavaScript is dynamically typed ( no type declaration required )</a:t>
            </a:r>
          </a:p>
          <a:p>
            <a:pPr marL="171450" indent="-171450">
              <a:buFontTx/>
              <a:buChar char="-"/>
            </a:pPr>
            <a:r>
              <a:rPr lang="en-US" dirty="0"/>
              <a:t>JavaScript is happy to convert things between types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Eval to execute a string as it where code.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High level things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Array literals with different types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Functional programming is a thing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Lambda’s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Weird compiler Target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Typically compile into ARM assembly x86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Or at least lower level and more concrete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Where as here we compile from C++ to something more dynamic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260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a native compilation setup looks like</a:t>
            </a:r>
          </a:p>
          <a:p>
            <a:r>
              <a:rPr lang="en-US" dirty="0"/>
              <a:t>- We print hello world using std::</a:t>
            </a:r>
            <a:r>
              <a:rPr lang="en-US" dirty="0" err="1"/>
              <a:t>cout</a:t>
            </a:r>
            <a:endParaRPr lang="en-US" dirty="0"/>
          </a:p>
          <a:p>
            <a:r>
              <a:rPr lang="en-US" dirty="0"/>
              <a:t>- Compile using g++</a:t>
            </a:r>
          </a:p>
          <a:p>
            <a:r>
              <a:rPr lang="en-US" dirty="0"/>
              <a:t>- And execute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425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Compiling to </a:t>
            </a:r>
            <a:r>
              <a:rPr lang="en-US" dirty="0" err="1"/>
              <a:t>javascript</a:t>
            </a:r>
            <a:r>
              <a:rPr lang="en-US" dirty="0"/>
              <a:t> using the </a:t>
            </a:r>
            <a:r>
              <a:rPr lang="en-US" dirty="0" err="1"/>
              <a:t>emscripten</a:t>
            </a:r>
            <a:r>
              <a:rPr lang="en-US" dirty="0"/>
              <a:t> project can look quite similar</a:t>
            </a:r>
          </a:p>
          <a:p>
            <a:r>
              <a:rPr lang="en-US" dirty="0"/>
              <a:t>Instead of g++ we use </a:t>
            </a:r>
            <a:r>
              <a:rPr lang="en-US" dirty="0" err="1"/>
              <a:t>em</a:t>
            </a:r>
            <a:r>
              <a:rPr lang="en-US" dirty="0"/>
              <a:t>++ ( the </a:t>
            </a:r>
            <a:r>
              <a:rPr lang="en-US" dirty="0" err="1"/>
              <a:t>emscripten</a:t>
            </a:r>
            <a:r>
              <a:rPr lang="en-US" dirty="0"/>
              <a:t> compiler ) </a:t>
            </a:r>
          </a:p>
          <a:p>
            <a:r>
              <a:rPr lang="en-US" dirty="0"/>
              <a:t>The compiler will output a </a:t>
            </a:r>
            <a:r>
              <a:rPr lang="en-US" dirty="0" err="1"/>
              <a:t>javascript</a:t>
            </a:r>
            <a:r>
              <a:rPr lang="en-US" dirty="0"/>
              <a:t> file which we can execute use node.js for example.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358A-AF4D-4946-9ADC-F4DE38CBC2ED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5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2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048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505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68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2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993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63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795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223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782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8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D0DEAB-84A3-4DF6-8923-0731A5DAD2DB}" type="datetimeFigureOut">
              <a:rPr lang="LID4096" smtClean="0"/>
              <a:t>05/12/2023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DC8F5C-762B-40E3-8996-B198632CC4A3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2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hyperlink" Target="https://iamfootwear.twikit.com/#customizer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A44B-1E1B-CC6F-6BA0-770313398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Emscripten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EA8C-F22F-CCC8-741A-C3420BF20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underestimated tool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4112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848E-B1E8-27EC-6079-3BE96AB6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409F-BC1E-20ED-DB5C-A84F00DD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is already standardized</a:t>
            </a:r>
          </a:p>
          <a:p>
            <a:pPr lvl="1"/>
            <a:r>
              <a:rPr lang="en-US" dirty="0"/>
              <a:t>Compile C++ into JS?</a:t>
            </a:r>
          </a:p>
          <a:p>
            <a:r>
              <a:rPr lang="en-US" dirty="0"/>
              <a:t>Happened in the past with languages such as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C#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Typescript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0DDD3-ED77-2176-5F75-DC9353F1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593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5C051-5420-66E3-9789-0715B7202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Compiling for the web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9E0B5-7FA6-F16C-EC16-0588BC51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Surprisingly easier than it sounds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1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80E9-BE69-FDAB-031D-2E01B644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to JavaScript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6504-EF32-4015-3797-DEE84057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Compilation</a:t>
            </a:r>
          </a:p>
          <a:p>
            <a:pPr lvl="1"/>
            <a:r>
              <a:rPr lang="en-US" dirty="0"/>
              <a:t>Translating from source language to destination language</a:t>
            </a:r>
          </a:p>
          <a:p>
            <a:r>
              <a:rPr lang="en-US" dirty="0"/>
              <a:t>But 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DEAEF-0AAC-9BE7-43B2-A9D69AE3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Compiling for 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63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628786-0F48-5EDC-3A70-382AC5DAC9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E503-FF93-D866-318E-397D9206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Compiling to JavaScript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5662-82DA-7C2A-7934-DB13FC1D2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JavaScript is a dynamic scripting language</a:t>
            </a:r>
          </a:p>
          <a:p>
            <a:r>
              <a:rPr lang="en-US" dirty="0">
                <a:solidFill>
                  <a:schemeClr val="bg1"/>
                </a:solidFill>
              </a:rPr>
              <a:t>Kind of a weird compiler target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4DCCD5C-5464-BEBE-A92E-8BCB531E8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07" y="3018545"/>
            <a:ext cx="5336586" cy="34787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36BCB9-1227-7652-A013-88FA32E12E57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3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18D3D-3C92-54F1-1B28-9B67AA24F7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3D7B-3C07-9DCF-F466-59B66F74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Sounds like fun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F054-CF45-2D01-3B7F-B0A5271B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Compiling to a native executable</a:t>
            </a:r>
          </a:p>
          <a:p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 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DB5A0611-F5AF-6755-D44F-114AE8ED6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8" y="2581051"/>
            <a:ext cx="4235504" cy="35959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CA46F2-7DD8-E6F8-DE88-1701DE98AE7B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42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E8A6B-1947-46F6-6325-9134D2A4BE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3D7B-3C07-9DCF-F466-59B66F74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Sounds like fun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F054-CF45-2D01-3B7F-B0A5271B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Compiling to a JavaScript using the </a:t>
            </a:r>
            <a:r>
              <a:rPr lang="en-US" b="1" dirty="0" err="1">
                <a:solidFill>
                  <a:schemeClr val="bg1"/>
                </a:solidFill>
              </a:rPr>
              <a:t>Emscripten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project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emcc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em</a:t>
            </a:r>
            <a:r>
              <a:rPr lang="en-US" b="1" dirty="0">
                <a:solidFill>
                  <a:schemeClr val="bg1"/>
                </a:solidFill>
              </a:rPr>
              <a:t>++ </a:t>
            </a:r>
            <a:r>
              <a:rPr lang="en-US" dirty="0">
                <a:solidFill>
                  <a:schemeClr val="bg1"/>
                </a:solidFill>
              </a:rPr>
              <a:t>are drop-in replacements for native C or C++ compilers</a:t>
            </a:r>
            <a:endParaRPr lang="en-US" b="1" dirty="0">
              <a:solidFill>
                <a:schemeClr val="bg1"/>
              </a:solidFill>
            </a:endParaRPr>
          </a:p>
          <a:p>
            <a:endParaRPr lang="LID4096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321E5E-B6A3-57C0-9515-C4E2BE15CDFE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8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E8A6B-1947-46F6-6325-9134D2A4BE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3D7B-3C07-9DCF-F466-59B66F74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Sounds like fun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41650-2513-267C-DD01-187DBBAB62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30369" b="23511"/>
          <a:stretch/>
        </p:blipFill>
        <p:spPr>
          <a:xfrm>
            <a:off x="1106311" y="2155795"/>
            <a:ext cx="10058400" cy="428377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321E5E-B6A3-57C0-9515-C4E2BE15CDFE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9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67B2-96F6-0096-6AEB-E9764F1E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Emscripten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79BD7-318F-80E3-4D05-BFFEE7C4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(MIT license) LLVM-based C++ to JavaScript compiler</a:t>
            </a:r>
            <a:endParaRPr lang="LID4096" dirty="0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52C87AA-6232-7550-AC43-20F94B29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329385"/>
            <a:ext cx="8636000" cy="23614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2C5C-9391-617F-6C80-B50707B5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Compiling for 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973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E33F-D0AD-4BCD-5BC6-61EE6E16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Emscripten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1DE2-7B2B-93EF-AC62-BA2B2E99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Clang C++ fronted</a:t>
            </a:r>
          </a:p>
          <a:p>
            <a:r>
              <a:rPr lang="en-US" dirty="0"/>
              <a:t>LLVM optimizer</a:t>
            </a:r>
          </a:p>
          <a:p>
            <a:r>
              <a:rPr lang="en-US" dirty="0" err="1"/>
              <a:t>libc</a:t>
            </a:r>
            <a:r>
              <a:rPr lang="en-US" dirty="0"/>
              <a:t>++ - </a:t>
            </a:r>
            <a:r>
              <a:rPr lang="en-US" dirty="0" err="1"/>
              <a:t>c++</a:t>
            </a:r>
            <a:r>
              <a:rPr lang="en-US" dirty="0"/>
              <a:t> standard library</a:t>
            </a:r>
          </a:p>
          <a:p>
            <a:r>
              <a:rPr lang="en-US" dirty="0" err="1"/>
              <a:t>Libc</a:t>
            </a:r>
            <a:r>
              <a:rPr lang="en-US" dirty="0"/>
              <a:t>++</a:t>
            </a:r>
            <a:r>
              <a:rPr lang="en-US" dirty="0" err="1"/>
              <a:t>abi</a:t>
            </a:r>
            <a:r>
              <a:rPr lang="en-US" dirty="0"/>
              <a:t> - low-level C++ support</a:t>
            </a:r>
          </a:p>
          <a:p>
            <a:endParaRPr lang="en-US" dirty="0"/>
          </a:p>
          <a:p>
            <a:r>
              <a:rPr lang="en-US" dirty="0"/>
              <a:t>Fork from LLVM, meaning aside from x86 and ARM we can just create another target named JavaScript.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BABCE-E53F-A69B-4521-71102561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Compiling for 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91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EF35-EEED-EE14-5465-7290DD2B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Libraries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77249-AC0E-70E1-7C06-D00E1D440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Implementations of </a:t>
            </a:r>
          </a:p>
          <a:p>
            <a:pPr lvl="1"/>
            <a:r>
              <a:rPr lang="en-US" dirty="0"/>
              <a:t>SDL</a:t>
            </a:r>
          </a:p>
          <a:p>
            <a:pPr lvl="1"/>
            <a:r>
              <a:rPr lang="en-US" dirty="0"/>
              <a:t>OpenGL</a:t>
            </a:r>
          </a:p>
          <a:p>
            <a:pPr lvl="1"/>
            <a:r>
              <a:rPr lang="en-US" dirty="0" err="1"/>
              <a:t>FreeType</a:t>
            </a:r>
            <a:endParaRPr lang="en-US" dirty="0"/>
          </a:p>
          <a:p>
            <a:pPr lvl="1"/>
            <a:r>
              <a:rPr lang="en-US" dirty="0" err="1"/>
              <a:t>zlib</a:t>
            </a:r>
            <a:endParaRPr lang="en-US" dirty="0"/>
          </a:p>
          <a:p>
            <a:pPr lvl="1"/>
            <a:r>
              <a:rPr lang="en-US" dirty="0" err="1"/>
              <a:t>libpng</a:t>
            </a:r>
            <a:endParaRPr lang="en-US" dirty="0"/>
          </a:p>
          <a:p>
            <a:pPr lvl="1"/>
            <a:r>
              <a:rPr lang="en-US" dirty="0"/>
              <a:t>…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0C521-8FC5-723C-17F9-F8BD7A766764}"/>
              </a:ext>
            </a:extLst>
          </p:cNvPr>
          <p:cNvSpPr txBox="1"/>
          <p:nvPr/>
        </p:nvSpPr>
        <p:spPr>
          <a:xfrm>
            <a:off x="1097280" y="5792802"/>
            <a:ext cx="548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https://github.com/orgs/emscripten-ports/repositories</a:t>
            </a:r>
            <a:endParaRPr lang="LID4096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8D21-1EEA-1189-4AC1-54EC288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Compiling for 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448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F75B-13B5-610E-D331-62ECD7BC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22" y="525195"/>
            <a:ext cx="3627734" cy="2806506"/>
          </a:xfrm>
        </p:spPr>
        <p:txBody>
          <a:bodyPr anchor="b">
            <a:normAutofit/>
          </a:bodyPr>
          <a:lstStyle/>
          <a:p>
            <a:r>
              <a:rPr lang="en-GB" sz="4000" dirty="0"/>
              <a:t>Who am 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12F2-C7FD-21CC-B3AD-6C5461DA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3526300"/>
            <a:ext cx="3627734" cy="2588458"/>
          </a:xfrm>
        </p:spPr>
        <p:txBody>
          <a:bodyPr>
            <a:normAutofit/>
          </a:bodyPr>
          <a:lstStyle/>
          <a:p>
            <a:r>
              <a:rPr lang="en-GB" sz="2000" dirty="0"/>
              <a:t>Dave De Breuck</a:t>
            </a:r>
          </a:p>
          <a:p>
            <a:r>
              <a:rPr lang="en-GB" sz="2000" dirty="0"/>
              <a:t>Software Architect @ Twikit</a:t>
            </a:r>
            <a:endParaRPr lang="en-US"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E4BED-772E-8A97-2261-794372FA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7534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76D93-4B73-03D7-772C-D790E810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Web Assembly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70038-CD00-AE1C-845A-4B801280B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3999" y="1353902"/>
            <a:ext cx="6909801" cy="38867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9C8E9A-B921-B729-CE22-6815253C8261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Emsripten and ASM.JS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Alon Zakai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CppCon 2014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https://youtu.be/JhMlWj4tCDo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38851-5DE5-91DD-C26C-201C9485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journey</a:t>
            </a:r>
          </a:p>
        </p:txBody>
      </p:sp>
    </p:spTree>
    <p:extLst>
      <p:ext uri="{BB962C8B-B14F-4D97-AF65-F5344CB8AC3E}">
        <p14:creationId xmlns:p14="http://schemas.microsoft.com/office/powerpoint/2010/main" val="410101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0D0D5-90B6-E230-A701-186648A9F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journey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48EA6-4BA3-C545-FFE6-37DCD66BC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Show us some code already!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5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1416B1-3691-7094-4860-2633E79A89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F51F4-35AF-4714-0178-9743C211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Emitted Code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screenshot, font&#10;&#10;Description automatically generated">
            <a:extLst>
              <a:ext uri="{FF2B5EF4-FFF2-40B4-BE49-F238E27FC236}">
                <a16:creationId xmlns:a16="http://schemas.microsoft.com/office/drawing/2014/main" id="{B7477389-D6D8-5596-854B-910C48D9A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45825" y="1912806"/>
            <a:ext cx="6465113" cy="2031501"/>
          </a:xfrm>
        </p:spPr>
      </p:pic>
      <p:pic>
        <p:nvPicPr>
          <p:cNvPr id="7" name="Picture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554A35B9-2EE8-91CD-0D01-BA14B2847C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3410"/>
          <a:stretch/>
        </p:blipFill>
        <p:spPr>
          <a:xfrm>
            <a:off x="4117086" y="4603785"/>
            <a:ext cx="5914756" cy="1775360"/>
          </a:xfrm>
          <a:prstGeom prst="rect">
            <a:avLst/>
          </a:prstGeom>
        </p:spPr>
      </p:pic>
      <p:pic>
        <p:nvPicPr>
          <p:cNvPr id="10" name="Graphic 9" descr="Transfer with solid fill">
            <a:extLst>
              <a:ext uri="{FF2B5EF4-FFF2-40B4-BE49-F238E27FC236}">
                <a16:creationId xmlns:a16="http://schemas.microsoft.com/office/drawing/2014/main" id="{4BFA313B-4AB1-0799-84FC-C9790BB1E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7607" y="3676013"/>
            <a:ext cx="914400" cy="914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24D6F4-582A-DFD5-1702-A6E2E06BD4FD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4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72BF93-3BE9-84B5-9A71-A10F954F03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01D4F-E6BB-07CB-D0E5-1BA65310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Emitted Code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CBADF3C-6F92-3CB7-15EE-C0FCBAA91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2"/>
          <a:stretch/>
        </p:blipFill>
        <p:spPr>
          <a:xfrm>
            <a:off x="1036199" y="2197998"/>
            <a:ext cx="3856761" cy="3098934"/>
          </a:xfrm>
        </p:spPr>
      </p:pic>
      <p:pic>
        <p:nvPicPr>
          <p:cNvPr id="7" name="Picture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E945FF1-9A0D-9F51-7A3B-5EDC33088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/>
          <a:stretch/>
        </p:blipFill>
        <p:spPr>
          <a:xfrm>
            <a:off x="6494816" y="2023963"/>
            <a:ext cx="5409129" cy="3685394"/>
          </a:xfrm>
          <a:prstGeom prst="rect">
            <a:avLst/>
          </a:prstGeom>
        </p:spPr>
      </p:pic>
      <p:pic>
        <p:nvPicPr>
          <p:cNvPr id="9" name="Graphic 8" descr="Transfer with solid fill">
            <a:extLst>
              <a:ext uri="{FF2B5EF4-FFF2-40B4-BE49-F238E27FC236}">
                <a16:creationId xmlns:a16="http://schemas.microsoft.com/office/drawing/2014/main" id="{5A7DE115-7CEA-7444-1F05-3E731E1E9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2112" y="3290265"/>
            <a:ext cx="914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CB3B3D-3491-FF2A-95F0-17898662C1EC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4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72BF93-3BE9-84B5-9A71-A10F954F03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01D4F-E6BB-07CB-D0E5-1BA65310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Emitted Code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CBADF3C-6F92-3CB7-15EE-C0FCBAA91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2"/>
          <a:stretch/>
        </p:blipFill>
        <p:spPr>
          <a:xfrm>
            <a:off x="1036199" y="2197998"/>
            <a:ext cx="3856761" cy="3098934"/>
          </a:xfrm>
        </p:spPr>
      </p:pic>
      <p:pic>
        <p:nvPicPr>
          <p:cNvPr id="7" name="Picture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E945FF1-9A0D-9F51-7A3B-5EDC33088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/>
          <a:stretch/>
        </p:blipFill>
        <p:spPr>
          <a:xfrm>
            <a:off x="6494816" y="2023963"/>
            <a:ext cx="5409129" cy="3685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ACC2C0-0C0E-DD7B-A5F5-C52C0D29EF83}"/>
              </a:ext>
            </a:extLst>
          </p:cNvPr>
          <p:cNvSpPr txBox="1"/>
          <p:nvPr/>
        </p:nvSpPr>
        <p:spPr>
          <a:xfrm>
            <a:off x="0" y="589280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“style” of code is a subset of JS called </a:t>
            </a:r>
            <a:r>
              <a:rPr lang="en-US" b="1" dirty="0">
                <a:solidFill>
                  <a:schemeClr val="bg1"/>
                </a:solidFill>
              </a:rPr>
              <a:t>asm.js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9" name="Graphic 8" descr="Transfer with solid fill">
            <a:extLst>
              <a:ext uri="{FF2B5EF4-FFF2-40B4-BE49-F238E27FC236}">
                <a16:creationId xmlns:a16="http://schemas.microsoft.com/office/drawing/2014/main" id="{5A7DE115-7CEA-7444-1F05-3E731E1E9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2112" y="3290265"/>
            <a:ext cx="914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CB3B3D-3491-FF2A-95F0-17898662C1EC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4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D8F5-CA64-07C0-BF51-6E079E5A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Differences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35C7-BB69-9820-B00D-516C859BB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C++</a:t>
            </a:r>
          </a:p>
          <a:p>
            <a:pPr lvl="1"/>
            <a:r>
              <a:rPr lang="en-US" dirty="0"/>
              <a:t>Need to recompile for another CPU or OS</a:t>
            </a:r>
          </a:p>
          <a:p>
            <a:pPr lvl="1"/>
            <a:r>
              <a:rPr lang="en-US" dirty="0"/>
              <a:t>Undefined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Application can use the system libraries, access the local file system, etc.</a:t>
            </a:r>
          </a:p>
          <a:p>
            <a:r>
              <a:rPr lang="en-US" dirty="0"/>
              <a:t>JS</a:t>
            </a:r>
          </a:p>
          <a:p>
            <a:pPr lvl="1"/>
            <a:r>
              <a:rPr lang="en-US" dirty="0"/>
              <a:t>Single build runs the same everywhere</a:t>
            </a:r>
          </a:p>
          <a:p>
            <a:pPr lvl="2"/>
            <a:r>
              <a:rPr lang="en-US" dirty="0"/>
              <a:t>Prevents optimizations</a:t>
            </a:r>
          </a:p>
          <a:p>
            <a:pPr lvl="1"/>
            <a:r>
              <a:rPr lang="en-US" dirty="0"/>
              <a:t>No undefined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Sandboxed environment, cannot see the machine it is running on</a:t>
            </a:r>
          </a:p>
          <a:p>
            <a:pPr lvl="2"/>
            <a:r>
              <a:rPr lang="en-US" dirty="0"/>
              <a:t>Applications must ship their own system libraries</a:t>
            </a:r>
          </a:p>
          <a:p>
            <a:pPr lvl="2"/>
            <a:r>
              <a:rPr lang="en-US" dirty="0"/>
              <a:t>“Fake” file system in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BAA78-E9C2-8AB8-3616-7BD08F8F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6587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0CE3-8312-5ABB-7B05-0DC61F60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Differences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7F1D-034D-7841-B1E3-4B8A6BBB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</a:t>
            </a:r>
          </a:p>
          <a:p>
            <a:pPr lvl="1"/>
            <a:r>
              <a:rPr lang="en-US" dirty="0"/>
              <a:t>char, short, int, int64, float, double</a:t>
            </a:r>
          </a:p>
          <a:p>
            <a:r>
              <a:rPr lang="en-US" dirty="0"/>
              <a:t>JS</a:t>
            </a:r>
          </a:p>
          <a:p>
            <a:pPr lvl="1"/>
            <a:r>
              <a:rPr lang="en-US" dirty="0"/>
              <a:t>double</a:t>
            </a:r>
          </a:p>
          <a:p>
            <a:pPr lvl="1"/>
            <a:r>
              <a:rPr lang="en-US" dirty="0"/>
              <a:t>JavaScript engines have optimized towards 32-bit integers</a:t>
            </a:r>
          </a:p>
          <a:p>
            <a:pPr lvl="2"/>
            <a:r>
              <a:rPr lang="en-US" dirty="0"/>
              <a:t>Common for numbers to be in 32-bit range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CBFC6-0DE9-5C3A-5EE5-FA1FC4DF77F7}"/>
              </a:ext>
            </a:extLst>
          </p:cNvPr>
          <p:cNvSpPr txBox="1"/>
          <p:nvPr/>
        </p:nvSpPr>
        <p:spPr>
          <a:xfrm>
            <a:off x="0" y="580763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Emscripten</a:t>
            </a:r>
            <a:r>
              <a:rPr lang="en-US" dirty="0"/>
              <a:t> is build towards a 32-bit architecture, because 64-bit integers cannot all fit in doubles but 32-bit ones can.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3DAC-A49F-E66A-CE9A-493943AF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584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9274-E52A-0159-754E-CDF8547D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Differences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8364-D239-2CC4-E45B-2344BBACC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  <a:p>
            <a:pPr lvl="1"/>
            <a:r>
              <a:rPr lang="en-US" dirty="0"/>
              <a:t>C-Style code maps closely to CPU architecture, higher-level C++ aspects can use RAII, etc., giving </a:t>
            </a:r>
            <a:r>
              <a:rPr lang="en-US" b="1" dirty="0"/>
              <a:t>predictability ( over speed ).</a:t>
            </a:r>
            <a:endParaRPr lang="en-US" dirty="0"/>
          </a:p>
          <a:p>
            <a:r>
              <a:rPr lang="en-US" dirty="0"/>
              <a:t>JS</a:t>
            </a:r>
          </a:p>
          <a:p>
            <a:pPr lvl="1"/>
            <a:r>
              <a:rPr lang="en-US" dirty="0"/>
              <a:t>Virtual machine (VM), using just in time compilers (JIT), using type profiling, garbage collection, etc. </a:t>
            </a:r>
            <a:r>
              <a:rPr lang="en-US" b="1" dirty="0"/>
              <a:t>unpredictable ( over speed 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52556-1BAC-7A02-770E-C3A6FC650360}"/>
              </a:ext>
            </a:extLst>
          </p:cNvPr>
          <p:cNvSpPr txBox="1"/>
          <p:nvPr/>
        </p:nvSpPr>
        <p:spPr>
          <a:xfrm>
            <a:off x="0" y="580763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without good predictability and performance, </a:t>
            </a:r>
            <a:r>
              <a:rPr lang="en-US" dirty="0" err="1"/>
              <a:t>Emscripten</a:t>
            </a:r>
            <a:r>
              <a:rPr lang="en-US" dirty="0"/>
              <a:t> would be of limited use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0C3B-D62D-4CDC-3CBB-C3CDB510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6665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C78D3E-2810-009B-1E99-63311A9DB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95D39-3E46-2228-197F-BAA7B153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Trip down memory lane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F23-9628-0DA0-D3CF-625F842C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JS began as a slow interpreted language ( somewhere in the ’90)</a:t>
            </a:r>
          </a:p>
          <a:p>
            <a:r>
              <a:rPr lang="en-US" dirty="0">
                <a:solidFill>
                  <a:schemeClr val="bg1"/>
                </a:solidFill>
              </a:rPr>
              <a:t>Competition in browser space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Type-specialization ( JITs 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Very good at implicitly statically typed code</a:t>
            </a:r>
          </a:p>
          <a:p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A8257532-D9FD-77FE-DE69-A6A38D37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01294"/>
            <a:ext cx="8534400" cy="21923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8EA7B9-5B96-ADF7-2D2F-4BE71B20610D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45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DCF5-5B3F-560B-11C8-F7072361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ASM.js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AA8D-6FA7-7FDA-FFAE-7BE02D357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subset of </a:t>
            </a:r>
            <a:r>
              <a:rPr lang="en-US" dirty="0" err="1"/>
              <a:t>JavsScript</a:t>
            </a:r>
            <a:r>
              <a:rPr lang="en-US" dirty="0"/>
              <a:t> where all the operations clearly statically typed.</a:t>
            </a:r>
          </a:p>
          <a:p>
            <a:r>
              <a:rPr lang="en-US" dirty="0"/>
              <a:t>Designed to allow languages such as C to be run in web applications closely to native speed.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ECA2F-F809-B4BC-F3C2-EC9CED6C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88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F75B-13B5-610E-D331-62ECD7BC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2" y="525195"/>
            <a:ext cx="3639023" cy="2806506"/>
          </a:xfrm>
        </p:spPr>
        <p:txBody>
          <a:bodyPr anchor="b">
            <a:normAutofit/>
          </a:bodyPr>
          <a:lstStyle/>
          <a:p>
            <a:r>
              <a:rPr lang="en-GB" sz="4000" dirty="0"/>
              <a:t>Who am 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12F2-C7FD-21CC-B3AD-6C5461DA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2" y="3526300"/>
            <a:ext cx="3639024" cy="2588458"/>
          </a:xfrm>
        </p:spPr>
        <p:txBody>
          <a:bodyPr>
            <a:normAutofit/>
          </a:bodyPr>
          <a:lstStyle/>
          <a:p>
            <a:r>
              <a:rPr lang="en-GB" sz="2000" dirty="0"/>
              <a:t>Rendering Complex Geometry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463CF-4CE0-9212-A19D-165771F13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" b="5072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DC620-7D3C-CF6D-DBDE-BEAC49B4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9035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12C8-6227-7762-F919-2B1D5C76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...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1DC7-0755-304B-6C47-9FC0B76E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asm.js is deprecated ( or almost ) with the introduction of Web Assembly.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07760-578D-1E87-BE22-7B977A411BA8}"/>
              </a:ext>
            </a:extLst>
          </p:cNvPr>
          <p:cNvSpPr txBox="1"/>
          <p:nvPr/>
        </p:nvSpPr>
        <p:spPr>
          <a:xfrm>
            <a:off x="0" y="4207790"/>
            <a:ext cx="1227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So, what is Web Assembly?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1D57-88C5-E1FC-9F8B-98E5A091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0440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8704-3AD8-C8B7-1CB5-944E3419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Web Assembly ( 2017 )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2130-2B00-E94C-4E74-993CDFA6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W3C open standard, available in every modern browser</a:t>
            </a:r>
          </a:p>
          <a:p>
            <a:r>
              <a:rPr lang="en-US" dirty="0"/>
              <a:t>ASM.js is superseded by Web Assembly </a:t>
            </a:r>
          </a:p>
          <a:p>
            <a:pPr lvl="1"/>
            <a:r>
              <a:rPr lang="en-US" dirty="0"/>
              <a:t>but remains useful as a fallback</a:t>
            </a:r>
          </a:p>
          <a:p>
            <a:r>
              <a:rPr lang="en-US" dirty="0"/>
              <a:t>Web Assembly is byte code which is just faster to parse over ASM.js</a:t>
            </a:r>
          </a:p>
        </p:txBody>
      </p:sp>
      <p:pic>
        <p:nvPicPr>
          <p:cNvPr id="6" name="Picture 5" descr="A purple sign with white letters and a black circle&#10;&#10;Description automatically generated with low confidence">
            <a:extLst>
              <a:ext uri="{FF2B5EF4-FFF2-40B4-BE49-F238E27FC236}">
                <a16:creationId xmlns:a16="http://schemas.microsoft.com/office/drawing/2014/main" id="{CCD3F63A-4C10-37C0-FB31-72318FA8E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435-66AE-A355-7EA6-84294D7C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0093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2134-0583-35C6-AC04-412B126E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Assembly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6B17-7534-503D-3879-C7A6329C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allows us to write software in our favorite language</a:t>
            </a:r>
          </a:p>
          <a:p>
            <a:pPr lvl="1"/>
            <a:r>
              <a:rPr lang="en-US" dirty="0"/>
              <a:t>C++</a:t>
            </a:r>
          </a:p>
          <a:p>
            <a:pPr lvl="1"/>
            <a:r>
              <a:rPr lang="en-US" dirty="0"/>
              <a:t>Rust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Go</a:t>
            </a:r>
          </a:p>
          <a:p>
            <a:pPr lvl="1"/>
            <a:r>
              <a:rPr lang="en-US" dirty="0"/>
              <a:t>Cobol</a:t>
            </a:r>
          </a:p>
          <a:p>
            <a:r>
              <a:rPr lang="en-US" dirty="0"/>
              <a:t>Then deliver this software to the end user in a web-browser</a:t>
            </a:r>
          </a:p>
          <a:p>
            <a:pPr lvl="1"/>
            <a:r>
              <a:rPr lang="en-US" dirty="0"/>
              <a:t>No installation</a:t>
            </a:r>
          </a:p>
          <a:p>
            <a:pPr lvl="1"/>
            <a:r>
              <a:rPr lang="en-US" dirty="0"/>
              <a:t>Near native performance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06BBF-4711-D964-AC88-CF974077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2425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92A2-89CF-87FB-7E6A-67CF933B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Assembly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8396-73D7-AAF3-6C0D-F7A2E7C4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a low-level language like assembly that can be represented with text ( .WAT or web assembly text )</a:t>
            </a:r>
          </a:p>
          <a:p>
            <a:r>
              <a:rPr lang="en-US" dirty="0"/>
              <a:t>We convert .WAT to a binary format that runs on all modern browsers</a:t>
            </a:r>
          </a:p>
          <a:p>
            <a:r>
              <a:rPr lang="en-US" dirty="0"/>
              <a:t>Use .WAT as a compilation target for programs written in other languages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BCC37-8242-12F6-AB5F-1C91FFAF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  <p:pic>
        <p:nvPicPr>
          <p:cNvPr id="8" name="Picture 7" descr="A logo of a fox and a bird&#10;&#10;Description automatically generated with low confidence">
            <a:extLst>
              <a:ext uri="{FF2B5EF4-FFF2-40B4-BE49-F238E27FC236}">
                <a16:creationId xmlns:a16="http://schemas.microsoft.com/office/drawing/2014/main" id="{E8DF1639-6175-FA20-A795-2FA6727C2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62" y="4064000"/>
            <a:ext cx="1443747" cy="1500294"/>
          </a:xfrm>
          <a:prstGeom prst="rect">
            <a:avLst/>
          </a:prstGeom>
        </p:spPr>
      </p:pic>
      <p:pic>
        <p:nvPicPr>
          <p:cNvPr id="10" name="Picture 9" descr="A picture containing circle, colorfulness, graphics, graphic design&#10;&#10;Description automatically generated">
            <a:extLst>
              <a:ext uri="{FF2B5EF4-FFF2-40B4-BE49-F238E27FC236}">
                <a16:creationId xmlns:a16="http://schemas.microsoft.com/office/drawing/2014/main" id="{8BFDB274-4AB4-E3C8-18E1-E84247593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53" y="4064000"/>
            <a:ext cx="1500294" cy="1500294"/>
          </a:xfrm>
          <a:prstGeom prst="rect">
            <a:avLst/>
          </a:prstGeom>
        </p:spPr>
      </p:pic>
      <p:pic>
        <p:nvPicPr>
          <p:cNvPr id="12" name="Picture 11" descr="A blue compass with a red point&#10;&#10;Description automatically generated with medium confidence">
            <a:extLst>
              <a:ext uri="{FF2B5EF4-FFF2-40B4-BE49-F238E27FC236}">
                <a16:creationId xmlns:a16="http://schemas.microsoft.com/office/drawing/2014/main" id="{DB87AB8E-AA74-ABFA-A206-FB278098B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40" y="4064000"/>
            <a:ext cx="1506887" cy="15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3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D9F6-4E74-2C82-2316-B6BE4A16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Assembly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6318-71EF-6637-0124-72155F6A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replacement for JS</a:t>
            </a:r>
          </a:p>
          <a:p>
            <a:r>
              <a:rPr lang="en-US" dirty="0"/>
              <a:t>JS and Web Assembly work well together.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DBDBE-0012-85FC-7BF4-7B9FA0E0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418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1513-7EF6-A1B5-6613-2179C199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326C32-6DEB-6A76-474F-B1E86C957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7280"/>
          <a:stretch/>
        </p:blipFill>
        <p:spPr>
          <a:xfrm>
            <a:off x="0" y="-45432"/>
            <a:ext cx="12192000" cy="6903432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AF4D311-E306-562D-3DF4-BDDD65F45570}"/>
              </a:ext>
            </a:extLst>
          </p:cNvPr>
          <p:cNvSpPr/>
          <p:nvPr/>
        </p:nvSpPr>
        <p:spPr>
          <a:xfrm>
            <a:off x="1241778" y="365125"/>
            <a:ext cx="9674578" cy="6271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37888B-2DBA-975E-3854-2CF238405925}"/>
              </a:ext>
            </a:extLst>
          </p:cNvPr>
          <p:cNvCxnSpPr>
            <a:cxnSpLocks/>
          </p:cNvCxnSpPr>
          <p:nvPr/>
        </p:nvCxnSpPr>
        <p:spPr>
          <a:xfrm flipH="1" flipV="1">
            <a:off x="434340" y="220980"/>
            <a:ext cx="1615440" cy="1539240"/>
          </a:xfrm>
          <a:prstGeom prst="straightConnector1">
            <a:avLst/>
          </a:prstGeom>
          <a:ln w="57150">
            <a:solidFill>
              <a:srgbClr val="51A9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68C96F-1F83-CF37-376D-88996BF0EA50}"/>
              </a:ext>
            </a:extLst>
          </p:cNvPr>
          <p:cNvCxnSpPr>
            <a:cxnSpLocks/>
          </p:cNvCxnSpPr>
          <p:nvPr/>
        </p:nvCxnSpPr>
        <p:spPr>
          <a:xfrm flipH="1">
            <a:off x="434340" y="2194560"/>
            <a:ext cx="1615440" cy="571500"/>
          </a:xfrm>
          <a:prstGeom prst="straightConnector1">
            <a:avLst/>
          </a:prstGeom>
          <a:ln w="57150">
            <a:solidFill>
              <a:srgbClr val="51A9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800009-41F3-AC16-C65A-49762D738F34}"/>
              </a:ext>
            </a:extLst>
          </p:cNvPr>
          <p:cNvCxnSpPr>
            <a:cxnSpLocks/>
          </p:cNvCxnSpPr>
          <p:nvPr/>
        </p:nvCxnSpPr>
        <p:spPr>
          <a:xfrm>
            <a:off x="10559215" y="1371124"/>
            <a:ext cx="819985" cy="571500"/>
          </a:xfrm>
          <a:prstGeom prst="straightConnector1">
            <a:avLst/>
          </a:prstGeom>
          <a:ln w="57150">
            <a:solidFill>
              <a:srgbClr val="51A9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circle, art, graphics, symbol&#10;&#10;Description automatically generated">
            <a:extLst>
              <a:ext uri="{FF2B5EF4-FFF2-40B4-BE49-F238E27FC236}">
                <a16:creationId xmlns:a16="http://schemas.microsoft.com/office/drawing/2014/main" id="{01B6CBC5-B2B9-9C4F-A5E0-24F4D10CD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80" y="1349578"/>
            <a:ext cx="1109574" cy="1109574"/>
          </a:xfrm>
          <a:prstGeom prst="rect">
            <a:avLst/>
          </a:prstGeom>
        </p:spPr>
      </p:pic>
      <p:pic>
        <p:nvPicPr>
          <p:cNvPr id="19" name="Picture 18" descr="A picture containing circle, art, graphics, symbol&#10;&#10;Description automatically generated">
            <a:extLst>
              <a:ext uri="{FF2B5EF4-FFF2-40B4-BE49-F238E27FC236}">
                <a16:creationId xmlns:a16="http://schemas.microsoft.com/office/drawing/2014/main" id="{26B54ACF-B58C-CA60-B979-E7340D454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41" y="481419"/>
            <a:ext cx="1109574" cy="1109574"/>
          </a:xfrm>
          <a:prstGeom prst="rect">
            <a:avLst/>
          </a:prstGeom>
        </p:spPr>
      </p:pic>
      <p:pic>
        <p:nvPicPr>
          <p:cNvPr id="21" name="Picture 20" descr="A picture containing graphics, circle, symbol, screenshot&#10;&#10;Description automatically generated">
            <a:extLst>
              <a:ext uri="{FF2B5EF4-FFF2-40B4-BE49-F238E27FC236}">
                <a16:creationId xmlns:a16="http://schemas.microsoft.com/office/drawing/2014/main" id="{6354F2C2-17FE-213F-3539-E72723F68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56" y="5383292"/>
            <a:ext cx="996531" cy="1120140"/>
          </a:xfrm>
          <a:prstGeom prst="rect">
            <a:avLst/>
          </a:prstGeom>
        </p:spPr>
      </p:pic>
      <p:pic>
        <p:nvPicPr>
          <p:cNvPr id="25" name="Picture 24" descr="A picture containing colorfulness, graphics, circle, graphic design&#10;&#10;Description automatically generated">
            <a:extLst>
              <a:ext uri="{FF2B5EF4-FFF2-40B4-BE49-F238E27FC236}">
                <a16:creationId xmlns:a16="http://schemas.microsoft.com/office/drawing/2014/main" id="{14544980-E1B6-5CB0-A2EA-C0C16A35B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18" y="6274832"/>
            <a:ext cx="30486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15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6D93-4B73-03D7-772C-D790E810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Assembly</a:t>
            </a:r>
          </a:p>
        </p:txBody>
      </p:sp>
      <p:pic>
        <p:nvPicPr>
          <p:cNvPr id="7" name="Picture 6" descr="A person standing in front of a screen&#10;&#10;Description automatically generated with low confidence">
            <a:extLst>
              <a:ext uri="{FF2B5EF4-FFF2-40B4-BE49-F238E27FC236}">
                <a16:creationId xmlns:a16="http://schemas.microsoft.com/office/drawing/2014/main" id="{50C70038-CD00-AE1C-845A-4B801280B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416"/>
            <a:ext cx="4728248" cy="2659639"/>
          </a:xfrm>
          <a:prstGeom prst="rect">
            <a:avLst/>
          </a:prstGeom>
        </p:spPr>
      </p:pic>
      <p:pic>
        <p:nvPicPr>
          <p:cNvPr id="11" name="Picture 10" descr="A picture containing text, screenshot, person, clothing&#10;&#10;Description automatically generated">
            <a:extLst>
              <a:ext uri="{FF2B5EF4-FFF2-40B4-BE49-F238E27FC236}">
                <a16:creationId xmlns:a16="http://schemas.microsoft.com/office/drawing/2014/main" id="{2967B89F-8EE4-92C1-8EA3-A94185180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53" y="3671090"/>
            <a:ext cx="4728247" cy="2659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0A19BA-1CFB-6EA0-B67B-87F45E6B1A78}"/>
              </a:ext>
            </a:extLst>
          </p:cNvPr>
          <p:cNvSpPr txBox="1"/>
          <p:nvPr/>
        </p:nvSpPr>
        <p:spPr>
          <a:xfrm>
            <a:off x="1056431" y="5130400"/>
            <a:ext cx="4510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0" dirty="0">
                <a:effectLst/>
                <a:latin typeface="YouTube Sans"/>
              </a:rPr>
              <a:t>C++ on the Web: Let's have some serious fun.</a:t>
            </a:r>
          </a:p>
          <a:p>
            <a:pPr algn="r"/>
            <a:r>
              <a:rPr lang="en-US" dirty="0"/>
              <a:t>Dan </a:t>
            </a:r>
            <a:r>
              <a:rPr lang="en-US" dirty="0" err="1"/>
              <a:t>Gohman</a:t>
            </a:r>
            <a:endParaRPr lang="en-US" dirty="0"/>
          </a:p>
          <a:p>
            <a:pPr algn="r"/>
            <a:r>
              <a:rPr lang="en-US" dirty="0" err="1"/>
              <a:t>CppCon</a:t>
            </a:r>
            <a:r>
              <a:rPr lang="en-US" dirty="0"/>
              <a:t> 2016</a:t>
            </a:r>
          </a:p>
          <a:p>
            <a:pPr algn="r"/>
            <a:r>
              <a:rPr lang="en-US" dirty="0"/>
              <a:t>https://youtu.be/jXMtQ2fTl4c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C8E9A-B921-B729-CE22-6815253C8261}"/>
              </a:ext>
            </a:extLst>
          </p:cNvPr>
          <p:cNvSpPr txBox="1"/>
          <p:nvPr/>
        </p:nvSpPr>
        <p:spPr>
          <a:xfrm>
            <a:off x="6625553" y="1866851"/>
            <a:ext cx="3611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>
                <a:effectLst/>
                <a:latin typeface="YouTube Sans"/>
              </a:rPr>
              <a:t>C++ Everywhere with </a:t>
            </a:r>
            <a:r>
              <a:rPr lang="en-US" b="1" i="0" dirty="0" err="1">
                <a:effectLst/>
                <a:latin typeface="YouTube Sans"/>
              </a:rPr>
              <a:t>WebAssembly</a:t>
            </a:r>
            <a:endParaRPr lang="en-US" b="1" i="0" dirty="0">
              <a:effectLst/>
              <a:latin typeface="YouTube Sans"/>
            </a:endParaRPr>
          </a:p>
          <a:p>
            <a:r>
              <a:rPr lang="en-US" dirty="0"/>
              <a:t>Damien Buhl</a:t>
            </a:r>
          </a:p>
          <a:p>
            <a:r>
              <a:rPr lang="en-US" dirty="0" err="1"/>
              <a:t>CppCon</a:t>
            </a:r>
            <a:r>
              <a:rPr lang="en-US" dirty="0"/>
              <a:t> 2018</a:t>
            </a:r>
          </a:p>
          <a:p>
            <a:r>
              <a:rPr lang="en-US" dirty="0"/>
              <a:t>https://youtu.be/QPJPS-Jjb-g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38851-5DE5-91DD-C26C-201C9485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64503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F2D7-679E-9551-D41E-00897A2D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 I telling you all this?</a:t>
            </a:r>
            <a:endParaRPr lang="LID4096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79C91-ADA4-0A0C-BDB0-FD0F6DFA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7623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D35F-9F67-8C8D-96A4-B4F96EC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Emscripten</a:t>
            </a:r>
            <a:r>
              <a:rPr lang="en-US" dirty="0"/>
              <a:t> =&gt; Web Assembly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0B28-B71B-6254-3AD9-A6215D16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it turns out more recent versions of </a:t>
            </a:r>
            <a:r>
              <a:rPr lang="en-US" dirty="0" err="1"/>
              <a:t>Emscripten</a:t>
            </a:r>
            <a:r>
              <a:rPr lang="en-US" dirty="0"/>
              <a:t> ( 2019 ) can output WASM files.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AutoCAD</a:t>
            </a:r>
          </a:p>
          <a:p>
            <a:pPr lvl="1"/>
            <a:r>
              <a:rPr lang="en-US" dirty="0"/>
              <a:t>Unity</a:t>
            </a:r>
          </a:p>
          <a:p>
            <a:pPr lvl="1"/>
            <a:r>
              <a:rPr lang="en-US" dirty="0"/>
              <a:t>Unreal</a:t>
            </a:r>
          </a:p>
          <a:p>
            <a:pPr lvl="1"/>
            <a:r>
              <a:rPr lang="en-US" dirty="0"/>
              <a:t>Doom</a:t>
            </a:r>
          </a:p>
          <a:p>
            <a:pPr lvl="1"/>
            <a:r>
              <a:rPr lang="en-US" dirty="0"/>
              <a:t>VLC</a:t>
            </a:r>
          </a:p>
          <a:p>
            <a:pPr lvl="1"/>
            <a:r>
              <a:rPr lang="en-US" dirty="0"/>
              <a:t>Blender</a:t>
            </a:r>
          </a:p>
          <a:p>
            <a:pPr lvl="1"/>
            <a:r>
              <a:rPr lang="en-US" dirty="0"/>
              <a:t>Qt</a:t>
            </a:r>
          </a:p>
          <a:p>
            <a:pPr lvl="1"/>
            <a:r>
              <a:rPr lang="en-US" dirty="0"/>
              <a:t>…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621A9-D56E-0323-7D8D-DA21E00A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9133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B6E365-B49B-042D-BAB5-362D823FB7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1CEE3-0587-67AB-F36F-01260F30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Emscripten</a:t>
            </a:r>
            <a:r>
              <a:rPr lang="en-US" dirty="0">
                <a:solidFill>
                  <a:schemeClr val="bg1"/>
                </a:solidFill>
              </a:rPr>
              <a:t> =&gt; Web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45CB-6B5B-ED6F-CE3E-61B2C479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Emscripten</a:t>
            </a:r>
            <a:r>
              <a:rPr lang="en-GB" dirty="0">
                <a:solidFill>
                  <a:schemeClr val="bg1"/>
                </a:solidFill>
              </a:rPr>
              <a:t> outputs a .</a:t>
            </a:r>
            <a:r>
              <a:rPr lang="en-GB" dirty="0" err="1">
                <a:solidFill>
                  <a:schemeClr val="bg1"/>
                </a:solidFill>
              </a:rPr>
              <a:t>wasm</a:t>
            </a:r>
            <a:r>
              <a:rPr lang="en-GB" dirty="0">
                <a:solidFill>
                  <a:schemeClr val="bg1"/>
                </a:solidFill>
              </a:rPr>
              <a:t> file by default</a:t>
            </a:r>
          </a:p>
          <a:p>
            <a:r>
              <a:rPr lang="en-GB" dirty="0">
                <a:solidFill>
                  <a:schemeClr val="bg1"/>
                </a:solidFill>
              </a:rPr>
              <a:t>The decision to compile to .</a:t>
            </a:r>
            <a:r>
              <a:rPr lang="en-GB" dirty="0" err="1">
                <a:solidFill>
                  <a:schemeClr val="bg1"/>
                </a:solidFill>
              </a:rPr>
              <a:t>wasm</a:t>
            </a:r>
            <a:r>
              <a:rPr lang="en-GB" dirty="0">
                <a:solidFill>
                  <a:schemeClr val="bg1"/>
                </a:solidFill>
              </a:rPr>
              <a:t> can be done at linking stage: it does not affect the object files.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0B590D5-5D14-FF23-33D5-FC951A91E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1"/>
          <a:stretch/>
        </p:blipFill>
        <p:spPr>
          <a:xfrm>
            <a:off x="3476493" y="4536904"/>
            <a:ext cx="5148703" cy="930442"/>
          </a:xfrm>
          <a:prstGeom prst="rect">
            <a:avLst/>
          </a:prstGeom>
        </p:spPr>
      </p:pic>
      <p:pic>
        <p:nvPicPr>
          <p:cNvPr id="7" name="Picture 6" descr="A picture containing font, text, graphics, screenshot&#10;&#10;Description automatically generated">
            <a:extLst>
              <a:ext uri="{FF2B5EF4-FFF2-40B4-BE49-F238E27FC236}">
                <a16:creationId xmlns:a16="http://schemas.microsoft.com/office/drawing/2014/main" id="{A67731BE-C3C0-8FF9-FE10-3A0DC2187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/>
          <a:stretch/>
        </p:blipFill>
        <p:spPr>
          <a:xfrm>
            <a:off x="3529550" y="3804356"/>
            <a:ext cx="5421214" cy="10555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D78503-6B10-A49B-5436-09225208C103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5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84FE-07C2-C239-EB8C-289D2CBA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936073-ADA4-175C-DB2D-B98467CE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The web</a:t>
            </a:r>
          </a:p>
          <a:p>
            <a:r>
              <a:rPr lang="en-US" dirty="0"/>
              <a:t>Compiling for the web</a:t>
            </a:r>
          </a:p>
          <a:p>
            <a:r>
              <a:rPr lang="en-US" dirty="0"/>
              <a:t>Evolution of different technologies used</a:t>
            </a:r>
          </a:p>
          <a:p>
            <a:pPr lvl="1"/>
            <a:r>
              <a:rPr lang="en-US" dirty="0"/>
              <a:t>ams.js</a:t>
            </a:r>
          </a:p>
          <a:p>
            <a:pPr lvl="1"/>
            <a:r>
              <a:rPr lang="en-US" dirty="0" err="1"/>
              <a:t>wasm</a:t>
            </a:r>
            <a:endParaRPr lang="en-US" dirty="0"/>
          </a:p>
          <a:p>
            <a:r>
              <a:rPr lang="en-US" dirty="0"/>
              <a:t>Communication between C++ and JavaScript</a:t>
            </a:r>
          </a:p>
          <a:p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7C3658-72F7-8148-05B0-EB3FF2D6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2525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6B20-94AE-7BAE-DE1A-1E3BDFEE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Emscripten</a:t>
            </a:r>
            <a:r>
              <a:rPr lang="en-US" dirty="0"/>
              <a:t> =&gt; Web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1EE05-BDB8-E384-2B47-96D1B95F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Output of a .</a:t>
            </a:r>
            <a:r>
              <a:rPr lang="en-GB" dirty="0" err="1"/>
              <a:t>wasm</a:t>
            </a:r>
            <a:r>
              <a:rPr lang="en-GB" dirty="0"/>
              <a:t> build</a:t>
            </a:r>
          </a:p>
          <a:p>
            <a:pPr lvl="1"/>
            <a:r>
              <a:rPr lang="en-GB" dirty="0"/>
              <a:t>.</a:t>
            </a:r>
            <a:r>
              <a:rPr lang="en-GB" dirty="0" err="1"/>
              <a:t>wasm</a:t>
            </a:r>
            <a:r>
              <a:rPr lang="en-GB" dirty="0"/>
              <a:t> file 	=&gt; containing the C++ code</a:t>
            </a:r>
          </a:p>
          <a:p>
            <a:pPr lvl="1"/>
            <a:r>
              <a:rPr lang="en-GB" dirty="0"/>
              <a:t>.</a:t>
            </a:r>
            <a:r>
              <a:rPr lang="en-GB" dirty="0" err="1"/>
              <a:t>js</a:t>
            </a:r>
            <a:r>
              <a:rPr lang="en-GB" dirty="0"/>
              <a:t> file		=&gt; main target of the compilation</a:t>
            </a:r>
          </a:p>
          <a:p>
            <a:pPr lvl="1"/>
            <a:r>
              <a:rPr lang="en-GB" dirty="0"/>
              <a:t>.data file		=&gt; any preloaded assets that are shipped with the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E87C4-C2F8-E951-F162-9A8151BE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0928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DB5A-7E08-64EE-63EE-F3685361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0649-F21B-168D-0B5C-036090540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437AE-F7B9-5D71-F1F2-B2521FA3E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2172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76D70-7E36-E54F-2360-C6F305DDF9CD}"/>
              </a:ext>
            </a:extLst>
          </p:cNvPr>
          <p:cNvSpPr txBox="1"/>
          <p:nvPr/>
        </p:nvSpPr>
        <p:spPr>
          <a:xfrm>
            <a:off x="1017917" y="4261449"/>
            <a:ext cx="7119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dirty="0">
                <a:effectLst/>
                <a:latin typeface="YouTube Sans"/>
              </a:rPr>
              <a:t>Applied </a:t>
            </a:r>
            <a:r>
              <a:rPr lang="en-GB" b="1" i="0" dirty="0" err="1">
                <a:effectLst/>
                <a:latin typeface="YouTube Sans"/>
              </a:rPr>
              <a:t>WebAssembly</a:t>
            </a:r>
            <a:r>
              <a:rPr lang="en-GB" b="1" i="0" dirty="0">
                <a:effectLst/>
                <a:latin typeface="YouTube Sans"/>
              </a:rPr>
              <a:t>: Compiling and Running C++ in Your Web Browser</a:t>
            </a:r>
          </a:p>
          <a:p>
            <a:r>
              <a:rPr lang="en-US" dirty="0"/>
              <a:t>Ben Smith</a:t>
            </a:r>
          </a:p>
          <a:p>
            <a:r>
              <a:rPr lang="en-US" dirty="0" err="1"/>
              <a:t>CppCon</a:t>
            </a:r>
            <a:r>
              <a:rPr lang="en-US" dirty="0"/>
              <a:t> 2019</a:t>
            </a:r>
          </a:p>
          <a:p>
            <a:r>
              <a:rPr lang="en-US" dirty="0"/>
              <a:t>https://youtu.be/5N4b-rU-OAA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9D7D8-46D4-C85C-306F-6B545BF0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5519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22C0-7F7B-9FD0-0575-D37AEF39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E067-1DD7-3237-9679-6B78C27C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are a teacher, and you would like to teach C++.</a:t>
            </a:r>
          </a:p>
          <a:p>
            <a:r>
              <a:rPr lang="en-US" dirty="0"/>
              <a:t>What would be the fastest way to let people start, share and run code?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FD387-A669-1DA3-B8EA-B3D9F2CE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9681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C562-498D-0C4D-6CCC-714593EC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E60E-26F9-959B-0404-46131FB26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04CAA-D767-ECD3-8CC4-7B5FAE75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1E2BB-B551-AC3C-3E04-72461F687E0E}"/>
              </a:ext>
            </a:extLst>
          </p:cNvPr>
          <p:cNvSpPr/>
          <p:nvPr/>
        </p:nvSpPr>
        <p:spPr>
          <a:xfrm>
            <a:off x="5250872" y="5604308"/>
            <a:ext cx="1690255" cy="57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62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5D5F-B040-C736-EE3C-904F1519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D2F55A-5189-2DDE-EB73-F7E35ACD6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35"/>
            <a:ext cx="12192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35DD43-7DC9-21D2-ADFE-9D5F4662D657}"/>
              </a:ext>
            </a:extLst>
          </p:cNvPr>
          <p:cNvSpPr/>
          <p:nvPr/>
        </p:nvSpPr>
        <p:spPr>
          <a:xfrm>
            <a:off x="5250872" y="5604308"/>
            <a:ext cx="1690255" cy="57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GODBOLT.ORG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43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22C0-7F7B-9FD0-0575-D37AEF39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E067-1DD7-3237-9679-6B78C27C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Possible architecture …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96DE3-3BE6-B207-28E5-89B00FF57847}"/>
              </a:ext>
            </a:extLst>
          </p:cNvPr>
          <p:cNvSpPr/>
          <p:nvPr/>
        </p:nvSpPr>
        <p:spPr>
          <a:xfrm>
            <a:off x="2935705" y="2630905"/>
            <a:ext cx="176463" cy="3400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F8B6F-11F2-A108-D121-D2680D0F8F3F}"/>
              </a:ext>
            </a:extLst>
          </p:cNvPr>
          <p:cNvSpPr/>
          <p:nvPr/>
        </p:nvSpPr>
        <p:spPr>
          <a:xfrm>
            <a:off x="9079832" y="2630904"/>
            <a:ext cx="176463" cy="340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2C881A-7B63-3365-B228-E7C68FC0E089}"/>
              </a:ext>
            </a:extLst>
          </p:cNvPr>
          <p:cNvCxnSpPr/>
          <p:nvPr/>
        </p:nvCxnSpPr>
        <p:spPr>
          <a:xfrm>
            <a:off x="3601452" y="2807369"/>
            <a:ext cx="49890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77CAF4-BFA6-C374-0346-6025638274E2}"/>
              </a:ext>
            </a:extLst>
          </p:cNvPr>
          <p:cNvCxnSpPr/>
          <p:nvPr/>
        </p:nvCxnSpPr>
        <p:spPr>
          <a:xfrm>
            <a:off x="3577388" y="5173579"/>
            <a:ext cx="49890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695581-7285-9012-7925-B3EAAA48C37A}"/>
              </a:ext>
            </a:extLst>
          </p:cNvPr>
          <p:cNvCxnSpPr>
            <a:cxnSpLocks/>
          </p:cNvCxnSpPr>
          <p:nvPr/>
        </p:nvCxnSpPr>
        <p:spPr>
          <a:xfrm flipH="1">
            <a:off x="3601452" y="3553327"/>
            <a:ext cx="49650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8A364D-8D03-76C7-647F-E0C41D1818B4}"/>
              </a:ext>
            </a:extLst>
          </p:cNvPr>
          <p:cNvCxnSpPr>
            <a:cxnSpLocks/>
          </p:cNvCxnSpPr>
          <p:nvPr/>
        </p:nvCxnSpPr>
        <p:spPr>
          <a:xfrm flipH="1">
            <a:off x="3613483" y="4331369"/>
            <a:ext cx="49650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2D2430-3B60-9A54-93B4-479151BFBFEC}"/>
              </a:ext>
            </a:extLst>
          </p:cNvPr>
          <p:cNvCxnSpPr>
            <a:cxnSpLocks/>
          </p:cNvCxnSpPr>
          <p:nvPr/>
        </p:nvCxnSpPr>
        <p:spPr>
          <a:xfrm flipH="1">
            <a:off x="3577388" y="5839326"/>
            <a:ext cx="49650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A3D0E5-8786-78D9-CE00-A051BD0F12C4}"/>
              </a:ext>
            </a:extLst>
          </p:cNvPr>
          <p:cNvSpPr txBox="1"/>
          <p:nvPr/>
        </p:nvSpPr>
        <p:spPr>
          <a:xfrm>
            <a:off x="2660952" y="597746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Client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914A6-51ED-81B0-0CB6-958295718AE3}"/>
              </a:ext>
            </a:extLst>
          </p:cNvPr>
          <p:cNvSpPr txBox="1"/>
          <p:nvPr/>
        </p:nvSpPr>
        <p:spPr>
          <a:xfrm>
            <a:off x="8775231" y="5977468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Server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C45D8-D1B1-2565-BB23-52B30AB56289}"/>
              </a:ext>
            </a:extLst>
          </p:cNvPr>
          <p:cNvSpPr txBox="1"/>
          <p:nvPr/>
        </p:nvSpPr>
        <p:spPr>
          <a:xfrm>
            <a:off x="3520652" y="2438037"/>
            <a:ext cx="337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Compile and run my code, please!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0B4598-275C-9440-0EEF-7C89F1BB62C1}"/>
              </a:ext>
            </a:extLst>
          </p:cNvPr>
          <p:cNvSpPr txBox="1"/>
          <p:nvPr/>
        </p:nvSpPr>
        <p:spPr>
          <a:xfrm>
            <a:off x="6546342" y="3152273"/>
            <a:ext cx="212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OK, it’s running now.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A77FF-BDF4-E1A8-4BCE-4EC28546A098}"/>
              </a:ext>
            </a:extLst>
          </p:cNvPr>
          <p:cNvSpPr txBox="1"/>
          <p:nvPr/>
        </p:nvSpPr>
        <p:spPr>
          <a:xfrm>
            <a:off x="6127317" y="3929952"/>
            <a:ext cx="254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BTW: What’s your name?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6AA24-A32B-7F18-573C-D522A183439A}"/>
              </a:ext>
            </a:extLst>
          </p:cNvPr>
          <p:cNvSpPr txBox="1"/>
          <p:nvPr/>
        </p:nvSpPr>
        <p:spPr>
          <a:xfrm>
            <a:off x="3520652" y="4743909"/>
            <a:ext cx="6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Dave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5F94A-EB80-FCC0-8EC4-E6AFDD66B390}"/>
              </a:ext>
            </a:extLst>
          </p:cNvPr>
          <p:cNvSpPr txBox="1"/>
          <p:nvPr/>
        </p:nvSpPr>
        <p:spPr>
          <a:xfrm>
            <a:off x="5714512" y="5454147"/>
            <a:ext cx="295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Hello Dave, nice to meet you!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254C47-FC4C-B678-9331-3CBF44A5AACD}"/>
              </a:ext>
            </a:extLst>
          </p:cNvPr>
          <p:cNvSpPr/>
          <p:nvPr/>
        </p:nvSpPr>
        <p:spPr>
          <a:xfrm>
            <a:off x="9590742" y="2631087"/>
            <a:ext cx="1763057" cy="92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Compiling, Linking, etc.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23C5A-E9CE-0072-DABC-7050F84E551A}"/>
              </a:ext>
            </a:extLst>
          </p:cNvPr>
          <p:cNvSpPr/>
          <p:nvPr/>
        </p:nvSpPr>
        <p:spPr>
          <a:xfrm>
            <a:off x="9590742" y="4299285"/>
            <a:ext cx="1763057" cy="92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Waiting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5B77E5-B494-940D-7179-39FEB85A0C9E}"/>
              </a:ext>
            </a:extLst>
          </p:cNvPr>
          <p:cNvSpPr/>
          <p:nvPr/>
        </p:nvSpPr>
        <p:spPr>
          <a:xfrm>
            <a:off x="758838" y="2775647"/>
            <a:ext cx="1763057" cy="15557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Waiting for the program to respond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C0653A-6633-7E96-D486-93497C6DCF9A}"/>
              </a:ext>
            </a:extLst>
          </p:cNvPr>
          <p:cNvSpPr/>
          <p:nvPr/>
        </p:nvSpPr>
        <p:spPr>
          <a:xfrm>
            <a:off x="765579" y="5221524"/>
            <a:ext cx="1763057" cy="6019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Waiting …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003FD-C2C1-7740-5632-1A3785A2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7131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6455-0FC7-C755-E8CE-45709F91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761D1-2545-C482-7566-5EA28E0F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Internet connection might not always be as smooth as you want it to be …</a:t>
            </a:r>
          </a:p>
          <a:p>
            <a:r>
              <a:rPr lang="en-GB" dirty="0"/>
              <a:t>Compilation might take a while or never arrive =(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04E2F-2DBB-FFA4-3718-762F642B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36769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6455-0FC7-C755-E8CE-45709F91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761D1-2545-C482-7566-5EA28E0F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“Web Assembly can’t do anything” – Ben Smith</a:t>
            </a:r>
          </a:p>
          <a:p>
            <a:pPr lvl="1"/>
            <a:r>
              <a:rPr lang="en-GB" dirty="0"/>
              <a:t>Unless you allow it.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678BA-162B-63B0-4CBA-36F75C96FA5C}"/>
              </a:ext>
            </a:extLst>
          </p:cNvPr>
          <p:cNvSpPr/>
          <p:nvPr/>
        </p:nvSpPr>
        <p:spPr>
          <a:xfrm>
            <a:off x="4684295" y="3224463"/>
            <a:ext cx="2743200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 Assembly </a:t>
            </a:r>
          </a:p>
          <a:p>
            <a:pPr algn="ctr"/>
            <a:r>
              <a:rPr lang="en-GB" dirty="0"/>
              <a:t>Module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C62685B-053C-F87C-BB49-8D59BD0383A7}"/>
              </a:ext>
            </a:extLst>
          </p:cNvPr>
          <p:cNvSpPr/>
          <p:nvPr/>
        </p:nvSpPr>
        <p:spPr>
          <a:xfrm>
            <a:off x="2269956" y="3785936"/>
            <a:ext cx="2069432" cy="8983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Imports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9F9B5EA-097F-C210-9D98-5654E1B41F86}"/>
              </a:ext>
            </a:extLst>
          </p:cNvPr>
          <p:cNvSpPr/>
          <p:nvPr/>
        </p:nvSpPr>
        <p:spPr>
          <a:xfrm>
            <a:off x="7772402" y="3785936"/>
            <a:ext cx="2069432" cy="8983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Exports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1157F-EBD1-4301-AA09-2969D0118B2D}"/>
              </a:ext>
            </a:extLst>
          </p:cNvPr>
          <p:cNvSpPr txBox="1"/>
          <p:nvPr/>
        </p:nvSpPr>
        <p:spPr>
          <a:xfrm>
            <a:off x="8345837" y="6369299"/>
            <a:ext cx="384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https://github.com/CraneStation/wasi</a:t>
            </a:r>
            <a:endParaRPr lang="LID4096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CDB0E-3C89-E33F-588A-4265CC38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422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6455-0FC7-C755-E8CE-45709F91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5D347-A283-F3F7-8B22-8A7B106D1693}"/>
              </a:ext>
            </a:extLst>
          </p:cNvPr>
          <p:cNvSpPr/>
          <p:nvPr/>
        </p:nvSpPr>
        <p:spPr>
          <a:xfrm>
            <a:off x="2935705" y="2630905"/>
            <a:ext cx="176463" cy="3400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68DC0-3B19-81C7-43CE-D26255A0005E}"/>
              </a:ext>
            </a:extLst>
          </p:cNvPr>
          <p:cNvSpPr/>
          <p:nvPr/>
        </p:nvSpPr>
        <p:spPr>
          <a:xfrm>
            <a:off x="9079832" y="2630904"/>
            <a:ext cx="176463" cy="340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CCEE64-5FDD-B1E7-B994-EA58C5017019}"/>
              </a:ext>
            </a:extLst>
          </p:cNvPr>
          <p:cNvCxnSpPr/>
          <p:nvPr/>
        </p:nvCxnSpPr>
        <p:spPr>
          <a:xfrm>
            <a:off x="3601452" y="2807369"/>
            <a:ext cx="49890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C84506-298F-525E-0438-B5392F8D2027}"/>
              </a:ext>
            </a:extLst>
          </p:cNvPr>
          <p:cNvSpPr txBox="1"/>
          <p:nvPr/>
        </p:nvSpPr>
        <p:spPr>
          <a:xfrm>
            <a:off x="3520652" y="2438037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Give me a compiler toolchain, please!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0A92F-184C-98A5-674B-E21B2010F41F}"/>
              </a:ext>
            </a:extLst>
          </p:cNvPr>
          <p:cNvSpPr/>
          <p:nvPr/>
        </p:nvSpPr>
        <p:spPr>
          <a:xfrm>
            <a:off x="9590742" y="2631087"/>
            <a:ext cx="1763057" cy="92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Uploading …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2032C7-6821-3CBC-BF30-34613EC1BE50}"/>
              </a:ext>
            </a:extLst>
          </p:cNvPr>
          <p:cNvSpPr/>
          <p:nvPr/>
        </p:nvSpPr>
        <p:spPr>
          <a:xfrm>
            <a:off x="758838" y="2775647"/>
            <a:ext cx="1763057" cy="7776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Waiting for download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BF7E05-4E38-CFF5-D473-D91BB5580E5E}"/>
              </a:ext>
            </a:extLst>
          </p:cNvPr>
          <p:cNvCxnSpPr>
            <a:cxnSpLocks/>
          </p:cNvCxnSpPr>
          <p:nvPr/>
        </p:nvCxnSpPr>
        <p:spPr>
          <a:xfrm flipH="1">
            <a:off x="3601452" y="3553327"/>
            <a:ext cx="49650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29F254E-389C-5532-C0FF-E703470AF909}"/>
              </a:ext>
            </a:extLst>
          </p:cNvPr>
          <p:cNvSpPr txBox="1"/>
          <p:nvPr/>
        </p:nvSpPr>
        <p:spPr>
          <a:xfrm>
            <a:off x="6993579" y="3152273"/>
            <a:ext cx="167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OK, here you go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20EF0-B3E2-B8DD-1BAA-31D9637CB9EA}"/>
              </a:ext>
            </a:extLst>
          </p:cNvPr>
          <p:cNvSpPr/>
          <p:nvPr/>
        </p:nvSpPr>
        <p:spPr>
          <a:xfrm>
            <a:off x="758837" y="3828521"/>
            <a:ext cx="1763057" cy="2203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Compiling</a:t>
            </a:r>
          </a:p>
          <a:p>
            <a:pPr algn="ctr"/>
            <a:r>
              <a:rPr lang="en-GB" dirty="0"/>
              <a:t>Linking</a:t>
            </a:r>
          </a:p>
          <a:p>
            <a:pPr algn="ctr"/>
            <a:r>
              <a:rPr lang="en-GB" dirty="0"/>
              <a:t>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DE223-E3BF-DF8F-2816-8E5ABB8C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854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3732-4F16-485C-A5B6-EAB1AE0F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8FCA5-4686-728A-1FE8-FF52756AB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clang compiler source code</a:t>
            </a:r>
          </a:p>
          <a:p>
            <a:r>
              <a:rPr lang="en-US" dirty="0"/>
              <a:t>Compile/link clang with </a:t>
            </a:r>
            <a:r>
              <a:rPr lang="en-US" dirty="0" err="1"/>
              <a:t>emscripten</a:t>
            </a:r>
            <a:endParaRPr lang="en-US" dirty="0"/>
          </a:p>
          <a:p>
            <a:r>
              <a:rPr lang="en-US" dirty="0"/>
              <a:t>Upload binaries to the server</a:t>
            </a:r>
          </a:p>
          <a:p>
            <a:r>
              <a:rPr lang="en-US" dirty="0"/>
              <a:t>Use compiler toolchain within the browser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B1DB7-AD77-616D-203E-0DCAFFCA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275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ACC08-C6DA-0707-F443-56F92C473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Web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32879-76C0-BE85-4A36-C6BE4D6E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Apparently, it’s a thing …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20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CA8E-5DD2-EC0D-E24E-0E597A96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 fact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1BE5-1280-CE55-05E5-2E3FEA147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You could also compile and run an entire X86 machine inside the browser.</a:t>
            </a:r>
          </a:p>
          <a:p>
            <a:r>
              <a:rPr lang="en-GB" sz="1800" dirty="0"/>
              <a:t>More work, also more power =)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0C252-4043-9255-E4E5-146A4478D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" r="10159" b="13537"/>
          <a:stretch/>
        </p:blipFill>
        <p:spPr>
          <a:xfrm>
            <a:off x="5814447" y="2843939"/>
            <a:ext cx="5539353" cy="2936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CB60C-4432-F815-76E6-525215DECAD8}"/>
              </a:ext>
            </a:extLst>
          </p:cNvPr>
          <p:cNvSpPr txBox="1"/>
          <p:nvPr/>
        </p:nvSpPr>
        <p:spPr>
          <a:xfrm>
            <a:off x="3108065" y="4857536"/>
            <a:ext cx="2706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i="0" dirty="0" err="1">
                <a:effectLst/>
                <a:latin typeface="YouTube Sans"/>
              </a:rPr>
              <a:t>JSLinux</a:t>
            </a:r>
            <a:endParaRPr lang="en-GB" b="1" i="0" dirty="0">
              <a:effectLst/>
              <a:latin typeface="YouTube Sans"/>
            </a:endParaRPr>
          </a:p>
          <a:p>
            <a:pPr algn="r"/>
            <a:r>
              <a:rPr lang="en-US" dirty="0"/>
              <a:t>Fabrice </a:t>
            </a:r>
            <a:r>
              <a:rPr lang="en-US" dirty="0" err="1"/>
              <a:t>Bellard</a:t>
            </a:r>
            <a:endParaRPr lang="en-US" dirty="0"/>
          </a:p>
          <a:p>
            <a:pPr algn="r"/>
            <a:r>
              <a:rPr lang="en-US" dirty="0"/>
              <a:t>https://bellard.org/jslinux/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25CA2-75D6-2A49-36C7-430784D6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journey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0448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6005B-4F9E-E14E-32B9-82D527697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Communication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234A3-F25D-EC55-6D21-4CECFAB2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Also, an underestimated tool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6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7BBA-5B98-4D63-2911-025A9845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7815-A95A-FBDB-299E-049E5AA8F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Compiling C++ into JS is just half of the picture</a:t>
            </a:r>
          </a:p>
          <a:p>
            <a:r>
              <a:rPr lang="en-GB" dirty="0" err="1"/>
              <a:t>Emscripten</a:t>
            </a:r>
            <a:r>
              <a:rPr lang="en-GB" dirty="0"/>
              <a:t> has many implementation of POSIX functions</a:t>
            </a:r>
          </a:p>
          <a:p>
            <a:pPr lvl="1"/>
            <a:r>
              <a:rPr lang="en-GB" dirty="0"/>
              <a:t>Most </a:t>
            </a:r>
            <a:r>
              <a:rPr lang="en-GB" dirty="0" err="1"/>
              <a:t>linux</a:t>
            </a:r>
            <a:r>
              <a:rPr lang="en-GB" dirty="0"/>
              <a:t> programs run out of the box with the </a:t>
            </a:r>
            <a:r>
              <a:rPr lang="en-GB" dirty="0" err="1"/>
              <a:t>emscripten</a:t>
            </a:r>
            <a:r>
              <a:rPr lang="en-GB" dirty="0"/>
              <a:t> toolchain</a:t>
            </a:r>
            <a:endParaRPr lang="en-US" dirty="0"/>
          </a:p>
          <a:p>
            <a:r>
              <a:rPr lang="en-US" dirty="0" err="1"/>
              <a:t>Emscripten</a:t>
            </a:r>
            <a:r>
              <a:rPr lang="en-US" dirty="0"/>
              <a:t> exposes some API to access browser capabilities from C++</a:t>
            </a:r>
          </a:p>
          <a:p>
            <a:pPr lvl="1"/>
            <a:r>
              <a:rPr lang="en-US" dirty="0" err="1"/>
              <a:t>setTimeout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eval()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1CB50-2DF0-8509-9F53-30C9793B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0166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7F29D1-CC79-048E-039D-3CD3F5871F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E4B79-241D-942F-DD26-DE68F2A4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Emscripten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7FA2F3CA-3A00-A37D-9005-AFDE39A29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44" y="3162203"/>
            <a:ext cx="4572638" cy="139084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F7D1F9-CDCE-CAAF-F321-0B478C5B6AE2}"/>
              </a:ext>
            </a:extLst>
          </p:cNvPr>
          <p:cNvSpPr/>
          <p:nvPr/>
        </p:nvSpPr>
        <p:spPr>
          <a:xfrm>
            <a:off x="2531991" y="1856849"/>
            <a:ext cx="7128020" cy="2330140"/>
          </a:xfrm>
          <a:prstGeom prst="rect">
            <a:avLst/>
          </a:prstGeom>
          <a:solidFill>
            <a:srgbClr val="29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font, handwriting, graphics&#10;&#10;Description automatically generated">
            <a:extLst>
              <a:ext uri="{FF2B5EF4-FFF2-40B4-BE49-F238E27FC236}">
                <a16:creationId xmlns:a16="http://schemas.microsoft.com/office/drawing/2014/main" id="{3CD40EC3-201D-7484-D0E4-21755F8D4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/>
        </p:blipFill>
        <p:spPr>
          <a:xfrm>
            <a:off x="2688956" y="1828468"/>
            <a:ext cx="4069222" cy="230175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25A368-C08E-7921-D70B-DCCF1943E612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9C49DFA-BD11-A87A-EAA2-2EFF564E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14" y="4233080"/>
            <a:ext cx="7243772" cy="22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1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1CB-E464-53A7-9661-09FFDC3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4B7E-F060-37AA-A7D9-32F18801B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Problem with this approach is the growing Web API </a:t>
            </a:r>
          </a:p>
          <a:p>
            <a:pPr lvl="1"/>
            <a:r>
              <a:rPr lang="en-GB" dirty="0"/>
              <a:t>not maintainable</a:t>
            </a:r>
          </a:p>
          <a:p>
            <a:r>
              <a:rPr lang="en-GB" dirty="0"/>
              <a:t>What about calling C++ from JS</a:t>
            </a:r>
          </a:p>
          <a:p>
            <a:pPr lvl="1"/>
            <a:r>
              <a:rPr lang="en-GB" dirty="0"/>
              <a:t>High-performance components not available in JS</a:t>
            </a:r>
          </a:p>
          <a:p>
            <a:pPr lvl="1"/>
            <a:r>
              <a:rPr lang="en-GB" dirty="0"/>
              <a:t>Existing libraries not available in JS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DB8B1-0220-05FE-101D-71AB6B12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7195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D77-F7A1-F655-AEA5-2379035A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r>
              <a:rPr lang="en-GB" dirty="0"/>
              <a:t> - </a:t>
            </a:r>
            <a:r>
              <a:rPr lang="en-GB" dirty="0" err="1"/>
              <a:t>Embind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CE627-D0A5-A782-1B68-2E050175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464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D77-F7A1-F655-AEA5-2379035A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r>
              <a:rPr lang="en-GB" dirty="0"/>
              <a:t> - </a:t>
            </a:r>
            <a:r>
              <a:rPr lang="en-GB" dirty="0" err="1"/>
              <a:t>Embind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4B5A-BC47-BF52-BBD1-52DCB50DC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C++ </a:t>
            </a:r>
            <a:r>
              <a:rPr lang="en-GB" dirty="0">
                <a:sym typeface="Wingdings" panose="05000000000000000000" pitchFamily="2" charset="2"/>
              </a:rPr>
              <a:t> JavaScript binding API</a:t>
            </a:r>
          </a:p>
          <a:p>
            <a:r>
              <a:rPr lang="en-GB" dirty="0">
                <a:sym typeface="Wingdings" panose="05000000000000000000" pitchFamily="2" charset="2"/>
              </a:rPr>
              <a:t>Bidirectional</a:t>
            </a:r>
          </a:p>
          <a:p>
            <a:r>
              <a:rPr lang="en-GB" dirty="0">
                <a:sym typeface="Wingdings" panose="05000000000000000000" pitchFamily="2" charset="2"/>
              </a:rPr>
              <a:t>Inspired by </a:t>
            </a:r>
            <a:r>
              <a:rPr lang="en-GB" dirty="0" err="1">
                <a:sym typeface="Wingdings" panose="05000000000000000000" pitchFamily="2" charset="2"/>
              </a:rPr>
              <a:t>Boost.Python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Included with </a:t>
            </a:r>
            <a:r>
              <a:rPr lang="en-GB" dirty="0" err="1">
                <a:sym typeface="Wingdings" panose="05000000000000000000" pitchFamily="2" charset="2"/>
              </a:rPr>
              <a:t>Emscripten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Heavy use of C++11 features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Variadic templates</a:t>
            </a: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constexpr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US" dirty="0" err="1"/>
              <a:t>type_traits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8E9E-D11F-9BC4-F992-29346EA6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9407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D77-F7A1-F655-AEA5-2379035A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r>
              <a:rPr lang="en-GB" dirty="0"/>
              <a:t> - </a:t>
            </a:r>
            <a:r>
              <a:rPr lang="en-GB" dirty="0" err="1"/>
              <a:t>Embind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8356B2-7F75-E23B-BD6E-5228E4F3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Calling C++ from JavaScript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5859F-FD88-D5A0-5128-66A8E8F6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218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4DA1E2-DF1F-3895-8665-AAF4E64547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B276A-4FD6-E306-02CA-DA697F1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Emscripten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Embind</a:t>
            </a:r>
            <a:r>
              <a:rPr lang="en-US" dirty="0">
                <a:solidFill>
                  <a:schemeClr val="bg1"/>
                </a:solidFill>
              </a:rPr>
              <a:t> - Data Structures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F0F7394F-6A60-19FC-263B-25735DB56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6361" b="4859"/>
          <a:stretch/>
        </p:blipFill>
        <p:spPr>
          <a:xfrm>
            <a:off x="4094136" y="2055813"/>
            <a:ext cx="4003728" cy="36576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774D2B-6726-232C-9058-6D6EE488332E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85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5D7F6E-1806-2CA2-B70B-042F6BE164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B276A-4FD6-E306-02CA-DA697F1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Emscripten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Embind</a:t>
            </a:r>
            <a:r>
              <a:rPr lang="en-US" dirty="0">
                <a:solidFill>
                  <a:schemeClr val="bg1"/>
                </a:solidFill>
              </a:rPr>
              <a:t> - Enumerations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D8C0C913-795D-0B7F-718D-982603A61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/>
          <a:stretch/>
        </p:blipFill>
        <p:spPr>
          <a:xfrm>
            <a:off x="4007226" y="2055813"/>
            <a:ext cx="4177548" cy="310103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AC875F-3805-8949-6ED7-F96EF12A4C55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7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DE246-B064-B693-1555-937697B4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77" y="634946"/>
            <a:ext cx="6846166" cy="1450757"/>
          </a:xfrm>
        </p:spPr>
        <p:txBody>
          <a:bodyPr>
            <a:normAutofit/>
          </a:bodyPr>
          <a:lstStyle/>
          <a:p>
            <a:r>
              <a:rPr lang="en-US"/>
              <a:t>The Web</a:t>
            </a:r>
            <a:endParaRPr lang="LID4096" dirty="0"/>
          </a:p>
        </p:txBody>
      </p:sp>
      <p:pic>
        <p:nvPicPr>
          <p:cNvPr id="19" name="Picture 18" descr="A picture containing graphics, orange, symbol, red&#10;&#10;Description automatically generated">
            <a:extLst>
              <a:ext uri="{FF2B5EF4-FFF2-40B4-BE49-F238E27FC236}">
                <a16:creationId xmlns:a16="http://schemas.microsoft.com/office/drawing/2014/main" id="{13B37726-E1A4-CDCB-2496-0AB68054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25" y="620721"/>
            <a:ext cx="1583926" cy="158392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9772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944E4C2-D6B9-9B00-D865-B81332CF9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32" y="2349517"/>
            <a:ext cx="1135945" cy="1599923"/>
          </a:xfrm>
          <a:prstGeom prst="rect">
            <a:avLst/>
          </a:prstGeom>
        </p:spPr>
      </p:pic>
      <p:pic>
        <p:nvPicPr>
          <p:cNvPr id="21" name="Picture 20" descr="A picture containing font, graphics, logo, design&#10;&#10;Description automatically generated">
            <a:extLst>
              <a:ext uri="{FF2B5EF4-FFF2-40B4-BE49-F238E27FC236}">
                <a16:creationId xmlns:a16="http://schemas.microsoft.com/office/drawing/2014/main" id="{A21BCCDA-5205-0D14-87DE-A454F3F70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41" y="4110309"/>
            <a:ext cx="1583928" cy="1583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EBC2-4854-8894-4244-486B76DB5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747" y="2198914"/>
            <a:ext cx="6847996" cy="3670180"/>
          </a:xfrm>
        </p:spPr>
        <p:txBody>
          <a:bodyPr>
            <a:normAutofit/>
          </a:bodyPr>
          <a:lstStyle/>
          <a:p>
            <a:r>
              <a:rPr lang="en-US"/>
              <a:t>Largest open platform in existence</a:t>
            </a:r>
          </a:p>
          <a:p>
            <a:r>
              <a:rPr lang="en-US"/>
              <a:t>Standardized</a:t>
            </a:r>
          </a:p>
          <a:p>
            <a:r>
              <a:rPr lang="en-US"/>
              <a:t>Certain technologies to design a webpage</a:t>
            </a:r>
          </a:p>
          <a:p>
            <a:pPr lvl="1"/>
            <a:r>
              <a:rPr lang="en-US"/>
              <a:t>html ( structure of the page )</a:t>
            </a:r>
          </a:p>
          <a:p>
            <a:pPr lvl="1"/>
            <a:r>
              <a:rPr lang="en-US"/>
              <a:t>css ( style of the page )</a:t>
            </a:r>
          </a:p>
          <a:p>
            <a:pPr lvl="1"/>
            <a:r>
              <a:rPr lang="en-US"/>
              <a:t>javascript ( general purpose scripting )</a:t>
            </a:r>
            <a:endParaRPr lang="LID4096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38AB9-70F1-594A-6AD1-E04092AC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2254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2F3FA-3DC6-6C82-F6E8-4D88FFBE0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B276A-4FD6-E306-02CA-DA697F1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Emscripten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Embind</a:t>
            </a:r>
            <a:r>
              <a:rPr lang="en-US" dirty="0">
                <a:solidFill>
                  <a:schemeClr val="bg1"/>
                </a:solidFill>
              </a:rPr>
              <a:t> - Constants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D40C7DC8-DE46-E605-34A6-A77E6D6AA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b="13819"/>
          <a:stretch/>
        </p:blipFill>
        <p:spPr>
          <a:xfrm>
            <a:off x="3522794" y="2055813"/>
            <a:ext cx="5146412" cy="27354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54606E-49B3-1E26-9760-D88A48C0628C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36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B1A641-E9A3-D82E-FC47-F8582690D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B276A-4FD6-E306-02CA-DA697F1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Emscripten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Embind</a:t>
            </a:r>
            <a:r>
              <a:rPr lang="en-US" dirty="0">
                <a:solidFill>
                  <a:schemeClr val="bg1"/>
                </a:solidFill>
              </a:rPr>
              <a:t> - Functions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EFB751E0-7142-7CBF-DF26-AC6588821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77" y="2055813"/>
            <a:ext cx="5707446" cy="33130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1C79F0-71E6-F017-C149-323F3F01634D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15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7C65-35EB-4D7A-DAAE-C642FB11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</a:t>
            </a:r>
            <a:endParaRPr lang="LID4096" dirty="0"/>
          </a:p>
        </p:txBody>
      </p:sp>
      <p:pic>
        <p:nvPicPr>
          <p:cNvPr id="5" name="Picture 4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03139A8-DC50-928E-76C3-81211E87D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04" y="2133600"/>
            <a:ext cx="5723392" cy="379437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C7ABA-AEE8-CDD2-525E-3ACA5EC2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  <p:pic>
        <p:nvPicPr>
          <p:cNvPr id="6" name="Graphic 5" descr="Link with solid fill">
            <a:hlinkClick r:id="rId4"/>
            <a:extLst>
              <a:ext uri="{FF2B5EF4-FFF2-40B4-BE49-F238E27FC236}">
                <a16:creationId xmlns:a16="http://schemas.microsoft.com/office/drawing/2014/main" id="{716A41EF-DC54-9B07-4750-EDD6B53C4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3428" y="5295726"/>
            <a:ext cx="632252" cy="6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73FBDE-C7BA-30C0-B148-7065FCC463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70179-FA37-2BFE-2173-96A941D0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example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12" name="Picture 11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1E6F62CC-9C4B-0C5D-37ED-1636B80D9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/>
          <a:stretch/>
        </p:blipFill>
        <p:spPr>
          <a:xfrm>
            <a:off x="958495" y="3075080"/>
            <a:ext cx="10275010" cy="183673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0F23AC-9206-0CB8-E0EE-CC71627F32C6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06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73FBDE-C7BA-30C0-B148-7065FCC463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70179-FA37-2BFE-2173-96A941D0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example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5BCE5C1-B954-C397-3861-F3A2CAB56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08" y="2257566"/>
            <a:ext cx="8894310" cy="4080228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3B870E-7175-E8CE-1A5C-04827D0C9D1D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5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73FBDE-C7BA-30C0-B148-7065FCC463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70179-FA37-2BFE-2173-96A941D0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example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 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8199E1BB-FAB8-9F58-8064-D47D336BA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13764"/>
          <a:stretch/>
        </p:blipFill>
        <p:spPr>
          <a:xfrm>
            <a:off x="1704622" y="2021355"/>
            <a:ext cx="8782756" cy="45526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4F8205-F513-9204-925C-A6955C51A712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801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2FE6-8F89-44C9-27AF-3A354977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thing …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50BF-72B7-AB42-1CC0-676FB921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 has no concept of weak pointers</a:t>
            </a:r>
          </a:p>
          <a:p>
            <a:pPr lvl="1"/>
            <a:r>
              <a:rPr lang="en-US" dirty="0"/>
              <a:t>Or any pointers in general</a:t>
            </a:r>
          </a:p>
          <a:p>
            <a:r>
              <a:rPr lang="en-US" dirty="0"/>
              <a:t>JS has no GC callbacks</a:t>
            </a:r>
          </a:p>
          <a:p>
            <a:endParaRPr lang="en-US" dirty="0"/>
          </a:p>
          <a:p>
            <a:r>
              <a:rPr lang="en-US" dirty="0"/>
              <a:t>Manual memory management of C++ objects</a:t>
            </a:r>
          </a:p>
          <a:p>
            <a:pPr lvl="1"/>
            <a:r>
              <a:rPr lang="en-US" dirty="0"/>
              <a:t>We all know how this story ends …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3B89-7E9C-9395-6A4F-17AA4173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9130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97F35-43D4-02C0-5A10-66A65BCDE1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33B53-C894-9E24-D6E2-BCA9120A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Small thing …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FDE82CCA-63CA-6595-6F95-8C4B36BBC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2575184"/>
            <a:ext cx="4816570" cy="2697274"/>
          </a:xfrm>
          <a:prstGeom prst="rect">
            <a:avLst/>
          </a:prstGeom>
        </p:spPr>
      </p:pic>
      <p:pic>
        <p:nvPicPr>
          <p:cNvPr id="7" name="Picture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C9CE1AC7-5A31-3C18-C39D-905DF2857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21" y="2358268"/>
            <a:ext cx="4779102" cy="31762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FAC45F-EBEC-8DD2-DDBD-59222A06CA5C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12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9FD02-8B45-28EC-22D5-CB18A0CFF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524E-F0B7-DE15-52D1-E0A48CF5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Small thing …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38066-ED03-2338-D52A-28ED6BC59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698" y="2023963"/>
            <a:ext cx="5496604" cy="418694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8CEDA5-F85C-2DCB-50F5-01F54A367069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615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9FD02-8B45-28EC-22D5-CB18A0CFF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524E-F0B7-DE15-52D1-E0A48CF5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Small thing …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FF4224D1-5A54-EBE3-8D43-49C9F2E81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b="9233"/>
          <a:stretch/>
        </p:blipFill>
        <p:spPr>
          <a:xfrm>
            <a:off x="4047640" y="2055813"/>
            <a:ext cx="4096720" cy="424653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638218-8D28-5DF2-C9C2-0AB6A68F5F6B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44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DE246-B064-B693-1555-937697B4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77" y="634946"/>
            <a:ext cx="6846166" cy="1450757"/>
          </a:xfrm>
        </p:spPr>
        <p:txBody>
          <a:bodyPr>
            <a:normAutofit/>
          </a:bodyPr>
          <a:lstStyle/>
          <a:p>
            <a:r>
              <a:rPr lang="en-US"/>
              <a:t>The Web</a:t>
            </a:r>
            <a:endParaRPr lang="LID4096" dirty="0"/>
          </a:p>
        </p:txBody>
      </p:sp>
      <p:pic>
        <p:nvPicPr>
          <p:cNvPr id="19" name="Picture 18" descr="A picture containing graphics, orange, symbol, red&#10;&#10;Description automatically generated">
            <a:extLst>
              <a:ext uri="{FF2B5EF4-FFF2-40B4-BE49-F238E27FC236}">
                <a16:creationId xmlns:a16="http://schemas.microsoft.com/office/drawing/2014/main" id="{13B37726-E1A4-CDCB-2496-0AB68054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25" y="620721"/>
            <a:ext cx="1583926" cy="158392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9772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944E4C2-D6B9-9B00-D865-B81332CF9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32" y="2349517"/>
            <a:ext cx="1135945" cy="1599923"/>
          </a:xfrm>
          <a:prstGeom prst="rect">
            <a:avLst/>
          </a:prstGeom>
        </p:spPr>
      </p:pic>
      <p:pic>
        <p:nvPicPr>
          <p:cNvPr id="21" name="Picture 20" descr="A picture containing font, graphics, logo, design&#10;&#10;Description automatically generated">
            <a:extLst>
              <a:ext uri="{FF2B5EF4-FFF2-40B4-BE49-F238E27FC236}">
                <a16:creationId xmlns:a16="http://schemas.microsoft.com/office/drawing/2014/main" id="{A21BCCDA-5205-0D14-87DE-A454F3F70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41" y="4110309"/>
            <a:ext cx="1583928" cy="1583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EBC2-4854-8894-4244-486B76DB5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747" y="2198914"/>
            <a:ext cx="6847996" cy="3670180"/>
          </a:xfrm>
        </p:spPr>
        <p:txBody>
          <a:bodyPr>
            <a:normAutofit/>
          </a:bodyPr>
          <a:lstStyle/>
          <a:p>
            <a:r>
              <a:rPr lang="en-US"/>
              <a:t>Largest open platform in existence</a:t>
            </a:r>
          </a:p>
          <a:p>
            <a:r>
              <a:rPr lang="en-US"/>
              <a:t>Standardized</a:t>
            </a:r>
          </a:p>
          <a:p>
            <a:r>
              <a:rPr lang="en-US"/>
              <a:t>Certain technologies to design a webpage</a:t>
            </a:r>
          </a:p>
          <a:p>
            <a:pPr lvl="1"/>
            <a:r>
              <a:rPr lang="en-US"/>
              <a:t>html ( structure of the page )</a:t>
            </a:r>
          </a:p>
          <a:p>
            <a:pPr lvl="1"/>
            <a:r>
              <a:rPr lang="en-US"/>
              <a:t>css ( style of the page )</a:t>
            </a:r>
          </a:p>
          <a:p>
            <a:pPr lvl="1"/>
            <a:r>
              <a:rPr lang="en-US"/>
              <a:t>javascript ( general purpose scripting )</a:t>
            </a:r>
            <a:endParaRPr lang="LID4096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38AB9-70F1-594A-6AD1-E04092AC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Web</a:t>
            </a:r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C62CA-4249-E7F1-6246-EA0724187A48}"/>
              </a:ext>
            </a:extLst>
          </p:cNvPr>
          <p:cNvSpPr txBox="1"/>
          <p:nvPr/>
        </p:nvSpPr>
        <p:spPr>
          <a:xfrm>
            <a:off x="6007" y="57526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 C++ here =(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5970140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9FD02-8B45-28EC-22D5-CB18A0CFF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524E-F0B7-DE15-52D1-E0A48CF5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Small thing …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38066-ED03-2338-D52A-28ED6BC59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9152" y="2691525"/>
            <a:ext cx="4313696" cy="26195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AB6FE7-C405-FECD-C149-4A69112E7017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6332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D77-F7A1-F655-AEA5-2379035A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r>
              <a:rPr lang="en-GB" dirty="0"/>
              <a:t> – </a:t>
            </a:r>
            <a:r>
              <a:rPr lang="en-GB" dirty="0" err="1"/>
              <a:t>Embind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8356B2-7F75-E23B-BD6E-5228E4F3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Calling JavaScript from C++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F77AC-F88E-B718-96E3-6B761D6B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25524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D77-F7A1-F655-AEA5-2379035A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r>
              <a:rPr lang="en-GB" dirty="0"/>
              <a:t> – </a:t>
            </a:r>
            <a:r>
              <a:rPr lang="en-GB" dirty="0" err="1"/>
              <a:t>Embind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8356B2-7F75-E23B-BD6E-5228E4F3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emscripten</a:t>
            </a:r>
            <a:r>
              <a:rPr lang="en-US" b="1" dirty="0"/>
              <a:t>::</a:t>
            </a:r>
            <a:r>
              <a:rPr lang="en-US" b="1" dirty="0" err="1"/>
              <a:t>val</a:t>
            </a:r>
            <a:endParaRPr lang="en-US" b="1" dirty="0"/>
          </a:p>
          <a:p>
            <a:pPr lvl="1"/>
            <a:r>
              <a:rPr lang="en-US" dirty="0"/>
              <a:t>Sort of an equivalent to std::any with extra fuzz</a:t>
            </a:r>
          </a:p>
          <a:p>
            <a:r>
              <a:rPr lang="en-US" dirty="0"/>
              <a:t>Allows for manipulation of JS values from C++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FBFA2-00B0-A240-1007-497CB979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48258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9FD02-8B45-28EC-22D5-CB18A0CFF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524E-F0B7-DE15-52D1-E0A48CF5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Emscripten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Embind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361E925-EAD4-5145-5805-A710C3ED6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58" y="2628263"/>
            <a:ext cx="7404592" cy="1038345"/>
          </a:xfrm>
          <a:prstGeom prst="rect">
            <a:avLst/>
          </a:prstGeom>
        </p:spPr>
      </p:pic>
      <p:pic>
        <p:nvPicPr>
          <p:cNvPr id="8" name="Picture 7" descr="A picture containing font, text, screenshot, graphics&#10;&#10;Description automatically generated">
            <a:extLst>
              <a:ext uri="{FF2B5EF4-FFF2-40B4-BE49-F238E27FC236}">
                <a16:creationId xmlns:a16="http://schemas.microsoft.com/office/drawing/2014/main" id="{6CC299D4-66C2-5988-7CAC-26F32F99F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58" y="3630748"/>
            <a:ext cx="7762054" cy="9191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9B49E0-5BE1-8EAF-6CC9-A9CC2E0EF90A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574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9FD02-8B45-28EC-22D5-CB18A0CFF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524E-F0B7-DE15-52D1-E0A48CF5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Emscripten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Embind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4EB59D47-50E3-9237-B73E-9B897F7BD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87" y="2055813"/>
            <a:ext cx="9536626" cy="343555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B7F19A-FF8B-B35D-143B-EA71977B97BE}"/>
              </a:ext>
            </a:extLst>
          </p:cNvPr>
          <p:cNvCxnSpPr/>
          <p:nvPr/>
        </p:nvCxnSpPr>
        <p:spPr>
          <a:xfrm>
            <a:off x="1106311" y="1732182"/>
            <a:ext cx="9990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613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D77-F7A1-F655-AEA5-2379035A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Emscripten</a:t>
            </a:r>
            <a:r>
              <a:rPr lang="en-GB" dirty="0"/>
              <a:t> – </a:t>
            </a:r>
            <a:r>
              <a:rPr lang="en-GB" dirty="0" err="1"/>
              <a:t>Embind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FBFA2-00B0-A240-1007-497CB979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</a:t>
            </a:r>
            <a:endParaRPr lang="LID4096" dirty="0"/>
          </a:p>
        </p:txBody>
      </p:sp>
      <p:pic>
        <p:nvPicPr>
          <p:cNvPr id="8" name="Picture 7" descr="A picture containing font, graphics, logo, design&#10;&#10;Description automatically generated">
            <a:extLst>
              <a:ext uri="{FF2B5EF4-FFF2-40B4-BE49-F238E27FC236}">
                <a16:creationId xmlns:a16="http://schemas.microsoft.com/office/drawing/2014/main" id="{B7D0C4CE-3EC6-138E-EEBE-4EF79FD3D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06" y="2606467"/>
            <a:ext cx="2670560" cy="2670560"/>
          </a:xfrm>
          <a:prstGeom prst="rect">
            <a:avLst/>
          </a:prstGeom>
        </p:spPr>
      </p:pic>
      <p:pic>
        <p:nvPicPr>
          <p:cNvPr id="10" name="Picture 9" descr="A purple sign with white letters and a black circle&#10;&#10;Description automatically generated with low confidence">
            <a:extLst>
              <a:ext uri="{FF2B5EF4-FFF2-40B4-BE49-F238E27FC236}">
                <a16:creationId xmlns:a16="http://schemas.microsoft.com/office/drawing/2014/main" id="{85BA9A4E-A5CC-C653-EFB1-C9BD6B6E5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69" y="2606467"/>
            <a:ext cx="2666225" cy="2666225"/>
          </a:xfrm>
          <a:prstGeom prst="rect">
            <a:avLst/>
          </a:prstGeom>
        </p:spPr>
      </p:pic>
      <p:pic>
        <p:nvPicPr>
          <p:cNvPr id="11" name="Graphic 10" descr="Transfer with solid fill">
            <a:extLst>
              <a:ext uri="{FF2B5EF4-FFF2-40B4-BE49-F238E27FC236}">
                <a16:creationId xmlns:a16="http://schemas.microsoft.com/office/drawing/2014/main" id="{39E1F64A-916D-BC5F-E622-DA9602184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967" y="348237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0391A2-0DF1-166A-D9E3-5D3799264211}"/>
              </a:ext>
            </a:extLst>
          </p:cNvPr>
          <p:cNvSpPr txBox="1"/>
          <p:nvPr/>
        </p:nvSpPr>
        <p:spPr>
          <a:xfrm>
            <a:off x="5613900" y="439848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EMBIND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515745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76D93-4B73-03D7-772C-D790E810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Web Assembly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70038-CD00-AE1C-845A-4B801280B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3999" y="1353903"/>
            <a:ext cx="6909801" cy="38867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9C8E9A-B921-B729-CE22-6815253C8261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Embind and Emscripten: Blending C++11, JavaScript, and the Web Browser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Chad Austin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CppCon 2014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https://youtu.be/Dsgws5zJiwk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38851-5DE5-91DD-C26C-201C9485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journey</a:t>
            </a:r>
          </a:p>
        </p:txBody>
      </p:sp>
    </p:spTree>
    <p:extLst>
      <p:ext uri="{BB962C8B-B14F-4D97-AF65-F5344CB8AC3E}">
        <p14:creationId xmlns:p14="http://schemas.microsoft.com/office/powerpoint/2010/main" val="39684179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0E69-AB89-F605-2A78-63C80AA29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Demonstration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A496B-8BFF-C13E-6396-E9D00F19D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Let’s hope this still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090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D60A-5C9C-2872-4281-4B0CF153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6" name="Picture Placeholder 5" descr="A picture containing screenshot, colorfulness, blue, electric blue&#10;&#10;Description automatically generated">
            <a:extLst>
              <a:ext uri="{FF2B5EF4-FFF2-40B4-BE49-F238E27FC236}">
                <a16:creationId xmlns:a16="http://schemas.microsoft.com/office/drawing/2014/main" id="{313D3D56-CC6E-6325-5E44-574316C8FC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FF34D-C3F9-79E4-5F07-84436DFE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396089"/>
            <a:ext cx="10113264" cy="110529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https://www.davedebreuck.com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https://github.com/Dyronix</a:t>
            </a: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US" b="0" i="0" u="none" strike="noStrike" dirty="0">
                <a:solidFill>
                  <a:schemeClr val="bg1"/>
                </a:solidFill>
                <a:effectLst/>
                <a:latin typeface="avenir-lt-w01_35-light1475496"/>
              </a:rPr>
              <a:t>davedebreuck.gamedeveloper@gmail.com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dave.debreuck@twikit.com</a:t>
            </a:r>
          </a:p>
        </p:txBody>
      </p:sp>
    </p:spTree>
    <p:extLst>
      <p:ext uri="{BB962C8B-B14F-4D97-AF65-F5344CB8AC3E}">
        <p14:creationId xmlns:p14="http://schemas.microsoft.com/office/powerpoint/2010/main" val="319933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3433-BFC0-50B3-C7DE-B2DD5247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9DBD-009A-EE7A-C000-BDC340C7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standardized approaches ( all deprecated )</a:t>
            </a:r>
          </a:p>
          <a:p>
            <a:pPr lvl="1"/>
            <a:r>
              <a:rPr lang="en-US" dirty="0"/>
              <a:t>ActiveX</a:t>
            </a:r>
          </a:p>
          <a:p>
            <a:pPr lvl="1"/>
            <a:r>
              <a:rPr lang="en-US" dirty="0"/>
              <a:t>Flash with Alchemy</a:t>
            </a:r>
          </a:p>
          <a:p>
            <a:r>
              <a:rPr lang="en-US" dirty="0"/>
              <a:t>No proposal for entirely new technologies on the web have reached significant adoption or standardization</a:t>
            </a:r>
          </a:p>
          <a:p>
            <a:r>
              <a:rPr lang="en-US" dirty="0"/>
              <a:t>Plugins are on there way out, this is a </a:t>
            </a:r>
            <a:r>
              <a:rPr lang="en-US" b="1" dirty="0"/>
              <a:t>good </a:t>
            </a:r>
            <a:r>
              <a:rPr lang="en-US" dirty="0"/>
              <a:t>trend.</a:t>
            </a:r>
          </a:p>
          <a:p>
            <a:pPr lvl="1"/>
            <a:r>
              <a:rPr lang="en-US" dirty="0"/>
              <a:t>Standardization is why websites work both on your desktop or phone.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7210C-EC56-EC1B-B08B-1C20CB17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591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3433-BFC0-50B3-C7DE-B2DD5247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9DBD-009A-EE7A-C000-BDC340C7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standardized approaches ( all deprecated )</a:t>
            </a:r>
          </a:p>
          <a:p>
            <a:pPr lvl="1"/>
            <a:r>
              <a:rPr lang="en-US" dirty="0"/>
              <a:t>ActiveX</a:t>
            </a:r>
          </a:p>
          <a:p>
            <a:pPr lvl="1"/>
            <a:r>
              <a:rPr lang="en-US" dirty="0"/>
              <a:t>Flash with Alchemy</a:t>
            </a:r>
          </a:p>
          <a:p>
            <a:r>
              <a:rPr lang="en-US" dirty="0"/>
              <a:t>No proposal for entirely new technologies on the web have reached significant adoption or standardization</a:t>
            </a:r>
          </a:p>
          <a:p>
            <a:r>
              <a:rPr lang="en-US" dirty="0"/>
              <a:t>Plugins are on there way out, this is a </a:t>
            </a:r>
            <a:r>
              <a:rPr lang="en-US" b="1" dirty="0"/>
              <a:t>good </a:t>
            </a:r>
            <a:r>
              <a:rPr lang="en-US" dirty="0"/>
              <a:t>trend.</a:t>
            </a:r>
          </a:p>
          <a:p>
            <a:pPr lvl="1"/>
            <a:r>
              <a:rPr lang="en-US" dirty="0"/>
              <a:t>Standardization is why websites work both on your desktop or phone.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D28DA-FB9A-B91A-B161-DE1F5FD99BBB}"/>
              </a:ext>
            </a:extLst>
          </p:cNvPr>
          <p:cNvSpPr txBox="1"/>
          <p:nvPr/>
        </p:nvSpPr>
        <p:spPr>
          <a:xfrm>
            <a:off x="0" y="5653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Still no C++ =(</a:t>
            </a:r>
            <a:endParaRPr lang="LID4096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1554-A80E-2876-F7F4-E0E40A8E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Web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73549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8403d2-cdcf-4636-ad01-7a7ea6ce7a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1A24949B6544BED15C4DEAFD852A" ma:contentTypeVersion="15" ma:contentTypeDescription="Een nieuw document maken." ma:contentTypeScope="" ma:versionID="9ad1ec287c211b25074e17bf40714d45">
  <xsd:schema xmlns:xsd="http://www.w3.org/2001/XMLSchema" xmlns:xs="http://www.w3.org/2001/XMLSchema" xmlns:p="http://schemas.microsoft.com/office/2006/metadata/properties" xmlns:ns3="6133c871-bc4e-452a-81b2-798acee99ab3" xmlns:ns4="978403d2-cdcf-4636-ad01-7a7ea6ce7adb" targetNamespace="http://schemas.microsoft.com/office/2006/metadata/properties" ma:root="true" ma:fieldsID="aae20c3a05cafb0d1c8cd5af16954273" ns3:_="" ns4:_="">
    <xsd:import namespace="6133c871-bc4e-452a-81b2-798acee99ab3"/>
    <xsd:import namespace="978403d2-cdcf-4636-ad01-7a7ea6ce7ad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_activity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3c871-bc4e-452a-81b2-798acee99a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403d2-cdcf-4636-ad01-7a7ea6ce7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52CFC8-4B8F-4952-8589-649FB9FA5DDA}">
  <ds:schemaRefs>
    <ds:schemaRef ds:uri="6133c871-bc4e-452a-81b2-798acee99ab3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978403d2-cdcf-4636-ad01-7a7ea6ce7ad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A02D884-62DD-4E8B-826F-60126E412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3c871-bc4e-452a-81b2-798acee99ab3"/>
    <ds:schemaRef ds:uri="978403d2-cdcf-4636-ad01-7a7ea6ce7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9CA85-7A83-4CAC-8FDD-10796EF25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1858</TotalTime>
  <Words>2819</Words>
  <Application>Microsoft Office PowerPoint</Application>
  <PresentationFormat>Widescreen</PresentationFormat>
  <Paragraphs>517</Paragraphs>
  <Slides>78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avenir-lt-w01_35-light1475496</vt:lpstr>
      <vt:lpstr>Calibri</vt:lpstr>
      <vt:lpstr>Calibri Light</vt:lpstr>
      <vt:lpstr>YouTube Sans</vt:lpstr>
      <vt:lpstr>Retrospect</vt:lpstr>
      <vt:lpstr>Emscripten</vt:lpstr>
      <vt:lpstr>Who am I</vt:lpstr>
      <vt:lpstr>Who am I</vt:lpstr>
      <vt:lpstr>Summary</vt:lpstr>
      <vt:lpstr>The Web</vt:lpstr>
      <vt:lpstr>The Web</vt:lpstr>
      <vt:lpstr>The Web</vt:lpstr>
      <vt:lpstr>What can we do?</vt:lpstr>
      <vt:lpstr>What can we do?</vt:lpstr>
      <vt:lpstr>What can we do?</vt:lpstr>
      <vt:lpstr>Compiling for the web</vt:lpstr>
      <vt:lpstr>Compiling to JavaScript</vt:lpstr>
      <vt:lpstr>Compiling to JavaScript</vt:lpstr>
      <vt:lpstr>Sounds like fun</vt:lpstr>
      <vt:lpstr>Sounds like fun</vt:lpstr>
      <vt:lpstr>Sounds like fun</vt:lpstr>
      <vt:lpstr>Emscripten</vt:lpstr>
      <vt:lpstr>Emscripten</vt:lpstr>
      <vt:lpstr>Other Libraries</vt:lpstr>
      <vt:lpstr>Web Assembly</vt:lpstr>
      <vt:lpstr>The journey</vt:lpstr>
      <vt:lpstr>Emitted Code</vt:lpstr>
      <vt:lpstr>Emitted Code</vt:lpstr>
      <vt:lpstr>Emitted Code</vt:lpstr>
      <vt:lpstr>Fundamental Differences</vt:lpstr>
      <vt:lpstr>Fundamental Differences</vt:lpstr>
      <vt:lpstr>Fundamental Differences</vt:lpstr>
      <vt:lpstr>Trip down memory lane</vt:lpstr>
      <vt:lpstr>Definition of ASM.js</vt:lpstr>
      <vt:lpstr>However, ...</vt:lpstr>
      <vt:lpstr>Web Assembly ( 2017 )</vt:lpstr>
      <vt:lpstr>Web Assembly</vt:lpstr>
      <vt:lpstr>Web Assembly</vt:lpstr>
      <vt:lpstr>Web Assembly</vt:lpstr>
      <vt:lpstr>PowerPoint Presentation</vt:lpstr>
      <vt:lpstr>Web Assembly</vt:lpstr>
      <vt:lpstr>Why am I telling you all this?</vt:lpstr>
      <vt:lpstr>Emscripten =&gt; Web Assembly</vt:lpstr>
      <vt:lpstr>Emscripten =&gt; Web Assembly</vt:lpstr>
      <vt:lpstr>Emscripten =&gt; Web Assembly</vt:lpstr>
      <vt:lpstr>Some example</vt:lpstr>
      <vt:lpstr>Some example</vt:lpstr>
      <vt:lpstr>PowerPoint Presentation</vt:lpstr>
      <vt:lpstr>PowerPoint Presentation</vt:lpstr>
      <vt:lpstr>Some example</vt:lpstr>
      <vt:lpstr>The problem</vt:lpstr>
      <vt:lpstr>The solution</vt:lpstr>
      <vt:lpstr>The solution</vt:lpstr>
      <vt:lpstr>The solution</vt:lpstr>
      <vt:lpstr>Fun fact </vt:lpstr>
      <vt:lpstr>Communication</vt:lpstr>
      <vt:lpstr>Emscripten</vt:lpstr>
      <vt:lpstr>Emscripten</vt:lpstr>
      <vt:lpstr>Emscripten</vt:lpstr>
      <vt:lpstr>Emscripten - Embind</vt:lpstr>
      <vt:lpstr>Emscripten - Embind</vt:lpstr>
      <vt:lpstr>Emscripten - Embind</vt:lpstr>
      <vt:lpstr>Emscripten - Embind - Data Structures</vt:lpstr>
      <vt:lpstr>Emscripten - Embind - Enumerations</vt:lpstr>
      <vt:lpstr>Emscripten - Embind - Constants</vt:lpstr>
      <vt:lpstr>Emscripten - Embind - Functions</vt:lpstr>
      <vt:lpstr>Some example</vt:lpstr>
      <vt:lpstr>Some example</vt:lpstr>
      <vt:lpstr>Some example</vt:lpstr>
      <vt:lpstr>Some example</vt:lpstr>
      <vt:lpstr>Small thing …</vt:lpstr>
      <vt:lpstr>Small thing …</vt:lpstr>
      <vt:lpstr>Small thing …</vt:lpstr>
      <vt:lpstr>Small thing …</vt:lpstr>
      <vt:lpstr>Small thing …</vt:lpstr>
      <vt:lpstr>Emscripten – Embind</vt:lpstr>
      <vt:lpstr>Emscripten – Embind</vt:lpstr>
      <vt:lpstr>Emscripten - Embind</vt:lpstr>
      <vt:lpstr>Emscripten - Embind</vt:lpstr>
      <vt:lpstr>Emscripten – Embind</vt:lpstr>
      <vt:lpstr>Web Assembly</vt:lpstr>
      <vt:lpstr>Demonstration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Emscripten</dc:title>
  <dc:creator>Dave De Breuck</dc:creator>
  <cp:lastModifiedBy>Dave De Breuck</cp:lastModifiedBy>
  <cp:revision>19</cp:revision>
  <dcterms:created xsi:type="dcterms:W3CDTF">2023-04-17T10:36:43Z</dcterms:created>
  <dcterms:modified xsi:type="dcterms:W3CDTF">2023-05-12T08:37:42Z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0x0101004F4B1A24949B6544BED15C4DEAFD852A</vt:lpwstr>
  </property>
</Properties>
</file>