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0080625" cy="5670550"/>
  <p:notesSz cx="7559675" cy="10691813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162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1C12EE2-6E52-4DF4-BF5A-07BA9A329A5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357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907200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04000" y="3085560"/>
            <a:ext cx="907200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469D2C4-3299-4452-AA37-F212BDD81FD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357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504000" y="30855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152680" y="30855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EBD4BDA-0D02-4AF5-9BDE-132AF140825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357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29210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71560" y="1368000"/>
            <a:ext cx="29210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639120" y="1368000"/>
            <a:ext cx="29210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504000" y="3085560"/>
            <a:ext cx="29210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571560" y="3085560"/>
            <a:ext cx="29210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639120" y="3085560"/>
            <a:ext cx="29210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6BA298B-D81B-4C39-AB92-72EE3817A00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357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32D2CE6-B03B-48FF-9834-7E43AFFC0B55}" type="slidenum"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357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1B9AFA7-3984-4A7B-A121-F60EF11A830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357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152680" y="13680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42A534E-8C9B-4BB6-B217-A6F45C50C8B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357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BB7BD8A-C4C5-4FBB-BE8D-D36BAE56EC6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216000"/>
            <a:ext cx="7020000" cy="434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A0B7EFB-EE21-4D52-90F8-32B5FA6C272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357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680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04000" y="30855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CDD2C46-EA01-403A-982F-EA02B47AC94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357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152680" y="30855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AB66E98-082D-4DE3-B6CE-2B6035E7BA2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357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504000" y="3085560"/>
            <a:ext cx="907200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C16705-C455-48F9-A9CB-735F3D2DEC8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14"/>
          <a:stretch/>
        </p:blipFill>
        <p:spPr>
          <a:xfrm>
            <a:off x="-58320" y="81000"/>
            <a:ext cx="7794360" cy="120564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68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95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459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29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3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29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3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29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3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29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504000" y="516492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en-US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&lt;date/time&gt;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3447000" y="516492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en-US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&lt;footer&gt;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7227000" y="516492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buNone/>
            </a:pPr>
            <a:fld id="{2C1FDB43-5D34-4C59-AD1F-9EA26E8F358C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SpaceShip Operator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Lieven de Cock</a:t>
            </a:r>
          </a:p>
          <a:p>
            <a:pPr algn="ctr">
              <a:buNone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www.codeblocks.org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Operators</a:t>
            </a: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918864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Equality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Relational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B57D2E3-D418-4768-AE60-6273AD841C5E}" type="slidenum"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The Past </a:t>
            </a: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1120" y="1368000"/>
            <a:ext cx="415944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Out test class : MagicInt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1" strike="noStrike" spc="-1">
                <a:solidFill>
                  <a:srgbClr val="000000"/>
                </a:solidFill>
                <a:latin typeface="Arial"/>
              </a:rPr>
              <a:t>Implicit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 constructor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Compare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Sortable</a:t>
            </a:r>
            <a:br>
              <a:rPr sz="2600"/>
            </a:br>
            <a:br>
              <a:rPr sz="2600"/>
            </a:b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Problem:</a:t>
            </a:r>
            <a:br>
              <a:rPr sz="2600"/>
            </a:b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mi == 242 : OK</a:t>
            </a:r>
            <a:br>
              <a:rPr sz="2600"/>
            </a:b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242 == mi : WOOPS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60560" y="1466640"/>
            <a:ext cx="5212080" cy="401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8000"/>
          </a:bodyPr>
          <a:lstStyle/>
          <a:p>
            <a:r>
              <a:rPr lang="en-US" sz="8800" b="0" strike="noStrike" spc="-1">
                <a:solidFill>
                  <a:srgbClr val="008000"/>
                </a:solidFill>
                <a:latin typeface="Arial"/>
              </a:rPr>
              <a:t>class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8800" b="0" strike="noStrike" spc="-1">
                <a:solidFill>
                  <a:srgbClr val="0000FF"/>
                </a:solidFill>
                <a:latin typeface="Arial"/>
              </a:rPr>
              <a:t>MagicInt</a:t>
            </a:r>
            <a:endParaRPr lang="en-US" sz="8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8800" b="0" strike="noStrike" spc="-1">
                <a:solidFill>
                  <a:srgbClr val="008000"/>
                </a:solidFill>
                <a:latin typeface="Arial"/>
              </a:rPr>
              <a:t>public</a:t>
            </a:r>
            <a:r>
              <a:rPr lang="en-US" sz="8800" b="0" strike="noStrike" spc="-1">
                <a:solidFill>
                  <a:srgbClr val="666666"/>
                </a:solidFill>
                <a:latin typeface="Arial"/>
              </a:rPr>
              <a:t>:</a:t>
            </a:r>
            <a:endParaRPr lang="en-US" sz="8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   MagicInt(</a:t>
            </a:r>
            <a:r>
              <a:rPr lang="en-US" sz="880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val) </a:t>
            </a:r>
            <a:r>
              <a:rPr lang="en-US" sz="8800" b="0" strike="noStrike" spc="-1">
                <a:solidFill>
                  <a:srgbClr val="666666"/>
                </a:solidFill>
                <a:latin typeface="Arial"/>
              </a:rPr>
              <a:t>: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mValue{val} {}</a:t>
            </a:r>
          </a:p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880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880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880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8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880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8800" b="0" strike="noStrike" spc="-1">
                <a:solidFill>
                  <a:srgbClr val="008000"/>
                </a:solidFill>
                <a:latin typeface="Arial"/>
              </a:rPr>
              <a:t>const</a:t>
            </a:r>
            <a:endParaRPr lang="en-US" sz="8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880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mValue </a:t>
            </a:r>
            <a:r>
              <a:rPr lang="en-US" sz="880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rhs.mValue;</a:t>
            </a: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880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880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880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8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880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8800" b="0" strike="noStrike" spc="-1">
                <a:solidFill>
                  <a:srgbClr val="008000"/>
                </a:solidFill>
                <a:latin typeface="Arial"/>
              </a:rPr>
              <a:t>const</a:t>
            </a:r>
            <a:endParaRPr lang="en-US" sz="8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880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mValue </a:t>
            </a:r>
            <a:r>
              <a:rPr lang="en-US" sz="880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rhs.mValue;</a:t>
            </a: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8800" b="0" strike="noStrike" spc="-1">
                <a:solidFill>
                  <a:srgbClr val="008000"/>
                </a:solidFill>
                <a:latin typeface="Arial"/>
              </a:rPr>
              <a:t>private</a:t>
            </a:r>
            <a:r>
              <a:rPr lang="en-US" sz="8800" b="0" strike="noStrike" spc="-1">
                <a:solidFill>
                  <a:srgbClr val="666666"/>
                </a:solidFill>
                <a:latin typeface="Arial"/>
              </a:rPr>
              <a:t>:</a:t>
            </a:r>
            <a:endParaRPr lang="en-US" sz="8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880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mValue;</a:t>
            </a: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8584225-F7E6-4C95-A47B-7C1450D7BDF6}" type="slidenum"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The Past : fix the compare problem </a:t>
            </a: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138240" y="1368000"/>
            <a:ext cx="452520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Honor mathematics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Scott Meyers : act as an int</a:t>
            </a:r>
            <a:br>
              <a:rPr sz="2600"/>
            </a:b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So “==” ==&gt; 2 methods needed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Free method which swaps operands</a:t>
            </a: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846320" y="1283760"/>
            <a:ext cx="5212080" cy="401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8000"/>
          </a:bodyPr>
          <a:lstStyle/>
          <a:p>
            <a:r>
              <a:rPr lang="en-US" sz="8800" b="0" strike="noStrike" spc="-1">
                <a:solidFill>
                  <a:srgbClr val="008000"/>
                </a:solidFill>
                <a:latin typeface="Arial"/>
              </a:rPr>
              <a:t>class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8800" b="0" strike="noStrike" spc="-1">
                <a:solidFill>
                  <a:srgbClr val="0000FF"/>
                </a:solidFill>
                <a:latin typeface="Arial"/>
              </a:rPr>
              <a:t>MagicInt</a:t>
            </a:r>
            <a:endParaRPr lang="en-US" sz="8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8800" b="0" strike="noStrike" spc="-1">
                <a:solidFill>
                  <a:srgbClr val="008000"/>
                </a:solidFill>
                <a:latin typeface="Arial"/>
              </a:rPr>
              <a:t>public</a:t>
            </a:r>
            <a:r>
              <a:rPr lang="en-US" sz="8800" b="0" strike="noStrike" spc="-1">
                <a:solidFill>
                  <a:srgbClr val="666666"/>
                </a:solidFill>
                <a:latin typeface="Arial"/>
              </a:rPr>
              <a:t>:</a:t>
            </a:r>
            <a:endParaRPr lang="en-US" sz="8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   MagicInt(</a:t>
            </a:r>
            <a:r>
              <a:rPr lang="en-US" sz="880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val) </a:t>
            </a:r>
            <a:r>
              <a:rPr lang="en-US" sz="8800" b="0" strike="noStrike" spc="-1">
                <a:solidFill>
                  <a:srgbClr val="666666"/>
                </a:solidFill>
                <a:latin typeface="Arial"/>
              </a:rPr>
              <a:t>: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mValue{val} {}</a:t>
            </a:r>
          </a:p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880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880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880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8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880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8800" b="0" strike="noStrike" spc="-1">
                <a:solidFill>
                  <a:srgbClr val="008000"/>
                </a:solidFill>
                <a:latin typeface="Arial"/>
              </a:rPr>
              <a:t>const</a:t>
            </a:r>
            <a:endParaRPr lang="en-US" sz="8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880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mValue </a:t>
            </a:r>
            <a:r>
              <a:rPr lang="en-US" sz="880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rhs.mValue;</a:t>
            </a: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8800" b="0" strike="noStrike" spc="-1">
                <a:solidFill>
                  <a:srgbClr val="008000"/>
                </a:solidFill>
                <a:latin typeface="Arial"/>
              </a:rPr>
              <a:t>private</a:t>
            </a:r>
            <a:r>
              <a:rPr lang="en-US" sz="8800" b="0" strike="noStrike" spc="-1">
                <a:solidFill>
                  <a:srgbClr val="666666"/>
                </a:solidFill>
                <a:latin typeface="Arial"/>
              </a:rPr>
              <a:t>:</a:t>
            </a:r>
            <a:endParaRPr lang="en-US" sz="8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880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mValue;</a:t>
            </a: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r>
              <a:rPr lang="en-US" sz="880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880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880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880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lhs, </a:t>
            </a:r>
            <a:r>
              <a:rPr lang="en-US" sz="8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880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rhs)</a:t>
            </a: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880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rhs </a:t>
            </a:r>
            <a:r>
              <a:rPr lang="en-US" sz="880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 lhs;</a:t>
            </a:r>
          </a:p>
          <a:p>
            <a:r>
              <a:rPr lang="en-US" sz="8800" b="0" strike="noStrike" spc="-1">
                <a:solidFill>
                  <a:srgbClr val="000000"/>
                </a:solidFill>
                <a:latin typeface="Arial"/>
              </a:rPr>
              <a:t>}</a:t>
            </a:r>
          </a:p>
          <a:p>
            <a:endParaRPr lang="en-US" sz="8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0AEF8F7-5FDE-4476-89A6-630A7D8B7027}" type="slidenum"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The Past : fix the compare problem → hidden friends </a:t>
            </a: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9188640" cy="1466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1 (free) method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Both arguments can be implicitly converted</a:t>
            </a: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65760" y="2468880"/>
            <a:ext cx="9692640" cy="283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"/>
          </a:bodyPr>
          <a:lstStyle/>
          <a:p>
            <a:r>
              <a:rPr lang="en-US" sz="22650" b="0" strike="noStrike" spc="-1">
                <a:solidFill>
                  <a:srgbClr val="008000"/>
                </a:solidFill>
                <a:latin typeface="Arial"/>
              </a:rPr>
              <a:t>class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2650" b="0" strike="noStrike" spc="-1">
                <a:solidFill>
                  <a:srgbClr val="0000FF"/>
                </a:solidFill>
                <a:latin typeface="Arial"/>
              </a:rPr>
              <a:t>MagicInt</a:t>
            </a:r>
            <a:endParaRPr lang="en-US" sz="226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22650" b="0" strike="noStrike" spc="-1">
                <a:solidFill>
                  <a:srgbClr val="008000"/>
                </a:solidFill>
                <a:latin typeface="Arial"/>
              </a:rPr>
              <a:t>public</a:t>
            </a:r>
            <a:r>
              <a:rPr lang="en-US" sz="22650" b="0" strike="noStrike" spc="-1">
                <a:solidFill>
                  <a:srgbClr val="666666"/>
                </a:solidFill>
                <a:latin typeface="Arial"/>
              </a:rPr>
              <a:t>:</a:t>
            </a:r>
            <a:endParaRPr lang="en-US" sz="226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   MagicInt(</a:t>
            </a:r>
            <a:r>
              <a:rPr lang="en-US" sz="2265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val) </a:t>
            </a:r>
            <a:r>
              <a:rPr lang="en-US" sz="22650" b="0" strike="noStrike" spc="-1">
                <a:solidFill>
                  <a:srgbClr val="666666"/>
                </a:solidFill>
                <a:latin typeface="Arial"/>
              </a:rPr>
              <a:t>: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mValue{val} {}</a:t>
            </a:r>
          </a:p>
          <a:p>
            <a:endParaRPr lang="en-US" sz="8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22650" b="0" strike="noStrike" spc="-1">
                <a:solidFill>
                  <a:srgbClr val="008000"/>
                </a:solidFill>
                <a:latin typeface="Arial"/>
              </a:rPr>
              <a:t>friend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265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265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2265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2265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2265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lhs, </a:t>
            </a:r>
            <a:r>
              <a:rPr lang="en-US" sz="2265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2265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rhs)</a:t>
            </a:r>
          </a:p>
          <a:p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2265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lhs.mValue </a:t>
            </a:r>
            <a:r>
              <a:rPr lang="en-US" sz="2265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rhs.mValue;</a:t>
            </a:r>
          </a:p>
          <a:p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8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22650" b="0" strike="noStrike" spc="-1">
                <a:solidFill>
                  <a:srgbClr val="008000"/>
                </a:solidFill>
                <a:latin typeface="Arial"/>
              </a:rPr>
              <a:t>private</a:t>
            </a:r>
            <a:r>
              <a:rPr lang="en-US" sz="22650" b="0" strike="noStrike" spc="-1">
                <a:solidFill>
                  <a:srgbClr val="666666"/>
                </a:solidFill>
                <a:latin typeface="Arial"/>
              </a:rPr>
              <a:t>:</a:t>
            </a:r>
            <a:endParaRPr lang="en-US" sz="226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2265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mValue;</a:t>
            </a:r>
          </a:p>
          <a:p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A35D39F-0F22-486A-A9B9-A904873C790C}" type="slidenum"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The Past : all 6 </a:t>
            </a: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918864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==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&lt;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&lt;=  ( == or &lt;)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!=   ( not ==)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&gt;    ( not &lt;=)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&gt;=  ( not &lt;)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1D8CCC-DED2-41F5-9950-0D75BFAD9426}" type="slidenum"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74320" y="177120"/>
            <a:ext cx="740664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The Past : all 6</a:t>
            </a: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365760" y="1280160"/>
            <a:ext cx="9692640" cy="429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"/>
          </a:bodyPr>
          <a:lstStyle/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friend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lhs,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rhs)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lhs.mValue 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rhs.mValue;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9999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26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friend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!=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lhs,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rhs)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!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(lhs.mValue 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rhs.mValue);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9999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26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friend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lhs,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rhs)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(lhs.mValue 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rhs.mValue);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9999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26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friend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&lt;=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lhs,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rhs)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(lhs.mValue 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rhs.mValue) 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||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(lhs.mValue 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rhs.mValue);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9999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26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friend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&gt;=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lhs,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rhs)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!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(lhs.mValue 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rhs.mValue);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226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friend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&gt;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lhs,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rhs)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!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(lhs.mValue 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&lt;=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rhs.mValue);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226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B843A17-70AB-4729-B796-53343D79F431}" type="slidenum"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The Past : be complete </a:t>
            </a: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918864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noexcept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constexpr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[[nodiscard]]</a:t>
            </a: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3017520" y="1280160"/>
            <a:ext cx="7040880" cy="429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"/>
          </a:bodyPr>
          <a:lstStyle/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[[nodiscard]]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friend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constexpr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lhs,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noexcept</a:t>
            </a:r>
            <a:endParaRPr lang="en-US" sz="9999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lhs.mValue 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rhs.mValue;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9999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[[nodiscard]]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friend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constexpr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!=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lhs,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noexcept</a:t>
            </a:r>
            <a:endParaRPr lang="en-US" sz="9999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!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(lhs.mValue 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rhs.mValue);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9999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[[nodiscard]]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friend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constexpr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lhs,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noexcept</a:t>
            </a:r>
            <a:endParaRPr lang="en-US" sz="9999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(lhs.mValue 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rhs.mValue);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9999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[[nodiscard]]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friend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constexpr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&lt;=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lhs,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noexcept</a:t>
            </a:r>
            <a:endParaRPr lang="en-US" sz="9999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(lhs.mValue 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rhs.mValue) 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||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(lhs.mValue 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rhs.mValue);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9999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[[nodiscard]]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friend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constexpr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&gt;=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lhs,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noexcept</a:t>
            </a:r>
            <a:endParaRPr lang="en-US" sz="9999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!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(lhs.mValue 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rhs.mValue);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9999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[[nodiscard]]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friend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constexpr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&gt;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lhs,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noexcept</a:t>
            </a:r>
            <a:endParaRPr lang="en-US" sz="9999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9999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!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(lhs.mValue </a:t>
            </a:r>
            <a:r>
              <a:rPr lang="en-US" sz="99990" b="0" strike="noStrike" spc="-1">
                <a:solidFill>
                  <a:srgbClr val="666666"/>
                </a:solidFill>
                <a:latin typeface="Arial"/>
              </a:rPr>
              <a:t>&lt;=</a:t>
            </a:r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rhs.mValue);</a:t>
            </a:r>
          </a:p>
          <a:p>
            <a:r>
              <a:rPr lang="en-US" sz="9999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9999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F6F5205-445A-44FC-B665-8DB66FD69016}" type="slidenum"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C++20 : Rewrites </a:t>
            </a: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470808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Equality operator “==”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A a; B b;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a != b : compiler will try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a != b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!( a == b)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!( b == a)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Note : it will NOT try (b != a)</a:t>
            </a: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5303520" y="1368000"/>
            <a:ext cx="470808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a == b : compiler will try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a == b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b == a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4D4F6A8-DA93-4DBC-A73F-86BC7954A241}" type="slidenum"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C++20 : Rewrites </a:t>
            </a: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3657600" y="1280160"/>
            <a:ext cx="6422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"/>
          </a:bodyPr>
          <a:lstStyle/>
          <a:p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2466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MagicInt f1{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242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2466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MagicInt f2{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100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endParaRPr lang="en-US" sz="226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(f1 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f2) 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endl;    </a:t>
            </a:r>
            <a:r>
              <a:rPr lang="en-US" sz="24660" b="0" strike="noStrike" spc="-1">
                <a:solidFill>
                  <a:srgbClr val="408080"/>
                </a:solidFill>
                <a:latin typeface="Arial"/>
              </a:rPr>
              <a:t>/// OK</a:t>
            </a:r>
            <a:endParaRPr lang="en-US" sz="2466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(f1 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!=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f2) 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endl;     </a:t>
            </a:r>
            <a:r>
              <a:rPr lang="en-US" sz="24660" b="0" strike="noStrike" spc="-1">
                <a:solidFill>
                  <a:srgbClr val="408080"/>
                </a:solidFill>
                <a:latin typeface="Arial"/>
              </a:rPr>
              <a:t>/// rewritten as !(a==b)</a:t>
            </a:r>
            <a:endParaRPr lang="en-US" sz="246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26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(f1 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242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) 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endl;  </a:t>
            </a:r>
            <a:r>
              <a:rPr lang="en-US" sz="24660" b="0" strike="noStrike" spc="-1">
                <a:solidFill>
                  <a:srgbClr val="408080"/>
                </a:solidFill>
                <a:latin typeface="Arial"/>
              </a:rPr>
              <a:t>/// OK</a:t>
            </a:r>
            <a:endParaRPr lang="en-US" sz="2466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242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f1) 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endl;  </a:t>
            </a:r>
            <a:r>
              <a:rPr lang="en-US" sz="24660" b="0" strike="noStrike" spc="-1">
                <a:solidFill>
                  <a:srgbClr val="408080"/>
                </a:solidFill>
                <a:latin typeface="Arial"/>
              </a:rPr>
              <a:t>/// rewritten as (b==a)</a:t>
            </a:r>
            <a:endParaRPr lang="en-US" sz="246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26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(f1 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!=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242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) 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endl;   </a:t>
            </a:r>
            <a:r>
              <a:rPr lang="en-US" sz="24660" b="0" strike="noStrike" spc="-1">
                <a:solidFill>
                  <a:srgbClr val="408080"/>
                </a:solidFill>
                <a:latin typeface="Arial"/>
              </a:rPr>
              <a:t>/// rewritten as !(a==b)</a:t>
            </a:r>
            <a:endParaRPr lang="en-US" sz="2466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242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!=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f1) 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2466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24660" b="0" strike="noStrike" spc="-1">
                <a:solidFill>
                  <a:srgbClr val="000000"/>
                </a:solidFill>
                <a:latin typeface="Arial"/>
              </a:rPr>
              <a:t>endl;   </a:t>
            </a:r>
            <a:r>
              <a:rPr lang="en-US" sz="24660" b="0" strike="noStrike" spc="-1">
                <a:solidFill>
                  <a:srgbClr val="408080"/>
                </a:solidFill>
                <a:latin typeface="Arial"/>
              </a:rPr>
              <a:t>/// rewritten as !(b==a)</a:t>
            </a:r>
            <a:endParaRPr lang="en-US" sz="246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26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91440" y="1371600"/>
            <a:ext cx="3931920" cy="283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"/>
          </a:bodyPr>
          <a:lstStyle/>
          <a:p>
            <a:r>
              <a:rPr lang="en-US" sz="22650" b="0" strike="noStrike" spc="-1">
                <a:solidFill>
                  <a:srgbClr val="008000"/>
                </a:solidFill>
                <a:latin typeface="Arial"/>
              </a:rPr>
              <a:t>class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2650" b="0" strike="noStrike" spc="-1">
                <a:solidFill>
                  <a:srgbClr val="0000FF"/>
                </a:solidFill>
                <a:latin typeface="Arial"/>
              </a:rPr>
              <a:t>MagicInt</a:t>
            </a:r>
            <a:endParaRPr lang="en-US" sz="226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22650" b="0" strike="noStrike" spc="-1">
                <a:solidFill>
                  <a:srgbClr val="008000"/>
                </a:solidFill>
                <a:latin typeface="Arial"/>
              </a:rPr>
              <a:t>public</a:t>
            </a:r>
            <a:r>
              <a:rPr lang="en-US" sz="22650" b="0" strike="noStrike" spc="-1">
                <a:solidFill>
                  <a:srgbClr val="666666"/>
                </a:solidFill>
                <a:latin typeface="Arial"/>
              </a:rPr>
              <a:t>:</a:t>
            </a:r>
            <a:endParaRPr lang="en-US" sz="226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   MagicInt(</a:t>
            </a:r>
            <a:r>
              <a:rPr lang="en-US" sz="2265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val) </a:t>
            </a:r>
            <a:r>
              <a:rPr lang="en-US" sz="22650" b="0" strike="noStrike" spc="-1">
                <a:solidFill>
                  <a:srgbClr val="666666"/>
                </a:solidFill>
                <a:latin typeface="Arial"/>
              </a:rPr>
              <a:t>: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mValue{val} {}</a:t>
            </a:r>
          </a:p>
          <a:p>
            <a:endParaRPr lang="en-US" sz="226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2265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2265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2265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2265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2265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22650" b="0" strike="noStrike" spc="-1">
                <a:solidFill>
                  <a:srgbClr val="008000"/>
                </a:solidFill>
                <a:latin typeface="Arial"/>
              </a:rPr>
              <a:t>const</a:t>
            </a:r>
            <a:endParaRPr lang="en-US" sz="226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2265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mValue </a:t>
            </a:r>
            <a:r>
              <a:rPr lang="en-US" sz="2265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rhs.mValue;</a:t>
            </a:r>
          </a:p>
          <a:p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226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22650" b="0" strike="noStrike" spc="-1">
                <a:solidFill>
                  <a:srgbClr val="008000"/>
                </a:solidFill>
                <a:latin typeface="Arial"/>
              </a:rPr>
              <a:t>private</a:t>
            </a:r>
            <a:r>
              <a:rPr lang="en-US" sz="22650" b="0" strike="noStrike" spc="-1">
                <a:solidFill>
                  <a:srgbClr val="666666"/>
                </a:solidFill>
                <a:latin typeface="Arial"/>
              </a:rPr>
              <a:t>:</a:t>
            </a:r>
            <a:endParaRPr lang="en-US" sz="226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2265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 mValue;</a:t>
            </a:r>
          </a:p>
          <a:p>
            <a:r>
              <a:rPr lang="en-US" sz="2265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endParaRPr lang="en-US" sz="226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229680" y="4389120"/>
            <a:ext cx="9188640" cy="109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Note : no hidden friend here !!!</a:t>
            </a:r>
          </a:p>
        </p:txBody>
      </p:sp>
      <p:pic>
        <p:nvPicPr>
          <p:cNvPr id="92" name="Picture 91"/>
          <p:cNvPicPr/>
          <p:nvPr/>
        </p:nvPicPr>
        <p:blipFill>
          <a:blip r:embed="rId2"/>
          <a:stretch/>
        </p:blipFill>
        <p:spPr>
          <a:xfrm>
            <a:off x="8595360" y="91440"/>
            <a:ext cx="822960" cy="223128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770E752-E61E-4720-AB70-685057BAB93B}" type="slidenum"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C++20 : Rewrites : Endless Recursion </a:t>
            </a: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3291840" y="1280160"/>
            <a:ext cx="6788160" cy="31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en-US" sz="14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MagicInt f1{</a:t>
            </a:r>
            <a:r>
              <a:rPr lang="en-US" sz="1400" b="0" strike="noStrike" spc="-1">
                <a:solidFill>
                  <a:srgbClr val="666666"/>
                </a:solidFill>
                <a:latin typeface="Arial"/>
              </a:rPr>
              <a:t>242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std</a:t>
            </a:r>
            <a:r>
              <a:rPr lang="en-US" sz="14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140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(f1 </a:t>
            </a:r>
            <a:r>
              <a:rPr lang="en-US" sz="140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>
                <a:solidFill>
                  <a:srgbClr val="666666"/>
                </a:solidFill>
                <a:latin typeface="Arial"/>
              </a:rPr>
              <a:t>242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) </a:t>
            </a:r>
            <a:r>
              <a:rPr lang="en-US" sz="140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4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endl;</a:t>
            </a:r>
          </a:p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std</a:t>
            </a:r>
            <a:r>
              <a:rPr lang="en-US" sz="14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140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1400" b="0" strike="noStrike" spc="-1">
                <a:solidFill>
                  <a:srgbClr val="666666"/>
                </a:solidFill>
                <a:latin typeface="Arial"/>
              </a:rPr>
              <a:t>242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f1) </a:t>
            </a:r>
            <a:r>
              <a:rPr lang="en-US" sz="140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4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endl;</a:t>
            </a:r>
          </a:p>
          <a:p>
            <a:r>
              <a:rPr lang="en-US" sz="1400" b="0" strike="noStrike" spc="-1">
                <a:solidFill>
                  <a:srgbClr val="408080"/>
                </a:solidFill>
                <a:latin typeface="Arial"/>
              </a:rPr>
              <a:t>// gcc 11.3/12 warns, on the above function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400" b="0" strike="noStrike" spc="-1">
                <a:solidFill>
                  <a:srgbClr val="408080"/>
                </a:solidFill>
                <a:latin typeface="Arial"/>
              </a:rPr>
              <a:t>//     in c++20 this comparison calls the current function recursively with reversed arguments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400" b="0" strike="noStrike" spc="-1">
                <a:solidFill>
                  <a:srgbClr val="408080"/>
                </a:solidFill>
                <a:latin typeface="Arial"/>
              </a:rPr>
              <a:t>//     infinite recursion detected [-Winfinite-recursion]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400" b="0" strike="noStrike" spc="-1">
                <a:solidFill>
                  <a:srgbClr val="408080"/>
                </a:solidFill>
                <a:latin typeface="Arial"/>
              </a:rPr>
              <a:t>// clang 14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400" b="0" strike="noStrike" spc="-1">
                <a:solidFill>
                  <a:srgbClr val="408080"/>
                </a:solidFill>
                <a:latin typeface="Arial"/>
              </a:rPr>
              <a:t>//     all paths through this function will call itself [-Winfinite-recursion]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182880" y="1280160"/>
            <a:ext cx="4754880" cy="320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0"/>
          </a:bodyPr>
          <a:lstStyle/>
          <a:p>
            <a:r>
              <a:rPr lang="en-US" sz="10730" b="0" strike="noStrike" spc="-1">
                <a:solidFill>
                  <a:srgbClr val="008000"/>
                </a:solidFill>
                <a:latin typeface="Arial"/>
              </a:rPr>
              <a:t>class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0730" b="0" strike="noStrike" spc="-1">
                <a:solidFill>
                  <a:srgbClr val="0000FF"/>
                </a:solidFill>
                <a:latin typeface="Arial"/>
              </a:rPr>
              <a:t>MagicInt</a:t>
            </a:r>
            <a:endParaRPr lang="en-US" sz="1073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10730" b="0" strike="noStrike" spc="-1">
                <a:solidFill>
                  <a:srgbClr val="008000"/>
                </a:solidFill>
                <a:latin typeface="Arial"/>
              </a:rPr>
              <a:t>public</a:t>
            </a:r>
            <a:r>
              <a:rPr lang="en-US" sz="10730" b="0" strike="noStrike" spc="-1">
                <a:solidFill>
                  <a:srgbClr val="666666"/>
                </a:solidFill>
                <a:latin typeface="Arial"/>
              </a:rPr>
              <a:t>:</a:t>
            </a:r>
            <a:endParaRPr lang="en-US" sz="1073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   MagicInt(</a:t>
            </a:r>
            <a:r>
              <a:rPr lang="en-US" sz="1073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val) </a:t>
            </a:r>
            <a:r>
              <a:rPr lang="en-US" sz="10730" b="0" strike="noStrike" spc="-1">
                <a:solidFill>
                  <a:srgbClr val="666666"/>
                </a:solidFill>
                <a:latin typeface="Arial"/>
              </a:rPr>
              <a:t>: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mValue{val} {}</a:t>
            </a:r>
          </a:p>
          <a:p>
            <a:endParaRPr lang="en-US" sz="226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073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073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1073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1073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1073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10730" b="0" strike="noStrike" spc="-1">
                <a:solidFill>
                  <a:srgbClr val="008000"/>
                </a:solidFill>
                <a:latin typeface="Arial"/>
              </a:rPr>
              <a:t>const</a:t>
            </a:r>
            <a:endParaRPr lang="en-US" sz="1073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1073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mValue </a:t>
            </a:r>
            <a:r>
              <a:rPr lang="en-US" sz="1073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rhs.mValue;</a:t>
            </a:r>
          </a:p>
          <a:p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r>
              <a:rPr lang="en-US" sz="10730" b="0" strike="noStrike" spc="-1">
                <a:solidFill>
                  <a:srgbClr val="008000"/>
                </a:solidFill>
                <a:latin typeface="Arial"/>
              </a:rPr>
              <a:t>private</a:t>
            </a:r>
            <a:r>
              <a:rPr lang="en-US" sz="10730" b="0" strike="noStrike" spc="-1">
                <a:solidFill>
                  <a:srgbClr val="666666"/>
                </a:solidFill>
                <a:latin typeface="Arial"/>
              </a:rPr>
              <a:t>:</a:t>
            </a:r>
            <a:endParaRPr lang="en-US" sz="1073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073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mValue;</a:t>
            </a:r>
          </a:p>
          <a:p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endParaRPr lang="en-US" sz="1073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073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073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1073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1073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lhs, </a:t>
            </a:r>
            <a:r>
              <a:rPr lang="en-US" sz="1073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1073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rhs)</a:t>
            </a:r>
          </a:p>
          <a:p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073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rhs </a:t>
            </a:r>
            <a:r>
              <a:rPr lang="en-US" sz="1073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lhs;</a:t>
            </a:r>
          </a:p>
          <a:p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}</a:t>
            </a: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229680" y="4389120"/>
            <a:ext cx="9188640" cy="109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Danger : your codebase can break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prefers to call itself with swapped operands, which is a better match than the member function which needs a type conversion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F754EE6-1327-4FD2-96B1-AD1ACE09A911}" type="slidenum"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Interactive Session	</a:t>
            </a: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918864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Who are these ?</a:t>
            </a:r>
          </a:p>
        </p:txBody>
      </p:sp>
      <p:pic>
        <p:nvPicPr>
          <p:cNvPr id="46" name="Picture 45"/>
          <p:cNvPicPr/>
          <p:nvPr/>
        </p:nvPicPr>
        <p:blipFill>
          <a:blip r:embed="rId2"/>
          <a:stretch/>
        </p:blipFill>
        <p:spPr>
          <a:xfrm>
            <a:off x="1291320" y="1923840"/>
            <a:ext cx="5109480" cy="34711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D8F1E94-8857-4660-BFDF-205164E4E12B}" type="slidenum"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C++20 : Rewrites : Endless Recursion → solutions</a:t>
            </a: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229680" y="1280160"/>
            <a:ext cx="9188640" cy="173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Only C++20 → remove this method, no longer needed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return rhs.operator==(lhs)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return rhs == MagicInt{lhs}</a:t>
            </a: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182880" y="2194560"/>
            <a:ext cx="4754880" cy="320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000"/>
          </a:bodyPr>
          <a:lstStyle/>
          <a:p>
            <a:endParaRPr lang="en-US" sz="1073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073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073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073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1073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1073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lhs, </a:t>
            </a:r>
            <a:r>
              <a:rPr lang="en-US" sz="1073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1073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rhs)</a:t>
            </a:r>
          </a:p>
          <a:p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073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rhs.operator==(lhs);</a:t>
            </a:r>
          </a:p>
          <a:p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}</a:t>
            </a: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5120640" y="2194560"/>
            <a:ext cx="4754880" cy="3200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6000"/>
          </a:bodyPr>
          <a:lstStyle/>
          <a:p>
            <a:endParaRPr lang="en-US" sz="1073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073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073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073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1073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1073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lhs, </a:t>
            </a:r>
            <a:r>
              <a:rPr lang="en-US" sz="1073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1073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rhs)</a:t>
            </a:r>
          </a:p>
          <a:p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073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rhs </a:t>
            </a:r>
            <a:r>
              <a:rPr lang="en-US" sz="1073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 MagicInt{lhs};</a:t>
            </a:r>
          </a:p>
          <a:p>
            <a:r>
              <a:rPr lang="en-US" sz="10730" b="0" strike="noStrike" spc="-1">
                <a:solidFill>
                  <a:srgbClr val="000000"/>
                </a:solidFill>
                <a:latin typeface="Arial"/>
              </a:rPr>
              <a:t>}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D31D2DF-459F-4A4C-BAA7-1523A64B659F}" type="slidenum"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SpaceShip : operator&lt;=&gt;</a:t>
            </a: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918864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Rules of the game different depending on: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Defaulted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Not defaulted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Don’t call it yourself (it is an implementation detail), use the normal operators (which it brings to the table)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Depending on the members’ support: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constexpr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noexcept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similar rewriting if the first operand can be "implicitly type converted"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19C375C-95DC-4321-B293-B07D332480BB}" type="slidenum"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SpaceShip : operator&lt;=&gt; </a:t>
            </a: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9005760" cy="11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8000"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takes preference over all other relational operators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Return type : something that can be compared to 0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#include &lt;compare&gt;</a:t>
            </a: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57200" y="2743200"/>
            <a:ext cx="5852160" cy="265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6000"/>
          </a:bodyPr>
          <a:lstStyle/>
          <a:p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class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0000FF"/>
                </a:solidFill>
                <a:latin typeface="Arial"/>
              </a:rPr>
              <a:t>MagicInt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public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MagicInt(</a:t>
            </a:r>
            <a:r>
              <a:rPr lang="en-US" sz="480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val)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mValue{val} {}</a:t>
            </a: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auto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default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;</a:t>
            </a: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private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480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mValue;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278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858000" y="2560320"/>
            <a:ext cx="3108960" cy="292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"/>
          </a:bodyPr>
          <a:lstStyle/>
          <a:p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547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MagicInt f1{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242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547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MagicInt f2{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100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(f1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f2)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endl;</a:t>
            </a:r>
          </a:p>
          <a:p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(f1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&gt;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f2)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endl;</a:t>
            </a:r>
          </a:p>
          <a:p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(f1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&lt;=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f2)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endl;</a:t>
            </a:r>
          </a:p>
          <a:p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(f1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&gt;=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f2)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endl;</a:t>
            </a:r>
          </a:p>
          <a:p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(f1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f2)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endl;</a:t>
            </a:r>
          </a:p>
          <a:p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(f1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!=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f2)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endl;</a:t>
            </a:r>
          </a:p>
          <a:p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547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MagicInt f3{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242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(f1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f3)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endl;</a:t>
            </a:r>
          </a:p>
          <a:p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(f1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!=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f3) 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endl;</a:t>
            </a:r>
          </a:p>
          <a:p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vector vec{f1, f2};</a:t>
            </a:r>
          </a:p>
          <a:p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1547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5470" b="0" strike="noStrike" spc="-1">
                <a:solidFill>
                  <a:srgbClr val="000000"/>
                </a:solidFill>
                <a:latin typeface="Arial"/>
              </a:rPr>
              <a:t>sort(vec.begin(), vec.end());</a:t>
            </a:r>
          </a:p>
          <a:p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278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6309360" y="2159280"/>
            <a:ext cx="440640" cy="341856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324C66B-C31B-4972-B758-460FA967A494}" type="slidenum"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SpaceShip : operator&lt;=&gt; : </a:t>
            </a:r>
            <a:r>
              <a:rPr lang="en-US" sz="3570" b="1" strike="noStrike" spc="-1">
                <a:solidFill>
                  <a:srgbClr val="FFFFFF"/>
                </a:solidFill>
                <a:latin typeface="Arial"/>
              </a:rPr>
              <a:t>DEFAULTED</a:t>
            </a:r>
            <a:endParaRPr lang="en-US" sz="357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04000" y="1643040"/>
            <a:ext cx="9188640" cy="3386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It gives: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4 relational operators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1" strike="noStrike" spc="-1">
                <a:solidFill>
                  <a:srgbClr val="000000"/>
                </a:solidFill>
                <a:latin typeface="Arial"/>
              </a:rPr>
              <a:t>2 equality operators</a:t>
            </a:r>
            <a:endParaRPr lang="en-US" sz="228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Compares an object member by member =&gt; order matters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br>
              <a:rPr sz="2600"/>
            </a:b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NOT defaulted =&gt; no equality operators !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38057E7-0275-45D9-9F1F-C2E8B5426DEA}" type="slidenum"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3-way comparison </a:t>
            </a: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918864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a OP b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a OP b &lt; 0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a OP b == 0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a OP b &gt; 0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eg.: std::strcmp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a &lt;=&gt; b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a &lt;=&gt; b &lt; 0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a &lt;=&gt; == 0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a &lt;=&gt; b &gt; 0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49121BC-8D16-4EA4-AF94-42CCDE1558AA}" type="slidenum"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Rewrites </a:t>
            </a: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918864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x &lt;= y → if no matching definition, try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(x &lt;=&gt; y) &lt;= 0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0 &lt;= (y &lt;=&gt; x)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x &lt;=&gt; y equal to 0 → x and y equal or equivalent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x &lt;=&gt; y less than 0 → x is less than y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x &lt;=&gt; y greater than 0 → x is greater than y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operator != never rewritten to call operator&lt;=&gt; (it might call an operator== generated from a defaulted operator&lt;=&gt;)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263616F-2B61-4583-BB90-9908DEF1929F}" type="slidenum"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SpaceShip : operator&lt;=&gt; : constexpr</a:t>
            </a: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365760" y="1371600"/>
            <a:ext cx="5943600" cy="2560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8000"/>
          </a:bodyPr>
          <a:lstStyle/>
          <a:p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struct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Coordinate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4800" b="0" strike="noStrike" spc="-1">
                <a:solidFill>
                  <a:srgbClr val="B00040"/>
                </a:solidFill>
                <a:latin typeface="Arial"/>
              </a:rPr>
              <a:t>double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x{};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4800" b="0" strike="noStrike" spc="-1">
                <a:solidFill>
                  <a:srgbClr val="B00040"/>
                </a:solidFill>
                <a:latin typeface="Arial"/>
              </a:rPr>
              <a:t>double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y{};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4800" b="0" strike="noStrike" spc="-1">
                <a:solidFill>
                  <a:srgbClr val="B00040"/>
                </a:solidFill>
                <a:latin typeface="Arial"/>
              </a:rPr>
              <a:t>double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z{};</a:t>
            </a:r>
          </a:p>
          <a:p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auto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Coordinate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)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default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278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2011680" y="4297680"/>
            <a:ext cx="7680960" cy="128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en-US" sz="2800" b="0" strike="noStrike" spc="-1">
                <a:solidFill>
                  <a:srgbClr val="008000"/>
                </a:solidFill>
                <a:latin typeface="Arial"/>
              </a:rPr>
              <a:t>constexpr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Coordinate co{</a:t>
            </a:r>
            <a:r>
              <a:rPr lang="en-US" sz="2800" b="0" strike="noStrike" spc="-1">
                <a:solidFill>
                  <a:srgbClr val="666666"/>
                </a:solidFill>
                <a:latin typeface="Arial"/>
              </a:rPr>
              <a:t>1.0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b="0" strike="noStrike" spc="-1">
                <a:solidFill>
                  <a:srgbClr val="666666"/>
                </a:solidFill>
                <a:latin typeface="Arial"/>
              </a:rPr>
              <a:t>2.0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b="0" strike="noStrike" spc="-1">
                <a:solidFill>
                  <a:srgbClr val="666666"/>
                </a:solidFill>
                <a:latin typeface="Arial"/>
              </a:rPr>
              <a:t>3.0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r>
              <a:rPr lang="en-US" sz="2800" b="0" strike="noStrike" spc="-1">
                <a:solidFill>
                  <a:srgbClr val="008000"/>
                </a:solidFill>
                <a:latin typeface="Arial"/>
              </a:rPr>
              <a:t>static_assert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(co </a:t>
            </a:r>
            <a:r>
              <a:rPr lang="en-US" sz="280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 Coordinate{</a:t>
            </a:r>
            <a:r>
              <a:rPr lang="en-US" sz="2800" b="0" strike="noStrike" spc="-1">
                <a:solidFill>
                  <a:srgbClr val="666666"/>
                </a:solidFill>
                <a:latin typeface="Arial"/>
              </a:rPr>
              <a:t>1.1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b="0" strike="noStrike" spc="-1">
                <a:solidFill>
                  <a:srgbClr val="666666"/>
                </a:solidFill>
                <a:latin typeface="Arial"/>
              </a:rPr>
              <a:t>0.0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b="0" strike="noStrike" spc="-1">
                <a:solidFill>
                  <a:srgbClr val="666666"/>
                </a:solidFill>
                <a:latin typeface="Arial"/>
              </a:rPr>
              <a:t>0.0</a:t>
            </a: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});</a:t>
            </a:r>
          </a:p>
          <a:p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278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01A13B9-A475-4CAD-86F3-A6F6FCFE585C}" type="slidenum"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SpaceShip : Not Default </a:t>
            </a: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9005760" cy="110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No “==” → if needed → add it explicitly</a:t>
            </a: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57200" y="1828800"/>
            <a:ext cx="5852160" cy="3566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7000"/>
          </a:bodyPr>
          <a:lstStyle/>
          <a:p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struct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Person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string firstName;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string lastName;</a:t>
            </a:r>
          </a:p>
          <a:p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auto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Person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lastName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rhs.lastName;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4800" b="0" strike="noStrike" spc="-1">
                <a:solidFill>
                  <a:srgbClr val="408080"/>
                </a:solidFill>
                <a:latin typeface="Arial"/>
              </a:rPr>
              <a:t>/// we need to add this one !!!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480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Person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lastName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rhs.lastName;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278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4206240" y="1737360"/>
            <a:ext cx="5669280" cy="3383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7000"/>
          </a:bodyPr>
          <a:lstStyle/>
          <a:p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std</a:t>
            </a:r>
            <a:r>
              <a:rPr lang="en-US" sz="1241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vector</a:t>
            </a:r>
            <a:r>
              <a:rPr lang="en-US" sz="1241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Person</a:t>
            </a:r>
            <a:r>
              <a:rPr lang="en-US" sz="12410" b="0" strike="noStrike" spc="-1">
                <a:solidFill>
                  <a:srgbClr val="666666"/>
                </a:solidFill>
                <a:latin typeface="Arial"/>
              </a:rPr>
              <a:t>&gt;</a:t>
            </a:r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 vec{ {</a:t>
            </a:r>
            <a:r>
              <a:rPr lang="en-US" sz="12410" b="0" strike="noStrike" spc="-1">
                <a:solidFill>
                  <a:srgbClr val="BA2121"/>
                </a:solidFill>
                <a:latin typeface="Arial"/>
              </a:rPr>
              <a:t>"Eric"</a:t>
            </a:r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12410" b="0" strike="noStrike" spc="-1">
                <a:solidFill>
                  <a:srgbClr val="BA2121"/>
                </a:solidFill>
                <a:latin typeface="Arial"/>
              </a:rPr>
              <a:t>"Cartman"</a:t>
            </a:r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}, {</a:t>
            </a:r>
            <a:r>
              <a:rPr lang="en-US" sz="12410" b="0" strike="noStrike" spc="-1">
                <a:solidFill>
                  <a:srgbClr val="BA2121"/>
                </a:solidFill>
                <a:latin typeface="Arial"/>
              </a:rPr>
              <a:t>"Stan"</a:t>
            </a:r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12410" b="0" strike="noStrike" spc="-1">
                <a:solidFill>
                  <a:srgbClr val="BA2121"/>
                </a:solidFill>
                <a:latin typeface="Arial"/>
              </a:rPr>
              <a:t>"Marsh"</a:t>
            </a:r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}, {</a:t>
            </a:r>
            <a:r>
              <a:rPr lang="en-US" sz="12410" b="0" strike="noStrike" spc="-1">
                <a:solidFill>
                  <a:srgbClr val="BA2121"/>
                </a:solidFill>
                <a:latin typeface="Arial"/>
              </a:rPr>
              <a:t>"Kyle"</a:t>
            </a:r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12410" b="0" strike="noStrike" spc="-1">
                <a:solidFill>
                  <a:srgbClr val="BA2121"/>
                </a:solidFill>
                <a:latin typeface="Arial"/>
              </a:rPr>
              <a:t>"Broflovski"</a:t>
            </a:r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}, {</a:t>
            </a:r>
            <a:r>
              <a:rPr lang="en-US" sz="12410" b="0" strike="noStrike" spc="-1">
                <a:solidFill>
                  <a:srgbClr val="BA2121"/>
                </a:solidFill>
                <a:latin typeface="Arial"/>
              </a:rPr>
              <a:t>"Kenny"</a:t>
            </a:r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12410" b="0" strike="noStrike" spc="-1">
                <a:solidFill>
                  <a:srgbClr val="BA2121"/>
                </a:solidFill>
                <a:latin typeface="Arial"/>
              </a:rPr>
              <a:t>"McCormick"</a:t>
            </a:r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}  };</a:t>
            </a:r>
          </a:p>
          <a:p>
            <a:endParaRPr lang="en-US" sz="1547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std</a:t>
            </a:r>
            <a:r>
              <a:rPr lang="en-US" sz="1241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sort(vec.begin(), vec.end());</a:t>
            </a:r>
          </a:p>
          <a:p>
            <a:endParaRPr lang="en-US" sz="1547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Person author1{</a:t>
            </a:r>
            <a:r>
              <a:rPr lang="en-US" sz="12410" b="0" strike="noStrike" spc="-1">
                <a:solidFill>
                  <a:srgbClr val="BA2121"/>
                </a:solidFill>
                <a:latin typeface="Arial"/>
              </a:rPr>
              <a:t>"Trey"</a:t>
            </a:r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12410" b="0" strike="noStrike" spc="-1">
                <a:solidFill>
                  <a:srgbClr val="BA2121"/>
                </a:solidFill>
                <a:latin typeface="Arial"/>
              </a:rPr>
              <a:t>"Parker"</a:t>
            </a:r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Person author2{</a:t>
            </a:r>
            <a:r>
              <a:rPr lang="en-US" sz="12410" b="0" strike="noStrike" spc="-1">
                <a:solidFill>
                  <a:srgbClr val="BA2121"/>
                </a:solidFill>
                <a:latin typeface="Arial"/>
              </a:rPr>
              <a:t>"Matt"</a:t>
            </a:r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12410" b="0" strike="noStrike" spc="-1">
                <a:solidFill>
                  <a:srgbClr val="BA2121"/>
                </a:solidFill>
                <a:latin typeface="Arial"/>
              </a:rPr>
              <a:t>"Stone"</a:t>
            </a:r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endParaRPr lang="en-US" sz="1547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std</a:t>
            </a:r>
            <a:r>
              <a:rPr lang="en-US" sz="1241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1241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 (author1 </a:t>
            </a:r>
            <a:r>
              <a:rPr lang="en-US" sz="1241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 author2) </a:t>
            </a:r>
            <a:r>
              <a:rPr lang="en-US" sz="1241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241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2410" b="0" strike="noStrike" spc="-1">
                <a:solidFill>
                  <a:srgbClr val="000000"/>
                </a:solidFill>
                <a:latin typeface="Arial"/>
              </a:rPr>
              <a:t>endl;</a:t>
            </a:r>
          </a:p>
          <a:p>
            <a:endParaRPr lang="en-US" sz="1547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278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F06625A-B4A3-4E6A-AC64-F330F8D331C9}" type="slidenum"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SpaceShip : Multiple Members, and some don’t matter</a:t>
            </a: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9005760" cy="3386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Struct Person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LastName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FirstName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Age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SomeData (which we don’t care about)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→ not default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→ add “==”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→ implement by calling &lt;=&gt; on the members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4E442A-CD3B-4C72-91AB-EC5DC87BE9F2}" type="slidenum"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SpaceShip : Multiple Members, and some don’t matter</a:t>
            </a: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182880" y="1828800"/>
            <a:ext cx="4663440" cy="3566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000"/>
          </a:bodyPr>
          <a:lstStyle/>
          <a:p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struct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Person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string firstName{};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string lastName{};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480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age{};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vector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480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&gt;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someData{};</a:t>
            </a:r>
          </a:p>
          <a:p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480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Person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noexcept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firstName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rhs.firstName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&amp;&amp;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        lastName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rhs.lastName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&amp;&amp;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        age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rhs.age;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278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4937760" y="1828800"/>
            <a:ext cx="4663440" cy="3566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auto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Person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noexcept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auto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cmp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lastName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rhs.lastName;   </a:t>
            </a:r>
            <a:r>
              <a:rPr lang="en-US" sz="4800" b="0" strike="noStrike" spc="-1">
                <a:solidFill>
                  <a:srgbClr val="408080"/>
                </a:solidFill>
                <a:latin typeface="Arial"/>
              </a:rPr>
              <a:t>/// 1st criterion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if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(cmp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!=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0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)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{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cmp;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}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cmp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firstName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rhs.firstName;   </a:t>
            </a:r>
            <a:r>
              <a:rPr lang="en-US" sz="4800" b="0" strike="noStrike" spc="-1">
                <a:solidFill>
                  <a:srgbClr val="408080"/>
                </a:solidFill>
                <a:latin typeface="Arial"/>
              </a:rPr>
              <a:t>/// 2nd criterion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if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(cmp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!=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0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)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{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cmp;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}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age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rhs.age; </a:t>
            </a:r>
            <a:r>
              <a:rPr lang="en-US" sz="4800" b="0" strike="noStrike" spc="-1">
                <a:solidFill>
                  <a:srgbClr val="408080"/>
                </a:solidFill>
                <a:latin typeface="Arial"/>
              </a:rPr>
              <a:t>/// 3rd criterion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278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417D08A-8785-4DB0-AAB8-63435A9DD2BB}" type="slidenum"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Interactive Session	</a:t>
            </a: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918864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Who are these ?</a:t>
            </a:r>
          </a:p>
        </p:txBody>
      </p:sp>
      <p:pic>
        <p:nvPicPr>
          <p:cNvPr id="49" name="Picture 48"/>
          <p:cNvPicPr/>
          <p:nvPr/>
        </p:nvPicPr>
        <p:blipFill>
          <a:blip r:embed="rId2"/>
          <a:stretch/>
        </p:blipFill>
        <p:spPr>
          <a:xfrm>
            <a:off x="2763000" y="1706040"/>
            <a:ext cx="2997720" cy="38991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35D9174-94F8-439D-AD01-8D11F14F1F57}" type="slidenum"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Compare / order ??? </a:t>
            </a: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5713920" cy="201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Can we always compare or order ?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Equal versus Equivalent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Hello ↔ hello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Nan: Not A Number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std::less</a:t>
            </a: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5120640" y="1920240"/>
            <a:ext cx="4480560" cy="365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6000"/>
          </a:bodyPr>
          <a:lstStyle/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B00040"/>
                </a:solidFill>
                <a:latin typeface="Arial"/>
              </a:rPr>
              <a:t>double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d1{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24.2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B00040"/>
                </a:solidFill>
                <a:latin typeface="Arial"/>
              </a:rPr>
              <a:t>double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d2{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10.0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B00040"/>
                </a:solidFill>
                <a:latin typeface="Arial"/>
              </a:rPr>
              <a:t>double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d3{std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numeric_limits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4800" b="0" strike="noStrike" spc="-1">
                <a:solidFill>
                  <a:srgbClr val="B00040"/>
                </a:solidFill>
                <a:latin typeface="Arial"/>
              </a:rPr>
              <a:t>double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&gt;::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quiet_NaN() };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// ALL FALSE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(d1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d3)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endl;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(d1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d3)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endl;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(d1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&gt;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d3)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endl;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(d3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d3)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endl;</a:t>
            </a:r>
          </a:p>
          <a:p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// BUT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vector vec{d1, d3, d2};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sort(vec.begin(), vec.end());</a:t>
            </a:r>
          </a:p>
          <a:p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for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(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auto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A0A000"/>
                </a:solidFill>
                <a:latin typeface="Arial"/>
              </a:rPr>
              <a:t>value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: vec)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std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value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“ “;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278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Picture 128"/>
          <p:cNvPicPr/>
          <p:nvPr/>
        </p:nvPicPr>
        <p:blipFill>
          <a:blip r:embed="rId2"/>
          <a:stretch/>
        </p:blipFill>
        <p:spPr>
          <a:xfrm>
            <a:off x="4206240" y="2670120"/>
            <a:ext cx="860040" cy="190188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41D5C75-619A-4970-A908-6A3ED0A33AD7}" type="slidenum">
              <a:t>30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Different Comparison Categories</a:t>
            </a: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918864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Strong Ordering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Weak Ordering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Partial Ordering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Stronger ordering can convert to a weaker one, but not the other way around (implicit type conversions)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Is the return type of the &lt;=&gt; operator → different return types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27923E2-EC86-4666-9DA3-BE815CB3AE3F}" type="slidenum"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Strong Ordering (Total Ordering)</a:t>
            </a: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182880" y="1368000"/>
            <a:ext cx="969264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Any value of a given type is : less than, or equal, or greater than any other value of this type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Examples : int, std::string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std::strong_ordering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std::strong_ordering::less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std::strong_ordering::equal (</a:t>
            </a: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std::strong_ordering::equivalent)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std::strong_ordering::greater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0E09D64-08BA-483A-AD29-8BF4920269C6}" type="slidenum"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Weak Ordering</a:t>
            </a: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274320" y="1368000"/>
            <a:ext cx="969264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Any value of a given type is : less than, or </a:t>
            </a:r>
            <a:r>
              <a:rPr lang="en-US" sz="2600" b="1" strike="noStrike" spc="-1">
                <a:solidFill>
                  <a:srgbClr val="000000"/>
                </a:solidFill>
                <a:latin typeface="Arial"/>
              </a:rPr>
              <a:t>equivalent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, or greater than any other value of this type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Equivalent does not mean they have to be equal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Examples : case insensitive strings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std::weak_ordering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std::weak_ordering::less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std::weak_ordering::equivalent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std::weak_ordering::greater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C7E660B-3008-4E2D-B1F1-97389114FAEF}" type="slidenum"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Partial Ordering</a:t>
            </a: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274320" y="1368000"/>
            <a:ext cx="969264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Any value of a given type </a:t>
            </a:r>
            <a:r>
              <a:rPr lang="en-US" sz="2600" b="1" strike="noStrike" spc="-1">
                <a:solidFill>
                  <a:srgbClr val="000000"/>
                </a:solidFill>
                <a:latin typeface="Arial"/>
              </a:rPr>
              <a:t>COULD BE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 : less than, or </a:t>
            </a:r>
            <a:r>
              <a:rPr lang="en-US" sz="2600" b="0" i="1" strike="noStrike" spc="-1">
                <a:solidFill>
                  <a:srgbClr val="000000"/>
                </a:solidFill>
                <a:latin typeface="Arial"/>
              </a:rPr>
              <a:t>equivalent</a:t>
            </a: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, or greater than any other value of this type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It may not be possible to specify an order between 2 values at all → unordered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Examples : floating point types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std::partial_ordering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std::partial_ordering::less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std::partial_ordering::equivalent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std::partial_ordering::greater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std::partial_ordering::</a:t>
            </a:r>
            <a:r>
              <a:rPr lang="en-US" sz="2280" b="1" strike="noStrike" spc="-1">
                <a:solidFill>
                  <a:srgbClr val="000000"/>
                </a:solidFill>
                <a:latin typeface="Arial"/>
              </a:rPr>
              <a:t>unordered</a:t>
            </a:r>
            <a:endParaRPr lang="en-US" sz="228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865F72E-3052-4415-B337-576F3B77686D}" type="slidenum"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Avoid</a:t>
            </a: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274320" y="1368000"/>
            <a:ext cx="969264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if ( x &lt;=&gt; y  == std::strong_ordering::equal)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→ might not compile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→ if ( x &lt;=&gt; y  == 0 )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6A0FF87-B65C-4DC8-9E25-107B6171887D}" type="slidenum"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21564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800" b="0" strike="noStrike" spc="-1">
                <a:solidFill>
                  <a:srgbClr val="FFFFFF"/>
                </a:solidFill>
                <a:latin typeface="Arial"/>
              </a:rPr>
              <a:t>What in case of multiple ordering criteria of different comparison categories</a:t>
            </a: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274320" y="1463040"/>
            <a:ext cx="5486400" cy="3566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3000"/>
          </a:bodyPr>
          <a:lstStyle/>
          <a:p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struct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Person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string firstName{};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string lastName{};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4800" b="0" strike="noStrike" spc="-1">
                <a:solidFill>
                  <a:srgbClr val="B00040"/>
                </a:solidFill>
                <a:latin typeface="Arial"/>
              </a:rPr>
              <a:t>double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age{};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vector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480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&gt;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someData{};</a:t>
            </a:r>
          </a:p>
          <a:p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480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Person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noexcept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firstName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rhs.firstName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&amp;&amp;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        lastName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rhs.lastName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&amp;&amp;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        age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rhs.age;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278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5303520" y="1280160"/>
            <a:ext cx="45720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std::string → strong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double → partial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What is return type of operator&lt;=&gt; ?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auto → nope : different return types will be deduced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1707D49-C857-4CBA-B047-F54984AE5EE3}" type="slidenum"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Go for the common ground → weaker type</a:t>
            </a: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91440" y="1463040"/>
            <a:ext cx="6858000" cy="393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4000"/>
          </a:bodyPr>
          <a:lstStyle/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std::partial_ordering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Person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noexcept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auto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cmp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lastName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rhs.lastName;   </a:t>
            </a:r>
            <a:r>
              <a:rPr lang="en-US" sz="4800" b="0" strike="noStrike" spc="-1">
                <a:solidFill>
                  <a:srgbClr val="408080"/>
                </a:solidFill>
                <a:latin typeface="Arial"/>
              </a:rPr>
              <a:t>/// 1st criterion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if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(cmp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!=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0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)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{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cmp;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}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cmp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firstName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rhs.firstName;   </a:t>
            </a:r>
            <a:r>
              <a:rPr lang="en-US" sz="4800" b="0" strike="noStrike" spc="-1">
                <a:solidFill>
                  <a:srgbClr val="408080"/>
                </a:solidFill>
                <a:latin typeface="Arial"/>
              </a:rPr>
              <a:t>/// 2nd criterion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if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(cmp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!=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0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)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{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cmp;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}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age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rhs.age; </a:t>
            </a:r>
            <a:r>
              <a:rPr lang="en-US" sz="4800" b="0" strike="noStrike" spc="-1">
                <a:solidFill>
                  <a:srgbClr val="408080"/>
                </a:solidFill>
                <a:latin typeface="Arial"/>
              </a:rPr>
              <a:t>/// 3rd criterion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278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5486400" y="2286000"/>
            <a:ext cx="4389120" cy="31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First 2 → strong → implicit conversion to partial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Third one → partial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23EC51E-C3AF-4571-B297-3414F78D9DF2}" type="slidenum"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Map to the stronger type</a:t>
            </a: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91440" y="1371600"/>
            <a:ext cx="4297680" cy="283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"/>
          </a:bodyPr>
          <a:lstStyle/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strong_ordering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Person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noexcept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auto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cmp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=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lastName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rhs.lastName;   </a:t>
            </a:r>
            <a:r>
              <a:rPr lang="en-US" sz="18720" b="0" strike="noStrike" spc="-1">
                <a:solidFill>
                  <a:srgbClr val="408080"/>
                </a:solidFill>
                <a:latin typeface="Arial"/>
              </a:rPr>
              <a:t>/// 1st criterion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if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(cmp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!=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0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)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{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cmp;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}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cmp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=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firstName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rhs.firstName;   </a:t>
            </a:r>
            <a:r>
              <a:rPr lang="en-US" sz="18720" b="0" strike="noStrike" spc="-1">
                <a:solidFill>
                  <a:srgbClr val="408080"/>
                </a:solidFill>
                <a:latin typeface="Arial"/>
              </a:rPr>
              <a:t>/// 2nd criterion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if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(cmp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!=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0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)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{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cmp;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}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auto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res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=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age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rhs.age; </a:t>
            </a:r>
            <a:r>
              <a:rPr lang="en-US" sz="18720" b="0" strike="noStrike" spc="-1">
                <a:solidFill>
                  <a:srgbClr val="408080"/>
                </a:solidFill>
                <a:latin typeface="Arial"/>
              </a:rPr>
              <a:t>/// 3rd criterion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182880" y="4114800"/>
            <a:ext cx="3496320" cy="146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First mappings trivial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What to do with ‘unordered’ ?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114800" y="1280160"/>
            <a:ext cx="585216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"/>
          </a:bodyPr>
          <a:lstStyle/>
          <a:p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if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(res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partial_ordering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less)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{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strong_ordering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less;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}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else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if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(res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partial_ordering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equivalent)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{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strong_ordering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equal;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}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else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if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(res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partial_ordering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greater)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{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strong_ordering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greater;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}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18720" b="0" strike="noStrike" spc="-1">
                <a:solidFill>
                  <a:srgbClr val="408080"/>
                </a:solidFill>
                <a:latin typeface="Arial"/>
              </a:rPr>
              <a:t>/// aka --&gt;  std::partial_ordering::unordered  --&gt; let's just choose something, eg less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18720" b="0" strike="noStrike" spc="-1">
                <a:solidFill>
                  <a:srgbClr val="408080"/>
                </a:solidFill>
                <a:latin typeface="Arial"/>
              </a:rPr>
              <a:t>/// or when we assume that an std::partial_ordering::unordered should not happen, we could throw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strong_ordering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less;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278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543B599-FF22-4432-9C15-43345481625C}" type="slidenum"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Map to the stronger type (there is help for double)</a:t>
            </a: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91440" y="1371600"/>
            <a:ext cx="6949440" cy="3566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"/>
          </a:bodyPr>
          <a:lstStyle/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strong_ordering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Person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noexcept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auto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cmp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=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lastName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rhs.lastName;   </a:t>
            </a:r>
            <a:r>
              <a:rPr lang="en-US" sz="18720" b="0" strike="noStrike" spc="-1">
                <a:solidFill>
                  <a:srgbClr val="408080"/>
                </a:solidFill>
                <a:latin typeface="Arial"/>
              </a:rPr>
              <a:t>/// 1st criterion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if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(cmp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!=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0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)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{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cmp;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}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cmp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=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firstName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rhs.firstName;   </a:t>
            </a:r>
            <a:r>
              <a:rPr lang="en-US" sz="18720" b="0" strike="noStrike" spc="-1">
                <a:solidFill>
                  <a:srgbClr val="408080"/>
                </a:solidFill>
                <a:latin typeface="Arial"/>
              </a:rPr>
              <a:t>/// 2nd criterion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if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(cmp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!=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0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)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{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cmp;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}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strong_order(age, rhs.age); </a:t>
            </a:r>
            <a:r>
              <a:rPr lang="en-US" sz="18720" b="0" strike="noStrike" spc="-1">
                <a:solidFill>
                  <a:srgbClr val="408080"/>
                </a:solidFill>
                <a:latin typeface="Arial"/>
              </a:rPr>
              <a:t>/// 3rd criterion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} </a:t>
            </a: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2926080" y="4663440"/>
            <a:ext cx="7040880" cy="91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Also works for NaN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std::compare_three_way function object for operator&lt;=&gt; (similar like std::less function object for operator&lt;)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9A8F489-C0F6-42C1-B035-14F56CCB93DC}" type="slidenum"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Interactive Session	</a:t>
            </a: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918864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Who are these ?</a:t>
            </a:r>
          </a:p>
        </p:txBody>
      </p:sp>
      <p:pic>
        <p:nvPicPr>
          <p:cNvPr id="52" name="Picture 51"/>
          <p:cNvPicPr/>
          <p:nvPr/>
        </p:nvPicPr>
        <p:blipFill>
          <a:blip r:embed="rId2"/>
          <a:stretch/>
        </p:blipFill>
        <p:spPr>
          <a:xfrm>
            <a:off x="2011680" y="2395800"/>
            <a:ext cx="4027680" cy="26848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7F80350-6FD1-48B4-B8C3-7F38E655DC0E}" type="slidenum"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21564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800" b="0" strike="noStrike" spc="-1">
                <a:solidFill>
                  <a:srgbClr val="FFFFFF"/>
                </a:solidFill>
                <a:latin typeface="Arial"/>
              </a:rPr>
              <a:t>What if we don’t know the types (generic code) ?</a:t>
            </a: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182880" y="1371600"/>
            <a:ext cx="9692640" cy="402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What could be the comparison categories for those unknown types ?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Who is stronger, who is weaker ?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determine the common ground (aka the 'greatest common divisor'):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std::common_comparison_category&lt;T1, T2&gt;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computes the strongest comparison category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EB7CC50-280F-4446-8EB6-2E356E9136F1}" type="slidenum"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504000" y="21564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800" b="0" strike="noStrike" spc="-1">
                <a:solidFill>
                  <a:srgbClr val="FFFFFF"/>
                </a:solidFill>
                <a:latin typeface="Arial"/>
              </a:rPr>
              <a:t>What if we don’t know the types (generic code) ?</a:t>
            </a: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182880" y="1463040"/>
            <a:ext cx="978408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9000"/>
          </a:bodyPr>
          <a:lstStyle/>
          <a:p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struct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Person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string name{};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4800" b="0" strike="noStrike" spc="-1">
                <a:solidFill>
                  <a:srgbClr val="B00040"/>
                </a:solidFill>
                <a:latin typeface="Arial"/>
              </a:rPr>
              <a:t>double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value{};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std::vector&lt;int&gt; someData{};</a:t>
            </a:r>
          </a:p>
          <a:p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auto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Person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noexcept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-&gt;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common_comparison_category_t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decltype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(name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name),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decltype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(value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value)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&gt;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auto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cmp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name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rhs.name;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if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(cmp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!=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0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)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{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cmp;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}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480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value </a:t>
            </a:r>
            <a:r>
              <a:rPr lang="en-US" sz="480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rhs.value;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r>
              <a:rPr lang="en-US" sz="480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endParaRPr lang="en-US" sz="4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278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D598970-67EC-4436-88FB-FD6871718310}" type="slidenum"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Rewrites / Overload Resolution : Equality operators </a:t>
            </a: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504000" y="1305385"/>
            <a:ext cx="9188640" cy="436461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 lnSpcReduction="10000"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>
                <a:solidFill>
                  <a:srgbClr val="000000"/>
                </a:solidFill>
                <a:latin typeface="Arial"/>
              </a:rPr>
              <a:t>x != y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 dirty="0">
                <a:solidFill>
                  <a:srgbClr val="000000"/>
                </a:solidFill>
                <a:latin typeface="Arial"/>
              </a:rPr>
              <a:t>Compiler will try:  note: a rewritten expression never tries to call a member operator!=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 dirty="0" err="1">
                <a:solidFill>
                  <a:srgbClr val="000000"/>
                </a:solidFill>
                <a:latin typeface="Arial"/>
              </a:rPr>
              <a:t>x.operator</a:t>
            </a:r>
            <a:r>
              <a:rPr lang="en-US" sz="2280" b="0" strike="noStrike" spc="-1" dirty="0">
                <a:solidFill>
                  <a:srgbClr val="000000"/>
                </a:solidFill>
                <a:latin typeface="Arial"/>
              </a:rPr>
              <a:t>!=(y)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 dirty="0">
                <a:solidFill>
                  <a:srgbClr val="000000"/>
                </a:solidFill>
                <a:latin typeface="Arial"/>
              </a:rPr>
              <a:t>operator!=(x, y)</a:t>
            </a:r>
            <a:br>
              <a:rPr sz="2280" dirty="0"/>
            </a:br>
            <a:r>
              <a:rPr lang="en-US" sz="2280" b="0" strike="noStrike" spc="-1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 dirty="0">
                <a:solidFill>
                  <a:srgbClr val="000000"/>
                </a:solidFill>
                <a:latin typeface="Arial"/>
              </a:rPr>
              <a:t>! </a:t>
            </a:r>
            <a:r>
              <a:rPr lang="en-US" sz="2280" b="0" strike="noStrike" spc="-1" dirty="0" err="1">
                <a:solidFill>
                  <a:srgbClr val="000000"/>
                </a:solidFill>
                <a:latin typeface="Arial"/>
              </a:rPr>
              <a:t>x.operator</a:t>
            </a:r>
            <a:r>
              <a:rPr lang="en-US" sz="2280" b="0" strike="noStrike" spc="-1" dirty="0">
                <a:solidFill>
                  <a:srgbClr val="000000"/>
                </a:solidFill>
                <a:latin typeface="Arial"/>
              </a:rPr>
              <a:t>==(y)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 dirty="0">
                <a:solidFill>
                  <a:srgbClr val="000000"/>
                </a:solidFill>
                <a:latin typeface="Arial"/>
              </a:rPr>
              <a:t>! operator==(x, y)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 dirty="0">
                <a:solidFill>
                  <a:srgbClr val="000000"/>
                </a:solidFill>
                <a:latin typeface="Arial"/>
              </a:rPr>
              <a:t>! </a:t>
            </a:r>
            <a:r>
              <a:rPr lang="en-US" sz="2280" b="0" strike="noStrike" spc="-1" dirty="0" err="1">
                <a:solidFill>
                  <a:srgbClr val="000000"/>
                </a:solidFill>
                <a:latin typeface="Arial"/>
              </a:rPr>
              <a:t>y.operator</a:t>
            </a:r>
            <a:r>
              <a:rPr lang="en-US" sz="2280" b="0" strike="noStrike" spc="-1" dirty="0">
                <a:solidFill>
                  <a:srgbClr val="000000"/>
                </a:solidFill>
                <a:latin typeface="Arial"/>
              </a:rPr>
              <a:t>==(x)</a:t>
            </a:r>
            <a:br>
              <a:rPr sz="2280" dirty="0"/>
            </a:br>
            <a:r>
              <a:rPr lang="en-US" sz="2280" b="0" strike="noStrike" spc="-1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 dirty="0">
                <a:solidFill>
                  <a:srgbClr val="000000"/>
                </a:solidFill>
                <a:latin typeface="Arial"/>
              </a:rPr>
              <a:t>! </a:t>
            </a:r>
            <a:r>
              <a:rPr lang="en-US" sz="2280" b="0" strike="noStrike" spc="-1" dirty="0" err="1">
                <a:solidFill>
                  <a:srgbClr val="000000"/>
                </a:solidFill>
                <a:latin typeface="Arial"/>
              </a:rPr>
              <a:t>x.operator</a:t>
            </a:r>
            <a:r>
              <a:rPr lang="en-US" sz="2280" b="0" strike="noStrike" spc="-1" dirty="0">
                <a:solidFill>
                  <a:srgbClr val="000000"/>
                </a:solidFill>
                <a:latin typeface="Arial"/>
              </a:rPr>
              <a:t>==(y) (generated from </a:t>
            </a:r>
            <a:r>
              <a:rPr lang="en-US" sz="2280" b="0" strike="noStrike" spc="-1" dirty="0" err="1">
                <a:solidFill>
                  <a:srgbClr val="000000"/>
                </a:solidFill>
                <a:latin typeface="Arial"/>
              </a:rPr>
              <a:t>x.operator</a:t>
            </a:r>
            <a:r>
              <a:rPr lang="en-US" sz="2280" b="0" strike="noStrike" spc="-1" dirty="0">
                <a:solidFill>
                  <a:srgbClr val="000000"/>
                </a:solidFill>
                <a:latin typeface="Arial"/>
              </a:rPr>
              <a:t>&lt;=&gt;)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 dirty="0">
                <a:solidFill>
                  <a:srgbClr val="000000"/>
                </a:solidFill>
                <a:latin typeface="Arial"/>
              </a:rPr>
              <a:t>! </a:t>
            </a:r>
            <a:r>
              <a:rPr lang="en-US" sz="2280" b="0" strike="noStrike" spc="-1" dirty="0" err="1">
                <a:solidFill>
                  <a:srgbClr val="000000"/>
                </a:solidFill>
                <a:latin typeface="Arial"/>
              </a:rPr>
              <a:t>y.operator</a:t>
            </a:r>
            <a:r>
              <a:rPr lang="en-US" sz="2280" b="0" strike="noStrike" spc="-1" dirty="0">
                <a:solidFill>
                  <a:srgbClr val="000000"/>
                </a:solidFill>
                <a:latin typeface="Arial"/>
              </a:rPr>
              <a:t>==(x) (generated from </a:t>
            </a:r>
            <a:r>
              <a:rPr lang="en-US" sz="2280" b="0" strike="noStrike" spc="-1" dirty="0" err="1">
                <a:solidFill>
                  <a:srgbClr val="000000"/>
                </a:solidFill>
                <a:latin typeface="Arial"/>
              </a:rPr>
              <a:t>y.operator</a:t>
            </a:r>
            <a:r>
              <a:rPr lang="en-US" sz="2280" b="0" strike="noStrike" spc="-1" dirty="0">
                <a:solidFill>
                  <a:srgbClr val="000000"/>
                </a:solidFill>
                <a:latin typeface="Arial"/>
              </a:rPr>
              <a:t>&lt;=&gt;)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lang="en-US" sz="228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A78110-83DA-4645-95CA-91D8594BD95A}" type="slidenum"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Rewrites / Overload Resolution : Relational operators </a:t>
            </a: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504000" y="1643040"/>
            <a:ext cx="918864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Rewritten statements fall back on operator&lt;=&gt; and compare the result with 0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Example : x &lt;= y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Compiler will try: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x.operator&lt;=(y)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operator&lt;=(x, y)</a:t>
            </a:r>
            <a:br>
              <a:rPr sz="2280"/>
            </a:b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x.operator&lt;=&gt;(y)  &lt;= 0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operator&lt;=&gt;(x, y)  &lt;= 0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0 &lt;=  y.operator&lt;=&gt;(x)</a:t>
            </a:r>
            <a:br>
              <a:rPr sz="2280"/>
            </a:b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lang="en-US" sz="228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E49378B-77D0-4084-8ACD-03121845AAB4}" type="slidenum"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Concepts </a:t>
            </a: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504000" y="1643040"/>
            <a:ext cx="9188640" cy="110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Require all 6 operators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Standard concept : three_way_comparable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lang="en-US" sz="228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182880" y="2834640"/>
            <a:ext cx="4297680" cy="182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"/>
          </a:bodyPr>
          <a:lstStyle/>
          <a:p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template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typename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T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&gt;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requires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three_way_comparable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T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&gt;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B00040"/>
                </a:solidFill>
                <a:latin typeface="Arial"/>
              </a:rPr>
              <a:t>void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foo(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T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408080"/>
                </a:solidFill>
                <a:latin typeface="Arial"/>
              </a:rPr>
              <a:t>/*t*/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)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}</a:t>
            </a:r>
          </a:p>
          <a:p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2011680" y="3749040"/>
            <a:ext cx="3657600" cy="1828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000"/>
          </a:bodyPr>
          <a:lstStyle/>
          <a:p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class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0000FF"/>
                </a:solidFill>
                <a:latin typeface="Arial"/>
              </a:rPr>
              <a:t>MagicInt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public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MagicInt(</a:t>
            </a:r>
            <a:r>
              <a:rPr lang="en-US" sz="1872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val)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mValue{val} {}</a:t>
            </a:r>
          </a:p>
          <a:p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auto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MagicInt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=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default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;</a:t>
            </a:r>
          </a:p>
          <a:p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private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872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mValue;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5760720" y="2651760"/>
            <a:ext cx="4114800" cy="283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000"/>
          </a:bodyPr>
          <a:lstStyle/>
          <a:p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class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0000FF"/>
                </a:solidFill>
                <a:latin typeface="Arial"/>
              </a:rPr>
              <a:t>NonDefaultedInt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public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NonDefaultedInt(</a:t>
            </a:r>
            <a:r>
              <a:rPr lang="en-US" sz="1872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val)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mValue{val} {}</a:t>
            </a:r>
          </a:p>
          <a:p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auto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NonDefaultedInt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const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mValue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rhs.mValue;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8720" b="0" strike="noStrike" spc="-1">
                <a:solidFill>
                  <a:srgbClr val="B00040"/>
                </a:solidFill>
                <a:latin typeface="Arial"/>
              </a:rPr>
              <a:t>bool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NonDefaultedInt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const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return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mValue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rhs.mValue;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}</a:t>
            </a:r>
          </a:p>
          <a:p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private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872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mValue;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0861D90-E55B-4BFA-A850-6B5249E9A9B0}" type="slidenum"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Concepts </a:t>
            </a: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182880" y="1737360"/>
            <a:ext cx="9144000" cy="292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0"/>
          </a:bodyPr>
          <a:lstStyle/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foo(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242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);</a:t>
            </a:r>
          </a:p>
          <a:p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MagicInt f1{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242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foo(f1);            </a:t>
            </a:r>
            <a:r>
              <a:rPr lang="en-US" sz="18720" b="0" strike="noStrike" spc="-1">
                <a:solidFill>
                  <a:srgbClr val="408080"/>
                </a:solidFill>
                <a:latin typeface="Arial"/>
              </a:rPr>
              <a:t>/// will fail it the &lt;=&gt; is not there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NonDefaultedInt f2{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242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foo(f2);            </a:t>
            </a:r>
            <a:r>
              <a:rPr lang="en-US" sz="18720" b="0" strike="noStrike" spc="-1">
                <a:solidFill>
                  <a:srgbClr val="408080"/>
                </a:solidFill>
                <a:latin typeface="Arial"/>
              </a:rPr>
              <a:t>/// will fail it the &lt;=&gt; AND == are not there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7AD1800-3274-44CF-BC71-5730489DC537}" type="slidenum"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Concepts </a:t>
            </a: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504000" y="1280160"/>
            <a:ext cx="9188640" cy="146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000000"/>
                </a:solidFill>
                <a:latin typeface="Arial"/>
              </a:rPr>
              <a:t>Hand made : require &lt;=&gt;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000000"/>
                </a:solidFill>
                <a:latin typeface="Arial"/>
              </a:rPr>
              <a:t>Note : &lt;=&gt; does not always bring ==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000000"/>
                </a:solidFill>
                <a:latin typeface="Arial"/>
              </a:rPr>
              <a:t>NonDefaultInt now has no == in this test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lang="en-US" sz="228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182880" y="2743200"/>
            <a:ext cx="4572000" cy="283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"/>
          </a:bodyPr>
          <a:lstStyle/>
          <a:p>
            <a:r>
              <a:rPr lang="en-US" sz="18350" b="0" strike="noStrike" spc="-1">
                <a:solidFill>
                  <a:srgbClr val="008000"/>
                </a:solidFill>
                <a:latin typeface="Arial"/>
              </a:rPr>
              <a:t>template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18350" b="0" strike="noStrike" spc="-1">
                <a:solidFill>
                  <a:srgbClr val="008000"/>
                </a:solidFill>
                <a:latin typeface="Arial"/>
              </a:rPr>
              <a:t>typename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T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&gt;</a:t>
            </a:r>
            <a:endParaRPr lang="en-US" sz="183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350" b="0" strike="noStrike" spc="-1">
                <a:solidFill>
                  <a:srgbClr val="008000"/>
                </a:solidFill>
                <a:latin typeface="Arial"/>
              </a:rPr>
              <a:t>concept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MySpaceshippable 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=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350" b="0" strike="noStrike" spc="-1">
                <a:solidFill>
                  <a:srgbClr val="008000"/>
                </a:solidFill>
                <a:latin typeface="Arial"/>
              </a:rPr>
              <a:t>requires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(T t)</a:t>
            </a: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   t 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t;</a:t>
            </a: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350" b="0" strike="noStrike" spc="-1">
                <a:solidFill>
                  <a:srgbClr val="008000"/>
                </a:solidFill>
                <a:latin typeface="Arial"/>
              </a:rPr>
              <a:t>template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18350" b="0" strike="noStrike" spc="-1">
                <a:solidFill>
                  <a:srgbClr val="008000"/>
                </a:solidFill>
                <a:latin typeface="Arial"/>
              </a:rPr>
              <a:t>typename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T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&gt;</a:t>
            </a:r>
            <a:endParaRPr lang="en-US" sz="183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350" b="0" strike="noStrike" spc="-1">
                <a:solidFill>
                  <a:srgbClr val="008000"/>
                </a:solidFill>
                <a:latin typeface="Arial"/>
              </a:rPr>
              <a:t>requires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MySpaceshippable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T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&gt;</a:t>
            </a:r>
            <a:endParaRPr lang="en-US" sz="183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350" b="0" strike="noStrike" spc="-1">
                <a:solidFill>
                  <a:srgbClr val="B00040"/>
                </a:solidFill>
                <a:latin typeface="Arial"/>
              </a:rPr>
              <a:t>void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foo(</a:t>
            </a:r>
            <a:r>
              <a:rPr lang="en-US" sz="1835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T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350" b="0" strike="noStrike" spc="-1">
                <a:solidFill>
                  <a:srgbClr val="408080"/>
                </a:solidFill>
                <a:latin typeface="Arial"/>
              </a:rPr>
              <a:t>/*t*/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)</a:t>
            </a: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}</a:t>
            </a:r>
          </a:p>
          <a:p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3931920" y="2834640"/>
            <a:ext cx="5852160" cy="274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000"/>
          </a:bodyPr>
          <a:lstStyle/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foo(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242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);</a:t>
            </a:r>
          </a:p>
          <a:p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MagicInt f1{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242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foo(f1);            </a:t>
            </a:r>
            <a:r>
              <a:rPr lang="en-US" sz="18720" b="0" strike="noStrike" spc="-1">
                <a:solidFill>
                  <a:srgbClr val="408080"/>
                </a:solidFill>
                <a:latin typeface="Arial"/>
              </a:rPr>
              <a:t>/// will fail it the &lt;=&gt; is not there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NonDefaultedInt f2{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242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foo(f2);            </a:t>
            </a:r>
            <a:r>
              <a:rPr lang="en-US" sz="18720" b="0" strike="noStrike" spc="-1">
                <a:solidFill>
                  <a:srgbClr val="408080"/>
                </a:solidFill>
                <a:latin typeface="Arial"/>
              </a:rPr>
              <a:t>/// will fail it the &lt;=&gt; is not there  (== is not required, just &lt;=&gt;)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9E78AA9-8342-4880-B1F4-9F2F56932AF8}" type="slidenum"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Concepts </a:t>
            </a: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504000" y="1643040"/>
            <a:ext cx="9188640" cy="110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Hand made and we want all 6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lang="en-US" sz="228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731520" y="2103120"/>
            <a:ext cx="6583680" cy="3383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"/>
          </a:bodyPr>
          <a:lstStyle/>
          <a:p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template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typename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T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&gt;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concept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MySpaceshippable6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=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requires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(T t)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t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t;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t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t;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template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typename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T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&gt;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requires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MySpaceshippable6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T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&gt;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B00040"/>
                </a:solidFill>
                <a:latin typeface="Arial"/>
              </a:rPr>
              <a:t>void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foo(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T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408080"/>
                </a:solidFill>
                <a:latin typeface="Arial"/>
              </a:rPr>
              <a:t>/*t*/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)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}</a:t>
            </a:r>
          </a:p>
          <a:p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4929A3F-F456-4E7E-B8A1-B49D5817B419}" type="slidenum"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Concepts </a:t>
            </a: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504000" y="1371600"/>
            <a:ext cx="9188640" cy="1100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7000"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Hand made and we want all 6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Use a standard template (equality_comparable) and something we add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lang="en-US" sz="228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731520" y="2743200"/>
            <a:ext cx="7315200" cy="274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"/>
          </a:bodyPr>
          <a:lstStyle/>
          <a:p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template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typename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T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&gt;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concept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MySpaceshippable6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=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equality_comparable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T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&gt;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&amp;&amp;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requires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(T t)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   t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t;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template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typename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T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&gt;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requires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MySpaceshippable6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T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&gt;</a:t>
            </a:r>
            <a:endParaRPr lang="en-US" sz="1872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720" b="0" strike="noStrike" spc="-1">
                <a:solidFill>
                  <a:srgbClr val="B00040"/>
                </a:solidFill>
                <a:latin typeface="Arial"/>
              </a:rPr>
              <a:t>void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foo(</a:t>
            </a:r>
            <a:r>
              <a:rPr lang="en-US" sz="1872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T</a:t>
            </a:r>
            <a:r>
              <a:rPr lang="en-US" sz="1872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720" b="0" strike="noStrike" spc="-1">
                <a:solidFill>
                  <a:srgbClr val="408080"/>
                </a:solidFill>
                <a:latin typeface="Arial"/>
              </a:rPr>
              <a:t>/*t*/</a:t>
            </a:r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)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}</a:t>
            </a:r>
          </a:p>
          <a:p>
            <a:r>
              <a:rPr lang="en-US" sz="1872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0371A6E-8F0B-4688-ADAF-1D22850F17F6}" type="slidenum"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Inheritance </a:t>
            </a: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504000" y="1643040"/>
            <a:ext cx="918864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First compares the base classes, going from left to right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Defaulted on Derived, as such requires: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Operators on the its members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80" b="0" strike="noStrike" spc="-1">
                <a:solidFill>
                  <a:srgbClr val="000000"/>
                </a:solidFill>
                <a:latin typeface="Arial"/>
              </a:rPr>
              <a:t>Operators on the base class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So it does not automatically defaults the base too, the base class has it’s own independent life as usual</a:t>
            </a:r>
            <a:br>
              <a:rPr sz="2600"/>
            </a:b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pPr marL="864000" lvl="1" indent="-324000">
              <a:spcAft>
                <a:spcPts val="918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lang="en-US" sz="228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13C1120-63EE-48AA-B9DD-FD080EDEAAB7}" type="slidenum"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Interactive Session	</a:t>
            </a: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918864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Who are these ?</a:t>
            </a:r>
          </a:p>
        </p:txBody>
      </p:sp>
      <p:pic>
        <p:nvPicPr>
          <p:cNvPr id="55" name="Picture 54"/>
          <p:cNvPicPr/>
          <p:nvPr/>
        </p:nvPicPr>
        <p:blipFill>
          <a:blip r:embed="rId2"/>
          <a:stretch/>
        </p:blipFill>
        <p:spPr>
          <a:xfrm>
            <a:off x="3511440" y="1554480"/>
            <a:ext cx="2797920" cy="38300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9FFC668-4431-4CF2-BCD2-3878E7E80312}" type="slidenum"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Inheritance </a:t>
            </a: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182880" y="1463040"/>
            <a:ext cx="91440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0"/>
          </a:bodyPr>
          <a:lstStyle/>
          <a:p>
            <a:r>
              <a:rPr lang="en-US" sz="18350" b="0" strike="noStrike" spc="-1">
                <a:solidFill>
                  <a:srgbClr val="008000"/>
                </a:solidFill>
                <a:latin typeface="Arial"/>
              </a:rPr>
              <a:t>struct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Base</a:t>
            </a: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835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x{};</a:t>
            </a:r>
          </a:p>
          <a:p>
            <a:endParaRPr lang="en-US" sz="183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8350" b="0" strike="noStrike" spc="-1">
                <a:solidFill>
                  <a:srgbClr val="008000"/>
                </a:solidFill>
                <a:latin typeface="Arial"/>
              </a:rPr>
              <a:t>auto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35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1835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Base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1835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=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350" b="0" strike="noStrike" spc="-1">
                <a:solidFill>
                  <a:srgbClr val="008000"/>
                </a:solidFill>
                <a:latin typeface="Arial"/>
              </a:rPr>
              <a:t>default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;</a:t>
            </a: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endParaRPr lang="en-US" sz="183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350" b="0" strike="noStrike" spc="-1">
                <a:solidFill>
                  <a:srgbClr val="008000"/>
                </a:solidFill>
                <a:latin typeface="Arial"/>
              </a:rPr>
              <a:t>struct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350" b="0" strike="noStrike" spc="-1">
                <a:solidFill>
                  <a:srgbClr val="A0A000"/>
                </a:solidFill>
                <a:latin typeface="Arial"/>
              </a:rPr>
              <a:t>Derived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: Base</a:t>
            </a: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8350" b="0" strike="noStrike" spc="-1">
                <a:solidFill>
                  <a:srgbClr val="B00040"/>
                </a:solidFill>
                <a:latin typeface="Arial"/>
              </a:rPr>
              <a:t>int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y{};</a:t>
            </a:r>
          </a:p>
          <a:p>
            <a:endParaRPr lang="en-US" sz="183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8350" b="0" strike="noStrike" spc="-1">
                <a:solidFill>
                  <a:srgbClr val="008000"/>
                </a:solidFill>
                <a:latin typeface="Arial"/>
              </a:rPr>
              <a:t>auto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35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(</a:t>
            </a:r>
            <a:r>
              <a:rPr lang="en-US" sz="1835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Derived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rhs) </a:t>
            </a:r>
            <a:r>
              <a:rPr lang="en-US" sz="1835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=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8350" b="0" strike="noStrike" spc="-1">
                <a:solidFill>
                  <a:srgbClr val="008000"/>
                </a:solidFill>
                <a:latin typeface="Arial"/>
              </a:rPr>
              <a:t>default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;</a:t>
            </a: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endParaRPr lang="en-US" sz="183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0A0F10B-3E36-4675-BB01-9F6245ADC957}" type="slidenum"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Inheritance </a:t>
            </a: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182880" y="1463040"/>
            <a:ext cx="91440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0000"/>
          </a:bodyPr>
          <a:lstStyle/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   Derived d1 {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500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50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};  </a:t>
            </a:r>
            <a:r>
              <a:rPr lang="en-US" sz="18350" b="0" strike="noStrike" spc="-1">
                <a:solidFill>
                  <a:srgbClr val="408080"/>
                </a:solidFill>
                <a:latin typeface="Arial"/>
              </a:rPr>
              <a:t>/// x is 500, y is 50 ==&gt; base equal, derived not</a:t>
            </a:r>
            <a:endParaRPr lang="en-US" sz="183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   Derived d2 {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500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40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endParaRPr lang="en-US" sz="183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(d1 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d2) 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endl;	// false</a:t>
            </a:r>
          </a:p>
          <a:p>
            <a:endParaRPr lang="en-US" sz="183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   Derived d3 {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500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50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   Derived d4 {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600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50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endParaRPr lang="en-US" sz="183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(d3 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d4) 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endl; // false</a:t>
            </a:r>
          </a:p>
          <a:p>
            <a:endParaRPr lang="en-US" sz="183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   Derived d5 {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500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50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   Derived d6 {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500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50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  <a:p>
            <a:endParaRPr lang="en-US" sz="1835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(d5 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==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d6) 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1835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endl; // true</a:t>
            </a:r>
          </a:p>
          <a:p>
            <a:r>
              <a:rPr lang="en-US" sz="1835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  <a:p>
            <a:endParaRPr lang="en-US" sz="1406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4C0315D-8D17-4451-AE0B-23559EF3FC60}" type="slidenum"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177840"/>
            <a:ext cx="702000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QUESTIONS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7E65D4A-D20C-41CD-8B65-BF08478D180C}" type="slidenum">
              <a:t>52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Interactive Session	</a:t>
            </a: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918864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Who are these ?</a:t>
            </a:r>
          </a:p>
        </p:txBody>
      </p:sp>
      <p:pic>
        <p:nvPicPr>
          <p:cNvPr id="58" name="Picture 57"/>
          <p:cNvPicPr/>
          <p:nvPr/>
        </p:nvPicPr>
        <p:blipFill>
          <a:blip r:embed="rId2"/>
          <a:stretch/>
        </p:blipFill>
        <p:spPr>
          <a:xfrm>
            <a:off x="3657600" y="1368000"/>
            <a:ext cx="2687040" cy="42861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E997595-8B47-4192-ADAD-47C24918DBF9}" type="slidenum"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Siblings in Music </a:t>
            </a: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918864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Struct : SirName, FirstName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Vector of these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Sort</a:t>
            </a: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934E021-1F7F-4749-BECA-AF3F386CC600}" type="slidenum"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Siblings in Music : Solution</a:t>
            </a: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663440" y="1466640"/>
            <a:ext cx="521208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en-US" sz="1400" b="0" strike="noStrike" spc="-1">
                <a:solidFill>
                  <a:srgbClr val="008000"/>
                </a:solidFill>
                <a:latin typeface="Arial"/>
              </a:rPr>
              <a:t>struct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SiblingsInMusic</a:t>
            </a:r>
          </a:p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{</a:t>
            </a:r>
          </a:p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14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string sirName;</a:t>
            </a:r>
          </a:p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14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string firstName;</a:t>
            </a:r>
          </a:p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en-US" sz="1400" b="0" strike="noStrike" spc="-1">
                <a:solidFill>
                  <a:srgbClr val="008000"/>
                </a:solidFill>
                <a:latin typeface="Arial"/>
              </a:rPr>
              <a:t>auto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>
                <a:solidFill>
                  <a:srgbClr val="008000"/>
                </a:solidFill>
                <a:latin typeface="Arial"/>
              </a:rPr>
              <a:t>operator</a:t>
            </a:r>
            <a:r>
              <a:rPr lang="en-US" sz="1400" b="0" strike="noStrike" spc="-1">
                <a:solidFill>
                  <a:srgbClr val="666666"/>
                </a:solidFill>
                <a:latin typeface="Arial"/>
              </a:rPr>
              <a:t>&lt;=&gt;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(</a:t>
            </a:r>
            <a:r>
              <a:rPr lang="en-US" sz="14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SiblingsInMusic</a:t>
            </a:r>
            <a:r>
              <a:rPr lang="en-US" sz="140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) </a:t>
            </a:r>
            <a:r>
              <a:rPr lang="en-US" sz="14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>
                <a:solidFill>
                  <a:srgbClr val="666666"/>
                </a:solidFill>
                <a:latin typeface="Arial"/>
              </a:rPr>
              <a:t>=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-1">
                <a:solidFill>
                  <a:srgbClr val="008000"/>
                </a:solidFill>
                <a:latin typeface="Arial"/>
              </a:rPr>
              <a:t>default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;</a:t>
            </a:r>
          </a:p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};</a:t>
            </a: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274320" y="1368000"/>
            <a:ext cx="4297680" cy="3935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3000"/>
          </a:bodyPr>
          <a:lstStyle/>
          <a:p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42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vector</a:t>
            </a:r>
            <a:r>
              <a:rPr lang="en-US" sz="4200" b="0" strike="noStrike" spc="-1">
                <a:solidFill>
                  <a:srgbClr val="666666"/>
                </a:solidFill>
                <a:latin typeface="Arial"/>
              </a:rPr>
              <a:t>&lt;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SiblingsInMusic</a:t>
            </a:r>
            <a:r>
              <a:rPr lang="en-US" sz="4200" b="0" strike="noStrike" spc="-1">
                <a:solidFill>
                  <a:srgbClr val="666666"/>
                </a:solidFill>
                <a:latin typeface="Arial"/>
              </a:rPr>
              <a:t>&gt;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siblings</a:t>
            </a:r>
          </a:p>
          <a:p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   {</a:t>
            </a:r>
          </a:p>
          <a:p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       {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"Jackson"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"Tito"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},</a:t>
            </a:r>
          </a:p>
          <a:p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       {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"Jackson"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"Jackie"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},</a:t>
            </a:r>
          </a:p>
          <a:p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       {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"Jackson"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"Michael"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},</a:t>
            </a:r>
          </a:p>
          <a:p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       {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"Jackson"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"Jermaine"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},</a:t>
            </a:r>
          </a:p>
          <a:p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       {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"Jackson"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"Marlon"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},</a:t>
            </a:r>
          </a:p>
          <a:p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       {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"Gallagher"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"Noel"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},</a:t>
            </a:r>
          </a:p>
          <a:p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       {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"Gallagher"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"Liam"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},</a:t>
            </a:r>
          </a:p>
          <a:p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       {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"Jackson"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"Janet"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},</a:t>
            </a:r>
          </a:p>
          <a:p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       {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"Gibb"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"Robin"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},</a:t>
            </a:r>
          </a:p>
          <a:p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       {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"Gibb"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"Barry"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},</a:t>
            </a:r>
          </a:p>
          <a:p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       {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"Gibb"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"Maurice"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},</a:t>
            </a:r>
          </a:p>
          <a:p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       {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"Minogue"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"Kylie"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},</a:t>
            </a:r>
          </a:p>
          <a:p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       {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"Minogue"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, 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"Dannii"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}</a:t>
            </a:r>
          </a:p>
          <a:p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   };</a:t>
            </a: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42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ranges</a:t>
            </a:r>
            <a:r>
              <a:rPr lang="en-US" sz="42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sort(siblings);</a:t>
            </a: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  <a:p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   std</a:t>
            </a:r>
            <a:r>
              <a:rPr lang="en-US" sz="42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ranges</a:t>
            </a:r>
            <a:r>
              <a:rPr lang="en-US" sz="42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for_each(siblings, [](</a:t>
            </a:r>
            <a:r>
              <a:rPr lang="en-US" sz="4200" b="0" strike="noStrike" spc="-1">
                <a:solidFill>
                  <a:srgbClr val="008000"/>
                </a:solidFill>
                <a:latin typeface="Arial"/>
              </a:rPr>
              <a:t>const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200" b="0" strike="noStrike" spc="-1">
                <a:solidFill>
                  <a:srgbClr val="008000"/>
                </a:solidFill>
                <a:latin typeface="Arial"/>
              </a:rPr>
              <a:t>auto</a:t>
            </a:r>
            <a:r>
              <a:rPr lang="en-US" sz="4200" b="0" strike="noStrike" spc="-1">
                <a:solidFill>
                  <a:srgbClr val="666666"/>
                </a:solidFill>
                <a:latin typeface="Arial"/>
              </a:rPr>
              <a:t>&amp;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sibling)</a:t>
            </a:r>
          </a:p>
          <a:p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           {</a:t>
            </a:r>
          </a:p>
          <a:p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               std</a:t>
            </a:r>
            <a:r>
              <a:rPr lang="en-US" sz="42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cout </a:t>
            </a:r>
            <a:r>
              <a:rPr lang="en-US" sz="420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sibling.sirName </a:t>
            </a:r>
            <a:r>
              <a:rPr lang="en-US" sz="420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200" b="0" strike="noStrike" spc="-1">
                <a:solidFill>
                  <a:srgbClr val="BA2121"/>
                </a:solidFill>
                <a:latin typeface="Arial"/>
              </a:rPr>
              <a:t>" "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en-US" sz="420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sibling.firstName </a:t>
            </a:r>
            <a:r>
              <a:rPr lang="en-US" sz="4200" b="0" strike="noStrike" spc="-1">
                <a:solidFill>
                  <a:srgbClr val="666666"/>
                </a:solidFill>
                <a:latin typeface="Arial"/>
              </a:rPr>
              <a:t>&lt;&lt;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std</a:t>
            </a:r>
            <a:r>
              <a:rPr lang="en-US" sz="4200" b="0" strike="noStrike" spc="-1">
                <a:solidFill>
                  <a:srgbClr val="666666"/>
                </a:solidFill>
                <a:latin typeface="Arial"/>
              </a:rPr>
              <a:t>::</a:t>
            </a:r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endl;</a:t>
            </a:r>
          </a:p>
          <a:p>
            <a:r>
              <a:rPr lang="en-US" sz="4200" b="0" strike="noStrike" spc="-1">
                <a:solidFill>
                  <a:srgbClr val="000000"/>
                </a:solidFill>
                <a:latin typeface="Arial"/>
              </a:rPr>
              <a:t>            });</a:t>
            </a:r>
          </a:p>
          <a:p>
            <a:endParaRPr lang="en-US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Picture 63"/>
          <p:cNvPicPr/>
          <p:nvPr/>
        </p:nvPicPr>
        <p:blipFill>
          <a:blip r:embed="rId2"/>
          <a:stretch/>
        </p:blipFill>
        <p:spPr>
          <a:xfrm>
            <a:off x="6216840" y="3304080"/>
            <a:ext cx="1372680" cy="196632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36024BA-3C6E-48CF-B4B7-E8F7B6A46AB4}" type="slidenum"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20000" cy="93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570" b="0" strike="noStrike" spc="-1">
                <a:solidFill>
                  <a:srgbClr val="FFFFFF"/>
                </a:solidFill>
                <a:latin typeface="Arial"/>
              </a:rPr>
              <a:t>The SpaceShip has landed</a:t>
            </a: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04000" y="1368000"/>
            <a:ext cx="9188640" cy="402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14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latin typeface="Arial"/>
              </a:rPr>
              <a:t>That’s it folks !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1A1C1CE-F6B8-4B83-8606-306366114E32}" type="slidenum"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8121</TotalTime>
  <Words>4414</Words>
  <Application>Microsoft Office PowerPoint</Application>
  <PresentationFormat>Custom</PresentationFormat>
  <Paragraphs>882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Symbol</vt:lpstr>
      <vt:lpstr>Wingdings</vt:lpstr>
      <vt:lpstr>Office Theme</vt:lpstr>
      <vt:lpstr>SpaceShip Operator</vt:lpstr>
      <vt:lpstr>Interactive Session </vt:lpstr>
      <vt:lpstr>Interactive Session </vt:lpstr>
      <vt:lpstr>Interactive Session </vt:lpstr>
      <vt:lpstr>Interactive Session </vt:lpstr>
      <vt:lpstr>Interactive Session </vt:lpstr>
      <vt:lpstr>Siblings in Music </vt:lpstr>
      <vt:lpstr>Siblings in Music : Solution</vt:lpstr>
      <vt:lpstr>The SpaceShip has landed</vt:lpstr>
      <vt:lpstr>Operators</vt:lpstr>
      <vt:lpstr>The Past </vt:lpstr>
      <vt:lpstr>The Past : fix the compare problem </vt:lpstr>
      <vt:lpstr>The Past : fix the compare problem → hidden friends </vt:lpstr>
      <vt:lpstr>The Past : all 6 </vt:lpstr>
      <vt:lpstr>The Past : all 6</vt:lpstr>
      <vt:lpstr>The Past : be complete </vt:lpstr>
      <vt:lpstr>C++20 : Rewrites </vt:lpstr>
      <vt:lpstr>C++20 : Rewrites </vt:lpstr>
      <vt:lpstr>C++20 : Rewrites : Endless Recursion </vt:lpstr>
      <vt:lpstr>C++20 : Rewrites : Endless Recursion → solutions</vt:lpstr>
      <vt:lpstr>SpaceShip : operator&lt;=&gt;</vt:lpstr>
      <vt:lpstr>SpaceShip : operator&lt;=&gt; </vt:lpstr>
      <vt:lpstr>SpaceShip : operator&lt;=&gt; : DEFAULTED</vt:lpstr>
      <vt:lpstr>3-way comparison </vt:lpstr>
      <vt:lpstr>Rewrites </vt:lpstr>
      <vt:lpstr>SpaceShip : operator&lt;=&gt; : constexpr</vt:lpstr>
      <vt:lpstr>SpaceShip : Not Default </vt:lpstr>
      <vt:lpstr>SpaceShip : Multiple Members, and some don’t matter</vt:lpstr>
      <vt:lpstr>SpaceShip : Multiple Members, and some don’t matter</vt:lpstr>
      <vt:lpstr>Compare / order ??? </vt:lpstr>
      <vt:lpstr>Different Comparison Categories</vt:lpstr>
      <vt:lpstr>Strong Ordering (Total Ordering)</vt:lpstr>
      <vt:lpstr>Weak Ordering</vt:lpstr>
      <vt:lpstr>Partial Ordering</vt:lpstr>
      <vt:lpstr>Avoid</vt:lpstr>
      <vt:lpstr>What in case of multiple ordering criteria of different comparison categories</vt:lpstr>
      <vt:lpstr>Go for the common ground → weaker type</vt:lpstr>
      <vt:lpstr>Map to the stronger type</vt:lpstr>
      <vt:lpstr>Map to the stronger type (there is help for double)</vt:lpstr>
      <vt:lpstr>What if we don’t know the types (generic code) ?</vt:lpstr>
      <vt:lpstr>What if we don’t know the types (generic code) ?</vt:lpstr>
      <vt:lpstr>Rewrites / Overload Resolution : Equality operators </vt:lpstr>
      <vt:lpstr>Rewrites / Overload Resolution : Relational operators </vt:lpstr>
      <vt:lpstr>Concepts </vt:lpstr>
      <vt:lpstr>Concepts </vt:lpstr>
      <vt:lpstr>Concepts </vt:lpstr>
      <vt:lpstr>Concepts </vt:lpstr>
      <vt:lpstr>Concepts </vt:lpstr>
      <vt:lpstr>Inheritance </vt:lpstr>
      <vt:lpstr>Inheritance </vt:lpstr>
      <vt:lpstr>Inheritance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C++ Lambdas</dc:title>
  <dc:subject/>
  <dc:creator/>
  <cp:keywords>C++ Lambda</cp:keywords>
  <dc:description/>
  <cp:lastModifiedBy>Marc Gregoire</cp:lastModifiedBy>
  <cp:revision>779</cp:revision>
  <dcterms:created xsi:type="dcterms:W3CDTF">2019-12-23T15:23:24Z</dcterms:created>
  <dcterms:modified xsi:type="dcterms:W3CDTF">2023-01-30T18:47:50Z</dcterms:modified>
  <dc:language>en-US</dc:language>
</cp:coreProperties>
</file>