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1"/>
  </p:notesMasterIdLst>
  <p:sldIdLst>
    <p:sldId id="256" r:id="rId3"/>
    <p:sldId id="338" r:id="rId4"/>
    <p:sldId id="287" r:id="rId5"/>
    <p:sldId id="516" r:id="rId6"/>
    <p:sldId id="507" r:id="rId7"/>
    <p:sldId id="466" r:id="rId8"/>
    <p:sldId id="467" r:id="rId9"/>
    <p:sldId id="468" r:id="rId10"/>
    <p:sldId id="508" r:id="rId11"/>
    <p:sldId id="510" r:id="rId12"/>
    <p:sldId id="511" r:id="rId13"/>
    <p:sldId id="515" r:id="rId14"/>
    <p:sldId id="360" r:id="rId15"/>
    <p:sldId id="473" r:id="rId16"/>
    <p:sldId id="361" r:id="rId17"/>
    <p:sldId id="470" r:id="rId18"/>
    <p:sldId id="480" r:id="rId19"/>
    <p:sldId id="474" r:id="rId20"/>
    <p:sldId id="469" r:id="rId21"/>
    <p:sldId id="513" r:id="rId22"/>
    <p:sldId id="475" r:id="rId23"/>
    <p:sldId id="476" r:id="rId24"/>
    <p:sldId id="500" r:id="rId25"/>
    <p:sldId id="501" r:id="rId26"/>
    <p:sldId id="504" r:id="rId27"/>
    <p:sldId id="503" r:id="rId28"/>
    <p:sldId id="505" r:id="rId29"/>
    <p:sldId id="506" r:id="rId30"/>
    <p:sldId id="509" r:id="rId31"/>
    <p:sldId id="477" r:id="rId32"/>
    <p:sldId id="478" r:id="rId33"/>
    <p:sldId id="479" r:id="rId34"/>
    <p:sldId id="512" r:id="rId35"/>
    <p:sldId id="471" r:id="rId36"/>
    <p:sldId id="491" r:id="rId37"/>
    <p:sldId id="490" r:id="rId38"/>
    <p:sldId id="493" r:id="rId39"/>
    <p:sldId id="492" r:id="rId40"/>
    <p:sldId id="489" r:id="rId41"/>
    <p:sldId id="495" r:id="rId42"/>
    <p:sldId id="494" r:id="rId43"/>
    <p:sldId id="502" r:id="rId44"/>
    <p:sldId id="497" r:id="rId45"/>
    <p:sldId id="496" r:id="rId46"/>
    <p:sldId id="499" r:id="rId47"/>
    <p:sldId id="498" r:id="rId48"/>
    <p:sldId id="486" r:id="rId49"/>
    <p:sldId id="481" r:id="rId50"/>
    <p:sldId id="484" r:id="rId51"/>
    <p:sldId id="483" r:id="rId52"/>
    <p:sldId id="482" r:id="rId53"/>
    <p:sldId id="472" r:id="rId54"/>
    <p:sldId id="485" r:id="rId55"/>
    <p:sldId id="487" r:id="rId56"/>
    <p:sldId id="488" r:id="rId57"/>
    <p:sldId id="514" r:id="rId58"/>
    <p:sldId id="270" r:id="rId59"/>
    <p:sldId id="264" r:id="rId60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521415D9-36F7-43E2-AB2F-B90AF26B5E84}">
      <p14:sectionLst xmlns:p14="http://schemas.microsoft.com/office/powerpoint/2010/main">
        <p14:section name="Presentation" id="{A5B53756-BD3C-4F68-B5AA-4DCFA9EDEFE9}">
          <p14:sldIdLst>
            <p14:sldId id="256"/>
            <p14:sldId id="338"/>
            <p14:sldId id="287"/>
            <p14:sldId id="516"/>
            <p14:sldId id="507"/>
            <p14:sldId id="466"/>
            <p14:sldId id="467"/>
            <p14:sldId id="468"/>
            <p14:sldId id="508"/>
            <p14:sldId id="510"/>
            <p14:sldId id="511"/>
            <p14:sldId id="515"/>
            <p14:sldId id="360"/>
            <p14:sldId id="473"/>
            <p14:sldId id="361"/>
            <p14:sldId id="470"/>
            <p14:sldId id="480"/>
            <p14:sldId id="474"/>
            <p14:sldId id="469"/>
            <p14:sldId id="513"/>
            <p14:sldId id="475"/>
            <p14:sldId id="476"/>
            <p14:sldId id="500"/>
            <p14:sldId id="501"/>
            <p14:sldId id="504"/>
            <p14:sldId id="503"/>
            <p14:sldId id="505"/>
            <p14:sldId id="506"/>
            <p14:sldId id="509"/>
            <p14:sldId id="477"/>
            <p14:sldId id="478"/>
            <p14:sldId id="479"/>
            <p14:sldId id="512"/>
            <p14:sldId id="471"/>
            <p14:sldId id="491"/>
            <p14:sldId id="490"/>
            <p14:sldId id="493"/>
            <p14:sldId id="492"/>
            <p14:sldId id="489"/>
            <p14:sldId id="495"/>
            <p14:sldId id="494"/>
            <p14:sldId id="502"/>
            <p14:sldId id="497"/>
            <p14:sldId id="496"/>
            <p14:sldId id="499"/>
            <p14:sldId id="498"/>
            <p14:sldId id="486"/>
            <p14:sldId id="481"/>
            <p14:sldId id="484"/>
            <p14:sldId id="483"/>
            <p14:sldId id="482"/>
            <p14:sldId id="472"/>
            <p14:sldId id="485"/>
            <p14:sldId id="487"/>
            <p14:sldId id="488"/>
            <p14:sldId id="514"/>
            <p14:sldId id="270"/>
          </p14:sldIdLst>
        </p14:section>
        <p14:section name="Test Pattern" id="{651A366B-6DD9-44E2-B8D5-5D13B459E62E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200"/>
    <a:srgbClr val="FFCC00"/>
    <a:srgbClr val="E6E6E6"/>
    <a:srgbClr val="A6A6A6"/>
    <a:srgbClr val="3399FF"/>
    <a:srgbClr val="66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84767" autoAdjust="0"/>
  </p:normalViewPr>
  <p:slideViewPr>
    <p:cSldViewPr>
      <p:cViewPr varScale="1">
        <p:scale>
          <a:sx n="104" d="100"/>
          <a:sy n="104" d="100"/>
        </p:scale>
        <p:origin x="58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10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26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7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6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7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3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8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9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3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1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09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4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97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5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5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3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64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26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0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74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58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81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99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59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55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50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96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234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6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13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42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005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58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65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290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default generates </a:t>
            </a:r>
            <a:r>
              <a:rPr lang="en-US" dirty="0" err="1"/>
              <a:t>memberwise</a:t>
            </a:r>
            <a:r>
              <a:rPr lang="en-US" dirty="0"/>
              <a:t> comparison for Point.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92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445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420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70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701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345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716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8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2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>
          <a:gsLst>
            <a:gs pos="0">
              <a:schemeClr val="bg1"/>
            </a:gs>
            <a:gs pos="75000">
              <a:schemeClr val="bg1"/>
            </a:gs>
            <a:gs pos="100000">
              <a:srgbClr val="FF82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rgbClr val="FF82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818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 b="1" i="1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lang="en-US" sz="2000" kern="1200" smtClean="0">
                <a:solidFill>
                  <a:srgbClr val="FFFFFF"/>
                </a:solidFill>
                <a:latin typeface="Segoe UI Light" pitchFamily="34" charset="0"/>
                <a:ea typeface="+mn-ea"/>
                <a:cs typeface="+mn-cs"/>
              </a:defRPr>
            </a:lvl1pPr>
            <a:extLst/>
          </a:lstStyle>
          <a:p>
            <a:pPr algn="ctr"/>
            <a:fld id="{047E157E-8DCB-4F70-A0AF-5EB586A91DD4}" type="datetime1">
              <a:rPr lang="en-US" smtClean="0"/>
              <a:pPr algn="ctr"/>
              <a:t>7/3/2019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  <a:prstGeom prst="rect">
            <a:avLst/>
          </a:prstGeom>
        </p:spPr>
        <p:txBody>
          <a:bodyPr rtlCol="0"/>
          <a:lstStyle/>
          <a:p>
            <a:fld id="{E4606EA6-EFEA-4C30-9264-4F9291A5780D}" type="datetime1">
              <a:rPr kumimoji="0" lang="en-US" smtClean="0"/>
              <a:pPr/>
              <a:t>7/3/2019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  <a:prstGeom prst="rect">
            <a:avLst/>
          </a:prstGeo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  <a:prstGeom prst="rect">
            <a:avLst/>
          </a:prstGeom>
        </p:spPr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48" y="1563130"/>
            <a:ext cx="7395504" cy="1344828"/>
          </a:xfrm>
        </p:spPr>
        <p:txBody>
          <a:bodyPr lIns="68580" tIns="34290" rIns="68580" bIns="34290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849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chemeClr val="bg1"/>
            </a:gs>
            <a:gs pos="75000">
              <a:schemeClr val="bg1"/>
            </a:gs>
            <a:gs pos="100000">
              <a:srgbClr val="FF82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4" descr="C:\Program Files\Microsoft Resource DVD Artwork\DVD_ART\Artwork_Imagery\Shapes and Graphics\Line\faded white line.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8121"/>
            <a:ext cx="7652766" cy="19029"/>
          </a:xfrm>
          <a:prstGeom prst="rect">
            <a:avLst/>
          </a:prstGeom>
          <a:noFill/>
        </p:spPr>
      </p:pic>
      <p:sp>
        <p:nvSpPr>
          <p:cNvPr id="1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2724150"/>
            <a:ext cx="8794062" cy="1117470"/>
          </a:xfrm>
          <a:prstGeom prst="rect">
            <a:avLst/>
          </a:prstGeom>
          <a:effectLst/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1" u="none" strike="noStrike" kern="1200" cap="none" spc="-642" normalizeH="0" baseline="0" noProof="0" dirty="0">
                <a:ln w="11430">
                  <a:solidFill>
                    <a:srgbClr val="88A17B">
                      <a:lumMod val="5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536790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76200" y="971550"/>
            <a:ext cx="89916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71173" y="4881890"/>
            <a:ext cx="57282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AEE0D2A-EEC8-45D6-A9AB-6258958F4280}" type="slidenum">
              <a:rPr lang="en-US" sz="1050" smtClean="0">
                <a:latin typeface="Segoe UI Light" panose="020B0502040204020203" pitchFamily="34" charset="0"/>
                <a:cs typeface="Segoe UI Light" panose="020B0502040204020203" pitchFamily="34" charset="0"/>
              </a:rPr>
              <a:pPr algn="r"/>
              <a:t>‹#›</a:t>
            </a:fld>
            <a:endParaRPr lang="en-US" sz="10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/>
          <a:p>
            <a:fld id="{6FCF9F07-3BC7-4570-B054-79111B0A380C}" type="datetime1">
              <a:rPr kumimoji="0" lang="en-US" smtClean="0"/>
              <a:pPr/>
              <a:t>7/3/2019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400" y="971550"/>
            <a:ext cx="4343400" cy="4038600"/>
          </a:xfrm>
        </p:spPr>
        <p:txBody>
          <a:bodyPr/>
          <a:lstStyle/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0" y="971550"/>
            <a:ext cx="4222899" cy="4038599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rtlCol="0"/>
          <a:lstStyle/>
          <a:p>
            <a:fld id="{E4606EA6-EFEA-4C30-9264-4F9291A5780D}" type="datetime1">
              <a:rPr kumimoji="0" lang="en-US" smtClean="0"/>
              <a:pPr/>
              <a:t>7/3/2019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771287"/>
            <a:ext cx="533400" cy="183357"/>
          </a:xfrm>
          <a:prstGeom prst="rect">
            <a:avLst/>
          </a:prstGeom>
        </p:spPr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/>
          <a:p>
            <a:fld id="{6DFADB5D-B7A0-47E3-AD2D-B1A6F8614213}" type="datetime1">
              <a:rPr kumimoji="0" lang="en-US" smtClean="0"/>
              <a:pPr/>
              <a:t>7/3/2019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771287"/>
            <a:ext cx="533400" cy="183357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/>
          <a:p>
            <a:fld id="{72968126-03FC-49C0-B9B8-2B561CCC3D90}" type="datetime1">
              <a:rPr kumimoji="0" lang="en-US" smtClean="0"/>
              <a:pPr/>
              <a:t>7/3/2019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/>
          <a:p>
            <a:fld id="{F49A8198-4617-485E-9585-4840B69DBBA6}" type="datetime1">
              <a:rPr kumimoji="0" lang="en-US" smtClean="0"/>
              <a:pPr/>
              <a:t>7/3/2019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771287"/>
            <a:ext cx="533400" cy="183357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200" y="982980"/>
            <a:ext cx="8991600" cy="40271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 dirty="0"/>
              <a:t>Click to edit Master text styles</a:t>
            </a:r>
          </a:p>
          <a:p>
            <a:pPr lvl="1" eaLnBrk="1" latinLnBrk="1" hangingPunct="1"/>
            <a:r>
              <a:rPr kumimoji="0" lang="en-US" dirty="0"/>
              <a:t>Second level</a:t>
            </a:r>
          </a:p>
          <a:p>
            <a:pPr lvl="2" eaLnBrk="1" latinLnBrk="1" hangingPunct="1"/>
            <a:r>
              <a:rPr kumimoji="0" lang="en-US" dirty="0"/>
              <a:t>Third level</a:t>
            </a:r>
          </a:p>
          <a:p>
            <a:pPr lvl="3" eaLnBrk="1" latinLnBrk="1" hangingPunct="1"/>
            <a:r>
              <a:rPr kumimoji="0" lang="en-US" dirty="0"/>
              <a:t>Fourth level</a:t>
            </a:r>
          </a:p>
          <a:p>
            <a:pPr lvl="4" eaLnBrk="1" latinLnBrk="1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4295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777241"/>
            <a:ext cx="9144000" cy="85725"/>
          </a:xfrm>
          <a:prstGeom prst="rect">
            <a:avLst/>
          </a:prstGeom>
          <a:solidFill>
            <a:srgbClr val="FF82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" y="118110"/>
            <a:ext cx="8991600" cy="62484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eaLnBrk="1" latinLnBrk="1" hangingPunct="1"/>
            <a:r>
              <a:rPr kumimoji="0"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2"/>
          </a:solidFill>
          <a:latin typeface="Segoe UI Semibold" pitchFamily="34" charset="0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c.gregoire@nuon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visualstudio/code-quality/c26115" TargetMode="External"/><Relationship Id="rId3" Type="http://schemas.openxmlformats.org/officeDocument/2006/relationships/hyperlink" Target="https://docs.microsoft.com/en-us/visualstudio/code-quality/c26100" TargetMode="External"/><Relationship Id="rId7" Type="http://schemas.openxmlformats.org/officeDocument/2006/relationships/hyperlink" Target="https://docs.microsoft.com/en-us/visualstudio/code-quality/c2611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microsoft.com/en-us/visualstudio/code-quality/c26111" TargetMode="External"/><Relationship Id="rId11" Type="http://schemas.openxmlformats.org/officeDocument/2006/relationships/hyperlink" Target="https://docs.microsoft.com/en-us/visualstudio/code-quality/c26140" TargetMode="External"/><Relationship Id="rId5" Type="http://schemas.openxmlformats.org/officeDocument/2006/relationships/hyperlink" Target="https://docs.microsoft.com/en-us/visualstudio/code-quality/c26110" TargetMode="External"/><Relationship Id="rId10" Type="http://schemas.openxmlformats.org/officeDocument/2006/relationships/hyperlink" Target="https://docs.microsoft.com/en-us/visualstudio/code-quality/c26117" TargetMode="External"/><Relationship Id="rId4" Type="http://schemas.openxmlformats.org/officeDocument/2006/relationships/hyperlink" Target="https://docs.microsoft.com/en-us/visualstudio/code-quality/c26101" TargetMode="External"/><Relationship Id="rId9" Type="http://schemas.openxmlformats.org/officeDocument/2006/relationships/hyperlink" Target="https://docs.microsoft.com/en-us/visualstudio/code-quality/c2611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wiley.com/en-us/Professional+C++,+4th+Edition-p-9781119421306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5.png"/><Relationship Id="rId5" Type="http://schemas.openxmlformats.org/officeDocument/2006/relationships/hyperlink" Target="http://becpp.org/" TargetMode="External"/><Relationship Id="rId10" Type="http://schemas.openxmlformats.org/officeDocument/2006/relationships/image" Target="../media/image8.jpg"/><Relationship Id="rId4" Type="http://schemas.openxmlformats.org/officeDocument/2006/relationships/hyperlink" Target="http://www.apress.com/9781484218754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6200" y="378691"/>
            <a:ext cx="8991600" cy="1659659"/>
          </a:xfrm>
        </p:spPr>
        <p:txBody>
          <a:bodyPr anchor="t">
            <a:noAutofit/>
          </a:bodyPr>
          <a:lstStyle/>
          <a:p>
            <a:pPr defTabSz="914363">
              <a:lnSpc>
                <a:spcPct val="90000"/>
              </a:lnSpc>
              <a:spcBef>
                <a:spcPts val="0"/>
              </a:spcBef>
              <a:buSzPct val="90000"/>
            </a:pPr>
            <a:r>
              <a:rPr lang="en-US" sz="4600" b="0" cap="none" dirty="0">
                <a:solidFill>
                  <a:schemeClr val="tx1"/>
                </a:solidFill>
                <a:latin typeface="Segoe UI Light"/>
              </a:rPr>
              <a:t>What's New in Visual C++ 2019</a:t>
            </a:r>
            <a:endParaRPr lang="en-US" sz="4600" b="1" cap="none" dirty="0">
              <a:solidFill>
                <a:schemeClr val="tx1"/>
              </a:solidFill>
              <a:latin typeface="Segoe UI Ligh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chemeClr val="bg1"/>
              </a:solidFill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4551524"/>
            <a:ext cx="2209800" cy="5143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lang="en-US" sz="2000" kern="1200" smtClean="0">
                <a:solidFill>
                  <a:srgbClr val="FFFFFF"/>
                </a:solidFill>
                <a:latin typeface="Segoe UI Light" pitchFamily="34" charset="0"/>
                <a:ea typeface="+mn-ea"/>
                <a:cs typeface="+mn-cs"/>
              </a:defRPr>
            </a:lvl1pPr>
            <a:extLst/>
          </a:lstStyle>
          <a:p>
            <a:pPr algn="ctr"/>
            <a:r>
              <a:rPr lang="en-US" sz="1800" dirty="0"/>
              <a:t>July 3</a:t>
            </a:r>
            <a:r>
              <a:rPr lang="en-US" sz="1800" baseline="30000" dirty="0"/>
              <a:t>rd</a:t>
            </a:r>
            <a:r>
              <a:rPr lang="en-US" sz="1800" dirty="0"/>
              <a:t> 2019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3BC8470-838D-4363-A52A-0AB38EBBFBD1}"/>
              </a:ext>
            </a:extLst>
          </p:cNvPr>
          <p:cNvSpPr txBox="1">
            <a:spLocks/>
          </p:cNvSpPr>
          <p:nvPr/>
        </p:nvSpPr>
        <p:spPr>
          <a:xfrm>
            <a:off x="5715000" y="2972917"/>
            <a:ext cx="2477542" cy="12440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3200" kern="1200"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</a:rPr>
              <a:t>Marc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</a:rPr>
              <a:t>Grégoire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/>
            </a:endParaRP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/>
              </a:rPr>
              <a:t>Software Architect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Segoe UI Light"/>
                <a:hlinkClick r:id="rId3"/>
              </a:rPr>
              <a:t>marc.gregoire@nuonsoft.com</a:t>
            </a:r>
            <a:r>
              <a:rPr lang="en-US" sz="1400" dirty="0">
                <a:solidFill>
                  <a:schemeClr val="tx1"/>
                </a:solidFill>
                <a:latin typeface="Segoe UI Light"/>
              </a:rPr>
              <a:t> </a:t>
            </a:r>
          </a:p>
        </p:txBody>
      </p:sp>
      <p:pic>
        <p:nvPicPr>
          <p:cNvPr id="12" name="Picture 2" descr="G:\Data\Documents\Pictures\ms meet.png">
            <a:extLst>
              <a:ext uri="{FF2B5EF4-FFF2-40B4-BE49-F238E27FC236}">
                <a16:creationId xmlns:a16="http://schemas.microsoft.com/office/drawing/2014/main" id="{F730C29E-C64C-4749-934C-8468FA201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29108"/>
            <a:ext cx="2057400" cy="2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G:\Data\Documents\Pictures\Nikon_LOGO_25mm_300dpi_295x295px.jpg">
            <a:extLst>
              <a:ext uri="{FF2B5EF4-FFF2-40B4-BE49-F238E27FC236}">
                <a16:creationId xmlns:a16="http://schemas.microsoft.com/office/drawing/2014/main" id="{27DF764D-7556-4BF5-8A16-AC998925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80" y="2972917"/>
            <a:ext cx="665633" cy="6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24" y="3763129"/>
            <a:ext cx="1060343" cy="427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Concurrency Checkers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2019 “Microsoft Native Recommended Ruleset” includes:</a:t>
            </a:r>
          </a:p>
          <a:p>
            <a:pPr lvl="1"/>
            <a:r>
              <a:rPr lang="en-US" sz="1700" dirty="0">
                <a:hlinkClick r:id="rId3"/>
              </a:rPr>
              <a:t>C26100</a:t>
            </a:r>
            <a:r>
              <a:rPr lang="en-US" sz="1700" dirty="0"/>
              <a:t>: Race condition. Variable should be protected by a lock.</a:t>
            </a:r>
          </a:p>
          <a:p>
            <a:pPr lvl="1"/>
            <a:r>
              <a:rPr lang="en-US" sz="1700" dirty="0">
                <a:hlinkClick r:id="rId4"/>
              </a:rPr>
              <a:t>C26101</a:t>
            </a:r>
            <a:r>
              <a:rPr lang="en-US" sz="1700" dirty="0"/>
              <a:t>: Failing to use interlocked operation properly for a variable.</a:t>
            </a:r>
          </a:p>
          <a:p>
            <a:pPr lvl="1"/>
            <a:r>
              <a:rPr lang="en-US" sz="1700" dirty="0">
                <a:hlinkClick r:id="rId5"/>
              </a:rPr>
              <a:t>C26110</a:t>
            </a:r>
            <a:r>
              <a:rPr lang="en-US" sz="1700" dirty="0"/>
              <a:t>: Caller failing to acquire a lock before calling a function which expects the lock to be acquired prior to being called.</a:t>
            </a:r>
          </a:p>
          <a:p>
            <a:pPr lvl="1"/>
            <a:r>
              <a:rPr lang="en-US" sz="1700" dirty="0">
                <a:hlinkClick r:id="rId6"/>
              </a:rPr>
              <a:t>C26111</a:t>
            </a:r>
            <a:r>
              <a:rPr lang="en-US" sz="1700" dirty="0"/>
              <a:t>: Caller failing to release a lock before calling a function which expects the lock to be released prior to being called.</a:t>
            </a:r>
          </a:p>
          <a:p>
            <a:pPr lvl="1"/>
            <a:r>
              <a:rPr lang="en-US" sz="1700" dirty="0">
                <a:hlinkClick r:id="rId7"/>
              </a:rPr>
              <a:t>C26112</a:t>
            </a:r>
            <a:r>
              <a:rPr lang="en-US" sz="1700" dirty="0"/>
              <a:t>: Caller cannot hold any lock before calling a function which expects no locks be held prior to being called.</a:t>
            </a:r>
          </a:p>
          <a:p>
            <a:pPr lvl="1"/>
            <a:r>
              <a:rPr lang="en-US" sz="1700" dirty="0">
                <a:hlinkClick r:id="rId8"/>
              </a:rPr>
              <a:t>C26115</a:t>
            </a:r>
            <a:r>
              <a:rPr lang="en-US" sz="1700" dirty="0"/>
              <a:t>: Failing to release a lock in a function. This introduces an orphaned lock.</a:t>
            </a:r>
          </a:p>
          <a:p>
            <a:pPr lvl="1"/>
            <a:r>
              <a:rPr lang="en-US" sz="1700" dirty="0">
                <a:hlinkClick r:id="rId9"/>
              </a:rPr>
              <a:t>C26116</a:t>
            </a:r>
            <a:r>
              <a:rPr lang="en-US" sz="1700" dirty="0"/>
              <a:t>: Failing to acquire a lock in a function, which is expected to acquire the lock.</a:t>
            </a:r>
          </a:p>
          <a:p>
            <a:pPr lvl="1"/>
            <a:r>
              <a:rPr lang="en-US" sz="1700" dirty="0">
                <a:hlinkClick r:id="rId10"/>
              </a:rPr>
              <a:t>C26117</a:t>
            </a:r>
            <a:r>
              <a:rPr lang="en-US" sz="1700" dirty="0"/>
              <a:t>: Releasing an </a:t>
            </a:r>
            <a:r>
              <a:rPr lang="en-US" sz="1700" dirty="0" err="1"/>
              <a:t>unheld</a:t>
            </a:r>
            <a:r>
              <a:rPr lang="en-US" sz="1700" dirty="0"/>
              <a:t> lock in a function.</a:t>
            </a:r>
          </a:p>
          <a:p>
            <a:pPr lvl="1"/>
            <a:r>
              <a:rPr lang="en-US" sz="1700" dirty="0">
                <a:hlinkClick r:id="rId11"/>
              </a:rPr>
              <a:t>C26140</a:t>
            </a:r>
            <a:r>
              <a:rPr lang="en-US" sz="1700" dirty="0"/>
              <a:t>: Undefined lock kind specified on the lock.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71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Concurrency Checkers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C186D-2555-477E-BFAD-1024CAE9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07" y="1276350"/>
            <a:ext cx="6586586" cy="32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Concurrency Checkers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84386"/>
            <a:ext cx="8991600" cy="2889127"/>
          </a:xfrm>
        </p:spPr>
      </p:pic>
    </p:spTree>
    <p:extLst>
      <p:ext uri="{BB962C8B-B14F-4D97-AF65-F5344CB8AC3E}">
        <p14:creationId xmlns:p14="http://schemas.microsoft.com/office/powerpoint/2010/main" val="3300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In-Editor Code Analysis Warnings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analysis is run in the background</a:t>
            </a:r>
          </a:p>
          <a:p>
            <a:r>
              <a:rPr lang="en-US" dirty="0"/>
              <a:t>Warnings are displayed as green squiggles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21" y="2266950"/>
            <a:ext cx="7220958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Quick Fix for Uninitialized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quick fixes for:</a:t>
            </a:r>
          </a:p>
          <a:p>
            <a:pPr lvl="1"/>
            <a:r>
              <a:rPr lang="en-US" dirty="0"/>
              <a:t>C6001: using uninitialized memory &lt;variable&gt;</a:t>
            </a:r>
            <a:r>
              <a:rPr lang="en-US" sz="1600" dirty="0"/>
              <a:t> (Microsoft Native Minimum ruleset)</a:t>
            </a:r>
            <a:endParaRPr lang="en-US" dirty="0"/>
          </a:p>
          <a:p>
            <a:pPr lvl="1"/>
            <a:r>
              <a:rPr lang="en-US" dirty="0"/>
              <a:t>C26494 VAR_USE_BEFORE_INIT</a:t>
            </a:r>
            <a:r>
              <a:rPr lang="en-US" sz="1600" dirty="0"/>
              <a:t> (C++ Core Check Type ruleset)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354" y="2724150"/>
            <a:ext cx="4881291" cy="12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1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Template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Specify template type parameter examples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Gives suggestions based on instantiations in the code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530" y="1581150"/>
            <a:ext cx="2914940" cy="935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802" y="3409950"/>
            <a:ext cx="2954115" cy="10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Template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Lightens up IntelliSense in template code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3822"/>
          <a:stretch/>
        </p:blipFill>
        <p:spPr>
          <a:xfrm>
            <a:off x="851015" y="1884128"/>
            <a:ext cx="7441969" cy="22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F020E-DDB3-4D5A-A68D-869DF4B85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8000" dirty="0"/>
              <a:t>Template Bar Demo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91600" cy="625475"/>
          </a:xfrm>
        </p:spPr>
        <p:txBody>
          <a:bodyPr>
            <a:noAutofit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Resolve Missing Namespace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Options to resolve a missing namespace scope:</a:t>
            </a:r>
          </a:p>
          <a:p>
            <a:pPr lvl="1"/>
            <a:r>
              <a:rPr lang="en-US" dirty="0"/>
              <a:t>Fully qualify the name</a:t>
            </a:r>
          </a:p>
          <a:p>
            <a:pPr lvl="1"/>
            <a:r>
              <a:rPr lang="en-US" dirty="0"/>
              <a:t>Add “using namespace …”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751" y="2495550"/>
            <a:ext cx="1880497" cy="15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Add Missing #includes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Lightbulb for missing #includes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235" y="1847749"/>
            <a:ext cx="2905530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Marc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Grégoire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Belgium</a:t>
            </a:r>
          </a:p>
          <a:p>
            <a:r>
              <a:rPr lang="en-US" dirty="0"/>
              <a:t>Software architect for Nikon Metrology</a:t>
            </a:r>
          </a:p>
          <a:p>
            <a:endParaRPr lang="en-US" dirty="0"/>
          </a:p>
          <a:p>
            <a:r>
              <a:rPr lang="en-US" dirty="0"/>
              <a:t>Microsoft VC++ MVP</a:t>
            </a:r>
          </a:p>
          <a:p>
            <a:r>
              <a:rPr lang="en-US" dirty="0"/>
              <a:t>Microsoft Extended Experts Team member</a:t>
            </a:r>
          </a:p>
          <a:p>
            <a:endParaRPr lang="en-US" dirty="0"/>
          </a:p>
          <a:p>
            <a:r>
              <a:rPr lang="en-US" dirty="0"/>
              <a:t>Author of </a:t>
            </a:r>
            <a:r>
              <a:rPr lang="en-US" dirty="0">
                <a:hlinkClick r:id="rId3"/>
              </a:rPr>
              <a:t>Professional C++, 2</a:t>
            </a:r>
            <a:r>
              <a:rPr lang="en-US" baseline="30000" dirty="0">
                <a:hlinkClick r:id="rId3"/>
              </a:rPr>
              <a:t>nd</a:t>
            </a:r>
            <a:r>
              <a:rPr lang="en-US" dirty="0">
                <a:hlinkClick r:id="rId3"/>
              </a:rPr>
              <a:t>, 3</a:t>
            </a:r>
            <a:r>
              <a:rPr lang="en-US" baseline="30000" dirty="0">
                <a:hlinkClick r:id="rId3"/>
              </a:rPr>
              <a:t>rd</a:t>
            </a:r>
            <a:r>
              <a:rPr lang="en-US" dirty="0">
                <a:hlinkClick r:id="rId3"/>
              </a:rPr>
              <a:t> and 4</a:t>
            </a:r>
            <a:r>
              <a:rPr lang="en-US" baseline="30000" dirty="0">
                <a:hlinkClick r:id="rId3"/>
              </a:rPr>
              <a:t>th</a:t>
            </a:r>
            <a:r>
              <a:rPr lang="en-US" dirty="0">
                <a:hlinkClick r:id="rId3"/>
              </a:rPr>
              <a:t> Edition</a:t>
            </a:r>
            <a:endParaRPr lang="en-US" dirty="0"/>
          </a:p>
          <a:p>
            <a:r>
              <a:rPr lang="en-US" dirty="0"/>
              <a:t>Co-author of </a:t>
            </a:r>
            <a:r>
              <a:rPr lang="en-US" dirty="0">
                <a:hlinkClick r:id="rId4"/>
              </a:rPr>
              <a:t>C++ Standard Library Quick Reference</a:t>
            </a:r>
            <a:endParaRPr lang="en-US" dirty="0"/>
          </a:p>
          <a:p>
            <a:endParaRPr lang="en-US" dirty="0"/>
          </a:p>
          <a:p>
            <a:r>
              <a:rPr lang="en-US" dirty="0"/>
              <a:t>Founder of the </a:t>
            </a:r>
            <a:r>
              <a:rPr lang="en-US" dirty="0">
                <a:hlinkClick r:id="rId5"/>
              </a:rPr>
              <a:t>Belgian C++ Users Group</a:t>
            </a:r>
            <a:r>
              <a:rPr lang="en-US" dirty="0"/>
              <a:t> (</a:t>
            </a:r>
            <a:r>
              <a:rPr lang="en-US" dirty="0" err="1"/>
              <a:t>BeCPP</a:t>
            </a:r>
            <a:r>
              <a:rPr lang="en-US" dirty="0"/>
              <a:t>)</a:t>
            </a:r>
          </a:p>
        </p:txBody>
      </p:sp>
      <p:pic>
        <p:nvPicPr>
          <p:cNvPr id="4" name="Picture 3" descr="G:\Data\Documents\Pictures\Nikon_LOGO_25mm_300dpi_295x295p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16" y="924860"/>
            <a:ext cx="812848" cy="8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Data\Documents\Pictures\ms mee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39" y="2524922"/>
            <a:ext cx="2057400" cy="2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62" y="3027063"/>
            <a:ext cx="1267938" cy="160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12" y="4530642"/>
            <a:ext cx="1762701" cy="4007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90500" y="1885950"/>
            <a:ext cx="8763000" cy="0"/>
          </a:xfrm>
          <a:prstGeom prst="line">
            <a:avLst/>
          </a:prstGeom>
          <a:ln>
            <a:solidFill>
              <a:srgbClr val="FF8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500" y="3091253"/>
            <a:ext cx="8763000" cy="0"/>
          </a:xfrm>
          <a:prstGeom prst="line">
            <a:avLst/>
          </a:prstGeom>
          <a:ln>
            <a:solidFill>
              <a:srgbClr val="FF8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" y="4324350"/>
            <a:ext cx="8763000" cy="0"/>
          </a:xfrm>
          <a:prstGeom prst="line">
            <a:avLst/>
          </a:prstGeom>
          <a:ln>
            <a:solidFill>
              <a:srgbClr val="FF8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56" y="3174111"/>
            <a:ext cx="853905" cy="10673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90" y="1991532"/>
            <a:ext cx="1060343" cy="4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9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F020E-DDB3-4D5A-A68D-869DF4B85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8000" dirty="0"/>
              <a:t>Missing #include Demo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91600" cy="625475"/>
          </a:xfrm>
        </p:spPr>
        <p:txBody>
          <a:bodyPr>
            <a:noAutofit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Fix Bad Indirection (* and &amp;)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Replaces * with &amp; and &amp; with * if used wrong</a:t>
            </a:r>
          </a:p>
          <a:p>
            <a:r>
              <a:rPr lang="en-US" dirty="0"/>
              <a:t>Example</a:t>
            </a:r>
          </a:p>
          <a:p>
            <a:pPr lvl="1"/>
            <a:endParaRPr lang="en-US" dirty="0"/>
          </a:p>
          <a:p>
            <a:pPr marL="320040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bar(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</a:p>
          <a:p>
            <a:pPr marL="320040" lvl="1" indent="0">
              <a:buNone/>
            </a:pP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20040" lvl="1" indent="0">
              <a:buNone/>
            </a:pP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d;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bar(*d);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28950"/>
            <a:ext cx="1700450" cy="102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Peek at Header/Code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Ctrl+K</a:t>
            </a:r>
            <a:r>
              <a:rPr lang="en-US" b="1" dirty="0"/>
              <a:t>/</a:t>
            </a:r>
            <a:r>
              <a:rPr lang="en-US" b="1" dirty="0" err="1"/>
              <a:t>Ctrl+J</a:t>
            </a:r>
            <a:r>
              <a:rPr lang="en-US" dirty="0"/>
              <a:t>: peek at header from code file, or peek at code file from header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114550"/>
            <a:ext cx="3440910" cy="2814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114550"/>
            <a:ext cx="3427573" cy="278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Quick Info Colorization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Semantic colorization of Quick Info tooltips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F9BEF-B37F-42D1-9211-47E0901DF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760" y="2178676"/>
            <a:ext cx="3207079" cy="1197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8B2628-97C6-41CB-949A-C658A2B26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66950"/>
            <a:ext cx="3581400" cy="102050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FDC32E-C163-4E9C-A4AB-CCCFA88AEE9B}"/>
              </a:ext>
            </a:extLst>
          </p:cNvPr>
          <p:cNvCxnSpPr/>
          <p:nvPr/>
        </p:nvCxnSpPr>
        <p:spPr>
          <a:xfrm>
            <a:off x="4495800" y="2753438"/>
            <a:ext cx="381000" cy="0"/>
          </a:xfrm>
          <a:prstGeom prst="straightConnector1">
            <a:avLst/>
          </a:prstGeom>
          <a:ln w="38100"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4990DE-537F-44FC-819D-AFD9F76533F2}"/>
              </a:ext>
            </a:extLst>
          </p:cNvPr>
          <p:cNvSpPr txBox="1"/>
          <p:nvPr/>
        </p:nvSpPr>
        <p:spPr>
          <a:xfrm>
            <a:off x="1714500" y="189761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DCAEC-D7DE-44E5-A966-16C43F369E0B}"/>
              </a:ext>
            </a:extLst>
          </p:cNvPr>
          <p:cNvSpPr txBox="1"/>
          <p:nvPr/>
        </p:nvSpPr>
        <p:spPr>
          <a:xfrm>
            <a:off x="6438899" y="180934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796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BAC7-6B8C-474A-927B-5E69ABD5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Info Search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7461-3FD5-4944-853E-DBDFBFC050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“Search Online” link in Quick Info tooltips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Customize Provider:</a:t>
            </a:r>
            <a:br>
              <a:rPr lang="en-US" sz="1800" dirty="0"/>
            </a:br>
            <a:r>
              <a:rPr lang="en-US" sz="1800" dirty="0"/>
              <a:t>Tools &gt; Options &gt; Text Editor &gt;</a:t>
            </a:r>
            <a:br>
              <a:rPr lang="en-US" sz="1800" dirty="0"/>
            </a:br>
            <a:r>
              <a:rPr lang="en-US" sz="1800" dirty="0"/>
              <a:t>    C++ &gt;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7A9C1-EAEB-4F5C-B5D5-C27402395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61786"/>
            <a:ext cx="3207079" cy="1197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C4824-AE26-4ECB-ACBF-9BBCCCC4F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04"/>
          <a:stretch/>
        </p:blipFill>
        <p:spPr>
          <a:xfrm>
            <a:off x="4600184" y="1661786"/>
            <a:ext cx="4020670" cy="34480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25A9EB-4632-4A7E-964B-96E04323CB1A}"/>
              </a:ext>
            </a:extLst>
          </p:cNvPr>
          <p:cNvCxnSpPr>
            <a:cxnSpLocks/>
          </p:cNvCxnSpPr>
          <p:nvPr/>
        </p:nvCxnSpPr>
        <p:spPr>
          <a:xfrm flipV="1">
            <a:off x="2133600" y="1885950"/>
            <a:ext cx="2895600" cy="838200"/>
          </a:xfrm>
          <a:prstGeom prst="straightConnector1">
            <a:avLst/>
          </a:prstGeom>
          <a:ln w="38100"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BAC7-6B8C-474A-927B-5E69ABD5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Linker Throughput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7461-3FD5-4944-853E-DBDFBFC050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Link improvements </a:t>
            </a:r>
            <a:r>
              <a:rPr lang="en-US" dirty="0"/>
              <a:t>up to 2x thanks to</a:t>
            </a:r>
          </a:p>
          <a:p>
            <a:pPr lvl="1"/>
            <a:r>
              <a:rPr lang="en-US" dirty="0"/>
              <a:t>smart debug info pruning</a:t>
            </a:r>
          </a:p>
          <a:p>
            <a:pPr lvl="1"/>
            <a:r>
              <a:rPr lang="en-US" dirty="0"/>
              <a:t>Type and global symbol hash improvements (using </a:t>
            </a:r>
            <a:r>
              <a:rPr lang="en-US" dirty="0" err="1"/>
              <a:t>xxhash</a:t>
            </a:r>
            <a:r>
              <a:rPr lang="en-US" dirty="0"/>
              <a:t>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F00E8F-A1E8-4A3D-B384-BF1961147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71292"/>
              </p:ext>
            </p:extLst>
          </p:nvPr>
        </p:nvGraphicFramePr>
        <p:xfrm>
          <a:off x="1912620" y="2473485"/>
          <a:ext cx="5318760" cy="1554480"/>
        </p:xfrm>
        <a:graphic>
          <a:graphicData uri="http://schemas.openxmlformats.org/drawingml/2006/table">
            <a:tbl>
              <a:tblPr/>
              <a:tblGrid>
                <a:gridCol w="1242060">
                  <a:extLst>
                    <a:ext uri="{9D8B030D-6E8A-4147-A177-3AD203B41FA5}">
                      <a16:colId xmlns:a16="http://schemas.microsoft.com/office/drawing/2014/main" val="1671733136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4208746475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4253794608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702671949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AAA Game Title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16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Link time (seconds)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effectLst/>
                        </a:rPr>
                        <a:t>VS 2017 15.9 Update (base)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VS 2019 Preview 2 (diff)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base/diff (higher is better)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155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/DEBUG:full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392.1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163.3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8000"/>
                          </a:solidFill>
                          <a:effectLst/>
                        </a:rPr>
                        <a:t>2.4</a:t>
                      </a:r>
                      <a:endParaRPr lang="en-US" sz="12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9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DEBUG:fastlink</a:t>
                      </a:r>
                      <a:endParaRPr lang="en-US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72.3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31.2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8000"/>
                          </a:solidFill>
                          <a:effectLst/>
                        </a:rPr>
                        <a:t>2.32</a:t>
                      </a:r>
                      <a:endParaRPr lang="en-US" sz="12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77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Input size (bytes)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12,882,624,412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8,131,565,290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8000"/>
                          </a:solidFill>
                          <a:effectLst/>
                        </a:rPr>
                        <a:t>1.58</a:t>
                      </a:r>
                      <a:endParaRPr lang="en-US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43792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294D80CC-BEA6-4F07-962B-06B94129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8" y="17876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22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BAC7-6B8C-474A-927B-5E69ABD5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Linker Throughput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7461-3FD5-4944-853E-DBDFBFC050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EB5274-2433-474A-AF68-7EE08ECE6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80679"/>
              </p:ext>
            </p:extLst>
          </p:nvPr>
        </p:nvGraphicFramePr>
        <p:xfrm>
          <a:off x="1912620" y="1200387"/>
          <a:ext cx="5318760" cy="1554480"/>
        </p:xfrm>
        <a:graphic>
          <a:graphicData uri="http://schemas.openxmlformats.org/drawingml/2006/table">
            <a:tbl>
              <a:tblPr/>
              <a:tblGrid>
                <a:gridCol w="1242060">
                  <a:extLst>
                    <a:ext uri="{9D8B030D-6E8A-4147-A177-3AD203B41FA5}">
                      <a16:colId xmlns:a16="http://schemas.microsoft.com/office/drawing/2014/main" val="333744447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16682932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2475626196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29489799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Google Chrome (x64 release build)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613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Link time (seconds)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effectLst/>
                        </a:rPr>
                        <a:t>VS 2017 15.9 Update (base)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VS 2019 Preview 2 (diff)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base/diff (higher is better)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6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/DEBUG:full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126.8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71.9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8000"/>
                          </a:solidFill>
                          <a:effectLst/>
                        </a:rPr>
                        <a:t>1.76</a:t>
                      </a:r>
                      <a:endParaRPr lang="en-US" sz="12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36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/DEBUG:fastlink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30.3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21.5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8000"/>
                          </a:solidFill>
                          <a:effectLst/>
                        </a:rPr>
                        <a:t>1.41</a:t>
                      </a:r>
                      <a:endParaRPr lang="en-US" sz="12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185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Input size (bytes)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5,858,077,238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5,442,644,550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8000"/>
                          </a:solidFill>
                          <a:effectLst/>
                        </a:rPr>
                        <a:t>1.08</a:t>
                      </a:r>
                      <a:endParaRPr lang="en-US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6174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3AE7BF4-76BB-45AE-AAED-70EC8B6AC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81192"/>
              </p:ext>
            </p:extLst>
          </p:nvPr>
        </p:nvGraphicFramePr>
        <p:xfrm>
          <a:off x="1912620" y="3114923"/>
          <a:ext cx="5318759" cy="1554480"/>
        </p:xfrm>
        <a:graphic>
          <a:graphicData uri="http://schemas.openxmlformats.org/drawingml/2006/table">
            <a:tbl>
              <a:tblPr/>
              <a:tblGrid>
                <a:gridCol w="1242773">
                  <a:extLst>
                    <a:ext uri="{9D8B030D-6E8A-4147-A177-3AD203B41FA5}">
                      <a16:colId xmlns:a16="http://schemas.microsoft.com/office/drawing/2014/main" val="734626865"/>
                    </a:ext>
                  </a:extLst>
                </a:gridCol>
                <a:gridCol w="1242392">
                  <a:extLst>
                    <a:ext uri="{9D8B030D-6E8A-4147-A177-3AD203B41FA5}">
                      <a16:colId xmlns:a16="http://schemas.microsoft.com/office/drawing/2014/main" val="2786565919"/>
                    </a:ext>
                  </a:extLst>
                </a:gridCol>
                <a:gridCol w="1242392">
                  <a:extLst>
                    <a:ext uri="{9D8B030D-6E8A-4147-A177-3AD203B41FA5}">
                      <a16:colId xmlns:a16="http://schemas.microsoft.com/office/drawing/2014/main" val="2258538319"/>
                    </a:ext>
                  </a:extLst>
                </a:gridCol>
                <a:gridCol w="1591202">
                  <a:extLst>
                    <a:ext uri="{9D8B030D-6E8A-4147-A177-3AD203B41FA5}">
                      <a16:colId xmlns:a16="http://schemas.microsoft.com/office/drawing/2014/main" val="1920293919"/>
                    </a:ext>
                  </a:extLst>
                </a:gridCol>
              </a:tblGrid>
              <a:tr h="21336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Google Chrome (x86 debug build)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57308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Link time (seconds)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effectLst/>
                        </a:rPr>
                        <a:t>VS 2017 15.9 Update (base)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VS 2019 Preview 2 (diff)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base/diff (higher is better)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86749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/DEBUG:full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232.6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106.9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8000"/>
                          </a:solidFill>
                          <a:effectLst/>
                        </a:rPr>
                        <a:t>2.18</a:t>
                      </a:r>
                      <a:endParaRPr lang="en-US" sz="12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449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DEBUG:fastlink</a:t>
                      </a:r>
                      <a:endParaRPr lang="en-US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43.8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38.8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8000"/>
                          </a:solidFill>
                          <a:effectLst/>
                        </a:rPr>
                        <a:t>1.13</a:t>
                      </a:r>
                      <a:endParaRPr lang="en-US" sz="12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80881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Input size (bytes)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8,384,258,922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7,962,819,862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8000"/>
                          </a:solidFill>
                          <a:effectLst/>
                        </a:rPr>
                        <a:t>1.05</a:t>
                      </a:r>
                      <a:endParaRPr lang="en-US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11613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294D80CC-BEA6-4F07-962B-06B94129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8" y="17876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98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BAC7-6B8C-474A-927B-5E69ABD5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Expression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7461-3FD5-4944-853E-DBDFBFC050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Pre-2019</a:t>
            </a:r>
            <a:r>
              <a:rPr lang="en-US" dirty="0"/>
              <a:t>: no optimizations of vector </a:t>
            </a:r>
            <a:r>
              <a:rPr lang="en-US" dirty="0" err="1"/>
              <a:t>intrinsics</a:t>
            </a:r>
            <a:r>
              <a:rPr lang="en-US" dirty="0"/>
              <a:t> operations</a:t>
            </a:r>
          </a:p>
          <a:p>
            <a:r>
              <a:rPr lang="en-US" b="1" dirty="0"/>
              <a:t>2019</a:t>
            </a:r>
            <a:r>
              <a:rPr lang="en-US" dirty="0"/>
              <a:t>: optimizations include:</a:t>
            </a:r>
          </a:p>
          <a:p>
            <a:pPr lvl="1"/>
            <a:r>
              <a:rPr lang="en-US" dirty="0"/>
              <a:t>constant folding</a:t>
            </a:r>
          </a:p>
          <a:p>
            <a:pPr lvl="1"/>
            <a:r>
              <a:rPr lang="en-US" dirty="0"/>
              <a:t>arithmetic simplifications, including reassociation</a:t>
            </a:r>
          </a:p>
          <a:p>
            <a:pPr lvl="1"/>
            <a:r>
              <a:rPr lang="en-US" dirty="0"/>
              <a:t>handling of </a:t>
            </a:r>
            <a:r>
              <a:rPr lang="en-US" dirty="0" err="1"/>
              <a:t>cmp</a:t>
            </a:r>
            <a:r>
              <a:rPr lang="en-US" dirty="0"/>
              <a:t>, min/max, abs, extract operations</a:t>
            </a:r>
          </a:p>
          <a:p>
            <a:pPr lvl="1"/>
            <a:r>
              <a:rPr lang="en-US" dirty="0"/>
              <a:t>converting vector to scalar operations if profitable</a:t>
            </a:r>
          </a:p>
          <a:p>
            <a:pPr lvl="1"/>
            <a:r>
              <a:rPr lang="en-US" dirty="0"/>
              <a:t>patterns for shuffle and pack operations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94D80CC-BEA6-4F07-962B-06B94129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8" y="17876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31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BAC7-6B8C-474A-927B-5E69ABD5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18110"/>
            <a:ext cx="8991600" cy="624840"/>
          </a:xfrm>
        </p:spPr>
        <p:txBody>
          <a:bodyPr/>
          <a:lstStyle/>
          <a:p>
            <a:r>
              <a:rPr lang="en-US" dirty="0"/>
              <a:t>SIMD Expression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7461-3FD5-4944-853E-DBDFBFC050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94D80CC-BEA6-4F07-962B-06B94129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8" y="17876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589B72E-7BB6-425B-878C-606ABC816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419" y="995825"/>
            <a:ext cx="52578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__m128 test(float a, float b) {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   __m128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va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 = _mm_set1_ps(a);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   __m128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vb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 = _mm_set1_ps(b);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   __m128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vd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 = _mm_set1_ps(-b);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  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// Computes (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va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vb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) + (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va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* -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vb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   return _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mm_add_ps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(_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mm_mul_ps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va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vb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),_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mm_mul_ps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va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vd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));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374DAD5-0207-4262-860A-862CD75C6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8" y="2393349"/>
            <a:ext cx="533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VS 2017 /arch:AVX2 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fp:fast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vmovaps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 xmm3, xmm0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vbroadcastss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 xmm3, xmm0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vxorps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 xmm0, xmm1, DWORD PTR __xmm@80000000800000008000000080000000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vbroadcastss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 xmm0, xmm0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vmulps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 xmm2, xmm0, xmm3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vbroadcastss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 xmm1, xmm1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vmulps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 xmm0, xmm1, xmm3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vaddps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 xmm0, xmm2, xmm0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ret 0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39A6EA2-342E-4EF6-91A8-41C7A34D7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39898"/>
            <a:ext cx="335311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VS 2019 /arch:AVX2 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fp:fast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rial Unicode MS"/>
              </a:rPr>
              <a:t>vxorps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 xmm0, xmm0, xmm0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 Unicode MS"/>
              </a:rPr>
              <a:t>ret 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E1A0C-0E2C-48EC-856C-6DA86B01E35A}"/>
              </a:ext>
            </a:extLst>
          </p:cNvPr>
          <p:cNvCxnSpPr>
            <a:cxnSpLocks/>
          </p:cNvCxnSpPr>
          <p:nvPr/>
        </p:nvCxnSpPr>
        <p:spPr>
          <a:xfrm>
            <a:off x="2286000" y="3665617"/>
            <a:ext cx="3048000" cy="506333"/>
          </a:xfrm>
          <a:prstGeom prst="straightConnector1">
            <a:avLst/>
          </a:prstGeom>
          <a:ln w="38100"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Out-of-Process Debugger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Studio is 32 bit</a:t>
            </a:r>
          </a:p>
          <a:p>
            <a:pPr lvl="1"/>
            <a:r>
              <a:rPr lang="en-US" dirty="0"/>
              <a:t>Debugging large applications might</a:t>
            </a:r>
            <a:br>
              <a:rPr lang="en-US" dirty="0"/>
            </a:br>
            <a:r>
              <a:rPr lang="en-US" dirty="0"/>
              <a:t>cause VS to run out of memory</a:t>
            </a:r>
          </a:p>
          <a:p>
            <a:endParaRPr lang="en-US" dirty="0"/>
          </a:p>
          <a:p>
            <a:r>
              <a:rPr lang="en-US" b="1" dirty="0"/>
              <a:t>2019:</a:t>
            </a:r>
            <a:r>
              <a:rPr lang="en-US" dirty="0"/>
              <a:t> Debugger now runs out</a:t>
            </a:r>
            <a:br>
              <a:rPr lang="en-US" dirty="0"/>
            </a:br>
            <a:r>
              <a:rPr lang="en-US" dirty="0"/>
              <a:t>of process in a 64 bit process</a:t>
            </a:r>
          </a:p>
          <a:p>
            <a:pPr lvl="1"/>
            <a:r>
              <a:rPr lang="en-US" dirty="0"/>
              <a:t>No more out-of-memory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C9220-5B17-4765-AF51-30E149BBB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9640"/>
            <a:ext cx="4095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dirty="0"/>
              <a:t>Compatibility </a:t>
            </a:r>
            <a:endParaRPr lang="en-US" dirty="0" smtClean="0"/>
          </a:p>
          <a:p>
            <a:r>
              <a:rPr lang="en-US" dirty="0" smtClean="0"/>
              <a:t>Lifetime </a:t>
            </a:r>
            <a:r>
              <a:rPr lang="en-US" dirty="0"/>
              <a:t>Profile Checker</a:t>
            </a:r>
          </a:p>
          <a:p>
            <a:r>
              <a:rPr lang="en-US" dirty="0"/>
              <a:t>Use-After-Move</a:t>
            </a:r>
          </a:p>
          <a:p>
            <a:r>
              <a:rPr lang="en-US" dirty="0"/>
              <a:t>Concurrency Checkers</a:t>
            </a:r>
          </a:p>
          <a:p>
            <a:r>
              <a:rPr lang="en-US" dirty="0"/>
              <a:t>In-Editor Code Analysis Warnings</a:t>
            </a:r>
          </a:p>
          <a:p>
            <a:r>
              <a:rPr lang="en-US" dirty="0" smtClean="0"/>
              <a:t>Quick </a:t>
            </a:r>
            <a:r>
              <a:rPr lang="en-US" dirty="0"/>
              <a:t>Fix for Uninitialized Variables</a:t>
            </a:r>
          </a:p>
          <a:p>
            <a:r>
              <a:rPr lang="en-US" dirty="0" smtClean="0"/>
              <a:t>Template </a:t>
            </a:r>
            <a:r>
              <a:rPr lang="en-US" dirty="0"/>
              <a:t>Bar</a:t>
            </a:r>
          </a:p>
          <a:p>
            <a:r>
              <a:rPr lang="en-US" dirty="0"/>
              <a:t>Resolve Missing Namespace Scope</a:t>
            </a:r>
          </a:p>
          <a:p>
            <a:r>
              <a:rPr lang="en-US" dirty="0"/>
              <a:t>Add Missing #includes</a:t>
            </a:r>
          </a:p>
          <a:p>
            <a:r>
              <a:rPr lang="en-US" dirty="0"/>
              <a:t>Fix Bad Indirection (* and &amp;)</a:t>
            </a:r>
          </a:p>
          <a:p>
            <a:r>
              <a:rPr lang="en-US" dirty="0"/>
              <a:t>Peek at Header/Code File</a:t>
            </a:r>
          </a:p>
          <a:p>
            <a:r>
              <a:rPr lang="en-US" dirty="0"/>
              <a:t>Quick Info Colorization</a:t>
            </a:r>
          </a:p>
          <a:p>
            <a:r>
              <a:rPr lang="en-US" dirty="0"/>
              <a:t>Quick Info Search Online</a:t>
            </a:r>
          </a:p>
          <a:p>
            <a:r>
              <a:rPr lang="en-US" dirty="0"/>
              <a:t>Linker Throughput Improvements</a:t>
            </a:r>
          </a:p>
          <a:p>
            <a:r>
              <a:rPr lang="en-US" dirty="0"/>
              <a:t>SIMD Expression Optimizations</a:t>
            </a:r>
          </a:p>
          <a:p>
            <a:r>
              <a:rPr lang="en-US" dirty="0" smtClean="0"/>
              <a:t>Out-of-Process </a:t>
            </a:r>
            <a:r>
              <a:rPr lang="en-US" dirty="0"/>
              <a:t>Debugger</a:t>
            </a:r>
          </a:p>
          <a:p>
            <a:r>
              <a:rPr lang="en-US" dirty="0"/>
              <a:t>Live Share</a:t>
            </a:r>
          </a:p>
          <a:p>
            <a:r>
              <a:rPr lang="en-US" dirty="0"/>
              <a:t>Native Support for WSL</a:t>
            </a:r>
          </a:p>
          <a:p>
            <a:r>
              <a:rPr lang="en-US" dirty="0"/>
              <a:t>Clang/LLVM Support</a:t>
            </a:r>
          </a:p>
          <a:p>
            <a:r>
              <a:rPr lang="en-US" dirty="0" err="1"/>
              <a:t>CMake</a:t>
            </a:r>
            <a:r>
              <a:rPr lang="en-US" dirty="0"/>
              <a:t> IntelliSense</a:t>
            </a:r>
          </a:p>
          <a:p>
            <a:r>
              <a:rPr lang="en-US" dirty="0" err="1"/>
              <a:t>vcpkg</a:t>
            </a:r>
            <a:r>
              <a:rPr lang="en-US" dirty="0"/>
              <a:t> IntelliSense</a:t>
            </a:r>
          </a:p>
          <a:p>
            <a:r>
              <a:rPr lang="en-US" dirty="0"/>
              <a:t>Address Sanitizer Support</a:t>
            </a:r>
          </a:p>
          <a:p>
            <a:r>
              <a:rPr lang="en-US" dirty="0"/>
              <a:t>C++20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Live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Real-time collaborative development</a:t>
            </a:r>
          </a:p>
          <a:p>
            <a:r>
              <a:rPr lang="en-US" dirty="0"/>
              <a:t>Available by default in 2019</a:t>
            </a:r>
          </a:p>
          <a:p>
            <a:r>
              <a:rPr lang="en-US" dirty="0"/>
              <a:t>Available as extension for 2017 and Visual Studio Code</a:t>
            </a:r>
          </a:p>
        </p:txBody>
      </p:sp>
    </p:spTree>
    <p:extLst>
      <p:ext uri="{BB962C8B-B14F-4D97-AF65-F5344CB8AC3E}">
        <p14:creationId xmlns:p14="http://schemas.microsoft.com/office/powerpoint/2010/main" val="21838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Live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Supports:</a:t>
            </a:r>
          </a:p>
          <a:p>
            <a:pPr lvl="1"/>
            <a:r>
              <a:rPr lang="en-US" dirty="0"/>
              <a:t>Co-editing &amp; Co-debugging</a:t>
            </a:r>
          </a:p>
          <a:p>
            <a:pPr lvl="1"/>
            <a:r>
              <a:rPr lang="en-US" dirty="0"/>
              <a:t>Sharing audio, terminals, …</a:t>
            </a:r>
          </a:p>
          <a:p>
            <a:r>
              <a:rPr lang="en-US" dirty="0"/>
              <a:t>Use-case:</a:t>
            </a:r>
          </a:p>
          <a:p>
            <a:pPr lvl="1"/>
            <a:r>
              <a:rPr lang="en-US" dirty="0"/>
              <a:t>Pair programming</a:t>
            </a:r>
          </a:p>
          <a:p>
            <a:pPr lvl="1"/>
            <a:r>
              <a:rPr lang="en-US" dirty="0"/>
              <a:t>Code review</a:t>
            </a:r>
          </a:p>
          <a:p>
            <a:pPr lvl="1"/>
            <a:r>
              <a:rPr lang="en-US" dirty="0"/>
              <a:t>Teaching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When connecting to a live share session, you don’t need to entire codebase locally checked out</a:t>
            </a:r>
          </a:p>
        </p:txBody>
      </p:sp>
    </p:spTree>
    <p:extLst>
      <p:ext uri="{BB962C8B-B14F-4D97-AF65-F5344CB8AC3E}">
        <p14:creationId xmlns:p14="http://schemas.microsoft.com/office/powerpoint/2010/main" val="24199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Live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output messages are shared in real-time</a:t>
            </a:r>
          </a:p>
          <a:p>
            <a:r>
              <a:rPr lang="en-US" dirty="0"/>
              <a:t>Terminal sharing</a:t>
            </a:r>
          </a:p>
          <a:p>
            <a:pPr lvl="1"/>
            <a:r>
              <a:rPr lang="en-US" dirty="0"/>
              <a:t>Read-only, or read/write</a:t>
            </a:r>
          </a:p>
          <a:p>
            <a:r>
              <a:rPr lang="en-US" dirty="0"/>
              <a:t>Co-debugging:</a:t>
            </a:r>
          </a:p>
          <a:p>
            <a:pPr lvl="1"/>
            <a:r>
              <a:rPr lang="en-US" dirty="0"/>
              <a:t>Inspect variables, call stack, threads, …</a:t>
            </a:r>
          </a:p>
          <a:p>
            <a:pPr lvl="1"/>
            <a:r>
              <a:rPr lang="en-US" dirty="0"/>
              <a:t>Allow stepping, step into, 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F020E-DDB3-4D5A-A68D-869DF4B85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8000" dirty="0"/>
              <a:t>Live Share Demo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91600" cy="625475"/>
          </a:xfrm>
        </p:spPr>
        <p:txBody>
          <a:bodyPr>
            <a:noAutofit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Native Support for WSL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local Windows Subsystem for Linux (WSL) with C++ natively without additional configuration or SSH connection</a:t>
            </a:r>
          </a:p>
          <a:p>
            <a:r>
              <a:rPr lang="en-US" dirty="0"/>
              <a:t>How to?</a:t>
            </a:r>
          </a:p>
          <a:p>
            <a:pPr lvl="1"/>
            <a:r>
              <a:rPr lang="en-US" dirty="0"/>
              <a:t>Install WSL support in Windows 10</a:t>
            </a:r>
            <a:r>
              <a:rPr lang="en-US" sz="1600" dirty="0"/>
              <a:t> (admin </a:t>
            </a:r>
            <a:r>
              <a:rPr lang="en-US" sz="1600" dirty="0" err="1"/>
              <a:t>powershell</a:t>
            </a:r>
            <a:r>
              <a:rPr lang="en-US" sz="1600" dirty="0"/>
              <a:t>)</a:t>
            </a:r>
            <a:r>
              <a:rPr lang="en-US" dirty="0"/>
              <a:t>:</a:t>
            </a:r>
            <a:br>
              <a:rPr lang="en-US" dirty="0"/>
            </a:br>
            <a:r>
              <a:rPr lang="en-US" sz="1600" dirty="0">
                <a:latin typeface="Consolas" panose="020B0609020204030204" pitchFamily="49" charset="0"/>
              </a:rPr>
              <a:t>Enable-</a:t>
            </a:r>
            <a:r>
              <a:rPr lang="en-US" sz="1600" dirty="0" err="1">
                <a:latin typeface="Consolas" panose="020B0609020204030204" pitchFamily="49" charset="0"/>
              </a:rPr>
              <a:t>WindowsOptionalFeature</a:t>
            </a:r>
            <a:r>
              <a:rPr lang="en-US" sz="1600" dirty="0">
                <a:latin typeface="Consolas" panose="020B0609020204030204" pitchFamily="49" charset="0"/>
              </a:rPr>
              <a:t> -Online -</a:t>
            </a:r>
            <a:r>
              <a:rPr lang="en-US" sz="1600" dirty="0" err="1">
                <a:latin typeface="Consolas" panose="020B0609020204030204" pitchFamily="49" charset="0"/>
              </a:rPr>
              <a:t>FeatureName</a:t>
            </a:r>
            <a:r>
              <a:rPr lang="en-US" sz="1600" dirty="0">
                <a:latin typeface="Consolas" panose="020B0609020204030204" pitchFamily="49" charset="0"/>
              </a:rPr>
              <a:t> Microsoft-Windows-Subsystem-Linux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Install favorite Linux distro from Windows Store, e.g. Ubuntu</a:t>
            </a:r>
          </a:p>
          <a:p>
            <a:pPr lvl="1"/>
            <a:r>
              <a:rPr lang="en-US" dirty="0"/>
              <a:t>Install </a:t>
            </a:r>
            <a:r>
              <a:rPr lang="en-US" dirty="0" err="1"/>
              <a:t>gcc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, make, </a:t>
            </a:r>
            <a:r>
              <a:rPr lang="en-US" dirty="0" err="1"/>
              <a:t>rsync</a:t>
            </a:r>
            <a:r>
              <a:rPr lang="en-US" dirty="0"/>
              <a:t>, and zip tools:</a:t>
            </a:r>
            <a:br>
              <a:rPr lang="en-US" dirty="0"/>
            </a:br>
            <a:r>
              <a:rPr lang="en-US" sz="1600" dirty="0" err="1">
                <a:latin typeface="Consolas" panose="020B0609020204030204" pitchFamily="49" charset="0"/>
              </a:rPr>
              <a:t>sudo</a:t>
            </a:r>
            <a:r>
              <a:rPr lang="en-US" sz="1600" dirty="0">
                <a:latin typeface="Consolas" panose="020B0609020204030204" pitchFamily="49" charset="0"/>
              </a:rPr>
              <a:t> apt install g++ </a:t>
            </a:r>
            <a:r>
              <a:rPr lang="en-US" sz="1600" dirty="0" err="1">
                <a:latin typeface="Consolas" panose="020B0609020204030204" pitchFamily="49" charset="0"/>
              </a:rPr>
              <a:t>gdb</a:t>
            </a:r>
            <a:r>
              <a:rPr lang="en-US" sz="1600" dirty="0">
                <a:latin typeface="Consolas" panose="020B0609020204030204" pitchFamily="49" charset="0"/>
              </a:rPr>
              <a:t> make </a:t>
            </a:r>
            <a:r>
              <a:rPr lang="en-US" sz="1600" dirty="0" err="1">
                <a:latin typeface="Consolas" panose="020B0609020204030204" pitchFamily="49" charset="0"/>
              </a:rPr>
              <a:t>rsync</a:t>
            </a:r>
            <a:r>
              <a:rPr lang="en-US" sz="1600" dirty="0">
                <a:latin typeface="Consolas" panose="020B0609020204030204" pitchFamily="49" charset="0"/>
              </a:rPr>
              <a:t> zip</a:t>
            </a:r>
          </a:p>
          <a:p>
            <a:pPr lvl="1"/>
            <a:r>
              <a:rPr lang="en-US" dirty="0"/>
              <a:t>Done</a:t>
            </a:r>
          </a:p>
          <a:p>
            <a:r>
              <a:rPr lang="en-US" dirty="0"/>
              <a:t>Support for </a:t>
            </a:r>
            <a:r>
              <a:rPr lang="en-US" b="1" dirty="0" err="1"/>
              <a:t>CMake</a:t>
            </a:r>
            <a:r>
              <a:rPr lang="en-US" dirty="0"/>
              <a:t> and </a:t>
            </a:r>
            <a:r>
              <a:rPr lang="en-US" b="1" dirty="0" err="1"/>
              <a:t>MSBuild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90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F020E-DDB3-4D5A-A68D-869DF4B85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8800" dirty="0" err="1"/>
              <a:t>CMake</a:t>
            </a:r>
            <a:r>
              <a:rPr lang="en-US" sz="8000" dirty="0"/>
              <a:t> </a:t>
            </a:r>
            <a:r>
              <a:rPr lang="en-US" sz="8800" dirty="0"/>
              <a:t>&amp; WSL Demo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91600" cy="625475"/>
          </a:xfrm>
        </p:spPr>
        <p:txBody>
          <a:bodyPr>
            <a:noAutofit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Native Support for WSL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C++ + </a:t>
            </a:r>
            <a:r>
              <a:rPr lang="en-US" dirty="0" err="1"/>
              <a:t>CMake</a:t>
            </a:r>
            <a:r>
              <a:rPr lang="en-US" dirty="0"/>
              <a:t> + WSL procedure:</a:t>
            </a:r>
          </a:p>
          <a:p>
            <a:pPr lvl="1"/>
            <a:r>
              <a:rPr lang="en-US" dirty="0"/>
              <a:t>Add </a:t>
            </a:r>
            <a:r>
              <a:rPr lang="en-US" b="1" dirty="0"/>
              <a:t>WSL-Debug</a:t>
            </a:r>
            <a:r>
              <a:rPr lang="en-US" dirty="0"/>
              <a:t> or </a:t>
            </a:r>
            <a:r>
              <a:rPr lang="en-US" b="1" dirty="0"/>
              <a:t>WSL-Release</a:t>
            </a:r>
            <a:r>
              <a:rPr lang="en-US" dirty="0"/>
              <a:t> configuration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25DA4-A462-4D3C-998A-993467F0C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94918"/>
            <a:ext cx="3035456" cy="863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42B6BA-0DD1-4F0C-8C82-9E102D865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37" y="2724150"/>
            <a:ext cx="1587582" cy="1073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693E8D-E5FA-4554-9796-7D354F946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52550"/>
            <a:ext cx="2870348" cy="352443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ABCE12-528C-42FA-A445-3CDD47AD334D}"/>
              </a:ext>
            </a:extLst>
          </p:cNvPr>
          <p:cNvCxnSpPr/>
          <p:nvPr/>
        </p:nvCxnSpPr>
        <p:spPr>
          <a:xfrm>
            <a:off x="3352800" y="3226740"/>
            <a:ext cx="381000" cy="0"/>
          </a:xfrm>
          <a:prstGeom prst="straightConnector1">
            <a:avLst/>
          </a:prstGeom>
          <a:ln w="38100"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CF40F4-865B-4A1E-8F86-6AE713AA3B53}"/>
              </a:ext>
            </a:extLst>
          </p:cNvPr>
          <p:cNvCxnSpPr/>
          <p:nvPr/>
        </p:nvCxnSpPr>
        <p:spPr>
          <a:xfrm>
            <a:off x="5562600" y="3226740"/>
            <a:ext cx="381000" cy="0"/>
          </a:xfrm>
          <a:prstGeom prst="straightConnector1">
            <a:avLst/>
          </a:prstGeom>
          <a:ln w="38100"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F020E-DDB3-4D5A-A68D-869DF4B85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8800" dirty="0" err="1"/>
              <a:t>MSBuild</a:t>
            </a:r>
            <a:r>
              <a:rPr lang="en-US" sz="8000" dirty="0"/>
              <a:t> </a:t>
            </a:r>
            <a:r>
              <a:rPr lang="en-US" sz="8800" dirty="0"/>
              <a:t>&amp; WSL Demo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91600" cy="625475"/>
          </a:xfrm>
        </p:spPr>
        <p:txBody>
          <a:bodyPr>
            <a:noAutofit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Native Support for WSL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C++ + </a:t>
            </a:r>
            <a:r>
              <a:rPr lang="en-US" dirty="0" err="1"/>
              <a:t>MSBuild</a:t>
            </a:r>
            <a:r>
              <a:rPr lang="en-US" dirty="0"/>
              <a:t> + WSL procedure:</a:t>
            </a:r>
          </a:p>
          <a:p>
            <a:pPr lvl="1"/>
            <a:r>
              <a:rPr lang="en-US" dirty="0"/>
              <a:t>Use WSL platform toolset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D8746-CB91-443E-BCE7-263D2E6C0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48" y="2114550"/>
            <a:ext cx="3949903" cy="10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Clang/LLVM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E6227-DD4E-4320-8A41-612C43AD5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71345"/>
            <a:ext cx="6477000" cy="32540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750AF2-B8F1-428E-8BD7-88F49224FDEF}"/>
              </a:ext>
            </a:extLst>
          </p:cNvPr>
          <p:cNvSpPr/>
          <p:nvPr/>
        </p:nvSpPr>
        <p:spPr>
          <a:xfrm>
            <a:off x="2362200" y="1657350"/>
            <a:ext cx="3505200" cy="1752600"/>
          </a:xfrm>
          <a:prstGeom prst="rect">
            <a:avLst/>
          </a:prstGeom>
          <a:gradFill flip="none" rotWithShape="1">
            <a:gsLst>
              <a:gs pos="34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C++ 2019 supports Clang/LLVM for </a:t>
            </a:r>
            <a:r>
              <a:rPr lang="en-US" dirty="0" err="1"/>
              <a:t>CMake</a:t>
            </a:r>
            <a:r>
              <a:rPr lang="en-US" dirty="0"/>
              <a:t> projects</a:t>
            </a:r>
          </a:p>
          <a:p>
            <a:r>
              <a:rPr lang="en-US" dirty="0"/>
              <a:t>Target both </a:t>
            </a:r>
            <a:r>
              <a:rPr lang="en-US" b="1" dirty="0"/>
              <a:t>Windows</a:t>
            </a:r>
            <a:r>
              <a:rPr lang="en-US" dirty="0"/>
              <a:t> and </a:t>
            </a:r>
            <a:r>
              <a:rPr lang="en-US" b="1" dirty="0"/>
              <a:t>Linux</a:t>
            </a:r>
          </a:p>
          <a:p>
            <a:r>
              <a:rPr lang="en-US" dirty="0"/>
              <a:t>Supports full IntelliSense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 is binary compatible with 2017</a:t>
            </a:r>
          </a:p>
        </p:txBody>
      </p:sp>
    </p:spTree>
    <p:extLst>
      <p:ext uri="{BB962C8B-B14F-4D97-AF65-F5344CB8AC3E}">
        <p14:creationId xmlns:p14="http://schemas.microsoft.com/office/powerpoint/2010/main" val="5061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F020E-DDB3-4D5A-A68D-869DF4B85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8800" dirty="0"/>
              <a:t>Clang Demo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91600" cy="625475"/>
          </a:xfrm>
        </p:spPr>
        <p:txBody>
          <a:bodyPr>
            <a:noAutofit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CMake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IntelliSense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In-editor documentation for commands, variables, and properties</a:t>
            </a:r>
          </a:p>
          <a:p>
            <a:r>
              <a:rPr lang="en-US" sz="2000" dirty="0"/>
              <a:t>Quick info tooltips and autocompletion</a:t>
            </a:r>
          </a:p>
          <a:p>
            <a:r>
              <a:rPr lang="en-US" sz="2000" dirty="0"/>
              <a:t>Example: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D3156-BDE5-47A1-9DBA-E1EEB3A24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31831"/>
            <a:ext cx="4648615" cy="1594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B474D-BCE7-4511-9465-8AF454A45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65447"/>
            <a:ext cx="3067208" cy="679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13FB44-9B42-44CA-B2CB-7CC5F23C8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81350"/>
            <a:ext cx="9144000" cy="15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vcpkg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IntelliSense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IntelliSense can give suggestions to install missing packages using </a:t>
            </a:r>
            <a:r>
              <a:rPr lang="en-US" sz="2000" dirty="0" err="1"/>
              <a:t>vcpkg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51F20-D838-4D7E-BF68-C9F29DF59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685" y="1657350"/>
            <a:ext cx="3600630" cy="14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F020E-DDB3-4D5A-A68D-869DF4B85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9300"/>
              </a:lnSpc>
            </a:pPr>
            <a:r>
              <a:rPr lang="en-US" sz="8800" dirty="0" err="1"/>
              <a:t>CMake</a:t>
            </a:r>
            <a:r>
              <a:rPr lang="en-US" sz="8800" dirty="0"/>
              <a:t> &amp; </a:t>
            </a:r>
            <a:r>
              <a:rPr lang="en-US" sz="8800" dirty="0" err="1"/>
              <a:t>vcpkg</a:t>
            </a:r>
            <a:r>
              <a:rPr lang="en-US" sz="8800" dirty="0"/>
              <a:t> IntelliSense Demo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91600" cy="625475"/>
          </a:xfrm>
        </p:spPr>
        <p:txBody>
          <a:bodyPr>
            <a:noAutofit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Address Sanitizer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C++ 2019 supports ASAN: Address Sanitizer for </a:t>
            </a:r>
            <a:r>
              <a:rPr lang="en-US" b="1" dirty="0"/>
              <a:t>Linux builds</a:t>
            </a:r>
          </a:p>
          <a:p>
            <a:r>
              <a:rPr lang="en-US" dirty="0"/>
              <a:t>Works with remote Linux machines and WSL</a:t>
            </a:r>
          </a:p>
          <a:p>
            <a:r>
              <a:rPr lang="en-US" dirty="0"/>
              <a:t>Needs </a:t>
            </a:r>
            <a:r>
              <a:rPr lang="en-US" dirty="0" err="1"/>
              <a:t>libasan-dbg</a:t>
            </a:r>
            <a:r>
              <a:rPr lang="en-US" dirty="0"/>
              <a:t>: </a:t>
            </a:r>
            <a:r>
              <a:rPr lang="en-US" sz="2000" dirty="0" err="1">
                <a:latin typeface="Consolas" panose="020B0609020204030204" pitchFamily="49" charset="0"/>
              </a:rPr>
              <a:t>sudo</a:t>
            </a:r>
            <a:r>
              <a:rPr lang="en-US" sz="2000" dirty="0">
                <a:latin typeface="Consolas" panose="020B0609020204030204" pitchFamily="49" charset="0"/>
              </a:rPr>
              <a:t> apt-get install </a:t>
            </a:r>
            <a:r>
              <a:rPr lang="en-US" sz="2000" dirty="0" err="1">
                <a:latin typeface="Consolas" panose="020B0609020204030204" pitchFamily="49" charset="0"/>
              </a:rPr>
              <a:t>libasan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latin typeface="Consolas" panose="020B0609020204030204" pitchFamily="49" charset="0"/>
              </a:rPr>
              <a:t>-dbg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For </a:t>
            </a:r>
            <a:r>
              <a:rPr lang="en-US" dirty="0" err="1"/>
              <a:t>MSBuild</a:t>
            </a:r>
            <a:r>
              <a:rPr lang="en-US" dirty="0"/>
              <a:t>/</a:t>
            </a:r>
            <a:r>
              <a:rPr lang="en-US" dirty="0" err="1"/>
              <a:t>CMake</a:t>
            </a:r>
            <a:r>
              <a:rPr lang="en-US" dirty="0"/>
              <a:t>: enable ASAN in project properties</a:t>
            </a:r>
          </a:p>
          <a:p>
            <a:r>
              <a:rPr lang="en-US" dirty="0"/>
              <a:t>Recompile required</a:t>
            </a:r>
          </a:p>
          <a:p>
            <a:r>
              <a:rPr lang="en-US" dirty="0"/>
              <a:t>Run in debugger: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A8698-52AB-4106-9B41-0CA2BAD0E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028950"/>
            <a:ext cx="4972329" cy="19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F020E-DDB3-4D5A-A68D-869DF4B85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8800" dirty="0"/>
              <a:t>ASAN Demo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91600" cy="625475"/>
          </a:xfrm>
        </p:spPr>
        <p:txBody>
          <a:bodyPr>
            <a:noAutofit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3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C++20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C++ 2019 supports a number of:</a:t>
            </a:r>
          </a:p>
          <a:p>
            <a:pPr lvl="1"/>
            <a:r>
              <a:rPr lang="en-US" dirty="0"/>
              <a:t>C++20 language features</a:t>
            </a:r>
          </a:p>
          <a:p>
            <a:pPr lvl="1"/>
            <a:r>
              <a:rPr lang="en-US" dirty="0"/>
              <a:t>C++20 Standard Library features</a:t>
            </a:r>
          </a:p>
          <a:p>
            <a:r>
              <a:rPr lang="en-US" dirty="0" smtClean="0"/>
              <a:t>Requires </a:t>
            </a:r>
            <a:r>
              <a:rPr lang="en-US" dirty="0"/>
              <a:t>/</a:t>
            </a:r>
            <a:r>
              <a:rPr lang="en-US" dirty="0" err="1"/>
              <a:t>std:c</a:t>
            </a:r>
            <a:r>
              <a:rPr lang="en-US" dirty="0"/>
              <a:t>++latest</a:t>
            </a:r>
          </a:p>
        </p:txBody>
      </p:sp>
    </p:spTree>
    <p:extLst>
      <p:ext uri="{BB962C8B-B14F-4D97-AF65-F5344CB8AC3E}">
        <p14:creationId xmlns:p14="http://schemas.microsoft.com/office/powerpoint/2010/main" val="25833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C++20 Language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Designated initialization</a:t>
            </a:r>
          </a:p>
          <a:p>
            <a:pPr marL="320040" lvl="1" indent="0">
              <a:buNone/>
            </a:pP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Data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anInt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aString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320040" lvl="1" indent="0">
              <a:buNone/>
            </a:pP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20040" lvl="1" indent="0">
              <a:buNone/>
            </a:pP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d{ .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aString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1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C++20 Spaceship Operator &lt;=&gt;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Official name: </a:t>
            </a:r>
            <a:r>
              <a:rPr lang="en-US" b="1" i="1" dirty="0"/>
              <a:t>three-way comparison operator</a:t>
            </a:r>
          </a:p>
          <a:p>
            <a:r>
              <a:rPr lang="en-US" dirty="0"/>
              <a:t>Three-way: comparing 2 objects and then comparing result with 0</a:t>
            </a:r>
          </a:p>
          <a:p>
            <a:pPr lvl="1"/>
            <a:r>
              <a:rPr lang="en-US" dirty="0"/>
              <a:t>(a &lt;=&gt; b) &lt; 0  // true if a &lt; b</a:t>
            </a:r>
          </a:p>
          <a:p>
            <a:pPr lvl="1"/>
            <a:r>
              <a:rPr lang="en-US" dirty="0"/>
              <a:t>(a &lt;=&gt; b) &gt; 0  // true if a &gt; b</a:t>
            </a:r>
          </a:p>
          <a:p>
            <a:pPr lvl="1"/>
            <a:r>
              <a:rPr lang="en-US" dirty="0"/>
              <a:t>(a &lt;=&gt; b) == 0 // true if a is equal/equivalent to b</a:t>
            </a:r>
          </a:p>
          <a:p>
            <a:r>
              <a:rPr lang="en-US" dirty="0"/>
              <a:t>A bit like C </a:t>
            </a:r>
            <a:r>
              <a:rPr lang="en-US" dirty="0" err="1"/>
              <a:t>strcmp</a:t>
            </a:r>
            <a:r>
              <a:rPr lang="en-US" dirty="0"/>
              <a:t>() returning -1, 0, or 1</a:t>
            </a:r>
          </a:p>
        </p:txBody>
      </p:sp>
    </p:spTree>
    <p:extLst>
      <p:ext uri="{BB962C8B-B14F-4D97-AF65-F5344CB8AC3E}">
        <p14:creationId xmlns:p14="http://schemas.microsoft.com/office/powerpoint/2010/main" val="24488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C++20 Spaceship Operator &lt;=&gt;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Common case</a:t>
            </a:r>
            <a:r>
              <a:rPr lang="en-US" dirty="0"/>
              <a:t>: automatically write all comparison operators to compare X with Y (</a:t>
            </a:r>
            <a:r>
              <a:rPr lang="en-US" dirty="0" err="1"/>
              <a:t>memberwise</a:t>
            </a:r>
            <a:r>
              <a:rPr lang="en-US" dirty="0"/>
              <a:t>):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auto X::operator&lt;=&gt;(const Y&amp;) = default;</a:t>
            </a:r>
          </a:p>
          <a:p>
            <a:r>
              <a:rPr lang="en-US" b="1" dirty="0"/>
              <a:t>Advanced</a:t>
            </a:r>
            <a:r>
              <a:rPr lang="en-US" dirty="0"/>
              <a:t>: specific return type: (support all 6 operators)</a:t>
            </a:r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0BD668-4F34-4857-B38C-3191AC23F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73621"/>
              </p:ext>
            </p:extLst>
          </p:nvPr>
        </p:nvGraphicFramePr>
        <p:xfrm>
          <a:off x="1066800" y="2800350"/>
          <a:ext cx="6705600" cy="1691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29367203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040892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634951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830843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&lt; b supported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9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21921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a==b implies f(a) == f(b)?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strong_ordering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strong_equality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1315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weak_ordering</a:t>
                      </a: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</a:t>
                      </a:r>
                    </a:p>
                    <a:p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partial_ordering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weak_equality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14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E96876-703A-4C38-9392-EEC0EC13E7FC}"/>
              </a:ext>
            </a:extLst>
          </p:cNvPr>
          <p:cNvSpPr txBox="1"/>
          <p:nvPr/>
        </p:nvSpPr>
        <p:spPr>
          <a:xfrm>
            <a:off x="4114800" y="4564133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partial_ordering</a:t>
            </a:r>
            <a:r>
              <a:rPr lang="en-US" sz="1400" dirty="0">
                <a:solidFill>
                  <a:schemeClr val="dk1"/>
                </a:solidFill>
              </a:rPr>
              <a:t>: allows incomparable values, i.e. x &lt; y, x &gt; y, and x == y could all be false.</a:t>
            </a:r>
          </a:p>
        </p:txBody>
      </p:sp>
    </p:spTree>
    <p:extLst>
      <p:ext uri="{BB962C8B-B14F-4D97-AF65-F5344CB8AC3E}">
        <p14:creationId xmlns:p14="http://schemas.microsoft.com/office/powerpoint/2010/main" val="9535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Lifetime Profile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Implements </a:t>
            </a:r>
            <a:r>
              <a:rPr lang="en-US" b="1" dirty="0"/>
              <a:t>Lifetime Profile</a:t>
            </a:r>
            <a:r>
              <a:rPr lang="en-US" dirty="0"/>
              <a:t> from </a:t>
            </a:r>
            <a:r>
              <a:rPr lang="en-US" b="1" dirty="0"/>
              <a:t>C++ Core Guidelines</a:t>
            </a:r>
          </a:p>
          <a:p>
            <a:r>
              <a:rPr lang="en-US" dirty="0"/>
              <a:t>Primary goal</a:t>
            </a:r>
          </a:p>
          <a:p>
            <a:pPr lvl="1"/>
            <a:r>
              <a:rPr lang="en-US" dirty="0"/>
              <a:t>Simple analysis</a:t>
            </a:r>
          </a:p>
          <a:p>
            <a:pPr lvl="2"/>
            <a:r>
              <a:rPr lang="en-US" dirty="0"/>
              <a:t>easy for compilers to implement</a:t>
            </a:r>
          </a:p>
          <a:p>
            <a:pPr lvl="2"/>
            <a:r>
              <a:rPr lang="en-US" dirty="0"/>
              <a:t>easy for programmers to reason about</a:t>
            </a:r>
          </a:p>
          <a:p>
            <a:r>
              <a:rPr lang="en-US" dirty="0"/>
              <a:t>Analysis is local to a function, no whole-program analysis</a:t>
            </a:r>
          </a:p>
          <a:p>
            <a:r>
              <a:rPr lang="en-US" dirty="0"/>
              <a:t>Analysis is linear and single-pass</a:t>
            </a:r>
          </a:p>
          <a:p>
            <a:pPr lvl="1"/>
            <a:r>
              <a:rPr lang="en-US" dirty="0"/>
              <a:t>Doesn’t require expensive analysis step</a:t>
            </a:r>
          </a:p>
          <a:p>
            <a:r>
              <a:rPr lang="en-US" dirty="0"/>
              <a:t>Identify variables that are </a:t>
            </a:r>
            <a:r>
              <a:rPr lang="en-US" b="1" dirty="0"/>
              <a:t>“Owner”</a:t>
            </a:r>
            <a:r>
              <a:rPr lang="en-US" dirty="0"/>
              <a:t> types (e.g. smart </a:t>
            </a:r>
            <a:r>
              <a:rPr lang="en-US" dirty="0" err="1"/>
              <a:t>ptr</a:t>
            </a:r>
            <a:r>
              <a:rPr lang="en-US" dirty="0"/>
              <a:t>, containers, string, …) and </a:t>
            </a:r>
            <a:r>
              <a:rPr lang="en-US" b="1" dirty="0"/>
              <a:t>“Pointer”</a:t>
            </a:r>
            <a:r>
              <a:rPr lang="en-US" dirty="0"/>
              <a:t> types (e.g. </a:t>
            </a:r>
            <a:r>
              <a:rPr lang="en-US" dirty="0" err="1"/>
              <a:t>int</a:t>
            </a:r>
            <a:r>
              <a:rPr lang="en-US" dirty="0"/>
              <a:t>*, </a:t>
            </a:r>
            <a:r>
              <a:rPr lang="en-US" dirty="0" err="1"/>
              <a:t>string_view</a:t>
            </a:r>
            <a:r>
              <a:rPr lang="en-US" dirty="0"/>
              <a:t>, span, iterators, …)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C++20 Spaceship Operator &lt;=&gt;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71550"/>
            <a:ext cx="89916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class Point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int x; int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friend bool operator==(const Point&amp; a, const Point&amp; b){ return 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a.x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==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b.x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a.y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==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b.y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friend bool operator&lt; (const Point&amp; a, const Point&amp; b){ return 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a.x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&lt; 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b.x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||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                                                        (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a.x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== 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b.x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a.y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&lt; 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b.y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);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friend bool operator!=(const Point&amp; a, const Point&amp; b) { return !(a==b);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friend bool operator&lt;=(const Point&amp; a, const Point&amp; b) { return !(b&lt;a);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friend bool operator&gt; (const Point&amp; a, const Point&amp; b) { return b&lt;a;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friend bool operator&gt;=(const Point&amp; a, const Point&amp; b) { return !(a&lt;b);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// ... non-comparison functions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#include &lt;compare&gt;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class Point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int x; int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  auto operator&lt;=&gt;(const Point&amp;) const = default;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// ... non-comparison functions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8624B-8633-4505-AA20-0754831D468B}"/>
              </a:ext>
            </a:extLst>
          </p:cNvPr>
          <p:cNvSpPr txBox="1"/>
          <p:nvPr/>
        </p:nvSpPr>
        <p:spPr>
          <a:xfrm>
            <a:off x="2667000" y="102715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C++17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7439B-DB3E-496C-8138-5F9AE3143C9B}"/>
              </a:ext>
            </a:extLst>
          </p:cNvPr>
          <p:cNvSpPr txBox="1"/>
          <p:nvPr/>
        </p:nvSpPr>
        <p:spPr>
          <a:xfrm>
            <a:off x="2667000" y="34861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C++19</a:t>
            </a:r>
          </a:p>
        </p:txBody>
      </p:sp>
    </p:spTree>
    <p:extLst>
      <p:ext uri="{BB962C8B-B14F-4D97-AF65-F5344CB8AC3E}">
        <p14:creationId xmlns:p14="http://schemas.microsoft.com/office/powerpoint/2010/main" val="37905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C++20 Spaceship Operator &lt;=&gt;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Currently, Standard Library types don’t support &lt;=&gt; yet (e.g. std::string, …)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C++20 Standard Library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starts_with</a:t>
            </a:r>
            <a:r>
              <a:rPr lang="en-US" dirty="0"/>
              <a:t>() and </a:t>
            </a:r>
            <a:r>
              <a:rPr lang="en-US" dirty="0" err="1"/>
              <a:t>ends_with</a:t>
            </a:r>
            <a:r>
              <a:rPr lang="en-US" dirty="0"/>
              <a:t>() for </a:t>
            </a:r>
            <a:r>
              <a:rPr lang="en-US" dirty="0" err="1"/>
              <a:t>basic_string</a:t>
            </a:r>
            <a:r>
              <a:rPr lang="en-US" dirty="0"/>
              <a:t>/</a:t>
            </a:r>
            <a:r>
              <a:rPr lang="en-US" dirty="0" err="1"/>
              <a:t>basic_string_view</a:t>
            </a:r>
            <a:r>
              <a:rPr lang="en-US" dirty="0"/>
              <a:t>.</a:t>
            </a:r>
          </a:p>
          <a:p>
            <a:pPr marL="320040" lvl="1" indent="0"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"Hello world!"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b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str.starts_with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/>
          </a:p>
          <a:p>
            <a:r>
              <a:rPr lang="en-US" dirty="0"/>
              <a:t>contains() for associative containers.</a:t>
            </a:r>
          </a:p>
          <a:p>
            <a:pPr marL="320040" lvl="1" indent="0"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map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pair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{1,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one"s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}, {2,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two"s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}, {3,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three"s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 };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myMap.contains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(2);</a:t>
            </a:r>
            <a:endParaRPr lang="en-US" sz="1600" dirty="0"/>
          </a:p>
          <a:p>
            <a:r>
              <a:rPr lang="en-US" dirty="0"/>
              <a:t>remove(), </a:t>
            </a:r>
            <a:r>
              <a:rPr lang="en-US" dirty="0" err="1"/>
              <a:t>remove_if</a:t>
            </a:r>
            <a:r>
              <a:rPr lang="en-US" dirty="0"/>
              <a:t>(), and unique() for list and </a:t>
            </a:r>
            <a:r>
              <a:rPr lang="en-US" dirty="0" err="1"/>
              <a:t>forward_list</a:t>
            </a:r>
            <a:r>
              <a:rPr lang="en-US" dirty="0"/>
              <a:t> now return </a:t>
            </a:r>
            <a:r>
              <a:rPr lang="en-US" dirty="0" err="1"/>
              <a:t>size_type</a:t>
            </a:r>
            <a:r>
              <a:rPr lang="en-US" dirty="0"/>
              <a:t> instead of void, the number of removed elements</a:t>
            </a:r>
          </a:p>
          <a:p>
            <a:r>
              <a:rPr lang="en-US" dirty="0" err="1"/>
              <a:t>shift_left</a:t>
            </a:r>
            <a:r>
              <a:rPr lang="en-US" dirty="0"/>
              <a:t>() and </a:t>
            </a:r>
            <a:r>
              <a:rPr lang="en-US" dirty="0" err="1"/>
              <a:t>shift_right</a:t>
            </a:r>
            <a:r>
              <a:rPr lang="en-US" dirty="0"/>
              <a:t>() added to &lt;algorithm&gt;, shifts elements in a range</a:t>
            </a:r>
          </a:p>
        </p:txBody>
      </p:sp>
    </p:spTree>
    <p:extLst>
      <p:ext uri="{BB962C8B-B14F-4D97-AF65-F5344CB8AC3E}">
        <p14:creationId xmlns:p14="http://schemas.microsoft.com/office/powerpoint/2010/main" val="4696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C++20 Standard Library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versions of:</a:t>
            </a:r>
          </a:p>
          <a:p>
            <a:pPr lvl="1"/>
            <a:r>
              <a:rPr lang="en-US" dirty="0" err="1"/>
              <a:t>is_sorted</a:t>
            </a:r>
            <a:r>
              <a:rPr lang="en-US" dirty="0"/>
              <a:t>(), </a:t>
            </a:r>
            <a:r>
              <a:rPr lang="en-US" dirty="0" err="1"/>
              <a:t>is_sorted_until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is_partitioned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set_difference</a:t>
            </a:r>
            <a:r>
              <a:rPr lang="en-US" dirty="0"/>
              <a:t>(), </a:t>
            </a:r>
            <a:r>
              <a:rPr lang="en-US" dirty="0" err="1"/>
              <a:t>set_intersection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is_heap</a:t>
            </a:r>
            <a:r>
              <a:rPr lang="en-US" dirty="0"/>
              <a:t>(), </a:t>
            </a:r>
            <a:r>
              <a:rPr lang="en-US" dirty="0" err="1"/>
              <a:t>is_heap_until</a:t>
            </a:r>
            <a:r>
              <a:rPr lang="en-US" dirty="0"/>
              <a:t>()</a:t>
            </a:r>
          </a:p>
          <a:p>
            <a:r>
              <a:rPr lang="en-US" dirty="0"/>
              <a:t>Only useful if using large data set (profile!)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C++20 Standard Library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Example: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// Generate data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mt19937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twister(time(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uniform_int_distribution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uniformInt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(-10'000, 10'000);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count = 10;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data(count);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generate(begin(data), end(data), bind(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uniformInt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twister));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// Print data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e : data) { </a:t>
            </a:r>
            <a:r>
              <a:rPr lang="de-DE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de-D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de-DE" dirty="0">
                <a:solidFill>
                  <a:srgbClr val="000000"/>
                </a:solidFill>
                <a:latin typeface="Consolas" panose="020B0609020204030204" pitchFamily="49" charset="0"/>
              </a:rPr>
              <a:t> e </a:t>
            </a:r>
            <a:r>
              <a:rPr lang="de-DE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de-D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de-DE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"Is sorted: "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is_sorted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FF8200"/>
                </a:solidFill>
                <a:latin typeface="Consolas" panose="020B0609020204030204" pitchFamily="49" charset="0"/>
              </a:rPr>
              <a:t>execution::par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begin(data), end(data))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// Sort data and print again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sort(begin(data), end(data));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e : data) { </a:t>
            </a:r>
            <a:r>
              <a:rPr lang="de-DE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de-D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de-DE" dirty="0">
                <a:solidFill>
                  <a:srgbClr val="000000"/>
                </a:solidFill>
                <a:latin typeface="Consolas" panose="020B0609020204030204" pitchFamily="49" charset="0"/>
              </a:rPr>
              <a:t> e </a:t>
            </a:r>
            <a:r>
              <a:rPr lang="de-DE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de-D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de-DE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"Is sorted: 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     &lt;&lt;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is_sorted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FF8200"/>
                </a:solidFill>
                <a:latin typeface="Consolas" panose="020B0609020204030204" pitchFamily="49" charset="0"/>
              </a:rPr>
              <a:t>execution::par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begin(data), end(data))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C++20 Standard Library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Data set of 10.000.000 points</a:t>
            </a:r>
          </a:p>
          <a:p>
            <a:pPr lvl="1"/>
            <a:r>
              <a:rPr lang="en-US" dirty="0"/>
              <a:t>Sorting 10.000 times</a:t>
            </a:r>
          </a:p>
          <a:p>
            <a:pPr lvl="1"/>
            <a:r>
              <a:rPr lang="en-US" dirty="0"/>
              <a:t>Non-parallel: ~64 sec</a:t>
            </a:r>
          </a:p>
          <a:p>
            <a:pPr lvl="1"/>
            <a:r>
              <a:rPr lang="en-US" dirty="0"/>
              <a:t>Parallel: ~25 sec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8503C-C4D5-43CB-85F4-E43CFC0C9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94" t="10001" r="1802" b="26296"/>
          <a:stretch/>
        </p:blipFill>
        <p:spPr>
          <a:xfrm>
            <a:off x="5257800" y="1123950"/>
            <a:ext cx="3200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Lifetime Profile Checker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Use-After-Move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Concurrency Checkers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Quick Fix for Uninitialized Variables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In-Editor Code Analysis Warnings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Template Bar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Resolve Missing Namespace Scope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Add Missing #includes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Fix Bad Indirection (* and &amp;)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Peek at Header/Code File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Quick Info Colorization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Quick Info Search Online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Linker Throughput Improvements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SIMD Expression Optimizations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Compatibility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Out-of-Process Debugger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Live Share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Native Support for WSL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Clang/LLVM Support</a:t>
            </a:r>
          </a:p>
          <a:p>
            <a:r>
              <a:rPr lang="en-US" sz="2800" dirty="0" err="1">
                <a:solidFill>
                  <a:schemeClr val="bg1">
                    <a:lumMod val="85000"/>
                  </a:schemeClr>
                </a:solidFill>
              </a:rPr>
              <a:t>CMake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IntelliSense</a:t>
            </a:r>
          </a:p>
          <a:p>
            <a:r>
              <a:rPr lang="en-US" sz="2800" dirty="0" err="1">
                <a:solidFill>
                  <a:schemeClr val="bg1">
                    <a:lumMod val="85000"/>
                  </a:schemeClr>
                </a:solidFill>
              </a:rPr>
              <a:t>vcpkg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IntelliSense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Address Sanitizer Support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C++20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971550"/>
            <a:ext cx="8991600" cy="3124200"/>
          </a:xfrm>
          <a:effectLst>
            <a:outerShdw blurRad="1143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6600" b="1" dirty="0">
                <a:latin typeface="Segoe UI Semibol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45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/>
          </a:p>
        </p:txBody>
      </p:sp>
      <p:sp>
        <p:nvSpPr>
          <p:cNvPr id="3" name="Shape 2"/>
          <p:cNvSpPr txBox="1">
            <a:spLocks noChangeArrowheads="1"/>
          </p:cNvSpPr>
          <p:nvPr/>
        </p:nvSpPr>
        <p:spPr>
          <a:xfrm>
            <a:off x="685800" y="285750"/>
            <a:ext cx="7772400" cy="838200"/>
          </a:xfrm>
          <a:prstGeom prst="rect">
            <a:avLst/>
          </a:prstGeom>
        </p:spPr>
        <p:txBody>
          <a:bodyPr>
            <a:normAutofit fontScale="98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41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alpha val="100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Widescreen Test Pattern (16:9)</a:t>
            </a:r>
            <a:endParaRPr kumimoji="0" lang="en-US" sz="4898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143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001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4780298"/>
            <a:ext cx="9144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276600" y="1352550"/>
            <a:ext cx="2590800" cy="258840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b="1" dirty="0">
                <a:solidFill>
                  <a:srgbClr val="DDDDDD">
                    <a:alpha val="100000"/>
                  </a:srgbClr>
                </a:solidFill>
              </a:rPr>
              <a:t>Aspect Ratio Test</a:t>
            </a:r>
            <a:endParaRPr lang="en-US" sz="40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x-none" sz="1050" dirty="0">
              <a:solidFill>
                <a:srgbClr val="DDDDDD">
                  <a:alpha val="10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400" dirty="0">
                <a:solidFill>
                  <a:srgbClr val="DDDDDD">
                    <a:alpha val="100000"/>
                  </a:srgbClr>
                </a:solidFill>
              </a:rPr>
              <a:t>(Should appear circular)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4780299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000" b="1" dirty="0">
                <a:solidFill>
                  <a:schemeClr val="accent1"/>
                </a:solidFill>
                <a:latin typeface="Arial"/>
              </a:rPr>
              <a:t>16x9</a:t>
            </a:r>
            <a:endParaRPr lang="en-US" altLang="x-none" sz="100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143000" y="4399651"/>
            <a:ext cx="6858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71600" y="4399651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000" b="1" dirty="0">
                <a:solidFill>
                  <a:schemeClr val="accent1"/>
                </a:solidFill>
                <a:latin typeface="Arial"/>
              </a:rPr>
              <a:t>4x3</a:t>
            </a:r>
            <a:endParaRPr lang="en-US" altLang="x-none" sz="1000" dirty="0">
              <a:solidFill>
                <a:schemeClr val="accent1"/>
              </a:solidFill>
              <a:latin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710202"/>
            <a:ext cx="1447800" cy="385548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Lifetime Profile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lifetime1() 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 p =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x = 0;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p = &amp;x;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*p;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*p;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487477"/>
            <a:ext cx="5181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warning C26489: Don't dereference a pointer that may be invalid: '*p'. 'p' may have been invalidated at line 19 (lifetime.1).</a:t>
            </a:r>
          </a:p>
        </p:txBody>
      </p:sp>
    </p:spTree>
    <p:extLst>
      <p:ext uri="{BB962C8B-B14F-4D97-AF65-F5344CB8AC3E}">
        <p14:creationId xmlns:p14="http://schemas.microsoft.com/office/powerpoint/2010/main" val="16705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3300" y="1885950"/>
            <a:ext cx="2667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190750"/>
            <a:ext cx="8382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Lifetime Profile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320040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lifetime2() {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string_view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 =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foo"s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s</a:t>
            </a:r>
            <a:r>
              <a:rPr lang="en-US" sz="16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800350"/>
            <a:ext cx="769619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warning C26486: Don't pass a pointer that may be invalid to a function. Parameter 0 's' in call to '</a:t>
            </a:r>
            <a:r>
              <a:rPr lang="en-US" sz="1600" dirty="0" err="1">
                <a:latin typeface="Consolas" panose="020B0609020204030204" pitchFamily="49" charset="0"/>
              </a:rPr>
              <a:t>std</a:t>
            </a:r>
            <a:r>
              <a:rPr lang="en-US" sz="1600" dirty="0">
                <a:latin typeface="Consolas" panose="020B0609020204030204" pitchFamily="49" charset="0"/>
              </a:rPr>
              <a:t>::</a:t>
            </a:r>
            <a:r>
              <a:rPr lang="en-US" sz="1600" dirty="0" err="1">
                <a:latin typeface="Consolas" panose="020B0609020204030204" pitchFamily="49" charset="0"/>
              </a:rPr>
              <a:t>basic_string_view</a:t>
            </a:r>
            <a:r>
              <a:rPr lang="en-US" sz="1600" dirty="0"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latin typeface="Consolas" panose="020B0609020204030204" pitchFamily="49" charset="0"/>
              </a:rPr>
              <a:t>char,std</a:t>
            </a:r>
            <a:r>
              <a:rPr lang="en-US" sz="1600" dirty="0">
                <a:latin typeface="Consolas" panose="020B0609020204030204" pitchFamily="49" charset="0"/>
              </a:rPr>
              <a:t>::</a:t>
            </a:r>
            <a:r>
              <a:rPr lang="en-US" sz="1600" dirty="0" err="1">
                <a:latin typeface="Consolas" panose="020B0609020204030204" pitchFamily="49" charset="0"/>
              </a:rPr>
              <a:t>char_traits</a:t>
            </a:r>
            <a:r>
              <a:rPr lang="en-US" sz="1600" dirty="0">
                <a:latin typeface="Consolas" panose="020B0609020204030204" pitchFamily="49" charset="0"/>
              </a:rPr>
              <a:t>&lt;char&gt; &gt;::operator[]' may be invalid (lifetime.3).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30444" y="1504950"/>
            <a:ext cx="457200" cy="381000"/>
          </a:xfrm>
          <a:prstGeom prst="straightConnector1">
            <a:avLst/>
          </a:prstGeom>
          <a:ln w="76200"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5800" y="1110675"/>
            <a:ext cx="3276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 was invalidated when the “</a:t>
            </a:r>
            <a:r>
              <a:rPr lang="en-US" sz="1600" dirty="0" err="1"/>
              <a:t>foo”s</a:t>
            </a:r>
            <a:r>
              <a:rPr lang="en-US" sz="1600" dirty="0"/>
              <a:t> temporary </a:t>
            </a:r>
            <a:r>
              <a:rPr lang="en-US" sz="1600" dirty="0" err="1"/>
              <a:t>std</a:t>
            </a:r>
            <a:r>
              <a:rPr lang="en-US" sz="1600" dirty="0"/>
              <a:t>::string was destroyed.</a:t>
            </a:r>
          </a:p>
        </p:txBody>
      </p:sp>
    </p:spTree>
    <p:extLst>
      <p:ext uri="{BB962C8B-B14F-4D97-AF65-F5344CB8AC3E}">
        <p14:creationId xmlns:p14="http://schemas.microsoft.com/office/powerpoint/2010/main" val="10316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952750"/>
            <a:ext cx="19812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900" y="3605659"/>
            <a:ext cx="952500" cy="41389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Lifetime Profile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  <a:endParaRPr lang="en-US" sz="1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320040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lifetime3() {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proxy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vb</a:t>
            </a:r>
            <a:r>
              <a:rPr lang="en-US" sz="16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(proxy) {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/*...*/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320040" lvl="1" indent="0">
              <a:buNone/>
            </a:pP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20040" lvl="1" indent="0"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vb.reserve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(100);</a:t>
            </a:r>
          </a:p>
          <a:p>
            <a:pPr marL="320040" lvl="1" indent="0">
              <a:buNone/>
            </a:pP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20040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(proxy) {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/*...*/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32004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257550"/>
            <a:ext cx="6172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warning C26486: Don't pass a pointer that may be invalid to a function. Parameter 0 'proxy' in call to '</a:t>
            </a:r>
            <a:r>
              <a:rPr lang="en-US" sz="1600" dirty="0" err="1">
                <a:latin typeface="Consolas" panose="020B0609020204030204" pitchFamily="49" charset="0"/>
              </a:rPr>
              <a:t>std</a:t>
            </a:r>
            <a:r>
              <a:rPr lang="en-US" sz="1600" dirty="0">
                <a:latin typeface="Consolas" panose="020B0609020204030204" pitchFamily="49" charset="0"/>
              </a:rPr>
              <a:t>::_</a:t>
            </a:r>
            <a:r>
              <a:rPr lang="en-US" sz="1600" dirty="0" err="1">
                <a:latin typeface="Consolas" panose="020B0609020204030204" pitchFamily="49" charset="0"/>
              </a:rPr>
              <a:t>Vb_reference</a:t>
            </a:r>
            <a:r>
              <a:rPr lang="en-US" sz="1600" dirty="0"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latin typeface="Consolas" panose="020B0609020204030204" pitchFamily="49" charset="0"/>
              </a:rPr>
              <a:t>std</a:t>
            </a:r>
            <a:r>
              <a:rPr lang="en-US" sz="1600" dirty="0">
                <a:latin typeface="Consolas" panose="020B0609020204030204" pitchFamily="49" charset="0"/>
              </a:rPr>
              <a:t>::_</a:t>
            </a:r>
            <a:r>
              <a:rPr lang="en-US" sz="1600" dirty="0" err="1">
                <a:latin typeface="Consolas" panose="020B0609020204030204" pitchFamily="49" charset="0"/>
              </a:rPr>
              <a:t>Wrap_alloc</a:t>
            </a:r>
            <a:r>
              <a:rPr lang="en-US" sz="1600" dirty="0"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latin typeface="Consolas" panose="020B0609020204030204" pitchFamily="49" charset="0"/>
              </a:rPr>
              <a:t>std</a:t>
            </a:r>
            <a:r>
              <a:rPr lang="en-US" sz="1600" dirty="0">
                <a:latin typeface="Consolas" panose="020B0609020204030204" pitchFamily="49" charset="0"/>
              </a:rPr>
              <a:t>::allocator&lt;unsigned </a:t>
            </a:r>
            <a:r>
              <a:rPr lang="en-US" sz="1600" dirty="0" err="1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&gt; &gt; &gt;::operator bool' may be invalid (lifetime.3).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38400" y="2638193"/>
            <a:ext cx="457200" cy="381000"/>
          </a:xfrm>
          <a:prstGeom prst="straightConnector1">
            <a:avLst/>
          </a:prstGeom>
          <a:ln w="76200"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74020" y="2345805"/>
            <a:ext cx="172658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Invalidates proxies</a:t>
            </a:r>
          </a:p>
        </p:txBody>
      </p:sp>
    </p:spTree>
    <p:extLst>
      <p:ext uri="{BB962C8B-B14F-4D97-AF65-F5344CB8AC3E}">
        <p14:creationId xmlns:p14="http://schemas.microsoft.com/office/powerpoint/2010/main" val="5395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7990" y="2180993"/>
            <a:ext cx="146081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Use-After-Move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</a:t>
            </a:r>
            <a:r>
              <a:rPr lang="en-US" sz="1600" dirty="0"/>
              <a:t>(needs C++ Core Check Experimental Rules)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32004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 =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"test"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s2(std::move(s));</a:t>
            </a:r>
          </a:p>
          <a:p>
            <a:pPr marL="320040" lvl="1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s.back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800350"/>
            <a:ext cx="74676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warning C26800: Use of a moved from object: ''s'' (lifetime.1).</a:t>
            </a:r>
          </a:p>
        </p:txBody>
      </p:sp>
    </p:spTree>
    <p:extLst>
      <p:ext uri="{BB962C8B-B14F-4D97-AF65-F5344CB8AC3E}">
        <p14:creationId xmlns:p14="http://schemas.microsoft.com/office/powerpoint/2010/main" val="106774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WidescreenPres</Template>
  <TotalTime>0</TotalTime>
  <Words>2288</Words>
  <Application>Microsoft Office PowerPoint</Application>
  <PresentationFormat>On-screen Show (16:9)</PresentationFormat>
  <Paragraphs>491</Paragraphs>
  <Slides>58</Slides>
  <Notes>52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 Unicode MS</vt:lpstr>
      <vt:lpstr>Arial</vt:lpstr>
      <vt:lpstr>Calibri</vt:lpstr>
      <vt:lpstr>Consolas</vt:lpstr>
      <vt:lpstr>Segoe UI</vt:lpstr>
      <vt:lpstr>Segoe UI Light</vt:lpstr>
      <vt:lpstr>Segoe UI Semibold</vt:lpstr>
      <vt:lpstr>Times New Roman</vt:lpstr>
      <vt:lpstr>Tw Cen MT</vt:lpstr>
      <vt:lpstr>Wingdings</vt:lpstr>
      <vt:lpstr>Wingdings 2</vt:lpstr>
      <vt:lpstr>WidescreenPres</vt:lpstr>
      <vt:lpstr>What's New in Visual C++ 2019</vt:lpstr>
      <vt:lpstr>Marc Grégoire</vt:lpstr>
      <vt:lpstr>Agenda</vt:lpstr>
      <vt:lpstr>Compatibility</vt:lpstr>
      <vt:lpstr>Lifetime Profile Checker</vt:lpstr>
      <vt:lpstr>Lifetime Profile Checker</vt:lpstr>
      <vt:lpstr>Lifetime Profile Checker</vt:lpstr>
      <vt:lpstr>Lifetime Profile Checker</vt:lpstr>
      <vt:lpstr>Use-After-Move</vt:lpstr>
      <vt:lpstr>Concurrency Checkers</vt:lpstr>
      <vt:lpstr>Concurrency Checkers</vt:lpstr>
      <vt:lpstr>Concurrency Checkers</vt:lpstr>
      <vt:lpstr>In-Editor Code Analysis Warnings</vt:lpstr>
      <vt:lpstr>Quick Fix for Uninitialized Variables</vt:lpstr>
      <vt:lpstr>Template Bar</vt:lpstr>
      <vt:lpstr>Template Bar</vt:lpstr>
      <vt:lpstr>PowerPoint Presentation</vt:lpstr>
      <vt:lpstr>Resolve Missing Namespace Scope</vt:lpstr>
      <vt:lpstr>Add Missing #includes</vt:lpstr>
      <vt:lpstr>PowerPoint Presentation</vt:lpstr>
      <vt:lpstr>Fix Bad Indirection (* and &amp;)</vt:lpstr>
      <vt:lpstr>Peek at Header/Code File</vt:lpstr>
      <vt:lpstr>Quick Info Colorization</vt:lpstr>
      <vt:lpstr>Quick Info Search Online</vt:lpstr>
      <vt:lpstr>Linker Throughput Improvements</vt:lpstr>
      <vt:lpstr>Linker Throughput Improvements</vt:lpstr>
      <vt:lpstr>SIMD Expression Optimizations</vt:lpstr>
      <vt:lpstr>SIMD Expression Optimizations</vt:lpstr>
      <vt:lpstr>Out-of-Process Debugger</vt:lpstr>
      <vt:lpstr>Live Share</vt:lpstr>
      <vt:lpstr>Live Share</vt:lpstr>
      <vt:lpstr>Live Share</vt:lpstr>
      <vt:lpstr>PowerPoint Presentation</vt:lpstr>
      <vt:lpstr>Native Support for WSL</vt:lpstr>
      <vt:lpstr>PowerPoint Presentation</vt:lpstr>
      <vt:lpstr>Native Support for WSL</vt:lpstr>
      <vt:lpstr>PowerPoint Presentation</vt:lpstr>
      <vt:lpstr>Native Support for WSL</vt:lpstr>
      <vt:lpstr>Clang/LLVM Support</vt:lpstr>
      <vt:lpstr>PowerPoint Presentation</vt:lpstr>
      <vt:lpstr>CMake IntelliSense</vt:lpstr>
      <vt:lpstr>vcpkg IntelliSense</vt:lpstr>
      <vt:lpstr>PowerPoint Presentation</vt:lpstr>
      <vt:lpstr>Address Sanitizer Support</vt:lpstr>
      <vt:lpstr>PowerPoint Presentation</vt:lpstr>
      <vt:lpstr>C++20</vt:lpstr>
      <vt:lpstr>C++20 Language Features</vt:lpstr>
      <vt:lpstr>C++20 Spaceship Operator &lt;=&gt;</vt:lpstr>
      <vt:lpstr>C++20 Spaceship Operator &lt;=&gt;</vt:lpstr>
      <vt:lpstr>C++20 Spaceship Operator &lt;=&gt;</vt:lpstr>
      <vt:lpstr>C++20 Spaceship Operator &lt;=&gt;</vt:lpstr>
      <vt:lpstr>C++20 Standard Library Features</vt:lpstr>
      <vt:lpstr>C++20 Standard Library Features</vt:lpstr>
      <vt:lpstr>C++20 Standard Library Features</vt:lpstr>
      <vt:lpstr>C++20 Standard Library Features</vt:lpstr>
      <vt:lpstr>Agenda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2012-01-03T18:42:20Z</dcterms:created>
  <dcterms:modified xsi:type="dcterms:W3CDTF">2019-07-04T06:10:22Z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