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0" r:id="rId4"/>
    <p:sldMasterId id="2147483674" r:id="rId5"/>
    <p:sldMasterId id="2147483677" r:id="rId6"/>
    <p:sldMasterId id="2147483680" r:id="rId7"/>
    <p:sldMasterId id="2147483689" r:id="rId8"/>
    <p:sldMasterId id="2147483751" r:id="rId9"/>
    <p:sldMasterId id="2147483700" r:id="rId10"/>
    <p:sldMasterId id="2147483705" r:id="rId11"/>
    <p:sldMasterId id="2147483711" r:id="rId12"/>
    <p:sldMasterId id="2147483718" r:id="rId13"/>
    <p:sldMasterId id="2147483735" r:id="rId14"/>
    <p:sldMasterId id="2147483741" r:id="rId15"/>
  </p:sldMasterIdLst>
  <p:notesMasterIdLst>
    <p:notesMasterId r:id="rId81"/>
  </p:notesMasterIdLst>
  <p:sldIdLst>
    <p:sldId id="301" r:id="rId16"/>
    <p:sldId id="297" r:id="rId17"/>
    <p:sldId id="368" r:id="rId18"/>
    <p:sldId id="371" r:id="rId19"/>
    <p:sldId id="372" r:id="rId20"/>
    <p:sldId id="373" r:id="rId21"/>
    <p:sldId id="374" r:id="rId22"/>
    <p:sldId id="375" r:id="rId23"/>
    <p:sldId id="308" r:id="rId24"/>
    <p:sldId id="376" r:id="rId25"/>
    <p:sldId id="309" r:id="rId26"/>
    <p:sldId id="310" r:id="rId27"/>
    <p:sldId id="353" r:id="rId28"/>
    <p:sldId id="304" r:id="rId29"/>
    <p:sldId id="354" r:id="rId30"/>
    <p:sldId id="365" r:id="rId31"/>
    <p:sldId id="306" r:id="rId32"/>
    <p:sldId id="307" r:id="rId33"/>
    <p:sldId id="379" r:id="rId34"/>
    <p:sldId id="311" r:id="rId35"/>
    <p:sldId id="312" r:id="rId36"/>
    <p:sldId id="313" r:id="rId37"/>
    <p:sldId id="314" r:id="rId38"/>
    <p:sldId id="315" r:id="rId39"/>
    <p:sldId id="321" r:id="rId40"/>
    <p:sldId id="329" r:id="rId41"/>
    <p:sldId id="377" r:id="rId42"/>
    <p:sldId id="317" r:id="rId43"/>
    <p:sldId id="378" r:id="rId44"/>
    <p:sldId id="330" r:id="rId45"/>
    <p:sldId id="359" r:id="rId46"/>
    <p:sldId id="333" r:id="rId47"/>
    <p:sldId id="337" r:id="rId48"/>
    <p:sldId id="338" r:id="rId49"/>
    <p:sldId id="361" r:id="rId50"/>
    <p:sldId id="360" r:id="rId51"/>
    <p:sldId id="334" r:id="rId52"/>
    <p:sldId id="335" r:id="rId53"/>
    <p:sldId id="336" r:id="rId54"/>
    <p:sldId id="362" r:id="rId55"/>
    <p:sldId id="363" r:id="rId56"/>
    <p:sldId id="358" r:id="rId57"/>
    <p:sldId id="364" r:id="rId58"/>
    <p:sldId id="320" r:id="rId59"/>
    <p:sldId id="302" r:id="rId60"/>
    <p:sldId id="339" r:id="rId61"/>
    <p:sldId id="340" r:id="rId62"/>
    <p:sldId id="341" r:id="rId63"/>
    <p:sldId id="305" r:id="rId64"/>
    <p:sldId id="344" r:id="rId65"/>
    <p:sldId id="349" r:id="rId66"/>
    <p:sldId id="350" r:id="rId67"/>
    <p:sldId id="351" r:id="rId68"/>
    <p:sldId id="352" r:id="rId69"/>
    <p:sldId id="348" r:id="rId70"/>
    <p:sldId id="346" r:id="rId71"/>
    <p:sldId id="347" r:id="rId72"/>
    <p:sldId id="367" r:id="rId73"/>
    <p:sldId id="366" r:id="rId74"/>
    <p:sldId id="342" r:id="rId75"/>
    <p:sldId id="343" r:id="rId76"/>
    <p:sldId id="369" r:id="rId77"/>
    <p:sldId id="370" r:id="rId78"/>
    <p:sldId id="298" r:id="rId79"/>
    <p:sldId id="29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114" d="100"/>
          <a:sy n="114" d="100"/>
        </p:scale>
        <p:origin x="414"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theme" Target="theme/theme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61" Type="http://schemas.openxmlformats.org/officeDocument/2006/relationships/slide" Target="slides/slide46.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74C36-0641-43DB-89EB-39FD8F63B482}" type="datetimeFigureOut">
              <a:rPr lang="en-US" smtClean="0"/>
              <a:t>29-10-18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2C8D1-E4F5-4EB4-9DFB-A9A9D1F332FB}" type="slidenum">
              <a:rPr lang="en-US" smtClean="0"/>
              <a:t>‹#›</a:t>
            </a:fld>
            <a:endParaRPr lang="en-US"/>
          </a:p>
        </p:txBody>
      </p:sp>
    </p:spTree>
    <p:extLst>
      <p:ext uri="{BB962C8B-B14F-4D97-AF65-F5344CB8AC3E}">
        <p14:creationId xmlns:p14="http://schemas.microsoft.com/office/powerpoint/2010/main" val="217377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MP Cover">
    <p:spTree>
      <p:nvGrpSpPr>
        <p:cNvPr id="1" name=""/>
        <p:cNvGrpSpPr/>
        <p:nvPr/>
      </p:nvGrpSpPr>
      <p:grpSpPr>
        <a:xfrm>
          <a:off x="0" y="0"/>
          <a:ext cx="0" cy="0"/>
          <a:chOff x="0" y="0"/>
          <a:chExt cx="0" cy="0"/>
        </a:xfrm>
      </p:grpSpPr>
      <p:sp>
        <p:nvSpPr>
          <p:cNvPr id="2" name="Title 1"/>
          <p:cNvSpPr>
            <a:spLocks noGrp="1"/>
          </p:cNvSpPr>
          <p:nvPr>
            <p:ph type="ctrTitle"/>
          </p:nvPr>
        </p:nvSpPr>
        <p:spPr>
          <a:xfrm>
            <a:off x="2399590" y="1556792"/>
            <a:ext cx="7392821" cy="1668016"/>
          </a:xfrm>
          <a:prstGeom prst="rect">
            <a:avLst/>
          </a:prstGeom>
        </p:spPr>
        <p:txBody>
          <a:bodyPr anchor="ctr" anchorCtr="0">
            <a:scene3d>
              <a:camera prst="orthographicFront"/>
              <a:lightRig rig="flat" dir="tl">
                <a:rot lat="0" lon="0" rev="6600000"/>
              </a:lightRig>
            </a:scene3d>
            <a:sp3d extrusionH="25400">
              <a:contourClr>
                <a:schemeClr val="accent2">
                  <a:shade val="75000"/>
                </a:schemeClr>
              </a:contourClr>
            </a:sp3d>
          </a:bodyPr>
          <a:lstStyle>
            <a:lvl1pPr>
              <a:defRPr lang="en-US" sz="3600" b="1" kern="1200" cap="none" spc="0" dirty="0">
                <a:ln w="12700">
                  <a:gradFill>
                    <a:gsLst>
                      <a:gs pos="0">
                        <a:schemeClr val="accent2">
                          <a:lumMod val="75000"/>
                        </a:schemeClr>
                      </a:gs>
                      <a:gs pos="50000">
                        <a:schemeClr val="accent2"/>
                      </a:gs>
                      <a:gs pos="100000">
                        <a:schemeClr val="accent2">
                          <a:lumMod val="75000"/>
                        </a:schemeClr>
                      </a:gs>
                    </a:gsLst>
                    <a:lin ang="5400000" scaled="0"/>
                  </a:gradFill>
                </a:ln>
                <a:gradFill>
                  <a:gsLst>
                    <a:gs pos="50000">
                      <a:schemeClr val="accent2"/>
                    </a:gs>
                    <a:gs pos="0">
                      <a:schemeClr val="accent2">
                        <a:lumMod val="75000"/>
                      </a:schemeClr>
                    </a:gs>
                    <a:gs pos="100000">
                      <a:schemeClr val="accent2">
                        <a:lumMod val="75000"/>
                      </a:schemeClr>
                    </a:gs>
                  </a:gsLst>
                  <a:lin ang="5400000" scaled="0"/>
                </a:gradFill>
                <a:effectLst/>
                <a:latin typeface="+mj-lt"/>
                <a:ea typeface="+mj-ea"/>
                <a:cs typeface="+mj-cs"/>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967542" y="3212976"/>
            <a:ext cx="8256916" cy="1872208"/>
          </a:xfrm>
          <a:prstGeom prst="rect">
            <a:avLst/>
          </a:prstGeom>
        </p:spPr>
        <p:txBody>
          <a:bodyPr/>
          <a:lstStyle>
            <a:lvl1pPr marL="0" indent="0" algn="ctr">
              <a:buNone/>
              <a:defRPr lang="en-US" sz="3200" b="0" kern="1200" cap="none" spc="0" dirty="0">
                <a:ln w="12700">
                  <a:gradFill>
                    <a:gsLst>
                      <a:gs pos="0">
                        <a:schemeClr val="accent2">
                          <a:lumMod val="75000"/>
                        </a:schemeClr>
                      </a:gs>
                      <a:gs pos="50000">
                        <a:schemeClr val="accent2"/>
                      </a:gs>
                      <a:gs pos="100000">
                        <a:schemeClr val="accent2">
                          <a:lumMod val="75000"/>
                        </a:schemeClr>
                      </a:gs>
                    </a:gsLst>
                    <a:lin ang="5400000" scaled="0"/>
                  </a:gradFill>
                </a:ln>
                <a:gradFill>
                  <a:gsLst>
                    <a:gs pos="50000">
                      <a:schemeClr val="accent2"/>
                    </a:gs>
                    <a:gs pos="0">
                      <a:schemeClr val="accent2">
                        <a:lumMod val="75000"/>
                      </a:schemeClr>
                    </a:gs>
                    <a:gs pos="100000">
                      <a:schemeClr val="accent2">
                        <a:lumMod val="75000"/>
                      </a:schemeClr>
                    </a:gs>
                  </a:gsLst>
                  <a:lin ang="5400000" scaled="0"/>
                </a:gradFill>
                <a:effectLst/>
                <a:latin typeface="+mj-lt"/>
                <a:ea typeface="+mj-ea"/>
                <a:cs typeface="+mj-cs"/>
              </a:defRPr>
            </a:lvl1pPr>
          </a:lstStyle>
          <a:p>
            <a:pPr lvl="0"/>
            <a:r>
              <a:rPr lang="en-US" dirty="0"/>
              <a:t>Click to edit Subtitle</a:t>
            </a:r>
          </a:p>
        </p:txBody>
      </p:sp>
      <p:sp>
        <p:nvSpPr>
          <p:cNvPr id="6" name="Text Placeholder 5"/>
          <p:cNvSpPr>
            <a:spLocks noGrp="1"/>
          </p:cNvSpPr>
          <p:nvPr>
            <p:ph type="body" sz="quarter" idx="11" hasCustomPrompt="1"/>
          </p:nvPr>
        </p:nvSpPr>
        <p:spPr>
          <a:xfrm>
            <a:off x="2063751" y="5445125"/>
            <a:ext cx="8064500" cy="647700"/>
          </a:xfrm>
          <a:prstGeom prst="rect">
            <a:avLst/>
          </a:prstGeom>
        </p:spPr>
        <p:txBody>
          <a:bodyPr anchor="ctr"/>
          <a:lstStyle>
            <a:lvl1pPr marL="0" indent="0" algn="ctr">
              <a:buNone/>
              <a:defRPr sz="2800" b="0">
                <a:ln>
                  <a:noFill/>
                </a:ln>
                <a:gradFill>
                  <a:gsLst>
                    <a:gs pos="0">
                      <a:schemeClr val="tx2">
                        <a:lumMod val="50000"/>
                      </a:schemeClr>
                    </a:gs>
                    <a:gs pos="47000">
                      <a:schemeClr val="tx2">
                        <a:lumMod val="75000"/>
                      </a:schemeClr>
                    </a:gs>
                    <a:gs pos="100000">
                      <a:schemeClr val="tx2">
                        <a:lumMod val="50000"/>
                      </a:schemeClr>
                    </a:gs>
                  </a:gsLst>
                  <a:lin ang="16200000" scaled="0"/>
                </a:gradFill>
                <a:effectLst/>
              </a:defRPr>
            </a:lvl1pPr>
          </a:lstStyle>
          <a:p>
            <a:pPr lvl="0"/>
            <a:r>
              <a:rPr lang="en-US" dirty="0"/>
              <a:t>Presenter Name</a:t>
            </a:r>
          </a:p>
        </p:txBody>
      </p:sp>
    </p:spTree>
    <p:extLst>
      <p:ext uri="{BB962C8B-B14F-4D97-AF65-F5344CB8AC3E}">
        <p14:creationId xmlns:p14="http://schemas.microsoft.com/office/powerpoint/2010/main" val="2281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MP Bullets Bottom - Text">
    <p:spTree>
      <p:nvGrpSpPr>
        <p:cNvPr id="1" name=""/>
        <p:cNvGrpSpPr/>
        <p:nvPr/>
      </p:nvGrpSpPr>
      <p:grpSpPr>
        <a:xfrm>
          <a:off x="0" y="0"/>
          <a:ext cx="0" cy="0"/>
          <a:chOff x="0" y="0"/>
          <a:chExt cx="0" cy="0"/>
        </a:xfrm>
      </p:grpSpPr>
      <p:sp>
        <p:nvSpPr>
          <p:cNvPr id="10" name="TextBox 9"/>
          <p:cNvSpPr txBox="1"/>
          <p:nvPr userDrawn="1"/>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80000" y="1123200"/>
            <a:ext cx="11184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97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MP Bullets Side - Blank">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29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MP Bullets Side - Text">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20" name="Text Placeholder 19"/>
          <p:cNvSpPr>
            <a:spLocks noGrp="1"/>
          </p:cNvSpPr>
          <p:nvPr>
            <p:ph type="body" sz="quarter" idx="11"/>
          </p:nvPr>
        </p:nvSpPr>
        <p:spPr>
          <a:xfrm>
            <a:off x="480000" y="1229360"/>
            <a:ext cx="9720640" cy="5221840"/>
          </a:xfrm>
        </p:spPr>
        <p:txBody>
          <a:bodyPr/>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02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MP Bullets Bottom - Blank">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687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MP Bullets Bottom - Text">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80000" y="1229360"/>
            <a:ext cx="11184000" cy="447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07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ictures animation">
    <p:spTree>
      <p:nvGrpSpPr>
        <p:cNvPr id="1" name=""/>
        <p:cNvGrpSpPr/>
        <p:nvPr/>
      </p:nvGrpSpPr>
      <p:grpSpPr>
        <a:xfrm>
          <a:off x="0" y="0"/>
          <a:ext cx="0" cy="0"/>
          <a:chOff x="0" y="0"/>
          <a:chExt cx="0" cy="0"/>
        </a:xfrm>
      </p:grpSpPr>
      <p:sp>
        <p:nvSpPr>
          <p:cNvPr id="23" name="Rectangle 22"/>
          <p:cNvSpPr/>
          <p:nvPr/>
        </p:nvSpPr>
        <p:spPr>
          <a:xfrm>
            <a:off x="143339" y="1052736"/>
            <a:ext cx="11905323" cy="2376264"/>
          </a:xfrm>
          <a:prstGeom prst="rect">
            <a:avLst/>
          </a:prstGeom>
          <a:solidFill>
            <a:schemeClr val="accent2">
              <a:alpha val="99000"/>
            </a:schemeClr>
          </a:solidFill>
          <a:ln w="9525" cap="flat" cmpd="sng" algn="ctr">
            <a:solidFill>
              <a:schemeClr val="bg1"/>
            </a:solidFill>
            <a:prstDash val="solid"/>
          </a:ln>
          <a:effectLst/>
        </p:spPr>
      </p:sp>
      <p:sp>
        <p:nvSpPr>
          <p:cNvPr id="19" name="Rounded Rectangle 18"/>
          <p:cNvSpPr/>
          <p:nvPr/>
        </p:nvSpPr>
        <p:spPr>
          <a:xfrm>
            <a:off x="335627" y="1412776"/>
            <a:ext cx="2592021" cy="4608512"/>
          </a:xfrm>
          <a:prstGeom prst="roundRect">
            <a:avLst>
              <a:gd name="adj" fmla="val 44"/>
            </a:avLst>
          </a:prstGeom>
          <a:solidFill>
            <a:schemeClr val="tx2">
              <a:lumMod val="7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en-US" sz="2000" kern="0" dirty="0">
              <a:solidFill>
                <a:sysClr val="window" lastClr="FFFFFF"/>
              </a:solidFill>
              <a:ea typeface="Verdana" pitchFamily="34" charset="0"/>
              <a:cs typeface="Verdana" pitchFamily="34" charset="0"/>
            </a:endParaRPr>
          </a:p>
        </p:txBody>
      </p:sp>
      <p:sp>
        <p:nvSpPr>
          <p:cNvPr id="20" name="Rounded Rectangle 19"/>
          <p:cNvSpPr/>
          <p:nvPr/>
        </p:nvSpPr>
        <p:spPr>
          <a:xfrm>
            <a:off x="3311691" y="1412776"/>
            <a:ext cx="2592287" cy="4608512"/>
          </a:xfrm>
          <a:prstGeom prst="roundRect">
            <a:avLst>
              <a:gd name="adj" fmla="val 0"/>
            </a:avLst>
          </a:prstGeom>
          <a:solidFill>
            <a:schemeClr val="tx2">
              <a:lumMod val="7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en-US" sz="2000" dirty="0">
              <a:solidFill>
                <a:sysClr val="window" lastClr="FFFFFF"/>
              </a:solidFill>
              <a:ea typeface="Verdana" pitchFamily="34" charset="0"/>
              <a:cs typeface="Verdana" pitchFamily="34" charset="0"/>
            </a:endParaRPr>
          </a:p>
        </p:txBody>
      </p:sp>
      <p:sp>
        <p:nvSpPr>
          <p:cNvPr id="21" name="Rounded Rectangle 20"/>
          <p:cNvSpPr/>
          <p:nvPr/>
        </p:nvSpPr>
        <p:spPr>
          <a:xfrm>
            <a:off x="6288021" y="1412776"/>
            <a:ext cx="2592288" cy="4608512"/>
          </a:xfrm>
          <a:prstGeom prst="roundRect">
            <a:avLst>
              <a:gd name="adj" fmla="val 0"/>
            </a:avLst>
          </a:prstGeom>
          <a:solidFill>
            <a:schemeClr val="tx2">
              <a:lumMod val="7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en-US" sz="2000" dirty="0">
              <a:solidFill>
                <a:sysClr val="window" lastClr="FFFFFF"/>
              </a:solidFill>
              <a:ea typeface="Verdana" pitchFamily="34" charset="0"/>
              <a:cs typeface="Verdana" pitchFamily="34" charset="0"/>
            </a:endParaRPr>
          </a:p>
        </p:txBody>
      </p:sp>
      <p:sp>
        <p:nvSpPr>
          <p:cNvPr id="22" name="Rounded Rectangle 21"/>
          <p:cNvSpPr/>
          <p:nvPr/>
        </p:nvSpPr>
        <p:spPr>
          <a:xfrm>
            <a:off x="9264352" y="1412776"/>
            <a:ext cx="2592021" cy="4608512"/>
          </a:xfrm>
          <a:prstGeom prst="roundRect">
            <a:avLst>
              <a:gd name="adj" fmla="val 0"/>
            </a:avLst>
          </a:prstGeom>
          <a:solidFill>
            <a:schemeClr val="tx2">
              <a:lumMod val="75000"/>
            </a:scheme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en-US" sz="2000" dirty="0">
              <a:solidFill>
                <a:sysClr val="window" lastClr="FFFFFF"/>
              </a:solidFill>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24" name="Picture Placeholder 6"/>
          <p:cNvSpPr>
            <a:spLocks noGrp="1"/>
          </p:cNvSpPr>
          <p:nvPr>
            <p:ph type="pic" sz="quarter" idx="12"/>
          </p:nvPr>
        </p:nvSpPr>
        <p:spPr>
          <a:xfrm>
            <a:off x="431637" y="1521100"/>
            <a:ext cx="2400000" cy="1800000"/>
          </a:xfrm>
          <a:prstGeom prst="rect">
            <a:avLst/>
          </a:prstGeom>
          <a:ln cap="rnd">
            <a:noFill/>
            <a:round/>
          </a:ln>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p>
        </p:txBody>
      </p:sp>
      <p:sp>
        <p:nvSpPr>
          <p:cNvPr id="25" name="Picture Placeholder 6"/>
          <p:cNvSpPr>
            <a:spLocks noGrp="1"/>
          </p:cNvSpPr>
          <p:nvPr>
            <p:ph type="pic" sz="quarter" idx="15"/>
          </p:nvPr>
        </p:nvSpPr>
        <p:spPr>
          <a:xfrm>
            <a:off x="9360363" y="1556992"/>
            <a:ext cx="2400000" cy="1800000"/>
          </a:xfrm>
          <a:prstGeom prst="rect">
            <a:avLst/>
          </a:prstGeom>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Picture Placeholder 6"/>
          <p:cNvSpPr>
            <a:spLocks noGrp="1"/>
          </p:cNvSpPr>
          <p:nvPr>
            <p:ph type="pic" sz="quarter" idx="13"/>
          </p:nvPr>
        </p:nvSpPr>
        <p:spPr>
          <a:xfrm>
            <a:off x="3407968" y="1556992"/>
            <a:ext cx="2400000" cy="1800000"/>
          </a:xfrm>
          <a:prstGeom prst="rect">
            <a:avLst/>
          </a:prstGeom>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Picture Placeholder 6"/>
          <p:cNvSpPr>
            <a:spLocks noGrp="1"/>
          </p:cNvSpPr>
          <p:nvPr>
            <p:ph type="pic" sz="quarter" idx="14"/>
          </p:nvPr>
        </p:nvSpPr>
        <p:spPr>
          <a:xfrm>
            <a:off x="6384032" y="1556992"/>
            <a:ext cx="2400000" cy="1800000"/>
          </a:xfrm>
          <a:prstGeom prst="rect">
            <a:avLst/>
          </a:prstGeom>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p>
        </p:txBody>
      </p:sp>
      <p:sp>
        <p:nvSpPr>
          <p:cNvPr id="36" name="Text Placeholder 35"/>
          <p:cNvSpPr>
            <a:spLocks noGrp="1"/>
          </p:cNvSpPr>
          <p:nvPr>
            <p:ph type="body" sz="quarter" idx="23" hasCustomPrompt="1"/>
          </p:nvPr>
        </p:nvSpPr>
        <p:spPr>
          <a:xfrm>
            <a:off x="466788" y="3609020"/>
            <a:ext cx="2329416" cy="2340260"/>
          </a:xfrm>
        </p:spPr>
        <p:txBody>
          <a:bodyPr anchor="t">
            <a:noAutofit/>
          </a:bodyPr>
          <a:lstStyle>
            <a:lvl1pPr marL="0" indent="0" algn="ctr">
              <a:buNone/>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1pPr>
            <a:lvl2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2pPr>
            <a:lvl3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3pPr>
            <a:lvl4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4pPr>
            <a:lvl5pPr>
              <a:defRPr kumimoji="0" lang="en-US" sz="2000" b="0" i="0" u="none" strike="noStrike" kern="0" cap="none" spc="0" normalizeH="0" baseline="0" dirty="0">
                <a:ln>
                  <a:noFill/>
                </a:ln>
                <a:solidFill>
                  <a:sysClr val="window" lastClr="FFFFFF"/>
                </a:solidFill>
                <a:effectLst/>
                <a:uLnTx/>
                <a:uFillTx/>
                <a:latin typeface="Verdana" pitchFamily="34" charset="0"/>
                <a:ea typeface="Verdana" pitchFamily="34" charset="0"/>
                <a:cs typeface="Verdana" pitchFamily="34" charset="0"/>
              </a:defRPr>
            </a:lvl5pPr>
          </a:lstStyle>
          <a:p>
            <a:pPr lvl="0"/>
            <a:r>
              <a:rPr lang="en-US" dirty="0"/>
              <a:t>Topic 1</a:t>
            </a:r>
          </a:p>
        </p:txBody>
      </p:sp>
      <p:sp>
        <p:nvSpPr>
          <p:cNvPr id="37" name="Text Placeholder 35"/>
          <p:cNvSpPr>
            <a:spLocks noGrp="1"/>
          </p:cNvSpPr>
          <p:nvPr>
            <p:ph type="body" sz="quarter" idx="24" hasCustomPrompt="1"/>
          </p:nvPr>
        </p:nvSpPr>
        <p:spPr>
          <a:xfrm>
            <a:off x="3435487" y="3609020"/>
            <a:ext cx="2329416" cy="2340260"/>
          </a:xfrm>
        </p:spPr>
        <p:txBody>
          <a:bodyPr anchor="t">
            <a:noAutofit/>
          </a:bodyPr>
          <a:lstStyle>
            <a:lvl1pPr marL="0" indent="0" algn="ctr">
              <a:buNone/>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1pPr>
            <a:lvl2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2pPr>
            <a:lvl3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3pPr>
            <a:lvl4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4pPr>
            <a:lvl5pPr>
              <a:defRPr kumimoji="0" lang="en-US" sz="2000" b="0" i="0" u="none" strike="noStrike" kern="0" cap="none" spc="0" normalizeH="0" baseline="0" dirty="0">
                <a:ln>
                  <a:noFill/>
                </a:ln>
                <a:solidFill>
                  <a:sysClr val="window" lastClr="FFFFFF"/>
                </a:solidFill>
                <a:effectLst/>
                <a:uLnTx/>
                <a:uFillTx/>
                <a:latin typeface="Verdana" pitchFamily="34" charset="0"/>
                <a:ea typeface="Verdana" pitchFamily="34" charset="0"/>
                <a:cs typeface="Verdana" pitchFamily="34" charset="0"/>
              </a:defRPr>
            </a:lvl5pPr>
          </a:lstStyle>
          <a:p>
            <a:pPr lvl="0"/>
            <a:r>
              <a:rPr lang="en-US" dirty="0"/>
              <a:t>Topic 2</a:t>
            </a:r>
          </a:p>
        </p:txBody>
      </p:sp>
      <p:sp>
        <p:nvSpPr>
          <p:cNvPr id="38" name="Text Placeholder 35"/>
          <p:cNvSpPr>
            <a:spLocks noGrp="1"/>
          </p:cNvSpPr>
          <p:nvPr>
            <p:ph type="body" sz="quarter" idx="25" hasCustomPrompt="1"/>
          </p:nvPr>
        </p:nvSpPr>
        <p:spPr>
          <a:xfrm>
            <a:off x="6421899" y="3609020"/>
            <a:ext cx="2329416" cy="2340260"/>
          </a:xfrm>
        </p:spPr>
        <p:txBody>
          <a:bodyPr anchor="t">
            <a:noAutofit/>
          </a:bodyPr>
          <a:lstStyle>
            <a:lvl1pPr marL="0" indent="0" algn="ctr">
              <a:buNone/>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1pPr>
            <a:lvl2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2pPr>
            <a:lvl3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3pPr>
            <a:lvl4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4pPr>
            <a:lvl5pPr>
              <a:defRPr kumimoji="0" lang="en-US" sz="2000" b="0" i="0" u="none" strike="noStrike" kern="0" cap="none" spc="0" normalizeH="0" baseline="0" dirty="0">
                <a:ln>
                  <a:noFill/>
                </a:ln>
                <a:solidFill>
                  <a:sysClr val="window" lastClr="FFFFFF"/>
                </a:solidFill>
                <a:effectLst/>
                <a:uLnTx/>
                <a:uFillTx/>
                <a:latin typeface="Verdana" pitchFamily="34" charset="0"/>
                <a:ea typeface="Verdana" pitchFamily="34" charset="0"/>
                <a:cs typeface="Verdana" pitchFamily="34" charset="0"/>
              </a:defRPr>
            </a:lvl5pPr>
          </a:lstStyle>
          <a:p>
            <a:pPr lvl="0"/>
            <a:r>
              <a:rPr lang="en-US" dirty="0"/>
              <a:t>Topic 3</a:t>
            </a:r>
          </a:p>
        </p:txBody>
      </p:sp>
      <p:sp>
        <p:nvSpPr>
          <p:cNvPr id="39" name="Text Placeholder 35"/>
          <p:cNvSpPr>
            <a:spLocks noGrp="1"/>
          </p:cNvSpPr>
          <p:nvPr>
            <p:ph type="body" sz="quarter" idx="26" hasCustomPrompt="1"/>
          </p:nvPr>
        </p:nvSpPr>
        <p:spPr>
          <a:xfrm>
            <a:off x="9395655" y="3609020"/>
            <a:ext cx="2329416" cy="2340260"/>
          </a:xfrm>
        </p:spPr>
        <p:txBody>
          <a:bodyPr anchor="t">
            <a:noAutofit/>
          </a:bodyPr>
          <a:lstStyle>
            <a:lvl1pPr marL="0" indent="0" algn="ctr">
              <a:buNone/>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1pPr>
            <a:lvl2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2pPr>
            <a:lvl3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3pPr>
            <a:lvl4pPr>
              <a:defRPr kumimoji="0" lang="en-US" sz="2000" b="0" i="0" u="none" strike="noStrike" kern="0" cap="none" spc="0" normalizeH="0" baseline="0" dirty="0" smtClean="0">
                <a:ln>
                  <a:noFill/>
                </a:ln>
                <a:solidFill>
                  <a:sysClr val="window" lastClr="FFFFFF"/>
                </a:solidFill>
                <a:effectLst/>
                <a:uLnTx/>
                <a:uFillTx/>
                <a:latin typeface="Verdana" pitchFamily="34" charset="0"/>
                <a:ea typeface="Verdana" pitchFamily="34" charset="0"/>
                <a:cs typeface="Verdana" pitchFamily="34" charset="0"/>
              </a:defRPr>
            </a:lvl4pPr>
            <a:lvl5pPr>
              <a:defRPr kumimoji="0" lang="en-US" sz="2000" b="0" i="0" u="none" strike="noStrike" kern="0" cap="none" spc="0" normalizeH="0" baseline="0" dirty="0">
                <a:ln>
                  <a:noFill/>
                </a:ln>
                <a:solidFill>
                  <a:sysClr val="window" lastClr="FFFFFF"/>
                </a:solidFill>
                <a:effectLst/>
                <a:uLnTx/>
                <a:uFillTx/>
                <a:latin typeface="Verdana" pitchFamily="34" charset="0"/>
                <a:ea typeface="Verdana" pitchFamily="34" charset="0"/>
                <a:cs typeface="Verdana" pitchFamily="34" charset="0"/>
              </a:defRPr>
            </a:lvl5pPr>
          </a:lstStyle>
          <a:p>
            <a:pPr lvl="0"/>
            <a:r>
              <a:rPr lang="en-US" dirty="0"/>
              <a:t>Topic 4</a:t>
            </a:r>
          </a:p>
        </p:txBody>
      </p:sp>
    </p:spTree>
    <p:extLst>
      <p:ext uri="{BB962C8B-B14F-4D97-AF65-F5344CB8AC3E}">
        <p14:creationId xmlns:p14="http://schemas.microsoft.com/office/powerpoint/2010/main" val="30407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p:tgtEl>
                                          <p:spTgt spid="19"/>
                                        </p:tgtEl>
                                        <p:attrNameLst>
                                          <p:attrName>ppt_y</p:attrName>
                                        </p:attrNameLst>
                                      </p:cBhvr>
                                      <p:tavLst>
                                        <p:tav tm="0">
                                          <p:val>
                                            <p:strVal val="#ppt_y-#ppt_h*1.125000"/>
                                          </p:val>
                                        </p:tav>
                                        <p:tav tm="100000">
                                          <p:val>
                                            <p:strVal val="#ppt_y"/>
                                          </p:val>
                                        </p:tav>
                                      </p:tavLst>
                                    </p:anim>
                                    <p:animEffect transition="in" filter="wipe(down)">
                                      <p:cBhvr>
                                        <p:cTn id="8" dur="10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 calcmode="lin" valueType="num">
                                      <p:cBhvr additive="base">
                                        <p:cTn id="11"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6">
                                            <p:txEl>
                                              <p:pRg st="0" end="0"/>
                                            </p:txEl>
                                          </p:spTgt>
                                        </p:tgtEl>
                                      </p:cBhvr>
                                    </p:animEffect>
                                  </p:childTnLst>
                                </p:cTn>
                              </p:par>
                              <p:par>
                                <p:cTn id="13" presetID="42" presetClass="entr" presetSubtype="0" fill="hold" grpId="0" nodeType="with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p:tgtEl>
                                          <p:spTgt spid="20"/>
                                        </p:tgtEl>
                                        <p:attrNameLst>
                                          <p:attrName>ppt_y</p:attrName>
                                        </p:attrNameLst>
                                      </p:cBhvr>
                                      <p:tavLst>
                                        <p:tav tm="0">
                                          <p:val>
                                            <p:strVal val="#ppt_y-#ppt_h*1.125000"/>
                                          </p:val>
                                        </p:tav>
                                        <p:tav tm="100000">
                                          <p:val>
                                            <p:strVal val="#ppt_y"/>
                                          </p:val>
                                        </p:tav>
                                      </p:tavLst>
                                    </p:anim>
                                    <p:animEffect transition="in" filter="wipe(down)">
                                      <p:cBhvr>
                                        <p:cTn id="23" dur="1000"/>
                                        <p:tgtEl>
                                          <p:spTgt spid="2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7">
                                            <p:txEl>
                                              <p:pRg st="0" end="0"/>
                                            </p:txEl>
                                          </p:spTgt>
                                        </p:tgtEl>
                                        <p:attrNameLst>
                                          <p:attrName>style.visibility</p:attrName>
                                        </p:attrNameLst>
                                      </p:cBhvr>
                                      <p:to>
                                        <p:strVal val="visible"/>
                                      </p:to>
                                    </p:set>
                                    <p:anim calcmode="lin" valueType="num">
                                      <p:cBhvr additive="base">
                                        <p:cTn id="26" dur="500"/>
                                        <p:tgtEl>
                                          <p:spTgt spid="3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7">
                                            <p:txEl>
                                              <p:pRg st="0" end="0"/>
                                            </p:txEl>
                                          </p:spTgt>
                                        </p:tgtEl>
                                      </p:cBhvr>
                                    </p:animEffect>
                                  </p:childTnLst>
                                </p:cTn>
                              </p:par>
                              <p:par>
                                <p:cTn id="28" presetID="42" presetClass="entr" presetSubtype="0" fill="hold" grpId="0" nodeType="withEffect" nodePh="1">
                                  <p:stCondLst>
                                    <p:cond delay="0"/>
                                  </p:stCondLst>
                                  <p:endCondLst>
                                    <p:cond evt="begin" delay="0">
                                      <p:tn val="28"/>
                                    </p:cond>
                                  </p:end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p:tgtEl>
                                          <p:spTgt spid="21"/>
                                        </p:tgtEl>
                                        <p:attrNameLst>
                                          <p:attrName>ppt_y</p:attrName>
                                        </p:attrNameLst>
                                      </p:cBhvr>
                                      <p:tavLst>
                                        <p:tav tm="0">
                                          <p:val>
                                            <p:strVal val="#ppt_y-#ppt_h*1.125000"/>
                                          </p:val>
                                        </p:tav>
                                        <p:tav tm="100000">
                                          <p:val>
                                            <p:strVal val="#ppt_y"/>
                                          </p:val>
                                        </p:tav>
                                      </p:tavLst>
                                    </p:anim>
                                    <p:animEffect transition="in" filter="wipe(down)">
                                      <p:cBhvr>
                                        <p:cTn id="38" dur="1000"/>
                                        <p:tgtEl>
                                          <p:spTgt spid="21"/>
                                        </p:tgtEl>
                                      </p:cBhvr>
                                    </p:animEffect>
                                  </p:childTnLst>
                                </p:cTn>
                              </p:par>
                              <p:par>
                                <p:cTn id="39" presetID="42" presetClass="entr" presetSubtype="0" fill="hold" grpId="0" nodeType="withEffect" nodePh="1">
                                  <p:stCondLst>
                                    <p:cond delay="0"/>
                                  </p:stCondLst>
                                  <p:endCondLst>
                                    <p:cond evt="begin" delay="0">
                                      <p:tn val="39"/>
                                    </p:cond>
                                  </p:end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12" presetClass="entr" presetSubtype="4" fill="hold" grpId="0" nodeType="withEffect">
                                  <p:stCondLst>
                                    <p:cond delay="0"/>
                                  </p:stCondLst>
                                  <p:childTnLst>
                                    <p:set>
                                      <p:cBhvr>
                                        <p:cTn id="45" dur="1" fill="hold">
                                          <p:stCondLst>
                                            <p:cond delay="0"/>
                                          </p:stCondLst>
                                        </p:cTn>
                                        <p:tgtEl>
                                          <p:spTgt spid="38">
                                            <p:txEl>
                                              <p:pRg st="0" end="0"/>
                                            </p:txEl>
                                          </p:spTgt>
                                        </p:tgtEl>
                                        <p:attrNameLst>
                                          <p:attrName>style.visibility</p:attrName>
                                        </p:attrNameLst>
                                      </p:cBhvr>
                                      <p:to>
                                        <p:strVal val="visible"/>
                                      </p:to>
                                    </p:set>
                                    <p:anim calcmode="lin" valueType="num">
                                      <p:cBhvr additive="base">
                                        <p:cTn id="46"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1000"/>
                                        <p:tgtEl>
                                          <p:spTgt spid="22"/>
                                        </p:tgtEl>
                                        <p:attrNameLst>
                                          <p:attrName>ppt_y</p:attrName>
                                        </p:attrNameLst>
                                      </p:cBhvr>
                                      <p:tavLst>
                                        <p:tav tm="0">
                                          <p:val>
                                            <p:strVal val="#ppt_y-#ppt_h*1.125000"/>
                                          </p:val>
                                        </p:tav>
                                        <p:tav tm="100000">
                                          <p:val>
                                            <p:strVal val="#ppt_y"/>
                                          </p:val>
                                        </p:tav>
                                      </p:tavLst>
                                    </p:anim>
                                    <p:animEffect transition="in" filter="wipe(down)">
                                      <p:cBhvr>
                                        <p:cTn id="53" dur="1000"/>
                                        <p:tgtEl>
                                          <p:spTgt spid="22"/>
                                        </p:tgtEl>
                                      </p:cBhvr>
                                    </p:animEffect>
                                  </p:childTnLst>
                                </p:cTn>
                              </p:par>
                              <p:par>
                                <p:cTn id="54" presetID="42" presetClass="entr" presetSubtype="0" fill="hold" grpId="0" nodeType="withEffect" nodePh="1">
                                  <p:stCondLst>
                                    <p:cond delay="0"/>
                                  </p:stCondLst>
                                  <p:endCondLst>
                                    <p:cond evt="begin" delay="0">
                                      <p:tn val="54"/>
                                    </p:cond>
                                  </p:end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12" presetClass="entr" presetSubtype="4" fill="hold" grpId="0" nodeType="withEffect">
                                  <p:stCondLst>
                                    <p:cond delay="0"/>
                                  </p:stCondLst>
                                  <p:childTnLst>
                                    <p:set>
                                      <p:cBhvr>
                                        <p:cTn id="60" dur="1" fill="hold">
                                          <p:stCondLst>
                                            <p:cond delay="0"/>
                                          </p:stCondLst>
                                        </p:cTn>
                                        <p:tgtEl>
                                          <p:spTgt spid="39">
                                            <p:txEl>
                                              <p:pRg st="0" end="0"/>
                                            </p:txEl>
                                          </p:spTgt>
                                        </p:tgtEl>
                                        <p:attrNameLst>
                                          <p:attrName>style.visibility</p:attrName>
                                        </p:attrNameLst>
                                      </p:cBhvr>
                                      <p:to>
                                        <p:strVal val="visible"/>
                                      </p:to>
                                    </p:set>
                                    <p:anim calcmode="lin" valueType="num">
                                      <p:cBhvr additive="base">
                                        <p:cTn id="61" dur="500"/>
                                        <p:tgtEl>
                                          <p:spTgt spid="39">
                                            <p:txEl>
                                              <p:pRg st="0" end="0"/>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4" grpId="0"/>
      <p:bldP spid="25" grpId="0"/>
      <p:bldP spid="31" grpId="0"/>
      <p:bldP spid="32" grpId="0"/>
      <p:bldP spid="36" grpId="0" build="p">
        <p:tmplLst>
          <p:tmpl lvl="1">
            <p:tnLst>
              <p:par>
                <p:cTn presetID="12" presetClass="entr" presetSubtype="4"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Lst>
      </p:bldP>
      <p:bldP spid="37" grpId="0" build="p">
        <p:tmplLst>
          <p:tmpl lvl="1">
            <p:tnLst>
              <p:par>
                <p:cTn presetID="1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ppt_y</p:attrName>
                        </p:attrNameLst>
                      </p:cBhvr>
                      <p:tavLst>
                        <p:tav tm="0">
                          <p:val>
                            <p:strVal val="#ppt_y+#ppt_h*1.125000"/>
                          </p:val>
                        </p:tav>
                        <p:tav tm="100000">
                          <p:val>
                            <p:strVal val="#ppt_y"/>
                          </p:val>
                        </p:tav>
                      </p:tavLst>
                    </p:anim>
                    <p:animEffect transition="in" filter="wipe(up)">
                      <p:cBhvr>
                        <p:cTn dur="500"/>
                        <p:tgtEl>
                          <p:spTgt spid="37"/>
                        </p:tgtEl>
                      </p:cBhvr>
                    </p:animEffect>
                  </p:childTnLst>
                </p:cTn>
              </p:par>
            </p:tnLst>
          </p:tmpl>
        </p:tmplLst>
      </p:bldP>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39" grpId="0" build="p">
        <p:tmplLst>
          <p:tmpl lvl="1">
            <p:tnLst>
              <p:par>
                <p:cTn presetID="12" presetClass="entr" presetSubtype="4"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p:tgtEl>
                          <p:spTgt spid="39"/>
                        </p:tgtEl>
                        <p:attrNameLst>
                          <p:attrName>ppt_y</p:attrName>
                        </p:attrNameLst>
                      </p:cBhvr>
                      <p:tavLst>
                        <p:tav tm="0">
                          <p:val>
                            <p:strVal val="#ppt_y+#ppt_h*1.125000"/>
                          </p:val>
                        </p:tav>
                        <p:tav tm="100000">
                          <p:val>
                            <p:strVal val="#ppt_y"/>
                          </p:val>
                        </p:tav>
                      </p:tavLst>
                    </p:anim>
                    <p:animEffect transition="in" filter="wipe(up)">
                      <p:cBhvr>
                        <p:cTn dur="500"/>
                        <p:tgtEl>
                          <p:spTgt spid="3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MP - S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1" name="AutoShape 6"/>
          <p:cNvSpPr>
            <a:spLocks noChangeArrowheads="1"/>
          </p:cNvSpPr>
          <p:nvPr userDrawn="1"/>
        </p:nvSpPr>
        <p:spPr bwMode="auto">
          <a:xfrm>
            <a:off x="544635" y="757208"/>
            <a:ext cx="6920405" cy="4751205"/>
          </a:xfrm>
          <a:prstGeom prst="roundRect">
            <a:avLst>
              <a:gd name="adj" fmla="val 1162"/>
            </a:avLst>
          </a:prstGeom>
          <a:solidFill>
            <a:schemeClr val="accent6"/>
          </a:solidFill>
          <a:ln w="12700" algn="ctr">
            <a:noFill/>
            <a:round/>
            <a:headEnd/>
            <a:tailEnd/>
          </a:ln>
          <a:effectLst>
            <a:outerShdw dist="35921" dir="2700000" algn="ctr" rotWithShape="0">
              <a:schemeClr val="tx2"/>
            </a:outerShdw>
          </a:effectLst>
        </p:spPr>
        <p:txBody>
          <a:bodyPr wrap="none" lIns="91396" tIns="45699" rIns="91396" bIns="45699" anchor="ctr"/>
          <a:lstStyle/>
          <a:p>
            <a:pPr>
              <a:spcBef>
                <a:spcPct val="50000"/>
              </a:spcBef>
              <a:defRPr/>
            </a:pPr>
            <a:endParaRPr lang="fr-FR" sz="2400" dirty="0">
              <a:solidFill>
                <a:schemeClr val="bg1"/>
              </a:solidFill>
              <a:effectLst>
                <a:outerShdw blurRad="38100" dist="38100" dir="2700000" algn="tl">
                  <a:srgbClr val="000000"/>
                </a:outerShdw>
              </a:effectLst>
              <a:latin typeface="Helvetica" pitchFamily="34" charset="0"/>
            </a:endParaRPr>
          </a:p>
        </p:txBody>
      </p:sp>
      <p:sp>
        <p:nvSpPr>
          <p:cNvPr id="42" name="Text Box 18"/>
          <p:cNvSpPr txBox="1">
            <a:spLocks noChangeArrowheads="1"/>
          </p:cNvSpPr>
          <p:nvPr userDrawn="1"/>
        </p:nvSpPr>
        <p:spPr bwMode="auto">
          <a:xfrm>
            <a:off x="2568496" y="771468"/>
            <a:ext cx="2016224" cy="457200"/>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square" lIns="91396" tIns="45699" rIns="91396" bIns="45699">
            <a:spAutoFit/>
          </a:bodyPr>
          <a:lstStyle/>
          <a:p>
            <a:pPr>
              <a:spcBef>
                <a:spcPct val="50000"/>
              </a:spcBef>
              <a:defRPr/>
            </a:pPr>
            <a:r>
              <a:rPr lang="en-US" sz="2400" dirty="0">
                <a:solidFill>
                  <a:schemeClr val="bg1"/>
                </a:solidFill>
                <a:latin typeface="Verdana" pitchFamily="34" charset="0"/>
              </a:rPr>
              <a:t>OMP PLUS</a:t>
            </a:r>
          </a:p>
        </p:txBody>
      </p:sp>
      <p:sp>
        <p:nvSpPr>
          <p:cNvPr id="43" name="AutoShape 6"/>
          <p:cNvSpPr>
            <a:spLocks noChangeArrowheads="1"/>
          </p:cNvSpPr>
          <p:nvPr userDrawn="1"/>
        </p:nvSpPr>
        <p:spPr bwMode="auto">
          <a:xfrm>
            <a:off x="8473151" y="757209"/>
            <a:ext cx="2310169" cy="4761254"/>
          </a:xfrm>
          <a:prstGeom prst="roundRect">
            <a:avLst>
              <a:gd name="adj" fmla="val 3157"/>
            </a:avLst>
          </a:prstGeom>
          <a:solidFill>
            <a:schemeClr val="accent3"/>
          </a:solidFill>
          <a:ln w="12700" algn="ctr">
            <a:noFill/>
            <a:round/>
            <a:headEnd/>
            <a:tailEnd/>
          </a:ln>
          <a:effectLst>
            <a:outerShdw dist="35921" dir="2700000" algn="ctr" rotWithShape="0">
              <a:schemeClr val="tx2"/>
            </a:outerShdw>
          </a:effectLst>
        </p:spPr>
        <p:txBody>
          <a:bodyPr wrap="none" lIns="91396" tIns="45699" rIns="91396" bIns="45699" anchor="ctr"/>
          <a:lstStyle/>
          <a:p>
            <a:pPr>
              <a:spcBef>
                <a:spcPct val="50000"/>
              </a:spcBef>
              <a:defRPr/>
            </a:pPr>
            <a:endParaRPr lang="fr-FR" sz="2400" dirty="0">
              <a:solidFill>
                <a:schemeClr val="bg1"/>
              </a:solidFill>
              <a:effectLst>
                <a:outerShdw blurRad="38100" dist="38100" dir="2700000" algn="tl">
                  <a:srgbClr val="000000"/>
                </a:outerShdw>
              </a:effectLst>
              <a:latin typeface="Helvetica" pitchFamily="34" charset="0"/>
            </a:endParaRPr>
          </a:p>
        </p:txBody>
      </p:sp>
      <p:sp>
        <p:nvSpPr>
          <p:cNvPr id="44" name="Text Box 18"/>
          <p:cNvSpPr txBox="1">
            <a:spLocks noChangeArrowheads="1"/>
          </p:cNvSpPr>
          <p:nvPr userDrawn="1"/>
        </p:nvSpPr>
        <p:spPr bwMode="auto">
          <a:xfrm>
            <a:off x="8473152" y="767258"/>
            <a:ext cx="1800225" cy="457200"/>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square" lIns="91396" tIns="45699" rIns="91396" bIns="45699">
            <a:spAutoFit/>
          </a:bodyPr>
          <a:lstStyle/>
          <a:p>
            <a:pPr algn="ctr">
              <a:spcBef>
                <a:spcPct val="50000"/>
              </a:spcBef>
              <a:defRPr/>
            </a:pPr>
            <a:r>
              <a:rPr lang="en-US" sz="2400" dirty="0">
                <a:solidFill>
                  <a:schemeClr val="bg1"/>
                </a:solidFill>
                <a:latin typeface="Verdana" pitchFamily="34" charset="0"/>
              </a:rPr>
              <a:t>SAP</a:t>
            </a:r>
          </a:p>
        </p:txBody>
      </p:sp>
      <p:sp>
        <p:nvSpPr>
          <p:cNvPr id="45" name="TextBox 44"/>
          <p:cNvSpPr txBox="1"/>
          <p:nvPr userDrawn="1"/>
        </p:nvSpPr>
        <p:spPr>
          <a:xfrm>
            <a:off x="8545160" y="1224458"/>
            <a:ext cx="2092360" cy="715581"/>
          </a:xfrm>
          <a:prstGeom prst="rect">
            <a:avLst/>
          </a:prstGeom>
          <a:solidFill>
            <a:srgbClr val="FFFF99"/>
          </a:solidFill>
          <a:ln>
            <a:solidFill>
              <a:srgbClr val="495257"/>
            </a:solidFill>
            <a:prstDash val="sysDash"/>
          </a:ln>
        </p:spPr>
        <p:txBody>
          <a:bodyPr wrap="square" rtlCol="0">
            <a:spAutoFit/>
          </a:bodyPr>
          <a:lstStyle/>
          <a:p>
            <a:r>
              <a:rPr lang="en-US" sz="1050" b="1" dirty="0">
                <a:latin typeface="Verdana" pitchFamily="34" charset="0"/>
              </a:rPr>
              <a:t>Master Data</a:t>
            </a:r>
          </a:p>
          <a:p>
            <a:pPr marL="171450" indent="-171450">
              <a:buFontTx/>
              <a:buChar char="-"/>
            </a:pPr>
            <a:r>
              <a:rPr lang="en-US" sz="1000" dirty="0">
                <a:latin typeface="Verdana" pitchFamily="34" charset="0"/>
              </a:rPr>
              <a:t>Materials</a:t>
            </a:r>
          </a:p>
          <a:p>
            <a:pPr marL="171450" indent="-171450">
              <a:buFontTx/>
              <a:buChar char="-"/>
            </a:pPr>
            <a:r>
              <a:rPr lang="en-US" sz="1000" dirty="0">
                <a:latin typeface="Verdana" pitchFamily="34" charset="0"/>
              </a:rPr>
              <a:t>BOM, Routings</a:t>
            </a:r>
          </a:p>
          <a:p>
            <a:pPr marL="171450" indent="-171450">
              <a:buFontTx/>
              <a:buChar char="-"/>
            </a:pPr>
            <a:r>
              <a:rPr lang="en-US" sz="1000" dirty="0">
                <a:latin typeface="Verdana" pitchFamily="34" charset="0"/>
              </a:rPr>
              <a:t>Work Centers</a:t>
            </a:r>
            <a:endParaRPr lang="en-GB" sz="1000" dirty="0">
              <a:latin typeface="Verdana" pitchFamily="34" charset="0"/>
            </a:endParaRPr>
          </a:p>
        </p:txBody>
      </p:sp>
      <p:sp>
        <p:nvSpPr>
          <p:cNvPr id="46" name="TextBox 45"/>
          <p:cNvSpPr txBox="1"/>
          <p:nvPr userDrawn="1"/>
        </p:nvSpPr>
        <p:spPr>
          <a:xfrm>
            <a:off x="8545160" y="2043755"/>
            <a:ext cx="2092360" cy="1023357"/>
          </a:xfrm>
          <a:prstGeom prst="rect">
            <a:avLst/>
          </a:prstGeom>
          <a:solidFill>
            <a:srgbClr val="FFFF99"/>
          </a:solidFill>
          <a:ln>
            <a:solidFill>
              <a:srgbClr val="495257"/>
            </a:solidFill>
            <a:prstDash val="sysDash"/>
          </a:ln>
        </p:spPr>
        <p:txBody>
          <a:bodyPr wrap="square" rtlCol="0">
            <a:spAutoFit/>
          </a:bodyPr>
          <a:lstStyle/>
          <a:p>
            <a:r>
              <a:rPr lang="en-US" sz="1050" b="1" dirty="0">
                <a:latin typeface="Verdana" pitchFamily="34" charset="0"/>
              </a:rPr>
              <a:t>Transactional Data</a:t>
            </a:r>
          </a:p>
          <a:p>
            <a:pPr marL="171450" indent="-171450">
              <a:buFontTx/>
              <a:buChar char="-"/>
            </a:pPr>
            <a:r>
              <a:rPr lang="en-US" sz="1000" dirty="0">
                <a:latin typeface="Verdana" pitchFamily="34" charset="0"/>
              </a:rPr>
              <a:t>Stock/Requirements</a:t>
            </a:r>
          </a:p>
          <a:p>
            <a:pPr marL="171450" indent="-171450">
              <a:buFontTx/>
              <a:buChar char="-"/>
            </a:pPr>
            <a:r>
              <a:rPr lang="en-US" sz="1000" dirty="0">
                <a:latin typeface="Verdana" pitchFamily="34" charset="0"/>
              </a:rPr>
              <a:t>Orders</a:t>
            </a:r>
            <a:endParaRPr lang="en-GB" sz="1000" dirty="0">
              <a:latin typeface="Verdana" pitchFamily="34" charset="0"/>
            </a:endParaRPr>
          </a:p>
          <a:p>
            <a:r>
              <a:rPr lang="en-US" sz="1000" dirty="0">
                <a:latin typeface="Verdana" pitchFamily="34" charset="0"/>
              </a:rPr>
              <a:t>      Planned Orders</a:t>
            </a:r>
          </a:p>
          <a:p>
            <a:r>
              <a:rPr lang="en-US" sz="1000" dirty="0">
                <a:latin typeface="Verdana" pitchFamily="34" charset="0"/>
              </a:rPr>
              <a:t>      Process Orders</a:t>
            </a:r>
          </a:p>
          <a:p>
            <a:r>
              <a:rPr lang="en-US" sz="1000" dirty="0">
                <a:latin typeface="Verdana" pitchFamily="34" charset="0"/>
              </a:rPr>
              <a:t>      Production Orders</a:t>
            </a:r>
          </a:p>
        </p:txBody>
      </p:sp>
      <p:sp>
        <p:nvSpPr>
          <p:cNvPr id="47" name="TextBox 46"/>
          <p:cNvSpPr txBox="1"/>
          <p:nvPr userDrawn="1"/>
        </p:nvSpPr>
        <p:spPr>
          <a:xfrm>
            <a:off x="8545160" y="3170200"/>
            <a:ext cx="2092360" cy="961802"/>
          </a:xfrm>
          <a:prstGeom prst="rect">
            <a:avLst/>
          </a:prstGeom>
          <a:solidFill>
            <a:srgbClr val="FFFF99"/>
          </a:solidFill>
          <a:ln>
            <a:solidFill>
              <a:schemeClr val="tx1"/>
            </a:solidFill>
            <a:prstDash val="sysDash"/>
          </a:ln>
        </p:spPr>
        <p:txBody>
          <a:bodyPr wrap="square" rtlCol="0">
            <a:spAutoFit/>
          </a:bodyPr>
          <a:lstStyle/>
          <a:p>
            <a:r>
              <a:rPr lang="en-US" sz="1050" b="1" dirty="0">
                <a:latin typeface="Verdana" pitchFamily="34" charset="0"/>
              </a:rPr>
              <a:t>Other Data</a:t>
            </a:r>
          </a:p>
          <a:p>
            <a:pPr marL="171450" indent="-171450">
              <a:buFontTx/>
              <a:buChar char="-"/>
            </a:pPr>
            <a:r>
              <a:rPr lang="en-US" sz="1000" dirty="0">
                <a:latin typeface="Verdana" pitchFamily="34" charset="0"/>
              </a:rPr>
              <a:t>Customers</a:t>
            </a:r>
          </a:p>
          <a:p>
            <a:pPr marL="171450" indent="-171450">
              <a:buFontTx/>
              <a:buChar char="-"/>
            </a:pPr>
            <a:r>
              <a:rPr lang="en-US" sz="1000" dirty="0">
                <a:latin typeface="Verdana" pitchFamily="34" charset="0"/>
              </a:rPr>
              <a:t>Vendors</a:t>
            </a:r>
          </a:p>
          <a:p>
            <a:pPr marL="171450" indent="-171450">
              <a:buFontTx/>
              <a:buChar char="-"/>
            </a:pPr>
            <a:r>
              <a:rPr lang="en-US" sz="1000" dirty="0">
                <a:latin typeface="Verdana" pitchFamily="34" charset="0"/>
              </a:rPr>
              <a:t>Historical Data</a:t>
            </a:r>
          </a:p>
          <a:p>
            <a:r>
              <a:rPr lang="en-US" sz="800" dirty="0">
                <a:latin typeface="Verdana" pitchFamily="34" charset="0"/>
              </a:rPr>
              <a:t>(all possible data sent can be read by OMP Plus)</a:t>
            </a:r>
          </a:p>
        </p:txBody>
      </p:sp>
      <p:sp>
        <p:nvSpPr>
          <p:cNvPr id="48" name="TextBox 47"/>
          <p:cNvSpPr txBox="1"/>
          <p:nvPr userDrawn="1"/>
        </p:nvSpPr>
        <p:spPr>
          <a:xfrm>
            <a:off x="5592832" y="1224453"/>
            <a:ext cx="1725189" cy="715581"/>
          </a:xfrm>
          <a:prstGeom prst="rect">
            <a:avLst/>
          </a:prstGeom>
          <a:solidFill>
            <a:srgbClr val="FFFF99"/>
          </a:solidFill>
          <a:ln>
            <a:solidFill>
              <a:schemeClr val="tx1"/>
            </a:solidFill>
            <a:prstDash val="sysDash"/>
          </a:ln>
        </p:spPr>
        <p:txBody>
          <a:bodyPr wrap="square" rtlCol="0">
            <a:spAutoFit/>
          </a:bodyPr>
          <a:lstStyle/>
          <a:p>
            <a:r>
              <a:rPr lang="en-US" sz="1050" b="1" dirty="0">
                <a:solidFill>
                  <a:srgbClr val="495257"/>
                </a:solidFill>
                <a:latin typeface="Verdana" pitchFamily="34" charset="0"/>
              </a:rPr>
              <a:t>Master Data</a:t>
            </a:r>
          </a:p>
          <a:p>
            <a:pPr marL="171450" indent="-171450">
              <a:buFontTx/>
              <a:buChar char="-"/>
            </a:pPr>
            <a:r>
              <a:rPr lang="en-US" sz="1000" dirty="0">
                <a:solidFill>
                  <a:srgbClr val="495257"/>
                </a:solidFill>
                <a:latin typeface="Verdana" pitchFamily="34" charset="0"/>
              </a:rPr>
              <a:t>Materials</a:t>
            </a:r>
          </a:p>
          <a:p>
            <a:pPr marL="171450" indent="-171450">
              <a:buFontTx/>
              <a:buChar char="-"/>
            </a:pPr>
            <a:r>
              <a:rPr lang="en-US" sz="1000" dirty="0">
                <a:solidFill>
                  <a:srgbClr val="495257"/>
                </a:solidFill>
                <a:latin typeface="Verdana" pitchFamily="34" charset="0"/>
              </a:rPr>
              <a:t>BOM, Routings</a:t>
            </a:r>
          </a:p>
          <a:p>
            <a:pPr marL="171450" indent="-171450">
              <a:buFontTx/>
              <a:buChar char="-"/>
            </a:pPr>
            <a:r>
              <a:rPr lang="en-US" sz="1000" dirty="0">
                <a:solidFill>
                  <a:srgbClr val="495257"/>
                </a:solidFill>
                <a:latin typeface="Verdana" pitchFamily="34" charset="0"/>
              </a:rPr>
              <a:t>Work Centers</a:t>
            </a:r>
            <a:endParaRPr lang="en-GB" sz="1000" dirty="0">
              <a:solidFill>
                <a:srgbClr val="495257"/>
              </a:solidFill>
              <a:latin typeface="Verdana" pitchFamily="34" charset="0"/>
            </a:endParaRPr>
          </a:p>
        </p:txBody>
      </p:sp>
      <p:sp>
        <p:nvSpPr>
          <p:cNvPr id="49" name="TextBox 48"/>
          <p:cNvSpPr txBox="1"/>
          <p:nvPr userDrawn="1"/>
        </p:nvSpPr>
        <p:spPr>
          <a:xfrm>
            <a:off x="5592832" y="2046833"/>
            <a:ext cx="1725020" cy="1023357"/>
          </a:xfrm>
          <a:prstGeom prst="rect">
            <a:avLst/>
          </a:prstGeom>
          <a:solidFill>
            <a:srgbClr val="FFFF99"/>
          </a:solidFill>
          <a:ln>
            <a:solidFill>
              <a:schemeClr val="tx1"/>
            </a:solidFill>
            <a:prstDash val="sysDash"/>
          </a:ln>
        </p:spPr>
        <p:txBody>
          <a:bodyPr wrap="square" rtlCol="0">
            <a:spAutoFit/>
          </a:bodyPr>
          <a:lstStyle/>
          <a:p>
            <a:r>
              <a:rPr lang="en-US" sz="1050" b="1" dirty="0">
                <a:solidFill>
                  <a:srgbClr val="495257"/>
                </a:solidFill>
                <a:latin typeface="Verdana" pitchFamily="34" charset="0"/>
              </a:rPr>
              <a:t>Transactional Data</a:t>
            </a:r>
          </a:p>
          <a:p>
            <a:pPr marL="171450" indent="-171450">
              <a:buFontTx/>
              <a:buChar char="-"/>
            </a:pPr>
            <a:r>
              <a:rPr lang="en-US" sz="1000" dirty="0">
                <a:solidFill>
                  <a:srgbClr val="495257"/>
                </a:solidFill>
                <a:latin typeface="Verdana" pitchFamily="34" charset="0"/>
              </a:rPr>
              <a:t>Stock/Requirements</a:t>
            </a:r>
          </a:p>
          <a:p>
            <a:pPr marL="171450" indent="-171450">
              <a:buFontTx/>
              <a:buChar char="-"/>
            </a:pPr>
            <a:r>
              <a:rPr lang="en-US" sz="1000" dirty="0">
                <a:solidFill>
                  <a:srgbClr val="495257"/>
                </a:solidFill>
                <a:latin typeface="Verdana" pitchFamily="34" charset="0"/>
              </a:rPr>
              <a:t>Orders</a:t>
            </a:r>
            <a:endParaRPr lang="en-GB" sz="1000" dirty="0">
              <a:solidFill>
                <a:srgbClr val="495257"/>
              </a:solidFill>
              <a:latin typeface="Verdana" pitchFamily="34" charset="0"/>
            </a:endParaRPr>
          </a:p>
          <a:p>
            <a:r>
              <a:rPr lang="en-US" sz="1000" dirty="0">
                <a:solidFill>
                  <a:srgbClr val="495257"/>
                </a:solidFill>
                <a:latin typeface="Verdana" pitchFamily="34" charset="0"/>
              </a:rPr>
              <a:t>      Planned Orders</a:t>
            </a:r>
          </a:p>
          <a:p>
            <a:r>
              <a:rPr lang="en-US" sz="1000" dirty="0">
                <a:solidFill>
                  <a:srgbClr val="495257"/>
                </a:solidFill>
                <a:latin typeface="Verdana" pitchFamily="34" charset="0"/>
              </a:rPr>
              <a:t>      Process Orders</a:t>
            </a:r>
          </a:p>
          <a:p>
            <a:r>
              <a:rPr lang="en-US" sz="1000" dirty="0">
                <a:solidFill>
                  <a:srgbClr val="495257"/>
                </a:solidFill>
                <a:latin typeface="Verdana" pitchFamily="34" charset="0"/>
              </a:rPr>
              <a:t>      Production Orders</a:t>
            </a:r>
          </a:p>
        </p:txBody>
      </p:sp>
      <p:sp>
        <p:nvSpPr>
          <p:cNvPr id="50" name="TextBox 49"/>
          <p:cNvSpPr txBox="1"/>
          <p:nvPr userDrawn="1"/>
        </p:nvSpPr>
        <p:spPr>
          <a:xfrm>
            <a:off x="5592832" y="3163924"/>
            <a:ext cx="1725020" cy="961802"/>
          </a:xfrm>
          <a:prstGeom prst="rect">
            <a:avLst/>
          </a:prstGeom>
          <a:solidFill>
            <a:srgbClr val="FFFF99"/>
          </a:solidFill>
          <a:ln>
            <a:solidFill>
              <a:schemeClr val="tx1"/>
            </a:solidFill>
            <a:prstDash val="sysDash"/>
          </a:ln>
        </p:spPr>
        <p:txBody>
          <a:bodyPr wrap="square" rtlCol="0">
            <a:spAutoFit/>
          </a:bodyPr>
          <a:lstStyle/>
          <a:p>
            <a:r>
              <a:rPr lang="en-US" sz="1050" b="1" dirty="0">
                <a:solidFill>
                  <a:srgbClr val="495257"/>
                </a:solidFill>
                <a:latin typeface="Verdana" pitchFamily="34" charset="0"/>
              </a:rPr>
              <a:t>Other Data</a:t>
            </a:r>
          </a:p>
          <a:p>
            <a:pPr marL="171450" indent="-171450">
              <a:buFontTx/>
              <a:buChar char="-"/>
            </a:pPr>
            <a:r>
              <a:rPr lang="en-US" sz="1000" dirty="0">
                <a:solidFill>
                  <a:srgbClr val="495257"/>
                </a:solidFill>
                <a:latin typeface="Verdana" pitchFamily="34" charset="0"/>
              </a:rPr>
              <a:t>Customers</a:t>
            </a:r>
          </a:p>
          <a:p>
            <a:pPr marL="171450" indent="-171450">
              <a:buFontTx/>
              <a:buChar char="-"/>
            </a:pPr>
            <a:r>
              <a:rPr lang="en-US" sz="1000" dirty="0">
                <a:solidFill>
                  <a:srgbClr val="495257"/>
                </a:solidFill>
                <a:latin typeface="Verdana" pitchFamily="34" charset="0"/>
              </a:rPr>
              <a:t>Vendors</a:t>
            </a:r>
          </a:p>
          <a:p>
            <a:pPr marL="171450" indent="-171450">
              <a:buFontTx/>
              <a:buChar char="-"/>
            </a:pPr>
            <a:r>
              <a:rPr lang="en-US" sz="1000" dirty="0">
                <a:solidFill>
                  <a:srgbClr val="495257"/>
                </a:solidFill>
                <a:latin typeface="Verdana" pitchFamily="34" charset="0"/>
              </a:rPr>
              <a:t>Historical Data</a:t>
            </a:r>
          </a:p>
          <a:p>
            <a:r>
              <a:rPr lang="en-US" sz="800" dirty="0">
                <a:solidFill>
                  <a:srgbClr val="495257"/>
                </a:solidFill>
                <a:latin typeface="Verdana" pitchFamily="34" charset="0"/>
              </a:rPr>
              <a:t>(all possible data sent can be read by OMP Plus)</a:t>
            </a:r>
          </a:p>
        </p:txBody>
      </p:sp>
      <p:sp>
        <p:nvSpPr>
          <p:cNvPr id="51" name="TextBox 50"/>
          <p:cNvSpPr txBox="1"/>
          <p:nvPr userDrawn="1"/>
        </p:nvSpPr>
        <p:spPr>
          <a:xfrm>
            <a:off x="5592833" y="4210397"/>
            <a:ext cx="1725019" cy="723275"/>
          </a:xfrm>
          <a:prstGeom prst="rect">
            <a:avLst/>
          </a:prstGeom>
          <a:solidFill>
            <a:srgbClr val="FFFFCC"/>
          </a:solidFill>
          <a:ln>
            <a:solidFill>
              <a:schemeClr val="tx1"/>
            </a:solidFill>
            <a:prstDash val="sysDash"/>
          </a:ln>
        </p:spPr>
        <p:txBody>
          <a:bodyPr wrap="square" rtlCol="0">
            <a:spAutoFit/>
          </a:bodyPr>
          <a:lstStyle/>
          <a:p>
            <a:r>
              <a:rPr lang="en-US" sz="1050" b="1" dirty="0">
                <a:solidFill>
                  <a:srgbClr val="495257"/>
                </a:solidFill>
                <a:latin typeface="Verdana" pitchFamily="34" charset="0"/>
              </a:rPr>
              <a:t>Additional Data (GDM)</a:t>
            </a:r>
          </a:p>
          <a:p>
            <a:pPr marL="171450" indent="-171450">
              <a:buFontTx/>
              <a:buChar char="-"/>
            </a:pPr>
            <a:r>
              <a:rPr lang="en-US" sz="1000" dirty="0">
                <a:solidFill>
                  <a:srgbClr val="495257"/>
                </a:solidFill>
                <a:latin typeface="Verdana" pitchFamily="34" charset="0"/>
              </a:rPr>
              <a:t>Plant Layout</a:t>
            </a:r>
          </a:p>
          <a:p>
            <a:pPr marL="171450" indent="-171450">
              <a:buFontTx/>
              <a:buChar char="-"/>
            </a:pPr>
            <a:r>
              <a:rPr lang="en-US" sz="1000" dirty="0">
                <a:solidFill>
                  <a:srgbClr val="495257"/>
                </a:solidFill>
                <a:latin typeface="Verdana" pitchFamily="34" charset="0"/>
              </a:rPr>
              <a:t>…</a:t>
            </a:r>
            <a:endParaRPr lang="en-US" sz="700" dirty="0">
              <a:solidFill>
                <a:srgbClr val="495257"/>
              </a:solidFill>
              <a:latin typeface="Verdana" pitchFamily="34" charset="0"/>
            </a:endParaRPr>
          </a:p>
        </p:txBody>
      </p:sp>
      <p:grpSp>
        <p:nvGrpSpPr>
          <p:cNvPr id="52" name="Group 58"/>
          <p:cNvGrpSpPr>
            <a:grpSpLocks/>
          </p:cNvGrpSpPr>
          <p:nvPr userDrawn="1"/>
        </p:nvGrpSpPr>
        <p:grpSpPr bwMode="auto">
          <a:xfrm>
            <a:off x="3241097" y="2780148"/>
            <a:ext cx="1155700" cy="1168400"/>
            <a:chOff x="2928" y="1904"/>
            <a:chExt cx="672" cy="736"/>
          </a:xfrm>
        </p:grpSpPr>
        <p:sp>
          <p:nvSpPr>
            <p:cNvPr id="53" name="Oval 59"/>
            <p:cNvSpPr>
              <a:spLocks noChangeArrowheads="1"/>
            </p:cNvSpPr>
            <p:nvPr/>
          </p:nvSpPr>
          <p:spPr bwMode="auto">
            <a:xfrm>
              <a:off x="2928" y="2112"/>
              <a:ext cx="672" cy="528"/>
            </a:xfrm>
            <a:prstGeom prst="ellipse">
              <a:avLst/>
            </a:prstGeom>
            <a:solidFill>
              <a:schemeClr val="accent2"/>
            </a:solidFill>
            <a:ln w="9525">
              <a:round/>
              <a:headEnd/>
              <a:tailEnd/>
            </a:ln>
            <a:scene3d>
              <a:camera prst="legacyObliqueBottom">
                <a:rot lat="19499990" lon="0" rev="0"/>
              </a:camera>
              <a:lightRig rig="legacyFlat3" dir="b"/>
            </a:scene3d>
            <a:sp3d extrusionH="36500" prstMaterial="legacyPlastic">
              <a:bevelT w="13500" h="13500" prst="angle"/>
              <a:bevelB w="13500" h="13500" prst="angle"/>
              <a:extrusionClr>
                <a:srgbClr val="99FF66"/>
              </a:extrusionClr>
            </a:sp3d>
          </p:spPr>
          <p:txBody>
            <a:bodyPr wrap="none" anchor="ctr">
              <a:flatTx/>
            </a:bodyPr>
            <a:lstStyle/>
            <a:p>
              <a:endParaRPr lang="en-US" sz="1600" dirty="0"/>
            </a:p>
            <a:p>
              <a:endParaRPr lang="en-US" sz="1600" dirty="0"/>
            </a:p>
            <a:p>
              <a:endParaRPr lang="en-US" sz="900" dirty="0"/>
            </a:p>
          </p:txBody>
        </p:sp>
        <p:sp>
          <p:nvSpPr>
            <p:cNvPr id="54" name="Oval 60"/>
            <p:cNvSpPr>
              <a:spLocks noChangeArrowheads="1"/>
            </p:cNvSpPr>
            <p:nvPr/>
          </p:nvSpPr>
          <p:spPr bwMode="auto">
            <a:xfrm>
              <a:off x="3108" y="1904"/>
              <a:ext cx="336" cy="328"/>
            </a:xfrm>
            <a:prstGeom prst="ellipse">
              <a:avLst/>
            </a:prstGeom>
            <a:solidFill>
              <a:srgbClr val="FC1A02"/>
            </a:solidFill>
            <a:ln w="9525">
              <a:round/>
              <a:headEnd/>
              <a:tailEnd/>
            </a:ln>
            <a:scene3d>
              <a:camera prst="legacyObliqueBottom">
                <a:rot lat="19199990" lon="0" rev="0"/>
              </a:camera>
              <a:lightRig rig="legacyFlat3" dir="b"/>
            </a:scene3d>
            <a:sp3d extrusionH="392100" prstMaterial="legacyPlastic">
              <a:bevelT w="13500" h="13500" prst="angle"/>
              <a:bevelB w="13500" h="13500" prst="angle"/>
              <a:extrusionClr>
                <a:srgbClr val="FC1A02"/>
              </a:extrusionClr>
            </a:sp3d>
          </p:spPr>
          <p:txBody>
            <a:bodyPr wrap="none" anchor="ctr">
              <a:flatTx/>
            </a:bodyPr>
            <a:lstStyle/>
            <a:p>
              <a:endParaRPr lang="en-US" sz="1600" dirty="0"/>
            </a:p>
            <a:p>
              <a:endParaRPr lang="en-US" sz="1600" dirty="0"/>
            </a:p>
            <a:p>
              <a:endParaRPr lang="en-US" sz="900" dirty="0"/>
            </a:p>
          </p:txBody>
        </p:sp>
        <p:pic>
          <p:nvPicPr>
            <p:cNvPr id="55" name="Picture 6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0" y="2238"/>
              <a:ext cx="192" cy="192"/>
            </a:xfrm>
            <a:prstGeom prst="rect">
              <a:avLst/>
            </a:prstGeom>
            <a:noFill/>
            <a:ln w="12700">
              <a:noFill/>
              <a:miter lim="800000"/>
              <a:headEnd type="none" w="sm" len="sm"/>
              <a:tailEnd type="none" w="sm" len="sm"/>
            </a:ln>
          </p:spPr>
        </p:pic>
        <p:pic>
          <p:nvPicPr>
            <p:cNvPr id="56" name="Picture 6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02" y="2286"/>
              <a:ext cx="192" cy="192"/>
            </a:xfrm>
            <a:prstGeom prst="rect">
              <a:avLst/>
            </a:prstGeom>
            <a:noFill/>
            <a:ln w="12700">
              <a:noFill/>
              <a:miter lim="800000"/>
              <a:headEnd type="none" w="sm" len="sm"/>
              <a:tailEnd type="none" w="sm" len="sm"/>
            </a:ln>
          </p:spPr>
        </p:pic>
        <p:pic>
          <p:nvPicPr>
            <p:cNvPr id="57" name="Picture 63"/>
            <p:cNvPicPr>
              <a:picLocks noChangeAspect="1" noChangeArrowheads="1"/>
            </p:cNvPicPr>
            <p:nvPr/>
          </p:nvPicPr>
          <p:blipFill>
            <a:blip r:embed="rId4" cstate="print">
              <a:clrChange>
                <a:clrFrom>
                  <a:srgbClr val="57FF25"/>
                </a:clrFrom>
                <a:clrTo>
                  <a:srgbClr val="57FF25">
                    <a:alpha val="0"/>
                  </a:srgbClr>
                </a:clrTo>
              </a:clrChange>
            </a:blip>
            <a:srcRect/>
            <a:stretch>
              <a:fillRect/>
            </a:stretch>
          </p:blipFill>
          <p:spPr bwMode="auto">
            <a:xfrm>
              <a:off x="3306" y="2256"/>
              <a:ext cx="192" cy="192"/>
            </a:xfrm>
            <a:prstGeom prst="rect">
              <a:avLst/>
            </a:prstGeom>
            <a:noFill/>
            <a:ln w="12700">
              <a:noFill/>
              <a:miter lim="800000"/>
              <a:headEnd type="none" w="sm" len="sm"/>
              <a:tailEnd type="none" w="sm" len="sm"/>
            </a:ln>
          </p:spPr>
        </p:pic>
      </p:grpSp>
      <p:pic>
        <p:nvPicPr>
          <p:cNvPr id="58" name="Picture 4" descr="screenshot pln_fct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9170" y="2184074"/>
            <a:ext cx="1872994" cy="1169051"/>
          </a:xfrm>
          <a:prstGeom prst="rect">
            <a:avLst/>
          </a:prstGeom>
          <a:noFill/>
          <a:ln w="9525">
            <a:noFill/>
            <a:miter lim="800000"/>
            <a:headEnd/>
            <a:tailEnd/>
          </a:ln>
        </p:spPr>
      </p:pic>
      <p:pic>
        <p:nvPicPr>
          <p:cNvPr id="59" name="Picture 4" descr="newsbits screenshot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9170" y="3481070"/>
            <a:ext cx="1875176" cy="1172210"/>
          </a:xfrm>
          <a:prstGeom prst="rect">
            <a:avLst/>
          </a:prstGeom>
          <a:noFill/>
          <a:ln w="9525">
            <a:noFill/>
            <a:miter lim="800000"/>
            <a:headEnd/>
            <a:tailEnd/>
          </a:ln>
        </p:spPr>
      </p:pic>
      <p:sp>
        <p:nvSpPr>
          <p:cNvPr id="60" name="AutoShape 74"/>
          <p:cNvSpPr>
            <a:spLocks noChangeArrowheads="1"/>
          </p:cNvSpPr>
          <p:nvPr userDrawn="1"/>
        </p:nvSpPr>
        <p:spPr bwMode="auto">
          <a:xfrm rot="1979312">
            <a:off x="2740253" y="2951024"/>
            <a:ext cx="550967" cy="235293"/>
          </a:xfrm>
          <a:prstGeom prst="leftRightArrow">
            <a:avLst>
              <a:gd name="adj1" fmla="val 50000"/>
              <a:gd name="adj2" fmla="val 40000"/>
            </a:avLst>
          </a:prstGeom>
          <a:solidFill>
            <a:schemeClr val="bg1">
              <a:lumMod val="50000"/>
            </a:schemeClr>
          </a:solidFill>
          <a:ln w="12700" algn="ctr">
            <a:noFill/>
            <a:miter lim="800000"/>
            <a:headEnd/>
            <a:tailEnd/>
          </a:ln>
          <a:effectLst>
            <a:outerShdw dist="35921" dir="2700000" algn="ctr" rotWithShape="0">
              <a:schemeClr val="tx2"/>
            </a:outerShdw>
          </a:effectLst>
        </p:spPr>
        <p:txBody>
          <a:bodyPr wrap="none" lIns="91396" tIns="45699" rIns="91396" bIns="45699" anchor="ctr"/>
          <a:lstStyle/>
          <a:p>
            <a:pPr>
              <a:defRPr/>
            </a:pPr>
            <a:endParaRPr lang="fr-FR" dirty="0">
              <a:solidFill>
                <a:schemeClr val="bg1"/>
              </a:solidFill>
            </a:endParaRPr>
          </a:p>
        </p:txBody>
      </p:sp>
      <p:sp>
        <p:nvSpPr>
          <p:cNvPr id="61" name="AutoShape 74"/>
          <p:cNvSpPr>
            <a:spLocks noChangeArrowheads="1"/>
          </p:cNvSpPr>
          <p:nvPr userDrawn="1"/>
        </p:nvSpPr>
        <p:spPr bwMode="auto">
          <a:xfrm rot="18780779">
            <a:off x="2757832" y="3888637"/>
            <a:ext cx="547109" cy="233233"/>
          </a:xfrm>
          <a:prstGeom prst="leftRightArrow">
            <a:avLst>
              <a:gd name="adj1" fmla="val 50000"/>
              <a:gd name="adj2" fmla="val 40000"/>
            </a:avLst>
          </a:prstGeom>
          <a:solidFill>
            <a:schemeClr val="bg1">
              <a:lumMod val="50000"/>
            </a:schemeClr>
          </a:solidFill>
          <a:ln w="12700" algn="ctr">
            <a:noFill/>
            <a:miter lim="800000"/>
            <a:headEnd/>
            <a:tailEnd/>
          </a:ln>
          <a:effectLst>
            <a:outerShdw dist="35921" dir="2700000" algn="ctr" rotWithShape="0">
              <a:schemeClr val="tx2"/>
            </a:outerShdw>
          </a:effectLst>
        </p:spPr>
        <p:txBody>
          <a:bodyPr wrap="none" lIns="91396" tIns="45699" rIns="91396" bIns="45699" anchor="ctr"/>
          <a:lstStyle/>
          <a:p>
            <a:pPr>
              <a:defRPr/>
            </a:pPr>
            <a:endParaRPr lang="fr-FR" dirty="0">
              <a:solidFill>
                <a:schemeClr val="bg1"/>
              </a:solidFill>
            </a:endParaRPr>
          </a:p>
        </p:txBody>
      </p:sp>
      <p:cxnSp>
        <p:nvCxnSpPr>
          <p:cNvPr id="62" name="Elbow Connector 61"/>
          <p:cNvCxnSpPr>
            <a:stCxn id="45" idx="1"/>
            <a:endCxn id="48" idx="3"/>
          </p:cNvCxnSpPr>
          <p:nvPr userDrawn="1"/>
        </p:nvCxnSpPr>
        <p:spPr>
          <a:xfrm rot="10800000">
            <a:off x="7318022" y="1582245"/>
            <a:ext cx="1227139" cy="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6" idx="1"/>
            <a:endCxn id="49" idx="3"/>
          </p:cNvCxnSpPr>
          <p:nvPr userDrawn="1"/>
        </p:nvCxnSpPr>
        <p:spPr>
          <a:xfrm rot="10800000" flipV="1">
            <a:off x="7317852" y="2555434"/>
            <a:ext cx="1227308" cy="3078"/>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47" idx="1"/>
            <a:endCxn id="50" idx="3"/>
          </p:cNvCxnSpPr>
          <p:nvPr userDrawn="1"/>
        </p:nvCxnSpPr>
        <p:spPr>
          <a:xfrm rot="10800000">
            <a:off x="7317852" y="3644825"/>
            <a:ext cx="1227308" cy="6276"/>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1" idx="1"/>
            <a:endCxn id="94" idx="3"/>
          </p:cNvCxnSpPr>
          <p:nvPr userDrawn="1"/>
        </p:nvCxnSpPr>
        <p:spPr>
          <a:xfrm rot="10800000">
            <a:off x="4252805" y="3043657"/>
            <a:ext cx="1340028" cy="1528378"/>
          </a:xfrm>
          <a:prstGeom prst="bentConnector3">
            <a:avLst>
              <a:gd name="adj1" fmla="val 5530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49" idx="1"/>
          </p:cNvCxnSpPr>
          <p:nvPr userDrawn="1"/>
        </p:nvCxnSpPr>
        <p:spPr>
          <a:xfrm rot="10800000">
            <a:off x="3818072" y="2558512"/>
            <a:ext cx="1774761" cy="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Box 30"/>
          <p:cNvSpPr txBox="1">
            <a:spLocks noChangeArrowheads="1"/>
          </p:cNvSpPr>
          <p:nvPr userDrawn="1"/>
        </p:nvSpPr>
        <p:spPr bwMode="auto">
          <a:xfrm>
            <a:off x="3292175" y="3823327"/>
            <a:ext cx="1102870" cy="954107"/>
          </a:xfrm>
          <a:prstGeom prst="rect">
            <a:avLst/>
          </a:prstGeom>
          <a:noFill/>
          <a:ln w="12700" algn="ctr">
            <a:noFill/>
            <a:miter lim="800000"/>
            <a:headEnd type="none" w="sm" len="sm"/>
            <a:tailEnd type="none" w="sm" len="sm"/>
          </a:ln>
        </p:spPr>
        <p:txBody>
          <a:bodyPr wrap="square">
            <a:spAutoFit/>
          </a:bodyPr>
          <a:lstStyle/>
          <a:p>
            <a:pPr>
              <a:spcBef>
                <a:spcPct val="50000"/>
              </a:spcBef>
            </a:pPr>
            <a:r>
              <a:rPr lang="en-US" sz="1400" dirty="0">
                <a:solidFill>
                  <a:srgbClr val="495257"/>
                </a:solidFill>
              </a:rPr>
              <a:t>Standard Planning Data Model</a:t>
            </a:r>
          </a:p>
        </p:txBody>
      </p:sp>
      <p:sp>
        <p:nvSpPr>
          <p:cNvPr id="72" name="Bent-Up Arrow 71"/>
          <p:cNvSpPr/>
          <p:nvPr userDrawn="1"/>
        </p:nvSpPr>
        <p:spPr>
          <a:xfrm rot="5400000">
            <a:off x="5783900" y="2597668"/>
            <a:ext cx="565658" cy="4846402"/>
          </a:xfrm>
          <a:prstGeom prst="bentUpArrow">
            <a:avLst>
              <a:gd name="adj1" fmla="val 25000"/>
              <a:gd name="adj2" fmla="val 25593"/>
              <a:gd name="adj3" fmla="val 25000"/>
            </a:avLst>
          </a:prstGeom>
          <a:solidFill>
            <a:schemeClr val="bg1">
              <a:lumMod val="50000"/>
            </a:schemeClr>
          </a:solidFill>
          <a:ln>
            <a:solidFill>
              <a:schemeClr val="bg1">
                <a:lumMod val="50000"/>
              </a:schemeClr>
            </a:solidFill>
          </a:ln>
          <a:effectLst>
            <a:outerShdw dist="35560" dir="2700000" algn="tl" rotWithShape="0">
              <a:srgbClr val="1F497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AutoShape 11"/>
          <p:cNvSpPr>
            <a:spLocks noChangeArrowheads="1"/>
          </p:cNvSpPr>
          <p:nvPr userDrawn="1"/>
        </p:nvSpPr>
        <p:spPr bwMode="auto">
          <a:xfrm rot="16200000">
            <a:off x="5598925" y="2921402"/>
            <a:ext cx="4751207" cy="442913"/>
          </a:xfrm>
          <a:prstGeom prst="roundRect">
            <a:avLst>
              <a:gd name="adj" fmla="val 7639"/>
            </a:avLst>
          </a:prstGeom>
          <a:solidFill>
            <a:schemeClr val="accent4"/>
          </a:solidFill>
          <a:ln w="12700" algn="ctr">
            <a:noFill/>
            <a:round/>
            <a:headEnd/>
            <a:tailEnd/>
          </a:ln>
          <a:effectLst>
            <a:outerShdw dist="35921" dir="2700000" algn="ctr" rotWithShape="0">
              <a:schemeClr val="tx2"/>
            </a:outerShdw>
          </a:effectLst>
        </p:spPr>
        <p:txBody>
          <a:bodyPr wrap="none" lIns="91396" tIns="45699" rIns="91396" bIns="45699" anchor="ctr"/>
          <a:lstStyle/>
          <a:p>
            <a:pPr algn="ctr">
              <a:defRPr/>
            </a:pPr>
            <a:r>
              <a:rPr lang="en-US" sz="1400" dirty="0">
                <a:solidFill>
                  <a:srgbClr val="495257"/>
                </a:solidFill>
                <a:latin typeface="Verdana" pitchFamily="34" charset="0"/>
              </a:rPr>
              <a:t>Data Interface</a:t>
            </a:r>
          </a:p>
        </p:txBody>
      </p:sp>
      <p:sp>
        <p:nvSpPr>
          <p:cNvPr id="75" name="TextBox 74"/>
          <p:cNvSpPr txBox="1"/>
          <p:nvPr userDrawn="1"/>
        </p:nvSpPr>
        <p:spPr>
          <a:xfrm>
            <a:off x="8545166" y="4203775"/>
            <a:ext cx="2092349" cy="1107996"/>
          </a:xfrm>
          <a:prstGeom prst="rect">
            <a:avLst/>
          </a:prstGeom>
          <a:solidFill>
            <a:srgbClr val="FFFF99"/>
          </a:solidFill>
          <a:ln>
            <a:solidFill>
              <a:schemeClr val="tx1"/>
            </a:solidFill>
            <a:prstDash val="sysDash"/>
          </a:ln>
        </p:spPr>
        <p:txBody>
          <a:bodyPr wrap="square" rtlCol="0">
            <a:spAutoFit/>
          </a:bodyPr>
          <a:lstStyle/>
          <a:p>
            <a:pPr marL="171450" indent="-171450">
              <a:buFontTx/>
              <a:buChar char="-"/>
            </a:pPr>
            <a:r>
              <a:rPr lang="en-US" sz="1000" dirty="0">
                <a:latin typeface="Verdana" pitchFamily="34" charset="0"/>
              </a:rPr>
              <a:t>Planned Orders</a:t>
            </a:r>
          </a:p>
          <a:p>
            <a:pPr marL="171450" indent="-171450">
              <a:buFontTx/>
              <a:buChar char="-"/>
            </a:pPr>
            <a:r>
              <a:rPr lang="en-US" sz="1000" dirty="0">
                <a:latin typeface="Verdana" pitchFamily="34" charset="0"/>
              </a:rPr>
              <a:t>Process / Production Orders</a:t>
            </a:r>
          </a:p>
          <a:p>
            <a:pPr marL="171450" indent="-171450">
              <a:buFontTx/>
              <a:buChar char="-"/>
            </a:pPr>
            <a:r>
              <a:rPr lang="en-US" sz="1000" dirty="0">
                <a:latin typeface="Verdana" pitchFamily="34" charset="0"/>
              </a:rPr>
              <a:t>Purchase Requisitions</a:t>
            </a:r>
          </a:p>
          <a:p>
            <a:pPr marL="171450" indent="-171450">
              <a:buFontTx/>
              <a:buChar char="-"/>
            </a:pPr>
            <a:r>
              <a:rPr lang="en-US" sz="1000" dirty="0">
                <a:latin typeface="Verdana" pitchFamily="34" charset="0"/>
              </a:rPr>
              <a:t>…</a:t>
            </a:r>
          </a:p>
          <a:p>
            <a:r>
              <a:rPr lang="en-US" sz="800" dirty="0">
                <a:latin typeface="Verdana" pitchFamily="34" charset="0"/>
              </a:rPr>
              <a:t>(all planning data needed by SAP can be sent by OMP Plus)</a:t>
            </a:r>
          </a:p>
        </p:txBody>
      </p:sp>
      <p:grpSp>
        <p:nvGrpSpPr>
          <p:cNvPr id="76" name="Group 105"/>
          <p:cNvGrpSpPr>
            <a:grpSpLocks/>
          </p:cNvGrpSpPr>
          <p:nvPr userDrawn="1"/>
        </p:nvGrpSpPr>
        <p:grpSpPr bwMode="auto">
          <a:xfrm>
            <a:off x="544635" y="5696393"/>
            <a:ext cx="11102423" cy="763259"/>
            <a:chOff x="-724" y="3602"/>
            <a:chExt cx="7566" cy="482"/>
          </a:xfrm>
        </p:grpSpPr>
        <p:sp>
          <p:nvSpPr>
            <p:cNvPr id="77" name="Text Box 7"/>
            <p:cNvSpPr txBox="1">
              <a:spLocks noChangeArrowheads="1"/>
            </p:cNvSpPr>
            <p:nvPr/>
          </p:nvSpPr>
          <p:spPr bwMode="auto">
            <a:xfrm>
              <a:off x="-724" y="3602"/>
              <a:ext cx="7566" cy="482"/>
            </a:xfrm>
            <a:prstGeom prst="rect">
              <a:avLst/>
            </a:prstGeom>
            <a:solidFill>
              <a:schemeClr val="bg1"/>
            </a:solidFill>
            <a:ln w="19050">
              <a:solidFill>
                <a:srgbClr val="777777"/>
              </a:solidFill>
              <a:miter lim="800000"/>
              <a:headEnd type="none" w="sm" len="sm"/>
              <a:tailEnd type="none" w="sm" len="sm"/>
            </a:ln>
          </p:spPr>
          <p:txBody>
            <a:bodyPr lIns="92075" tIns="46038" rIns="92075" bIns="46038" anchor="b"/>
            <a:lstStyle/>
            <a:p>
              <a:pPr>
                <a:lnSpc>
                  <a:spcPct val="80000"/>
                </a:lnSpc>
                <a:spcBef>
                  <a:spcPct val="30000"/>
                </a:spcBef>
                <a:buSzPct val="100000"/>
                <a:buFont typeface="Wingdings" pitchFamily="2" charset="2"/>
                <a:buNone/>
              </a:pPr>
              <a:endParaRPr lang="en-US" sz="1000" dirty="0">
                <a:solidFill>
                  <a:srgbClr val="777777"/>
                </a:solidFill>
              </a:endParaRPr>
            </a:p>
          </p:txBody>
        </p:sp>
        <p:pic>
          <p:nvPicPr>
            <p:cNvPr id="78" name="Picture 52" descr="SAPCerti_PowSAPNetW_CG10_R_r_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29" y="3661"/>
              <a:ext cx="1660" cy="380"/>
            </a:xfrm>
            <a:prstGeom prst="rect">
              <a:avLst/>
            </a:prstGeom>
            <a:noFill/>
            <a:ln w="9525">
              <a:noFill/>
              <a:miter lim="800000"/>
              <a:headEnd/>
              <a:tailEnd/>
            </a:ln>
          </p:spPr>
        </p:pic>
      </p:grpSp>
      <p:cxnSp>
        <p:nvCxnSpPr>
          <p:cNvPr id="83" name="Elbow Connector 82"/>
          <p:cNvCxnSpPr>
            <a:stCxn id="50" idx="1"/>
          </p:cNvCxnSpPr>
          <p:nvPr userDrawn="1"/>
        </p:nvCxnSpPr>
        <p:spPr>
          <a:xfrm rot="10800000">
            <a:off x="4860672" y="3644825"/>
            <a:ext cx="73216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AutoShape 11"/>
          <p:cNvSpPr>
            <a:spLocks noChangeArrowheads="1"/>
          </p:cNvSpPr>
          <p:nvPr userDrawn="1"/>
        </p:nvSpPr>
        <p:spPr bwMode="auto">
          <a:xfrm rot="16200000">
            <a:off x="2862621" y="2911356"/>
            <a:ext cx="4751207" cy="442913"/>
          </a:xfrm>
          <a:prstGeom prst="roundRect">
            <a:avLst>
              <a:gd name="adj" fmla="val 7639"/>
            </a:avLst>
          </a:prstGeom>
          <a:solidFill>
            <a:schemeClr val="accent4"/>
          </a:solidFill>
          <a:ln w="12700" algn="ctr">
            <a:noFill/>
            <a:round/>
            <a:headEnd/>
            <a:tailEnd/>
          </a:ln>
          <a:effectLst>
            <a:outerShdw dist="35921" dir="2700000" algn="ctr" rotWithShape="0">
              <a:schemeClr val="tx2"/>
            </a:outerShdw>
          </a:effectLst>
        </p:spPr>
        <p:txBody>
          <a:bodyPr wrap="none" lIns="91396" tIns="45699" rIns="91396" bIns="45699" anchor="ctr"/>
          <a:lstStyle/>
          <a:p>
            <a:pPr algn="ctr">
              <a:defRPr/>
            </a:pPr>
            <a:r>
              <a:rPr lang="en-US" sz="1400" dirty="0">
                <a:solidFill>
                  <a:srgbClr val="495257"/>
                </a:solidFill>
                <a:latin typeface="Verdana" pitchFamily="34" charset="0"/>
              </a:rPr>
              <a:t>Flexible Mapping</a:t>
            </a:r>
          </a:p>
        </p:txBody>
      </p:sp>
      <p:cxnSp>
        <p:nvCxnSpPr>
          <p:cNvPr id="91" name="Elbow Connector 90"/>
          <p:cNvCxnSpPr>
            <a:stCxn id="48" idx="1"/>
            <a:endCxn id="94" idx="0"/>
          </p:cNvCxnSpPr>
          <p:nvPr userDrawn="1"/>
        </p:nvCxnSpPr>
        <p:spPr>
          <a:xfrm rot="10800000" flipV="1">
            <a:off x="3817930" y="1582244"/>
            <a:ext cx="1774903" cy="1255676"/>
          </a:xfrm>
          <a:prstGeom prst="bentConnector2">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userDrawn="1"/>
        </p:nvSpPr>
        <p:spPr>
          <a:xfrm>
            <a:off x="3383053" y="2837920"/>
            <a:ext cx="869752"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37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35" presetClass="path" presetSubtype="0" accel="50000" decel="50000" fill="hold" grpId="0" nodeType="withEffect">
                                  <p:stCondLst>
                                    <p:cond delay="0"/>
                                  </p:stCondLst>
                                  <p:childTnLst>
                                    <p:animMotion origin="layout" path="M 0.31164 0.00116 L -4.44444E-6 3.7037E-7 " pathEditMode="relative" rAng="0" ptsTypes="AA">
                                      <p:cBhvr>
                                        <p:cTn id="26" dur="2000" fill="hold"/>
                                        <p:tgtEl>
                                          <p:spTgt spid="49"/>
                                        </p:tgtEl>
                                        <p:attrNameLst>
                                          <p:attrName>ppt_x</p:attrName>
                                          <p:attrName>ppt_y</p:attrName>
                                        </p:attrNameLst>
                                      </p:cBhvr>
                                      <p:rCtr x="-15590" y="-69"/>
                                    </p:animMotion>
                                  </p:childTnLst>
                                </p:cTn>
                              </p:par>
                              <p:par>
                                <p:cTn id="27" presetID="35" presetClass="path" presetSubtype="0" accel="50000" decel="50000" fill="hold" grpId="0" nodeType="withEffect">
                                  <p:stCondLst>
                                    <p:cond delay="0"/>
                                  </p:stCondLst>
                                  <p:childTnLst>
                                    <p:animMotion origin="layout" path="M 0.31129 -0.00347 L -2.22222E-6 1.48148E-6 " pathEditMode="relative" rAng="0" ptsTypes="AA">
                                      <p:cBhvr>
                                        <p:cTn id="28" dur="2000" fill="hold"/>
                                        <p:tgtEl>
                                          <p:spTgt spid="48"/>
                                        </p:tgtEl>
                                        <p:attrNameLst>
                                          <p:attrName>ppt_x</p:attrName>
                                          <p:attrName>ppt_y</p:attrName>
                                        </p:attrNameLst>
                                      </p:cBhvr>
                                      <p:rCtr x="-15573" y="162"/>
                                    </p:animMotion>
                                  </p:childTnLst>
                                </p:cTn>
                              </p:par>
                              <p:par>
                                <p:cTn id="29" presetID="35" presetClass="path" presetSubtype="0" accel="50000" decel="50000" fill="hold" grpId="0" nodeType="withEffect">
                                  <p:stCondLst>
                                    <p:cond delay="0"/>
                                  </p:stCondLst>
                                  <p:childTnLst>
                                    <p:animMotion origin="layout" path="M 0.31164 0.00116 L -4.44444E-6 -3.7037E-7 " pathEditMode="relative" rAng="0" ptsTypes="AA">
                                      <p:cBhvr>
                                        <p:cTn id="30" dur="2000" fill="hold"/>
                                        <p:tgtEl>
                                          <p:spTgt spid="50"/>
                                        </p:tgtEl>
                                        <p:attrNameLst>
                                          <p:attrName>ppt_x</p:attrName>
                                          <p:attrName>ppt_y</p:attrName>
                                        </p:attrNameLst>
                                      </p:cBhvr>
                                      <p:rCtr x="-15590" y="-69"/>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10"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8" grpId="1" animBg="1"/>
      <p:bldP spid="49" grpId="0" animBg="1"/>
      <p:bldP spid="49" grpId="1" animBg="1"/>
      <p:bldP spid="50" grpId="0" animBg="1"/>
      <p:bldP spid="50" grpId="1" animBg="1"/>
      <p:bldP spid="51" grpId="0" animBg="1"/>
      <p:bldP spid="60" grpId="0" animBg="1"/>
      <p:bldP spid="61" grpId="0" animBg="1"/>
      <p:bldP spid="71" grpId="0"/>
      <p:bldP spid="72" grpId="0" animBg="1"/>
      <p:bldP spid="7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xtended Supply Ch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49392" y="1526650"/>
            <a:ext cx="8493217" cy="3483500"/>
          </a:xfrm>
          <a:prstGeom prst="rect">
            <a:avLst/>
          </a:prstGeom>
          <a:noFill/>
          <a:ln w="12700" algn="ctr">
            <a:noFill/>
            <a:miter lim="800000"/>
            <a:headEnd/>
            <a:tailEnd/>
          </a:ln>
        </p:spPr>
      </p:pic>
    </p:spTree>
    <p:extLst>
      <p:ext uri="{BB962C8B-B14F-4D97-AF65-F5344CB8AC3E}">
        <p14:creationId xmlns:p14="http://schemas.microsoft.com/office/powerpoint/2010/main" val="370959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MP Supply Chain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81572" y="997958"/>
            <a:ext cx="8628857" cy="512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3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MP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ight Arrow 3"/>
          <p:cNvSpPr/>
          <p:nvPr/>
        </p:nvSpPr>
        <p:spPr>
          <a:xfrm>
            <a:off x="4367808" y="1052738"/>
            <a:ext cx="7296811" cy="1169145"/>
          </a:xfrm>
          <a:prstGeom prst="rightArrow">
            <a:avLst>
              <a:gd name="adj1" fmla="val 69531"/>
              <a:gd name="adj2" fmla="val 4426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8" name="Rectangle 7"/>
          <p:cNvSpPr/>
          <p:nvPr/>
        </p:nvSpPr>
        <p:spPr>
          <a:xfrm>
            <a:off x="601021" y="1052737"/>
            <a:ext cx="3744416" cy="116914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Arrow 9"/>
          <p:cNvSpPr/>
          <p:nvPr/>
        </p:nvSpPr>
        <p:spPr>
          <a:xfrm>
            <a:off x="4367808" y="2420890"/>
            <a:ext cx="7296811" cy="1169145"/>
          </a:xfrm>
          <a:prstGeom prst="rightArrow">
            <a:avLst>
              <a:gd name="adj1" fmla="val 69531"/>
              <a:gd name="adj2" fmla="val 4426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11" name="Rectangle 10"/>
          <p:cNvSpPr/>
          <p:nvPr/>
        </p:nvSpPr>
        <p:spPr>
          <a:xfrm>
            <a:off x="623392" y="2420889"/>
            <a:ext cx="3722045" cy="116914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Arrow 11"/>
          <p:cNvSpPr/>
          <p:nvPr/>
        </p:nvSpPr>
        <p:spPr>
          <a:xfrm>
            <a:off x="4367808" y="3789042"/>
            <a:ext cx="7296811" cy="1169145"/>
          </a:xfrm>
          <a:prstGeom prst="rightArrow">
            <a:avLst>
              <a:gd name="adj1" fmla="val 69531"/>
              <a:gd name="adj2" fmla="val 44982"/>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13" name="Rectangle 12"/>
          <p:cNvSpPr/>
          <p:nvPr/>
        </p:nvSpPr>
        <p:spPr>
          <a:xfrm>
            <a:off x="601021" y="3789041"/>
            <a:ext cx="3744416" cy="116914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ight Arrow 13"/>
          <p:cNvSpPr/>
          <p:nvPr/>
        </p:nvSpPr>
        <p:spPr>
          <a:xfrm>
            <a:off x="4390179" y="5157194"/>
            <a:ext cx="7296811" cy="1169145"/>
          </a:xfrm>
          <a:prstGeom prst="rightArrow">
            <a:avLst>
              <a:gd name="adj1" fmla="val 69531"/>
              <a:gd name="adj2" fmla="val 4857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15" name="Rectangle 14"/>
          <p:cNvSpPr/>
          <p:nvPr/>
        </p:nvSpPr>
        <p:spPr>
          <a:xfrm>
            <a:off x="623392" y="5157193"/>
            <a:ext cx="3744416" cy="116914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4"/>
          <p:cNvSpPr>
            <a:spLocks noGrp="1"/>
          </p:cNvSpPr>
          <p:nvPr>
            <p:ph type="body" sz="quarter" idx="10"/>
          </p:nvPr>
        </p:nvSpPr>
        <p:spPr>
          <a:xfrm>
            <a:off x="623393" y="1052514"/>
            <a:ext cx="3648040" cy="1169987"/>
          </a:xfrm>
        </p:spPr>
        <p:txBody>
          <a:bodyPr anchor="ctr"/>
          <a:lstStyle>
            <a:lvl1pPr marL="0" indent="0" algn="ctr">
              <a:buNone/>
              <a:defRPr>
                <a:solidFill>
                  <a:schemeClr val="bg1"/>
                </a:solidFill>
              </a:defRPr>
            </a:lvl1pPr>
          </a:lstStyle>
          <a:p>
            <a:pPr lvl="0"/>
            <a:r>
              <a:rPr lang="en-US"/>
              <a:t>Edit Master text styles</a:t>
            </a:r>
          </a:p>
        </p:txBody>
      </p:sp>
      <p:sp>
        <p:nvSpPr>
          <p:cNvPr id="27" name="Text Placeholder 26"/>
          <p:cNvSpPr>
            <a:spLocks noGrp="1"/>
          </p:cNvSpPr>
          <p:nvPr>
            <p:ph type="body" sz="quarter" idx="11"/>
          </p:nvPr>
        </p:nvSpPr>
        <p:spPr>
          <a:xfrm>
            <a:off x="624418" y="2420938"/>
            <a:ext cx="3721100" cy="1168400"/>
          </a:xfrm>
        </p:spPr>
        <p:txBody>
          <a:bodyPr anchor="ctr">
            <a:no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vl2pPr>
              <a:defRPr lang="en-US" sz="2000" kern="1200" dirty="0" smtClean="0">
                <a:solidFill>
                  <a:schemeClr val="bg1"/>
                </a:solidFill>
                <a:latin typeface="Verdana" pitchFamily="34" charset="0"/>
                <a:ea typeface="Verdana" pitchFamily="34" charset="0"/>
                <a:cs typeface="Verdana" pitchFamily="34" charset="0"/>
              </a:defRPr>
            </a:lvl2pPr>
            <a:lvl3pPr>
              <a:defRPr lang="en-US" sz="2000" kern="1200" dirty="0" smtClean="0">
                <a:solidFill>
                  <a:schemeClr val="bg1"/>
                </a:solidFill>
                <a:latin typeface="Verdana" pitchFamily="34" charset="0"/>
                <a:ea typeface="Verdana" pitchFamily="34" charset="0"/>
                <a:cs typeface="Verdana" pitchFamily="34" charset="0"/>
              </a:defRPr>
            </a:lvl3pPr>
            <a:lvl4pPr>
              <a:defRPr lang="en-US" sz="2000" kern="1200" dirty="0" smtClean="0">
                <a:solidFill>
                  <a:schemeClr val="bg1"/>
                </a:solidFill>
                <a:latin typeface="Verdana" pitchFamily="34" charset="0"/>
                <a:ea typeface="Verdana" pitchFamily="34" charset="0"/>
                <a:cs typeface="Verdana" pitchFamily="34" charset="0"/>
              </a:defRPr>
            </a:lvl4pPr>
            <a:lvl5pPr>
              <a:defRPr lang="en-US" sz="2000" kern="1200" dirty="0" smtClean="0">
                <a:solidFill>
                  <a:schemeClr val="bg1"/>
                </a:solidFill>
                <a:latin typeface="Verdana" pitchFamily="34" charset="0"/>
                <a:ea typeface="Verdana" pitchFamily="34" charset="0"/>
                <a:cs typeface="Verdana" pitchFamily="34" charset="0"/>
              </a:defRPr>
            </a:lvl5pPr>
          </a:lstStyle>
          <a:p>
            <a:pPr lvl="0"/>
            <a:r>
              <a:rPr lang="en-US"/>
              <a:t>Edit Master text styles</a:t>
            </a:r>
          </a:p>
        </p:txBody>
      </p:sp>
      <p:sp>
        <p:nvSpPr>
          <p:cNvPr id="29" name="Text Placeholder 28"/>
          <p:cNvSpPr>
            <a:spLocks noGrp="1"/>
          </p:cNvSpPr>
          <p:nvPr>
            <p:ph type="body" sz="quarter" idx="12"/>
          </p:nvPr>
        </p:nvSpPr>
        <p:spPr>
          <a:xfrm>
            <a:off x="624418" y="3789363"/>
            <a:ext cx="3721100" cy="1168400"/>
          </a:xfrm>
        </p:spPr>
        <p:txBody>
          <a:bodyPr anchor="ctr"/>
          <a:lstStyle>
            <a:lvl1pPr marL="0" indent="0" algn="ctr">
              <a:buNone/>
              <a:defRPr>
                <a:solidFill>
                  <a:schemeClr val="bg1"/>
                </a:solidFill>
              </a:defRPr>
            </a:lvl1pPr>
          </a:lstStyle>
          <a:p>
            <a:pPr lvl="0"/>
            <a:r>
              <a:rPr lang="en-US"/>
              <a:t>Edit Master text styles</a:t>
            </a:r>
          </a:p>
        </p:txBody>
      </p:sp>
      <p:sp>
        <p:nvSpPr>
          <p:cNvPr id="31" name="Text Placeholder 30"/>
          <p:cNvSpPr>
            <a:spLocks noGrp="1"/>
          </p:cNvSpPr>
          <p:nvPr>
            <p:ph type="body" sz="quarter" idx="13"/>
          </p:nvPr>
        </p:nvSpPr>
        <p:spPr>
          <a:xfrm>
            <a:off x="624418" y="5157788"/>
            <a:ext cx="3721100" cy="1168400"/>
          </a:xfrm>
        </p:spPr>
        <p:txBody>
          <a:bodyPr anchor="ctr"/>
          <a:lstStyle>
            <a:lvl1pPr marL="0" indent="0" algn="ctr">
              <a:buNone/>
              <a:defRPr>
                <a:solidFill>
                  <a:schemeClr val="bg1"/>
                </a:solidFill>
              </a:defRPr>
            </a:lvl1pPr>
          </a:lstStyle>
          <a:p>
            <a:pPr lvl="0"/>
            <a:r>
              <a:rPr lang="en-US"/>
              <a:t>Edit Master text styles</a:t>
            </a:r>
          </a:p>
        </p:txBody>
      </p:sp>
      <p:sp>
        <p:nvSpPr>
          <p:cNvPr id="33" name="Text Placeholder 32"/>
          <p:cNvSpPr>
            <a:spLocks noGrp="1"/>
          </p:cNvSpPr>
          <p:nvPr>
            <p:ph type="body" sz="quarter" idx="14"/>
          </p:nvPr>
        </p:nvSpPr>
        <p:spPr>
          <a:xfrm>
            <a:off x="4368800" y="1268414"/>
            <a:ext cx="6623051" cy="720725"/>
          </a:xfrm>
        </p:spPr>
        <p:txBody>
          <a:bodyPr>
            <a:normAutofit/>
          </a:bodyPr>
          <a:lstStyle>
            <a:lvl1pPr marL="268288" indent="-176213">
              <a:buClrTx/>
              <a:buSzPct val="100000"/>
              <a:buFont typeface="Arial" pitchFamily="34" charset="0"/>
              <a:buChar char="•"/>
              <a:defRPr sz="1800">
                <a:solidFill>
                  <a:schemeClr val="bg1"/>
                </a:solidFill>
              </a:defRPr>
            </a:lvl1pPr>
          </a:lstStyle>
          <a:p>
            <a:pPr lvl="0"/>
            <a:r>
              <a:rPr lang="en-US"/>
              <a:t>Edit Master text styles</a:t>
            </a:r>
          </a:p>
        </p:txBody>
      </p:sp>
      <p:sp>
        <p:nvSpPr>
          <p:cNvPr id="34" name="Text Placeholder 32"/>
          <p:cNvSpPr>
            <a:spLocks noGrp="1"/>
          </p:cNvSpPr>
          <p:nvPr>
            <p:ph type="body" sz="quarter" idx="15"/>
          </p:nvPr>
        </p:nvSpPr>
        <p:spPr>
          <a:xfrm>
            <a:off x="4368800" y="2645098"/>
            <a:ext cx="6623051" cy="720725"/>
          </a:xfrm>
        </p:spPr>
        <p:txBody>
          <a:bodyPr>
            <a:normAutofit/>
          </a:bodyPr>
          <a:lstStyle>
            <a:lvl1pPr marL="268288" indent="-176213">
              <a:buClrTx/>
              <a:buSzPct val="100000"/>
              <a:buFont typeface="Arial" pitchFamily="34" charset="0"/>
              <a:buChar char="•"/>
              <a:defRPr sz="1800">
                <a:solidFill>
                  <a:schemeClr val="bg1"/>
                </a:solidFill>
              </a:defRPr>
            </a:lvl1pPr>
          </a:lstStyle>
          <a:p>
            <a:pPr lvl="0"/>
            <a:r>
              <a:rPr lang="en-US"/>
              <a:t>Edit Master text styles</a:t>
            </a:r>
          </a:p>
        </p:txBody>
      </p:sp>
      <p:sp>
        <p:nvSpPr>
          <p:cNvPr id="35" name="Text Placeholder 32"/>
          <p:cNvSpPr>
            <a:spLocks noGrp="1"/>
          </p:cNvSpPr>
          <p:nvPr>
            <p:ph type="body" sz="quarter" idx="16"/>
          </p:nvPr>
        </p:nvSpPr>
        <p:spPr>
          <a:xfrm>
            <a:off x="4368800" y="4013250"/>
            <a:ext cx="6623051" cy="720725"/>
          </a:xfrm>
        </p:spPr>
        <p:txBody>
          <a:bodyPr>
            <a:normAutofit/>
          </a:bodyPr>
          <a:lstStyle>
            <a:lvl1pPr marL="268288" indent="-176213">
              <a:buClrTx/>
              <a:buSzPct val="100000"/>
              <a:buFont typeface="Arial" pitchFamily="34" charset="0"/>
              <a:buChar char="•"/>
              <a:defRPr sz="1800">
                <a:solidFill>
                  <a:schemeClr val="bg1"/>
                </a:solidFill>
              </a:defRPr>
            </a:lvl1pPr>
          </a:lstStyle>
          <a:p>
            <a:pPr lvl="0"/>
            <a:r>
              <a:rPr lang="en-US"/>
              <a:t>Edit Master text styles</a:t>
            </a:r>
          </a:p>
        </p:txBody>
      </p:sp>
      <p:sp>
        <p:nvSpPr>
          <p:cNvPr id="36" name="Text Placeholder 32"/>
          <p:cNvSpPr>
            <a:spLocks noGrp="1"/>
          </p:cNvSpPr>
          <p:nvPr>
            <p:ph type="body" sz="quarter" idx="17"/>
          </p:nvPr>
        </p:nvSpPr>
        <p:spPr>
          <a:xfrm>
            <a:off x="4368800" y="5381402"/>
            <a:ext cx="6623051" cy="720725"/>
          </a:xfrm>
        </p:spPr>
        <p:txBody>
          <a:bodyPr>
            <a:normAutofit/>
          </a:bodyPr>
          <a:lstStyle>
            <a:lvl1pPr marL="268288" indent="-176213">
              <a:buClrTx/>
              <a:buSzPct val="100000"/>
              <a:buFont typeface="Arial" pitchFamily="34" charset="0"/>
              <a:buChar char="•"/>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412255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left)">
                                      <p:cBhvr>
                                        <p:cTn id="12" dur="750"/>
                                        <p:tgtEl>
                                          <p:spTgt spid="3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5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Effect transition="in" filter="wipe(left)">
                                      <p:cBhvr>
                                        <p:cTn id="25" dur="750"/>
                                        <p:tgtEl>
                                          <p:spTgt spid="34">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500"/>
                                        <p:tgtEl>
                                          <p:spTgt spid="2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left)">
                                      <p:cBhvr>
                                        <p:cTn id="38" dur="750"/>
                                        <p:tgtEl>
                                          <p:spTgt spid="35">
                                            <p:txEl>
                                              <p:pRg st="0" end="0"/>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75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6">
                                            <p:txEl>
                                              <p:pRg st="0" end="0"/>
                                            </p:txEl>
                                          </p:spTgt>
                                        </p:tgtEl>
                                        <p:attrNameLst>
                                          <p:attrName>style.visibility</p:attrName>
                                        </p:attrNameLst>
                                      </p:cBhvr>
                                      <p:to>
                                        <p:strVal val="visible"/>
                                      </p:to>
                                    </p:set>
                                    <p:animEffect transition="in" filter="wipe(left)">
                                      <p:cBhvr>
                                        <p:cTn id="51" dur="750"/>
                                        <p:tgtEl>
                                          <p:spTgt spid="36">
                                            <p:txEl>
                                              <p:pRg st="0" end="0"/>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build="p">
        <p:tmplLst>
          <p:tmpl lvl="1">
            <p:tnLst>
              <p:par>
                <p:cTn presetID="22" presetClass="entr" presetSubtype="8"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750"/>
                        <p:tgtEl>
                          <p:spTgt spid="33"/>
                        </p:tgtEl>
                      </p:cBhvr>
                    </p:animEffect>
                  </p:childTnLst>
                </p:cTn>
              </p:par>
            </p:tnLst>
          </p:tmpl>
        </p:tmplLst>
      </p:bldP>
      <p:bldP spid="34" grpId="0" build="p">
        <p:tmplLst>
          <p:tmpl lvl="1">
            <p:tnLst>
              <p:par>
                <p:cTn presetID="22" presetClass="entr" presetSubtype="8"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750"/>
                        <p:tgtEl>
                          <p:spTgt spid="34"/>
                        </p:tgtEl>
                      </p:cBhvr>
                    </p:animEffect>
                  </p:childTnLst>
                </p:cTn>
              </p:par>
            </p:tnLst>
          </p:tmpl>
        </p:tmplLst>
      </p:bldP>
      <p:bldP spid="35" grpId="0" build="p">
        <p:tmplLst>
          <p:tmpl lvl="1">
            <p:tnLst>
              <p:par>
                <p:cTn presetID="22" presetClass="entr" presetSubtype="8"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750"/>
                        <p:tgtEl>
                          <p:spTgt spid="35"/>
                        </p:tgtEl>
                      </p:cBhvr>
                    </p:animEffect>
                  </p:childTnLst>
                </p:cTn>
              </p:par>
            </p:tnLst>
          </p:tmpl>
        </p:tmplLst>
      </p:bldP>
      <p:bldP spid="36" grpId="0" build="p">
        <p:tmplLst>
          <p:tmpl lvl="1">
            <p:tnLst>
              <p:par>
                <p:cTn presetID="22" presetClass="entr" presetSubtype="8"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750"/>
                        <p:tgtEl>
                          <p:spTgt spid="3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MP Quote at end">
    <p:spTree>
      <p:nvGrpSpPr>
        <p:cNvPr id="1" name=""/>
        <p:cNvGrpSpPr/>
        <p:nvPr/>
      </p:nvGrpSpPr>
      <p:grpSpPr>
        <a:xfrm>
          <a:off x="0" y="0"/>
          <a:ext cx="0" cy="0"/>
          <a:chOff x="0" y="0"/>
          <a:chExt cx="0" cy="0"/>
        </a:xfrm>
      </p:grpSpPr>
      <p:sp>
        <p:nvSpPr>
          <p:cNvPr id="2" name="Title 1"/>
          <p:cNvSpPr>
            <a:spLocks noGrp="1"/>
          </p:cNvSpPr>
          <p:nvPr>
            <p:ph type="ctrTitle"/>
          </p:nvPr>
        </p:nvSpPr>
        <p:spPr>
          <a:xfrm>
            <a:off x="2400027" y="1124744"/>
            <a:ext cx="7392821" cy="1296144"/>
          </a:xfrm>
          <a:prstGeom prst="rect">
            <a:avLst/>
          </a:prstGeom>
          <a:ln>
            <a:noFill/>
          </a:ln>
        </p:spPr>
        <p:txBody>
          <a:bodyPr anchor="ctr" anchorCtr="0"/>
          <a:lstStyle>
            <a:lvl1pPr>
              <a:defRPr lang="en-US" sz="3200" b="0" kern="1200" cap="none" spc="0" dirty="0">
                <a:ln w="18415" cmpd="sng">
                  <a:noFill/>
                  <a:prstDash val="solid"/>
                </a:ln>
                <a:solidFill>
                  <a:schemeClr val="tx1"/>
                </a:solidFill>
                <a:effectLst/>
                <a:latin typeface="+mj-lt"/>
                <a:ea typeface="+mj-ea"/>
                <a:cs typeface="+mj-cs"/>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2160437" y="2492896"/>
            <a:ext cx="7872000" cy="2450184"/>
          </a:xfrm>
          <a:prstGeom prst="rect">
            <a:avLst/>
          </a:prstGeom>
        </p:spPr>
        <p:txBody>
          <a:bodyPr/>
          <a:lstStyle>
            <a:lvl1pPr marL="0" indent="0" algn="ctr">
              <a:buNone/>
              <a:defRPr sz="2400" b="1" cap="none" spc="0">
                <a:ln w="1905">
                  <a:noFill/>
                </a:ln>
                <a:solidFill>
                  <a:schemeClr val="accent2"/>
                </a:solidFill>
                <a:effectLst/>
              </a:defRPr>
            </a:lvl1pPr>
          </a:lstStyle>
          <a:p>
            <a:pPr lvl="0"/>
            <a:r>
              <a:rPr lang="en-US" dirty="0"/>
              <a:t>Click to edit Subtitle</a:t>
            </a:r>
          </a:p>
        </p:txBody>
      </p:sp>
      <p:sp>
        <p:nvSpPr>
          <p:cNvPr id="6" name="Text Placeholder 5"/>
          <p:cNvSpPr>
            <a:spLocks noGrp="1"/>
          </p:cNvSpPr>
          <p:nvPr>
            <p:ph type="body" sz="quarter" idx="11" hasCustomPrompt="1"/>
          </p:nvPr>
        </p:nvSpPr>
        <p:spPr>
          <a:xfrm>
            <a:off x="2736064" y="5157788"/>
            <a:ext cx="6720747" cy="431800"/>
          </a:xfrm>
          <a:prstGeom prst="rect">
            <a:avLst/>
          </a:prstGeom>
        </p:spPr>
        <p:txBody>
          <a:bodyPr/>
          <a:lstStyle>
            <a:lvl1pPr marL="0" indent="0" algn="ctr">
              <a:buNone/>
              <a:defRPr sz="1800" b="1" baseline="0"/>
            </a:lvl1pPr>
          </a:lstStyle>
          <a:p>
            <a:pPr lvl="0"/>
            <a:r>
              <a:rPr lang="en-US" dirty="0"/>
              <a:t>Name for quote (if needed)</a:t>
            </a:r>
          </a:p>
        </p:txBody>
      </p:sp>
    </p:spTree>
    <p:extLst>
      <p:ext uri="{BB962C8B-B14F-4D97-AF65-F5344CB8AC3E}">
        <p14:creationId xmlns:p14="http://schemas.microsoft.com/office/powerpoint/2010/main" val="37553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MP Dual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9" name="Rectangle 18"/>
          <p:cNvSpPr/>
          <p:nvPr/>
        </p:nvSpPr>
        <p:spPr>
          <a:xfrm>
            <a:off x="725743" y="1052736"/>
            <a:ext cx="5088565"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a:xfrm>
            <a:off x="725743" y="1597607"/>
            <a:ext cx="5088565" cy="4752528"/>
          </a:xfrm>
          <a:prstGeom prst="rect">
            <a:avLst/>
          </a:prstGeom>
          <a:ln>
            <a:noFill/>
          </a:ln>
          <a:effectLst/>
        </p:spPr>
        <p:style>
          <a:lnRef idx="1">
            <a:schemeClr val="accent1"/>
          </a:lnRef>
          <a:fillRef idx="2">
            <a:schemeClr val="accent1"/>
          </a:fillRef>
          <a:effectRef idx="1">
            <a:schemeClr val="accent1"/>
          </a:effectRef>
          <a:fontRef idx="minor">
            <a:schemeClr val="dk1"/>
          </a:fontRef>
        </p:style>
        <p:txBody>
          <a:bodyPr rtlCol="0" anchor="t"/>
          <a:lstStyle/>
          <a:p>
            <a:pPr marL="285750" indent="-285750">
              <a:buFont typeface="Arial" pitchFamily="34" charset="0"/>
              <a:buChar char="•"/>
            </a:pPr>
            <a:endParaRPr lang="en-US" sz="1800" dirty="0">
              <a:solidFill>
                <a:schemeClr val="bg1">
                  <a:lumMod val="50000"/>
                </a:schemeClr>
              </a:solidFill>
            </a:endParaRPr>
          </a:p>
        </p:txBody>
      </p:sp>
      <p:sp>
        <p:nvSpPr>
          <p:cNvPr id="21" name="Rectangle 20"/>
          <p:cNvSpPr/>
          <p:nvPr/>
        </p:nvSpPr>
        <p:spPr>
          <a:xfrm>
            <a:off x="6362615" y="1584280"/>
            <a:ext cx="5088565" cy="4797048"/>
          </a:xfrm>
          <a:prstGeom prst="rect">
            <a:avLst/>
          </a:prstGeom>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itchFamily="34" charset="0"/>
              <a:buChar char="•"/>
            </a:pPr>
            <a:endParaRPr lang="en-US" sz="1800" dirty="0">
              <a:solidFill>
                <a:schemeClr val="bg1">
                  <a:lumMod val="50000"/>
                </a:schemeClr>
              </a:solidFill>
            </a:endParaRPr>
          </a:p>
        </p:txBody>
      </p:sp>
      <p:sp>
        <p:nvSpPr>
          <p:cNvPr id="22" name="Rectangle 21"/>
          <p:cNvSpPr/>
          <p:nvPr/>
        </p:nvSpPr>
        <p:spPr>
          <a:xfrm>
            <a:off x="6384032" y="1052737"/>
            <a:ext cx="5088565" cy="544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p:nvPr>
        </p:nvSpPr>
        <p:spPr>
          <a:xfrm>
            <a:off x="726017" y="1052513"/>
            <a:ext cx="5088467" cy="531812"/>
          </a:xfrm>
        </p:spPr>
        <p:txBody>
          <a:bodyPr anchor="ctr"/>
          <a:lstStyle>
            <a:lvl1pPr marL="0" indent="0" algn="ctr">
              <a:buNone/>
              <a:defRPr sz="1800">
                <a:solidFill>
                  <a:schemeClr val="bg1"/>
                </a:solidFill>
              </a:defRPr>
            </a:lvl1pPr>
          </a:lstStyle>
          <a:p>
            <a:pPr lvl="0"/>
            <a:r>
              <a:rPr lang="en-US"/>
              <a:t>Edit Master text styles</a:t>
            </a:r>
          </a:p>
        </p:txBody>
      </p:sp>
      <p:sp>
        <p:nvSpPr>
          <p:cNvPr id="32" name="Text Placeholder 4"/>
          <p:cNvSpPr>
            <a:spLocks noGrp="1"/>
          </p:cNvSpPr>
          <p:nvPr>
            <p:ph type="body" sz="quarter" idx="13"/>
          </p:nvPr>
        </p:nvSpPr>
        <p:spPr>
          <a:xfrm>
            <a:off x="6385084" y="1052736"/>
            <a:ext cx="5088467" cy="531812"/>
          </a:xfrm>
        </p:spPr>
        <p:txBody>
          <a:bodyPr anchor="ctr"/>
          <a:lstStyle>
            <a:lvl1pPr marL="0" indent="0" algn="ctr">
              <a:buNone/>
              <a:defRPr sz="180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743297" y="1597607"/>
            <a:ext cx="5071012" cy="4752528"/>
          </a:xfrm>
        </p:spPr>
        <p:txBody>
          <a:bodyPr>
            <a:normAutofit/>
          </a:bodyPr>
          <a:lstStyle>
            <a:lvl1pPr marL="268288" indent="-268288">
              <a:defRPr sz="1800"/>
            </a:lvl1pPr>
            <a:lvl2pPr marL="628650" indent="-268288">
              <a:defRPr sz="1600"/>
            </a:lvl2pPr>
            <a:lvl3pPr marL="804863" indent="-176213">
              <a:defRPr sz="1400"/>
            </a:lvl3pPr>
            <a:lvl4pPr marL="990600" indent="-185738">
              <a:defRPr sz="1200"/>
            </a:lvl4pPr>
            <a:lvl5pPr marL="1166813" indent="-176213">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6"/>
          </p:nvPr>
        </p:nvSpPr>
        <p:spPr>
          <a:xfrm>
            <a:off x="6401586" y="1584280"/>
            <a:ext cx="5071012" cy="4752528"/>
          </a:xfrm>
        </p:spPr>
        <p:txBody>
          <a:bodyPr>
            <a:normAutofit/>
          </a:bodyPr>
          <a:lstStyle>
            <a:lvl1pPr marL="268288" indent="-268288">
              <a:defRPr sz="1800"/>
            </a:lvl1pPr>
            <a:lvl2pPr marL="628650" indent="-268288">
              <a:defRPr sz="1600"/>
            </a:lvl2pPr>
            <a:lvl3pPr marL="804863" indent="-176213">
              <a:defRPr sz="1400"/>
            </a:lvl3pPr>
            <a:lvl4pPr marL="990600" indent="-185738">
              <a:defRPr sz="1200"/>
            </a:lvl4pPr>
            <a:lvl5pPr marL="1166813" indent="-176213">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7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MP Chart with3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10" name="Rectangle 9"/>
          <p:cNvSpPr/>
          <p:nvPr/>
        </p:nvSpPr>
        <p:spPr>
          <a:xfrm>
            <a:off x="143339" y="1412776"/>
            <a:ext cx="1632181" cy="4176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527382" y="1588293"/>
            <a:ext cx="2784309" cy="986400"/>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527381" y="2966741"/>
            <a:ext cx="2784000" cy="985373"/>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527381" y="4343544"/>
            <a:ext cx="2784000" cy="985372"/>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9" name="Chart Placeholder 18"/>
          <p:cNvSpPr>
            <a:spLocks noGrp="1"/>
          </p:cNvSpPr>
          <p:nvPr>
            <p:ph type="chart" sz="quarter" idx="14"/>
          </p:nvPr>
        </p:nvSpPr>
        <p:spPr>
          <a:xfrm>
            <a:off x="3407701" y="1125538"/>
            <a:ext cx="8784299" cy="4895750"/>
          </a:xfrm>
          <a:prstGeom prst="rect">
            <a:avLst/>
          </a:prstGeom>
        </p:spPr>
        <p:txBody>
          <a:bodyPr/>
          <a:lstStyle/>
          <a:p>
            <a:r>
              <a:rPr lang="en-US"/>
              <a:t>Click icon to add chart</a:t>
            </a:r>
          </a:p>
        </p:txBody>
      </p:sp>
      <p:sp>
        <p:nvSpPr>
          <p:cNvPr id="21" name="Text Placeholder 20"/>
          <p:cNvSpPr>
            <a:spLocks noGrp="1"/>
          </p:cNvSpPr>
          <p:nvPr>
            <p:ph type="body" sz="quarter" idx="15" hasCustomPrompt="1"/>
          </p:nvPr>
        </p:nvSpPr>
        <p:spPr>
          <a:xfrm>
            <a:off x="3791744" y="6021288"/>
            <a:ext cx="5281083" cy="287338"/>
          </a:xfrm>
          <a:prstGeom prst="rect">
            <a:avLst/>
          </a:prstGeo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Chart source text here if needed</a:t>
            </a:r>
          </a:p>
        </p:txBody>
      </p:sp>
      <p:sp>
        <p:nvSpPr>
          <p:cNvPr id="23" name="Text Placeholder 22"/>
          <p:cNvSpPr>
            <a:spLocks noGrp="1"/>
          </p:cNvSpPr>
          <p:nvPr>
            <p:ph type="body" sz="quarter" idx="16" hasCustomPrompt="1"/>
          </p:nvPr>
        </p:nvSpPr>
        <p:spPr>
          <a:xfrm>
            <a:off x="556063" y="1600225"/>
            <a:ext cx="2717528" cy="936000"/>
          </a:xfrm>
          <a:prstGeom prst="rect">
            <a:avLst/>
          </a:prstGeom>
        </p:spPr>
        <p:txBody>
          <a:bodyPr anchor="ctr"/>
          <a:lstStyle>
            <a:lvl1pPr marL="0" indent="0">
              <a:buNone/>
              <a:defRPr sz="1800">
                <a:solidFill>
                  <a:schemeClr val="bg1"/>
                </a:solidFill>
              </a:defRPr>
            </a:lvl1pPr>
          </a:lstStyle>
          <a:p>
            <a:pPr lvl="0"/>
            <a:r>
              <a:rPr lang="en-US" dirty="0"/>
              <a:t>Point 1</a:t>
            </a:r>
          </a:p>
        </p:txBody>
      </p:sp>
      <p:sp>
        <p:nvSpPr>
          <p:cNvPr id="25" name="Text Placeholder 24"/>
          <p:cNvSpPr>
            <a:spLocks noGrp="1"/>
          </p:cNvSpPr>
          <p:nvPr>
            <p:ph type="body" sz="quarter" idx="17" hasCustomPrompt="1"/>
          </p:nvPr>
        </p:nvSpPr>
        <p:spPr>
          <a:xfrm>
            <a:off x="594163" y="2996952"/>
            <a:ext cx="2717528" cy="936104"/>
          </a:xfrm>
          <a:prstGeom prst="rect">
            <a:avLst/>
          </a:prstGeom>
        </p:spPr>
        <p:txBody>
          <a:bodyPr anchor="ctr"/>
          <a:lstStyle>
            <a:lvl1pPr marL="0" indent="0">
              <a:buNone/>
              <a:defRPr sz="1800">
                <a:solidFill>
                  <a:schemeClr val="bg1"/>
                </a:solidFill>
              </a:defRPr>
            </a:lvl1pPr>
          </a:lstStyle>
          <a:p>
            <a:pPr lvl="0"/>
            <a:r>
              <a:rPr lang="en-US" dirty="0"/>
              <a:t>Point 2</a:t>
            </a:r>
          </a:p>
        </p:txBody>
      </p:sp>
      <p:sp>
        <p:nvSpPr>
          <p:cNvPr id="27" name="Text Placeholder 26"/>
          <p:cNvSpPr>
            <a:spLocks noGrp="1"/>
          </p:cNvSpPr>
          <p:nvPr>
            <p:ph type="body" sz="quarter" idx="18" hasCustomPrompt="1"/>
          </p:nvPr>
        </p:nvSpPr>
        <p:spPr>
          <a:xfrm>
            <a:off x="582977" y="4365106"/>
            <a:ext cx="2716800" cy="936103"/>
          </a:xfrm>
          <a:prstGeom prst="rect">
            <a:avLst/>
          </a:prstGeom>
        </p:spPr>
        <p:txBody>
          <a:bodyPr anchor="ctr"/>
          <a:lstStyle>
            <a:lvl1pPr marL="0" indent="0">
              <a:buNone/>
              <a:defRPr sz="1800">
                <a:solidFill>
                  <a:schemeClr val="bg1"/>
                </a:solidFill>
              </a:defRPr>
            </a:lvl1pPr>
          </a:lstStyle>
          <a:p>
            <a:pPr lvl="0"/>
            <a:r>
              <a:rPr lang="en-US" dirty="0"/>
              <a:t>Point 3</a:t>
            </a:r>
          </a:p>
        </p:txBody>
      </p:sp>
    </p:spTree>
    <p:extLst>
      <p:ext uri="{BB962C8B-B14F-4D97-AF65-F5344CB8AC3E}">
        <p14:creationId xmlns:p14="http://schemas.microsoft.com/office/powerpoint/2010/main" val="31108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MP Chart 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480000" y="1556792"/>
            <a:ext cx="11184000" cy="4392488"/>
          </a:xfrm>
          <a:prstGeom prst="rect">
            <a:avLst/>
          </a:prstGeom>
        </p:spPr>
        <p:txBody>
          <a:bodyPr/>
          <a:lstStyle/>
          <a:p>
            <a:r>
              <a:rPr lang="en-US"/>
              <a:t>Click icon to add chart</a:t>
            </a:r>
          </a:p>
        </p:txBody>
      </p:sp>
      <p:sp>
        <p:nvSpPr>
          <p:cNvPr id="5" name="Text Placeholder 4"/>
          <p:cNvSpPr>
            <a:spLocks noGrp="1"/>
          </p:cNvSpPr>
          <p:nvPr>
            <p:ph type="body" sz="quarter" idx="12" hasCustomPrompt="1"/>
          </p:nvPr>
        </p:nvSpPr>
        <p:spPr>
          <a:xfrm>
            <a:off x="431801" y="6021388"/>
            <a:ext cx="8928100" cy="215900"/>
          </a:xfrm>
          <a:prstGeom prst="rect">
            <a:avLst/>
          </a:prstGeom>
        </p:spPr>
        <p:txBody>
          <a:bodyPr/>
          <a:lstStyle>
            <a:lvl1pPr marL="0" indent="0">
              <a:buNone/>
              <a:defRPr sz="1200" baseline="0"/>
            </a:lvl1pPr>
          </a:lstStyle>
          <a:p>
            <a:pPr lvl="0"/>
            <a:r>
              <a:rPr lang="en-US" dirty="0"/>
              <a:t>Chart Source text here if needed</a:t>
            </a:r>
          </a:p>
        </p:txBody>
      </p:sp>
      <p:sp>
        <p:nvSpPr>
          <p:cNvPr id="6" name="Text Placeholder 5"/>
          <p:cNvSpPr>
            <a:spLocks noGrp="1"/>
          </p:cNvSpPr>
          <p:nvPr>
            <p:ph type="body" sz="quarter" idx="13"/>
          </p:nvPr>
        </p:nvSpPr>
        <p:spPr>
          <a:xfrm>
            <a:off x="431801" y="1052513"/>
            <a:ext cx="11425767" cy="431800"/>
          </a:xfrm>
          <a:prstGeom prst="rect">
            <a:avLst/>
          </a:prstGeom>
        </p:spPr>
        <p:txBody>
          <a:bodyPr/>
          <a:lstStyle>
            <a:lvl1pPr marL="0" indent="0" algn="ctr">
              <a:buNone/>
              <a:defRPr/>
            </a:lvl1pPr>
          </a:lstStyle>
          <a:p>
            <a:pPr lvl="0"/>
            <a:r>
              <a:rPr lang="en-US"/>
              <a:t>Edit Master text styles</a:t>
            </a:r>
          </a:p>
        </p:txBody>
      </p:sp>
    </p:spTree>
    <p:extLst>
      <p:ext uri="{BB962C8B-B14F-4D97-AF65-F5344CB8AC3E}">
        <p14:creationId xmlns:p14="http://schemas.microsoft.com/office/powerpoint/2010/main" val="16346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MP Picture with 3 points">
    <p:spTree>
      <p:nvGrpSpPr>
        <p:cNvPr id="1" name=""/>
        <p:cNvGrpSpPr/>
        <p:nvPr/>
      </p:nvGrpSpPr>
      <p:grpSpPr>
        <a:xfrm>
          <a:off x="0" y="0"/>
          <a:ext cx="0" cy="0"/>
          <a:chOff x="0" y="0"/>
          <a:chExt cx="0" cy="0"/>
        </a:xfrm>
      </p:grpSpPr>
      <p:sp>
        <p:nvSpPr>
          <p:cNvPr id="8" name="TextBox 7"/>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1" name="Text Placeholder 20"/>
          <p:cNvSpPr>
            <a:spLocks noGrp="1"/>
          </p:cNvSpPr>
          <p:nvPr>
            <p:ph type="body" sz="quarter" idx="15" hasCustomPrompt="1"/>
          </p:nvPr>
        </p:nvSpPr>
        <p:spPr>
          <a:xfrm>
            <a:off x="3790951" y="5949950"/>
            <a:ext cx="5281083" cy="287338"/>
          </a:xfrm>
          <a:prstGeom prst="rect">
            <a:avLst/>
          </a:prstGeo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Chart source text here if needed</a:t>
            </a:r>
          </a:p>
        </p:txBody>
      </p:sp>
      <p:sp>
        <p:nvSpPr>
          <p:cNvPr id="9" name="Picture Placeholder 8"/>
          <p:cNvSpPr>
            <a:spLocks noGrp="1"/>
          </p:cNvSpPr>
          <p:nvPr>
            <p:ph type="pic" sz="quarter" idx="19"/>
          </p:nvPr>
        </p:nvSpPr>
        <p:spPr>
          <a:xfrm>
            <a:off x="3503713" y="1125538"/>
            <a:ext cx="8448939" cy="4823742"/>
          </a:xfrm>
          <a:prstGeom prst="rect">
            <a:avLst/>
          </a:prstGeom>
        </p:spPr>
        <p:txBody>
          <a:bodyPr/>
          <a:lstStyle/>
          <a:p>
            <a:r>
              <a:rPr lang="en-US"/>
              <a:t>Click icon to add picture</a:t>
            </a:r>
          </a:p>
        </p:txBody>
      </p:sp>
      <p:sp>
        <p:nvSpPr>
          <p:cNvPr id="15" name="Title 14"/>
          <p:cNvSpPr>
            <a:spLocks noGrp="1"/>
          </p:cNvSpPr>
          <p:nvPr>
            <p:ph type="title"/>
          </p:nvPr>
        </p:nvSpPr>
        <p:spPr/>
        <p:txBody>
          <a:bodyPr/>
          <a:lstStyle/>
          <a:p>
            <a:r>
              <a:rPr lang="en-US"/>
              <a:t>Click to edit Master title style</a:t>
            </a:r>
          </a:p>
        </p:txBody>
      </p:sp>
      <p:sp>
        <p:nvSpPr>
          <p:cNvPr id="14" name="Rectangle 13"/>
          <p:cNvSpPr/>
          <p:nvPr/>
        </p:nvSpPr>
        <p:spPr>
          <a:xfrm>
            <a:off x="143339" y="1412776"/>
            <a:ext cx="1632181" cy="4176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7" name="Rectangle 16"/>
          <p:cNvSpPr/>
          <p:nvPr/>
        </p:nvSpPr>
        <p:spPr>
          <a:xfrm>
            <a:off x="527382" y="1588293"/>
            <a:ext cx="2784309" cy="986400"/>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Rectangle 17"/>
          <p:cNvSpPr/>
          <p:nvPr/>
        </p:nvSpPr>
        <p:spPr>
          <a:xfrm>
            <a:off x="527381" y="2966741"/>
            <a:ext cx="2784000" cy="985373"/>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9" name="Rectangle 18"/>
          <p:cNvSpPr/>
          <p:nvPr/>
        </p:nvSpPr>
        <p:spPr>
          <a:xfrm>
            <a:off x="527381" y="4343544"/>
            <a:ext cx="2784000" cy="985372"/>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Text Placeholder 22"/>
          <p:cNvSpPr>
            <a:spLocks noGrp="1"/>
          </p:cNvSpPr>
          <p:nvPr>
            <p:ph type="body" sz="quarter" idx="16" hasCustomPrompt="1"/>
          </p:nvPr>
        </p:nvSpPr>
        <p:spPr>
          <a:xfrm>
            <a:off x="556063" y="1600225"/>
            <a:ext cx="2755319" cy="936000"/>
          </a:xfrm>
          <a:prstGeom prst="rect">
            <a:avLst/>
          </a:prstGeom>
        </p:spPr>
        <p:txBody>
          <a:bodyPr anchor="ctr"/>
          <a:lstStyle>
            <a:lvl1pPr marL="0" indent="0">
              <a:buNone/>
              <a:defRPr sz="1800">
                <a:solidFill>
                  <a:schemeClr val="bg1"/>
                </a:solidFill>
              </a:defRPr>
            </a:lvl1pPr>
          </a:lstStyle>
          <a:p>
            <a:pPr lvl="0"/>
            <a:r>
              <a:rPr lang="en-US" dirty="0"/>
              <a:t>Point 1</a:t>
            </a:r>
          </a:p>
        </p:txBody>
      </p:sp>
      <p:sp>
        <p:nvSpPr>
          <p:cNvPr id="22" name="Text Placeholder 24"/>
          <p:cNvSpPr>
            <a:spLocks noGrp="1"/>
          </p:cNvSpPr>
          <p:nvPr>
            <p:ph type="body" sz="quarter" idx="17" hasCustomPrompt="1"/>
          </p:nvPr>
        </p:nvSpPr>
        <p:spPr>
          <a:xfrm>
            <a:off x="594163" y="2996952"/>
            <a:ext cx="2717219" cy="936104"/>
          </a:xfrm>
          <a:prstGeom prst="rect">
            <a:avLst/>
          </a:prstGeom>
        </p:spPr>
        <p:txBody>
          <a:bodyPr anchor="ctr"/>
          <a:lstStyle>
            <a:lvl1pPr marL="0" indent="0">
              <a:buNone/>
              <a:defRPr sz="1800">
                <a:solidFill>
                  <a:schemeClr val="bg1"/>
                </a:solidFill>
              </a:defRPr>
            </a:lvl1pPr>
          </a:lstStyle>
          <a:p>
            <a:pPr lvl="0"/>
            <a:r>
              <a:rPr lang="en-US" dirty="0"/>
              <a:t>Point 2</a:t>
            </a:r>
          </a:p>
        </p:txBody>
      </p:sp>
      <p:sp>
        <p:nvSpPr>
          <p:cNvPr id="24" name="Text Placeholder 26"/>
          <p:cNvSpPr>
            <a:spLocks noGrp="1"/>
          </p:cNvSpPr>
          <p:nvPr>
            <p:ph type="body" sz="quarter" idx="18" hasCustomPrompt="1"/>
          </p:nvPr>
        </p:nvSpPr>
        <p:spPr>
          <a:xfrm>
            <a:off x="582978" y="4365106"/>
            <a:ext cx="2728404" cy="936103"/>
          </a:xfrm>
          <a:prstGeom prst="rect">
            <a:avLst/>
          </a:prstGeom>
        </p:spPr>
        <p:txBody>
          <a:bodyPr anchor="ctr"/>
          <a:lstStyle>
            <a:lvl1pPr marL="0" indent="0">
              <a:buNone/>
              <a:defRPr sz="1800">
                <a:solidFill>
                  <a:schemeClr val="bg1"/>
                </a:solidFill>
              </a:defRPr>
            </a:lvl1pPr>
          </a:lstStyle>
          <a:p>
            <a:pPr lvl="0"/>
            <a:r>
              <a:rPr lang="en-US" dirty="0"/>
              <a:t>Point 3</a:t>
            </a:r>
          </a:p>
        </p:txBody>
      </p:sp>
    </p:spTree>
    <p:extLst>
      <p:ext uri="{BB962C8B-B14F-4D97-AF65-F5344CB8AC3E}">
        <p14:creationId xmlns:p14="http://schemas.microsoft.com/office/powerpoint/2010/main" val="205646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MP Picture 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480000" y="1123200"/>
            <a:ext cx="11184000" cy="5328000"/>
          </a:xfrm>
          <a:prstGeom prst="rect">
            <a:avLst/>
          </a:prstGeom>
        </p:spPr>
        <p:txBody>
          <a:bodyPr/>
          <a:lstStyle/>
          <a:p>
            <a:r>
              <a:rPr lang="en-US"/>
              <a:t>Click icon to add picture</a:t>
            </a:r>
          </a:p>
        </p:txBody>
      </p:sp>
    </p:spTree>
    <p:extLst>
      <p:ext uri="{BB962C8B-B14F-4D97-AF65-F5344CB8AC3E}">
        <p14:creationId xmlns:p14="http://schemas.microsoft.com/office/powerpoint/2010/main" val="21571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MP Table with3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10" name="Rectangle 9"/>
          <p:cNvSpPr/>
          <p:nvPr/>
        </p:nvSpPr>
        <p:spPr>
          <a:xfrm>
            <a:off x="143339" y="1412776"/>
            <a:ext cx="1632181" cy="4176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527382" y="1588293"/>
            <a:ext cx="2784309" cy="986400"/>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527381" y="2966741"/>
            <a:ext cx="2784000" cy="985373"/>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527381" y="4343544"/>
            <a:ext cx="2784000" cy="985372"/>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Text Placeholder 20"/>
          <p:cNvSpPr>
            <a:spLocks noGrp="1"/>
          </p:cNvSpPr>
          <p:nvPr>
            <p:ph type="body" sz="quarter" idx="15" hasCustomPrompt="1"/>
          </p:nvPr>
        </p:nvSpPr>
        <p:spPr>
          <a:xfrm>
            <a:off x="3791744" y="6021288"/>
            <a:ext cx="5281083" cy="287338"/>
          </a:xfrm>
          <a:prstGeom prst="rect">
            <a:avLst/>
          </a:prstGeo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Table source text here if needed</a:t>
            </a:r>
          </a:p>
        </p:txBody>
      </p:sp>
      <p:sp>
        <p:nvSpPr>
          <p:cNvPr id="23" name="Text Placeholder 22"/>
          <p:cNvSpPr>
            <a:spLocks noGrp="1"/>
          </p:cNvSpPr>
          <p:nvPr>
            <p:ph type="body" sz="quarter" idx="16" hasCustomPrompt="1"/>
          </p:nvPr>
        </p:nvSpPr>
        <p:spPr>
          <a:xfrm>
            <a:off x="556063" y="1600225"/>
            <a:ext cx="2717528" cy="936000"/>
          </a:xfrm>
          <a:prstGeom prst="rect">
            <a:avLst/>
          </a:prstGeom>
        </p:spPr>
        <p:txBody>
          <a:bodyPr anchor="ctr"/>
          <a:lstStyle>
            <a:lvl1pPr marL="0" indent="0">
              <a:buNone/>
              <a:defRPr sz="1800">
                <a:solidFill>
                  <a:schemeClr val="bg1"/>
                </a:solidFill>
              </a:defRPr>
            </a:lvl1pPr>
          </a:lstStyle>
          <a:p>
            <a:pPr lvl="0"/>
            <a:r>
              <a:rPr lang="en-US" dirty="0"/>
              <a:t>Point 1</a:t>
            </a:r>
          </a:p>
        </p:txBody>
      </p:sp>
      <p:sp>
        <p:nvSpPr>
          <p:cNvPr id="25" name="Text Placeholder 24"/>
          <p:cNvSpPr>
            <a:spLocks noGrp="1"/>
          </p:cNvSpPr>
          <p:nvPr>
            <p:ph type="body" sz="quarter" idx="17" hasCustomPrompt="1"/>
          </p:nvPr>
        </p:nvSpPr>
        <p:spPr>
          <a:xfrm>
            <a:off x="594163" y="2996952"/>
            <a:ext cx="2717528" cy="936104"/>
          </a:xfrm>
          <a:prstGeom prst="rect">
            <a:avLst/>
          </a:prstGeom>
        </p:spPr>
        <p:txBody>
          <a:bodyPr anchor="ctr"/>
          <a:lstStyle>
            <a:lvl1pPr marL="0" indent="0">
              <a:buNone/>
              <a:defRPr sz="1800">
                <a:solidFill>
                  <a:schemeClr val="bg1"/>
                </a:solidFill>
              </a:defRPr>
            </a:lvl1pPr>
          </a:lstStyle>
          <a:p>
            <a:pPr lvl="0"/>
            <a:r>
              <a:rPr lang="en-US" dirty="0"/>
              <a:t>Point 2</a:t>
            </a:r>
          </a:p>
        </p:txBody>
      </p:sp>
      <p:sp>
        <p:nvSpPr>
          <p:cNvPr id="27" name="Text Placeholder 26"/>
          <p:cNvSpPr>
            <a:spLocks noGrp="1"/>
          </p:cNvSpPr>
          <p:nvPr>
            <p:ph type="body" sz="quarter" idx="18" hasCustomPrompt="1"/>
          </p:nvPr>
        </p:nvSpPr>
        <p:spPr>
          <a:xfrm>
            <a:off x="582977" y="4365106"/>
            <a:ext cx="2716800" cy="936103"/>
          </a:xfrm>
          <a:prstGeom prst="rect">
            <a:avLst/>
          </a:prstGeom>
        </p:spPr>
        <p:txBody>
          <a:bodyPr anchor="ctr"/>
          <a:lstStyle>
            <a:lvl1pPr marL="0" indent="0">
              <a:buNone/>
              <a:defRPr sz="1800">
                <a:solidFill>
                  <a:schemeClr val="bg1"/>
                </a:solidFill>
              </a:defRPr>
            </a:lvl1pPr>
          </a:lstStyle>
          <a:p>
            <a:pPr lvl="0"/>
            <a:r>
              <a:rPr lang="en-US" dirty="0"/>
              <a:t>Point 3</a:t>
            </a:r>
          </a:p>
        </p:txBody>
      </p:sp>
      <p:sp>
        <p:nvSpPr>
          <p:cNvPr id="4" name="Table Placeholder 3"/>
          <p:cNvSpPr>
            <a:spLocks noGrp="1"/>
          </p:cNvSpPr>
          <p:nvPr>
            <p:ph type="tbl" sz="quarter" idx="19"/>
          </p:nvPr>
        </p:nvSpPr>
        <p:spPr>
          <a:xfrm>
            <a:off x="3407701" y="1131093"/>
            <a:ext cx="8784299" cy="4890195"/>
          </a:xfrm>
        </p:spPr>
        <p:txBody>
          <a:bodyPr/>
          <a:lstStyle/>
          <a:p>
            <a:r>
              <a:rPr lang="en-US"/>
              <a:t>Click icon to add table</a:t>
            </a:r>
          </a:p>
        </p:txBody>
      </p:sp>
    </p:spTree>
    <p:extLst>
      <p:ext uri="{BB962C8B-B14F-4D97-AF65-F5344CB8AC3E}">
        <p14:creationId xmlns:p14="http://schemas.microsoft.com/office/powerpoint/2010/main" val="302889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MP Table Full Page">
    <p:spTree>
      <p:nvGrpSpPr>
        <p:cNvPr id="1" name=""/>
        <p:cNvGrpSpPr/>
        <p:nvPr/>
      </p:nvGrpSpPr>
      <p:grpSpPr>
        <a:xfrm>
          <a:off x="0" y="0"/>
          <a:ext cx="0" cy="0"/>
          <a:chOff x="0" y="0"/>
          <a:chExt cx="0" cy="0"/>
        </a:xfrm>
      </p:grpSpPr>
      <p:sp>
        <p:nvSpPr>
          <p:cNvPr id="4" name="Table Placeholder 3"/>
          <p:cNvSpPr>
            <a:spLocks noGrp="1"/>
          </p:cNvSpPr>
          <p:nvPr>
            <p:ph type="tbl" sz="quarter" idx="13"/>
          </p:nvPr>
        </p:nvSpPr>
        <p:spPr>
          <a:xfrm>
            <a:off x="474375" y="1125538"/>
            <a:ext cx="11184000" cy="5327650"/>
          </a:xfrm>
        </p:spPr>
        <p:txBody>
          <a:bodyPr/>
          <a:lstStyle/>
          <a:p>
            <a:r>
              <a:rPr lang="en-US"/>
              <a:t>Click icon to add table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10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MP - 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grpSp>
        <p:nvGrpSpPr>
          <p:cNvPr id="304" name="Group 303"/>
          <p:cNvGrpSpPr>
            <a:grpSpLocks noChangeAspect="1"/>
          </p:cNvGrpSpPr>
          <p:nvPr userDrawn="1"/>
        </p:nvGrpSpPr>
        <p:grpSpPr bwMode="auto">
          <a:xfrm>
            <a:off x="867180" y="759599"/>
            <a:ext cx="10721801" cy="6284341"/>
            <a:chOff x="111" y="1126"/>
            <a:chExt cx="5526" cy="3239"/>
          </a:xfrm>
          <a:solidFill>
            <a:schemeClr val="accent4">
              <a:lumMod val="60000"/>
              <a:lumOff val="40000"/>
              <a:alpha val="65000"/>
            </a:schemeClr>
          </a:solidFill>
        </p:grpSpPr>
        <p:grpSp>
          <p:nvGrpSpPr>
            <p:cNvPr id="305" name="Group 304"/>
            <p:cNvGrpSpPr>
              <a:grpSpLocks/>
            </p:cNvGrpSpPr>
            <p:nvPr/>
          </p:nvGrpSpPr>
          <p:grpSpPr bwMode="auto">
            <a:xfrm>
              <a:off x="898" y="1126"/>
              <a:ext cx="4551" cy="3018"/>
              <a:chOff x="898" y="1126"/>
              <a:chExt cx="4551" cy="3018"/>
            </a:xfrm>
            <a:grpFill/>
          </p:grpSpPr>
          <p:sp>
            <p:nvSpPr>
              <p:cNvPr id="403" name="Freeform 5"/>
              <p:cNvSpPr>
                <a:spLocks/>
              </p:cNvSpPr>
              <p:nvPr/>
            </p:nvSpPr>
            <p:spPr bwMode="auto">
              <a:xfrm>
                <a:off x="1560" y="2255"/>
                <a:ext cx="35" cy="17"/>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4" name="Freeform 6"/>
              <p:cNvSpPr>
                <a:spLocks/>
              </p:cNvSpPr>
              <p:nvPr/>
            </p:nvSpPr>
            <p:spPr bwMode="auto">
              <a:xfrm>
                <a:off x="3040" y="1999"/>
                <a:ext cx="279" cy="190"/>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5" name="Freeform 7"/>
              <p:cNvSpPr>
                <a:spLocks/>
              </p:cNvSpPr>
              <p:nvPr/>
            </p:nvSpPr>
            <p:spPr bwMode="auto">
              <a:xfrm>
                <a:off x="2318" y="1644"/>
                <a:ext cx="175" cy="91"/>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6" name="Freeform 8"/>
              <p:cNvSpPr>
                <a:spLocks/>
              </p:cNvSpPr>
              <p:nvPr/>
            </p:nvSpPr>
            <p:spPr bwMode="auto">
              <a:xfrm>
                <a:off x="2536" y="1931"/>
                <a:ext cx="71" cy="9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7" name="Freeform 9"/>
              <p:cNvSpPr>
                <a:spLocks/>
              </p:cNvSpPr>
              <p:nvPr/>
            </p:nvSpPr>
            <p:spPr bwMode="auto">
              <a:xfrm>
                <a:off x="4051" y="2009"/>
                <a:ext cx="498" cy="240"/>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8" name="Freeform 10"/>
              <p:cNvSpPr>
                <a:spLocks/>
              </p:cNvSpPr>
              <p:nvPr/>
            </p:nvSpPr>
            <p:spPr bwMode="auto">
              <a:xfrm>
                <a:off x="3829" y="1976"/>
                <a:ext cx="951" cy="71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09" name="Freeform 11"/>
              <p:cNvSpPr>
                <a:spLocks noEditPoints="1"/>
              </p:cNvSpPr>
              <p:nvPr/>
            </p:nvSpPr>
            <p:spPr bwMode="auto">
              <a:xfrm>
                <a:off x="5259" y="3746"/>
                <a:ext cx="190" cy="26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10" name="Freeform 12"/>
              <p:cNvSpPr>
                <a:spLocks/>
              </p:cNvSpPr>
              <p:nvPr/>
            </p:nvSpPr>
            <p:spPr bwMode="auto">
              <a:xfrm>
                <a:off x="1575" y="1126"/>
                <a:ext cx="949" cy="696"/>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1" name="Freeform 13"/>
              <p:cNvSpPr>
                <a:spLocks/>
              </p:cNvSpPr>
              <p:nvPr/>
            </p:nvSpPr>
            <p:spPr bwMode="auto">
              <a:xfrm>
                <a:off x="3364" y="3294"/>
                <a:ext cx="116" cy="276"/>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2" name="Freeform 14"/>
              <p:cNvSpPr>
                <a:spLocks/>
              </p:cNvSpPr>
              <p:nvPr/>
            </p:nvSpPr>
            <p:spPr bwMode="auto">
              <a:xfrm>
                <a:off x="898" y="2433"/>
                <a:ext cx="470" cy="363"/>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3" name="Freeform 15"/>
              <p:cNvSpPr>
                <a:spLocks/>
              </p:cNvSpPr>
              <p:nvPr/>
            </p:nvSpPr>
            <p:spPr bwMode="auto">
              <a:xfrm>
                <a:off x="1329" y="2718"/>
                <a:ext cx="17" cy="51"/>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4" name="Freeform 16"/>
              <p:cNvSpPr>
                <a:spLocks/>
              </p:cNvSpPr>
              <p:nvPr/>
            </p:nvSpPr>
            <p:spPr bwMode="auto">
              <a:xfrm>
                <a:off x="1626" y="3252"/>
                <a:ext cx="198" cy="262"/>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15" name="Freeform 17"/>
              <p:cNvSpPr>
                <a:spLocks/>
              </p:cNvSpPr>
              <p:nvPr/>
            </p:nvSpPr>
            <p:spPr bwMode="auto">
              <a:xfrm>
                <a:off x="1738" y="3438"/>
                <a:ext cx="130" cy="173"/>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6" name="Freeform 18"/>
              <p:cNvSpPr>
                <a:spLocks/>
              </p:cNvSpPr>
              <p:nvPr/>
            </p:nvSpPr>
            <p:spPr bwMode="auto">
              <a:xfrm>
                <a:off x="1798" y="3653"/>
                <a:ext cx="90" cy="107"/>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7" name="Freeform 19"/>
              <p:cNvSpPr>
                <a:spLocks/>
              </p:cNvSpPr>
              <p:nvPr/>
            </p:nvSpPr>
            <p:spPr bwMode="auto">
              <a:xfrm>
                <a:off x="1445" y="3071"/>
                <a:ext cx="200" cy="351"/>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8" name="Freeform 20"/>
              <p:cNvSpPr>
                <a:spLocks/>
              </p:cNvSpPr>
              <p:nvPr/>
            </p:nvSpPr>
            <p:spPr bwMode="auto">
              <a:xfrm>
                <a:off x="1480" y="2835"/>
                <a:ext cx="192" cy="318"/>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19" name="Freeform 21"/>
              <p:cNvSpPr>
                <a:spLocks/>
              </p:cNvSpPr>
              <p:nvPr/>
            </p:nvSpPr>
            <p:spPr bwMode="auto">
              <a:xfrm>
                <a:off x="1570" y="2833"/>
                <a:ext cx="215" cy="229"/>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0" name="Freeform 22"/>
              <p:cNvSpPr>
                <a:spLocks/>
              </p:cNvSpPr>
              <p:nvPr/>
            </p:nvSpPr>
            <p:spPr bwMode="auto">
              <a:xfrm>
                <a:off x="1746" y="2910"/>
                <a:ext cx="85" cy="144"/>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1" name="Freeform 23"/>
              <p:cNvSpPr>
                <a:spLocks/>
              </p:cNvSpPr>
              <p:nvPr/>
            </p:nvSpPr>
            <p:spPr bwMode="auto">
              <a:xfrm>
                <a:off x="1806" y="2957"/>
                <a:ext cx="64" cy="85"/>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2" name="Freeform 24"/>
              <p:cNvSpPr>
                <a:spLocks/>
              </p:cNvSpPr>
              <p:nvPr/>
            </p:nvSpPr>
            <p:spPr bwMode="auto">
              <a:xfrm>
                <a:off x="1862" y="2965"/>
                <a:ext cx="45" cy="70"/>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3" name="Freeform 25"/>
              <p:cNvSpPr>
                <a:spLocks/>
              </p:cNvSpPr>
              <p:nvPr/>
            </p:nvSpPr>
            <p:spPr bwMode="auto">
              <a:xfrm>
                <a:off x="1378" y="2858"/>
                <a:ext cx="52" cy="6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4" name="Freeform 26"/>
              <p:cNvSpPr>
                <a:spLocks/>
              </p:cNvSpPr>
              <p:nvPr/>
            </p:nvSpPr>
            <p:spPr bwMode="auto">
              <a:xfrm>
                <a:off x="1350" y="2786"/>
                <a:ext cx="70" cy="8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5" name="Freeform 27"/>
              <p:cNvSpPr>
                <a:spLocks/>
              </p:cNvSpPr>
              <p:nvPr/>
            </p:nvSpPr>
            <p:spPr bwMode="auto">
              <a:xfrm>
                <a:off x="1323" y="2767"/>
                <a:ext cx="97" cy="60"/>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6" name="Freeform 28"/>
              <p:cNvSpPr>
                <a:spLocks/>
              </p:cNvSpPr>
              <p:nvPr/>
            </p:nvSpPr>
            <p:spPr bwMode="auto">
              <a:xfrm>
                <a:off x="1314" y="2800"/>
                <a:ext cx="38" cy="23"/>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7" name="Freeform 29"/>
              <p:cNvSpPr>
                <a:spLocks/>
              </p:cNvSpPr>
              <p:nvPr/>
            </p:nvSpPr>
            <p:spPr bwMode="auto">
              <a:xfrm>
                <a:off x="1282" y="2734"/>
                <a:ext cx="59" cy="7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28" name="Freeform 30"/>
              <p:cNvSpPr>
                <a:spLocks/>
              </p:cNvSpPr>
              <p:nvPr/>
            </p:nvSpPr>
            <p:spPr bwMode="auto">
              <a:xfrm>
                <a:off x="1451" y="3046"/>
                <a:ext cx="91" cy="124"/>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29" name="Freeform 31"/>
              <p:cNvSpPr>
                <a:spLocks/>
              </p:cNvSpPr>
              <p:nvPr/>
            </p:nvSpPr>
            <p:spPr bwMode="auto">
              <a:xfrm>
                <a:off x="1292" y="3068"/>
                <a:ext cx="12" cy="27"/>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0" name="Freeform 32"/>
              <p:cNvSpPr>
                <a:spLocks/>
              </p:cNvSpPr>
              <p:nvPr/>
            </p:nvSpPr>
            <p:spPr bwMode="auto">
              <a:xfrm>
                <a:off x="1306" y="3079"/>
                <a:ext cx="8" cy="1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1" name="Freeform 33"/>
              <p:cNvSpPr>
                <a:spLocks/>
              </p:cNvSpPr>
              <p:nvPr/>
            </p:nvSpPr>
            <p:spPr bwMode="auto">
              <a:xfrm>
                <a:off x="1319" y="3085"/>
                <a:ext cx="6" cy="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2" name="Freeform 34"/>
              <p:cNvSpPr>
                <a:spLocks/>
              </p:cNvSpPr>
              <p:nvPr/>
            </p:nvSpPr>
            <p:spPr bwMode="auto">
              <a:xfrm>
                <a:off x="1304" y="3073"/>
                <a:ext cx="6" cy="1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3" name="Freeform 35"/>
              <p:cNvSpPr>
                <a:spLocks/>
              </p:cNvSpPr>
              <p:nvPr/>
            </p:nvSpPr>
            <p:spPr bwMode="auto">
              <a:xfrm>
                <a:off x="1288" y="3077"/>
                <a:ext cx="10" cy="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4" name="Freeform 36"/>
              <p:cNvSpPr>
                <a:spLocks/>
              </p:cNvSpPr>
              <p:nvPr/>
            </p:nvSpPr>
            <p:spPr bwMode="auto">
              <a:xfrm>
                <a:off x="1306" y="3095"/>
                <a:ext cx="6" cy="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5" name="Freeform 37"/>
              <p:cNvSpPr>
                <a:spLocks/>
              </p:cNvSpPr>
              <p:nvPr/>
            </p:nvSpPr>
            <p:spPr bwMode="auto">
              <a:xfrm>
                <a:off x="1306" y="3066"/>
                <a:ext cx="4" cy="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6" name="Freeform 38"/>
              <p:cNvSpPr>
                <a:spLocks/>
              </p:cNvSpPr>
              <p:nvPr/>
            </p:nvSpPr>
            <p:spPr bwMode="auto">
              <a:xfrm>
                <a:off x="1496" y="2718"/>
                <a:ext cx="35" cy="18"/>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7" name="Freeform 39"/>
              <p:cNvSpPr>
                <a:spLocks/>
              </p:cNvSpPr>
              <p:nvPr/>
            </p:nvSpPr>
            <p:spPr bwMode="auto">
              <a:xfrm>
                <a:off x="1554" y="2691"/>
                <a:ext cx="47" cy="4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8" name="Freeform 40"/>
              <p:cNvSpPr>
                <a:spLocks/>
              </p:cNvSpPr>
              <p:nvPr/>
            </p:nvSpPr>
            <p:spPr bwMode="auto">
              <a:xfrm>
                <a:off x="1593" y="2687"/>
                <a:ext cx="58" cy="5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39" name="Freeform 41"/>
              <p:cNvSpPr>
                <a:spLocks/>
              </p:cNvSpPr>
              <p:nvPr/>
            </p:nvSpPr>
            <p:spPr bwMode="auto">
              <a:xfrm>
                <a:off x="3748" y="2369"/>
                <a:ext cx="454" cy="561"/>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0" name="Freeform 42"/>
              <p:cNvSpPr>
                <a:spLocks/>
              </p:cNvSpPr>
              <p:nvPr/>
            </p:nvSpPr>
            <p:spPr bwMode="auto">
              <a:xfrm>
                <a:off x="3928" y="2480"/>
                <a:ext cx="132" cy="87"/>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1" name="Freeform 43"/>
              <p:cNvSpPr>
                <a:spLocks/>
              </p:cNvSpPr>
              <p:nvPr/>
            </p:nvSpPr>
            <p:spPr bwMode="auto">
              <a:xfrm>
                <a:off x="4062" y="2523"/>
                <a:ext cx="58" cy="38"/>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2" name="Freeform 44"/>
              <p:cNvSpPr>
                <a:spLocks/>
              </p:cNvSpPr>
              <p:nvPr/>
            </p:nvSpPr>
            <p:spPr bwMode="auto">
              <a:xfrm>
                <a:off x="4051" y="2559"/>
                <a:ext cx="75" cy="123"/>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3" name="Freeform 45"/>
              <p:cNvSpPr>
                <a:spLocks/>
              </p:cNvSpPr>
              <p:nvPr/>
            </p:nvSpPr>
            <p:spPr bwMode="auto">
              <a:xfrm>
                <a:off x="3632" y="2313"/>
                <a:ext cx="221" cy="198"/>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4" name="Freeform 46"/>
              <p:cNvSpPr>
                <a:spLocks/>
              </p:cNvSpPr>
              <p:nvPr/>
            </p:nvSpPr>
            <p:spPr bwMode="auto">
              <a:xfrm>
                <a:off x="3637" y="2344"/>
                <a:ext cx="260" cy="275"/>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5" name="Freeform 47"/>
              <p:cNvSpPr>
                <a:spLocks/>
              </p:cNvSpPr>
              <p:nvPr/>
            </p:nvSpPr>
            <p:spPr bwMode="auto">
              <a:xfrm>
                <a:off x="3377" y="2284"/>
                <a:ext cx="297" cy="30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6" name="Freeform 48"/>
              <p:cNvSpPr>
                <a:spLocks/>
              </p:cNvSpPr>
              <p:nvPr/>
            </p:nvSpPr>
            <p:spPr bwMode="auto">
              <a:xfrm>
                <a:off x="3102" y="2232"/>
                <a:ext cx="287" cy="1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7" name="Freeform 49"/>
              <p:cNvSpPr>
                <a:spLocks/>
              </p:cNvSpPr>
              <p:nvPr/>
            </p:nvSpPr>
            <p:spPr bwMode="auto">
              <a:xfrm>
                <a:off x="3505" y="2220"/>
                <a:ext cx="224" cy="16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8" name="Freeform 50"/>
              <p:cNvSpPr>
                <a:spLocks/>
              </p:cNvSpPr>
              <p:nvPr/>
            </p:nvSpPr>
            <p:spPr bwMode="auto">
              <a:xfrm>
                <a:off x="3560" y="2160"/>
                <a:ext cx="271" cy="184"/>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49" name="Freeform 51"/>
              <p:cNvSpPr>
                <a:spLocks/>
              </p:cNvSpPr>
              <p:nvPr/>
            </p:nvSpPr>
            <p:spPr bwMode="auto">
              <a:xfrm>
                <a:off x="3767" y="2212"/>
                <a:ext cx="167" cy="8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0" name="Freeform 52"/>
              <p:cNvSpPr>
                <a:spLocks/>
              </p:cNvSpPr>
              <p:nvPr/>
            </p:nvSpPr>
            <p:spPr bwMode="auto">
              <a:xfrm>
                <a:off x="3734" y="2259"/>
                <a:ext cx="124" cy="97"/>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1" name="Freeform 53"/>
              <p:cNvSpPr>
                <a:spLocks/>
              </p:cNvSpPr>
              <p:nvPr/>
            </p:nvSpPr>
            <p:spPr bwMode="auto">
              <a:xfrm>
                <a:off x="4545" y="2583"/>
                <a:ext cx="33" cy="79"/>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2" name="Freeform 54"/>
              <p:cNvSpPr>
                <a:spLocks/>
              </p:cNvSpPr>
              <p:nvPr/>
            </p:nvSpPr>
            <p:spPr bwMode="auto">
              <a:xfrm>
                <a:off x="4615" y="2218"/>
                <a:ext cx="97" cy="118"/>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53" name="Freeform 55"/>
              <p:cNvSpPr>
                <a:spLocks/>
              </p:cNvSpPr>
              <p:nvPr/>
            </p:nvSpPr>
            <p:spPr bwMode="auto">
              <a:xfrm>
                <a:off x="4640" y="2311"/>
                <a:ext cx="55" cy="9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4" name="Freeform 56"/>
              <p:cNvSpPr>
                <a:spLocks/>
              </p:cNvSpPr>
              <p:nvPr/>
            </p:nvSpPr>
            <p:spPr bwMode="auto">
              <a:xfrm>
                <a:off x="4638" y="2418"/>
                <a:ext cx="18" cy="1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5" name="Freeform 57"/>
              <p:cNvSpPr>
                <a:spLocks/>
              </p:cNvSpPr>
              <p:nvPr/>
            </p:nvSpPr>
            <p:spPr bwMode="auto">
              <a:xfrm>
                <a:off x="4689" y="2394"/>
                <a:ext cx="6" cy="1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6" name="Freeform 58"/>
              <p:cNvSpPr>
                <a:spLocks/>
              </p:cNvSpPr>
              <p:nvPr/>
            </p:nvSpPr>
            <p:spPr bwMode="auto">
              <a:xfrm>
                <a:off x="4638" y="2398"/>
                <a:ext cx="8" cy="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7" name="Freeform 59"/>
              <p:cNvSpPr>
                <a:spLocks/>
              </p:cNvSpPr>
              <p:nvPr/>
            </p:nvSpPr>
            <p:spPr bwMode="auto">
              <a:xfrm>
                <a:off x="4638" y="2389"/>
                <a:ext cx="2" cy="5"/>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8" name="Freeform 60"/>
              <p:cNvSpPr>
                <a:spLocks/>
              </p:cNvSpPr>
              <p:nvPr/>
            </p:nvSpPr>
            <p:spPr bwMode="auto">
              <a:xfrm>
                <a:off x="4644" y="2356"/>
                <a:ext cx="2" cy="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59" name="Freeform 61"/>
              <p:cNvSpPr>
                <a:spLocks/>
              </p:cNvSpPr>
              <p:nvPr/>
            </p:nvSpPr>
            <p:spPr bwMode="auto">
              <a:xfrm>
                <a:off x="4677" y="2389"/>
                <a:ext cx="6" cy="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0" name="Freeform 62"/>
              <p:cNvSpPr>
                <a:spLocks/>
              </p:cNvSpPr>
              <p:nvPr/>
            </p:nvSpPr>
            <p:spPr bwMode="auto">
              <a:xfrm>
                <a:off x="4667" y="2389"/>
                <a:ext cx="4" cy="5"/>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1" name="Freeform 63"/>
              <p:cNvSpPr>
                <a:spLocks/>
              </p:cNvSpPr>
              <p:nvPr/>
            </p:nvSpPr>
            <p:spPr bwMode="auto">
              <a:xfrm>
                <a:off x="4646" y="2404"/>
                <a:ext cx="4" cy="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2" name="Freeform 64"/>
              <p:cNvSpPr>
                <a:spLocks/>
              </p:cNvSpPr>
              <p:nvPr/>
            </p:nvSpPr>
            <p:spPr bwMode="auto">
              <a:xfrm>
                <a:off x="4644" y="2329"/>
                <a:ext cx="2" cy="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3" name="Freeform 65"/>
              <p:cNvSpPr>
                <a:spLocks/>
              </p:cNvSpPr>
              <p:nvPr/>
            </p:nvSpPr>
            <p:spPr bwMode="auto">
              <a:xfrm>
                <a:off x="4369" y="2687"/>
                <a:ext cx="38" cy="4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4" name="Freeform 66"/>
              <p:cNvSpPr>
                <a:spLocks/>
              </p:cNvSpPr>
              <p:nvPr/>
            </p:nvSpPr>
            <p:spPr bwMode="auto">
              <a:xfrm>
                <a:off x="3926" y="2887"/>
                <a:ext cx="35" cy="7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5" name="Freeform 67"/>
              <p:cNvSpPr>
                <a:spLocks/>
              </p:cNvSpPr>
              <p:nvPr/>
            </p:nvSpPr>
            <p:spPr bwMode="auto">
              <a:xfrm>
                <a:off x="4118" y="2517"/>
                <a:ext cx="140" cy="370"/>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6" name="Freeform 68"/>
              <p:cNvSpPr>
                <a:spLocks/>
              </p:cNvSpPr>
              <p:nvPr/>
            </p:nvSpPr>
            <p:spPr bwMode="auto">
              <a:xfrm>
                <a:off x="4198" y="2682"/>
                <a:ext cx="130" cy="287"/>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7" name="Freeform 69"/>
              <p:cNvSpPr>
                <a:spLocks/>
              </p:cNvSpPr>
              <p:nvPr/>
            </p:nvSpPr>
            <p:spPr bwMode="auto">
              <a:xfrm>
                <a:off x="4124" y="2815"/>
                <a:ext cx="10" cy="45"/>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8" name="Freeform 70"/>
              <p:cNvSpPr>
                <a:spLocks/>
              </p:cNvSpPr>
              <p:nvPr/>
            </p:nvSpPr>
            <p:spPr bwMode="auto">
              <a:xfrm>
                <a:off x="4120" y="2866"/>
                <a:ext cx="6" cy="1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69" name="Freeform 71"/>
              <p:cNvSpPr>
                <a:spLocks/>
              </p:cNvSpPr>
              <p:nvPr/>
            </p:nvSpPr>
            <p:spPr bwMode="auto">
              <a:xfrm>
                <a:off x="4140" y="2936"/>
                <a:ext cx="8" cy="1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0" name="Freeform 72"/>
              <p:cNvSpPr>
                <a:spLocks/>
              </p:cNvSpPr>
              <p:nvPr/>
            </p:nvSpPr>
            <p:spPr bwMode="auto">
              <a:xfrm>
                <a:off x="4124" y="2895"/>
                <a:ext cx="6" cy="8"/>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1" name="Freeform 73"/>
              <p:cNvSpPr>
                <a:spLocks/>
              </p:cNvSpPr>
              <p:nvPr/>
            </p:nvSpPr>
            <p:spPr bwMode="auto">
              <a:xfrm>
                <a:off x="4136" y="2920"/>
                <a:ext cx="4" cy="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2" name="Freeform 74"/>
              <p:cNvSpPr>
                <a:spLocks/>
              </p:cNvSpPr>
              <p:nvPr/>
            </p:nvSpPr>
            <p:spPr bwMode="auto">
              <a:xfrm>
                <a:off x="4272" y="2621"/>
                <a:ext cx="114" cy="29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3" name="Freeform 75"/>
              <p:cNvSpPr>
                <a:spLocks/>
              </p:cNvSpPr>
              <p:nvPr/>
            </p:nvSpPr>
            <p:spPr bwMode="auto">
              <a:xfrm>
                <a:off x="4243" y="2643"/>
                <a:ext cx="116" cy="169"/>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4" name="Freeform 76"/>
              <p:cNvSpPr>
                <a:spLocks/>
              </p:cNvSpPr>
              <p:nvPr/>
            </p:nvSpPr>
            <p:spPr bwMode="auto">
              <a:xfrm>
                <a:off x="4272" y="2794"/>
                <a:ext cx="85" cy="82"/>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5" name="Freeform 77"/>
              <p:cNvSpPr>
                <a:spLocks/>
              </p:cNvSpPr>
              <p:nvPr/>
            </p:nvSpPr>
            <p:spPr bwMode="auto">
              <a:xfrm>
                <a:off x="3234" y="2445"/>
                <a:ext cx="322" cy="330"/>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6" name="Freeform 78"/>
              <p:cNvSpPr>
                <a:spLocks/>
              </p:cNvSpPr>
              <p:nvPr/>
            </p:nvSpPr>
            <p:spPr bwMode="auto">
              <a:xfrm>
                <a:off x="3296" y="2338"/>
                <a:ext cx="151" cy="173"/>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7" name="Freeform 79"/>
              <p:cNvSpPr>
                <a:spLocks/>
              </p:cNvSpPr>
              <p:nvPr/>
            </p:nvSpPr>
            <p:spPr bwMode="auto">
              <a:xfrm>
                <a:off x="3418" y="2490"/>
                <a:ext cx="27" cy="3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8" name="Freeform 80"/>
              <p:cNvSpPr>
                <a:spLocks/>
              </p:cNvSpPr>
              <p:nvPr/>
            </p:nvSpPr>
            <p:spPr bwMode="auto">
              <a:xfrm>
                <a:off x="3498" y="2588"/>
                <a:ext cx="124" cy="16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79" name="Freeform 81"/>
              <p:cNvSpPr>
                <a:spLocks/>
              </p:cNvSpPr>
              <p:nvPr/>
            </p:nvSpPr>
            <p:spPr bwMode="auto">
              <a:xfrm>
                <a:off x="3352" y="2709"/>
                <a:ext cx="167" cy="126"/>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0" name="Freeform 82"/>
              <p:cNvSpPr>
                <a:spLocks/>
              </p:cNvSpPr>
              <p:nvPr/>
            </p:nvSpPr>
            <p:spPr bwMode="auto">
              <a:xfrm>
                <a:off x="2838" y="2427"/>
                <a:ext cx="252" cy="27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1" name="Freeform 83"/>
              <p:cNvSpPr>
                <a:spLocks/>
              </p:cNvSpPr>
              <p:nvPr/>
            </p:nvSpPr>
            <p:spPr bwMode="auto">
              <a:xfrm>
                <a:off x="3034" y="2631"/>
                <a:ext cx="260" cy="380"/>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2" name="Freeform 84"/>
              <p:cNvSpPr>
                <a:spLocks/>
              </p:cNvSpPr>
              <p:nvPr/>
            </p:nvSpPr>
            <p:spPr bwMode="auto">
              <a:xfrm>
                <a:off x="3197" y="2375"/>
                <a:ext cx="37" cy="23"/>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3" name="Freeform 85"/>
              <p:cNvSpPr>
                <a:spLocks/>
              </p:cNvSpPr>
              <p:nvPr/>
            </p:nvSpPr>
            <p:spPr bwMode="auto">
              <a:xfrm>
                <a:off x="2920" y="2365"/>
                <a:ext cx="5" cy="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4" name="Freeform 86"/>
              <p:cNvSpPr>
                <a:spLocks/>
              </p:cNvSpPr>
              <p:nvPr/>
            </p:nvSpPr>
            <p:spPr bwMode="auto">
              <a:xfrm>
                <a:off x="2569" y="2340"/>
                <a:ext cx="318" cy="37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85" name="Freeform 87"/>
              <p:cNvSpPr>
                <a:spLocks/>
              </p:cNvSpPr>
              <p:nvPr/>
            </p:nvSpPr>
            <p:spPr bwMode="auto">
              <a:xfrm>
                <a:off x="2815" y="2338"/>
                <a:ext cx="68" cy="148"/>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6" name="Freeform 88"/>
              <p:cNvSpPr>
                <a:spLocks/>
              </p:cNvSpPr>
              <p:nvPr/>
            </p:nvSpPr>
            <p:spPr bwMode="auto">
              <a:xfrm>
                <a:off x="3079" y="2455"/>
                <a:ext cx="176" cy="20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7" name="Freeform 89"/>
              <p:cNvSpPr>
                <a:spLocks/>
              </p:cNvSpPr>
              <p:nvPr/>
            </p:nvSpPr>
            <p:spPr bwMode="auto">
              <a:xfrm>
                <a:off x="3249" y="2338"/>
                <a:ext cx="103" cy="105"/>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8" name="Freeform 90"/>
              <p:cNvSpPr>
                <a:spLocks/>
              </p:cNvSpPr>
              <p:nvPr/>
            </p:nvSpPr>
            <p:spPr bwMode="auto">
              <a:xfrm>
                <a:off x="3240" y="2394"/>
                <a:ext cx="23" cy="3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89" name="Freeform 91"/>
              <p:cNvSpPr>
                <a:spLocks/>
              </p:cNvSpPr>
              <p:nvPr/>
            </p:nvSpPr>
            <p:spPr bwMode="auto">
              <a:xfrm>
                <a:off x="3238" y="2422"/>
                <a:ext cx="68" cy="85"/>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0" name="Freeform 92"/>
              <p:cNvSpPr>
                <a:spLocks/>
              </p:cNvSpPr>
              <p:nvPr/>
            </p:nvSpPr>
            <p:spPr bwMode="auto">
              <a:xfrm>
                <a:off x="3333" y="2841"/>
                <a:ext cx="165" cy="26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1" name="Freeform 93"/>
              <p:cNvSpPr>
                <a:spLocks/>
              </p:cNvSpPr>
              <p:nvPr/>
            </p:nvSpPr>
            <p:spPr bwMode="auto">
              <a:xfrm>
                <a:off x="3203" y="2784"/>
                <a:ext cx="238" cy="227"/>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2" name="Freeform 94"/>
              <p:cNvSpPr>
                <a:spLocks/>
              </p:cNvSpPr>
              <p:nvPr/>
            </p:nvSpPr>
            <p:spPr bwMode="auto">
              <a:xfrm>
                <a:off x="3257" y="2728"/>
                <a:ext cx="107" cy="11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3" name="Freeform 95"/>
              <p:cNvSpPr>
                <a:spLocks/>
              </p:cNvSpPr>
              <p:nvPr/>
            </p:nvSpPr>
            <p:spPr bwMode="auto">
              <a:xfrm>
                <a:off x="3344" y="2829"/>
                <a:ext cx="28" cy="4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494" name="Freeform 96"/>
              <p:cNvSpPr>
                <a:spLocks/>
              </p:cNvSpPr>
              <p:nvPr/>
            </p:nvSpPr>
            <p:spPr bwMode="auto">
              <a:xfrm>
                <a:off x="2889" y="2965"/>
                <a:ext cx="300" cy="374"/>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5" name="Freeform 97"/>
              <p:cNvSpPr>
                <a:spLocks/>
              </p:cNvSpPr>
              <p:nvPr/>
            </p:nvSpPr>
            <p:spPr bwMode="auto">
              <a:xfrm>
                <a:off x="3220" y="2976"/>
                <a:ext cx="126" cy="185"/>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6" name="Freeform 98"/>
              <p:cNvSpPr>
                <a:spLocks/>
              </p:cNvSpPr>
              <p:nvPr/>
            </p:nvSpPr>
            <p:spPr bwMode="auto">
              <a:xfrm>
                <a:off x="3158" y="2992"/>
                <a:ext cx="82" cy="109"/>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7" name="Freeform 99"/>
              <p:cNvSpPr>
                <a:spLocks/>
              </p:cNvSpPr>
              <p:nvPr/>
            </p:nvSpPr>
            <p:spPr bwMode="auto">
              <a:xfrm>
                <a:off x="2877" y="3182"/>
                <a:ext cx="198" cy="23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8" name="Freeform 100"/>
              <p:cNvSpPr>
                <a:spLocks/>
              </p:cNvSpPr>
              <p:nvPr/>
            </p:nvSpPr>
            <p:spPr bwMode="auto">
              <a:xfrm>
                <a:off x="3040" y="3227"/>
                <a:ext cx="180" cy="19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99" name="Freeform 101"/>
              <p:cNvSpPr>
                <a:spLocks/>
              </p:cNvSpPr>
              <p:nvPr/>
            </p:nvSpPr>
            <p:spPr bwMode="auto">
              <a:xfrm>
                <a:off x="3164" y="3273"/>
                <a:ext cx="169" cy="31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00" name="Freeform 102"/>
              <p:cNvSpPr>
                <a:spLocks/>
              </p:cNvSpPr>
              <p:nvPr/>
            </p:nvSpPr>
            <p:spPr bwMode="auto">
              <a:xfrm>
                <a:off x="2877" y="3391"/>
                <a:ext cx="213" cy="243"/>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1" name="Freeform 103"/>
              <p:cNvSpPr>
                <a:spLocks/>
              </p:cNvSpPr>
              <p:nvPr/>
            </p:nvSpPr>
            <p:spPr bwMode="auto">
              <a:xfrm>
                <a:off x="3011" y="3411"/>
                <a:ext cx="141" cy="184"/>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2" name="Freeform 104"/>
              <p:cNvSpPr>
                <a:spLocks/>
              </p:cNvSpPr>
              <p:nvPr/>
            </p:nvSpPr>
            <p:spPr bwMode="auto">
              <a:xfrm>
                <a:off x="3090" y="3368"/>
                <a:ext cx="124" cy="13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3" name="Freeform 105"/>
              <p:cNvSpPr>
                <a:spLocks/>
              </p:cNvSpPr>
              <p:nvPr/>
            </p:nvSpPr>
            <p:spPr bwMode="auto">
              <a:xfrm>
                <a:off x="2955" y="3496"/>
                <a:ext cx="254" cy="25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4" name="Freeform 106"/>
              <p:cNvSpPr>
                <a:spLocks/>
              </p:cNvSpPr>
              <p:nvPr/>
            </p:nvSpPr>
            <p:spPr bwMode="auto">
              <a:xfrm>
                <a:off x="3114" y="3618"/>
                <a:ext cx="44" cy="53"/>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5" name="Freeform 107"/>
              <p:cNvSpPr>
                <a:spLocks/>
              </p:cNvSpPr>
              <p:nvPr/>
            </p:nvSpPr>
            <p:spPr bwMode="auto">
              <a:xfrm>
                <a:off x="3174" y="3564"/>
                <a:ext cx="23" cy="37"/>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6" name="Freeform 108"/>
              <p:cNvSpPr>
                <a:spLocks/>
              </p:cNvSpPr>
              <p:nvPr/>
            </p:nvSpPr>
            <p:spPr bwMode="auto">
              <a:xfrm>
                <a:off x="3203" y="3252"/>
                <a:ext cx="54" cy="151"/>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7" name="Freeform 109"/>
              <p:cNvSpPr>
                <a:spLocks/>
              </p:cNvSpPr>
              <p:nvPr/>
            </p:nvSpPr>
            <p:spPr bwMode="auto">
              <a:xfrm>
                <a:off x="2904" y="2621"/>
                <a:ext cx="171" cy="311"/>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8" name="Freeform 110"/>
              <p:cNvSpPr>
                <a:spLocks/>
              </p:cNvSpPr>
              <p:nvPr/>
            </p:nvSpPr>
            <p:spPr bwMode="auto">
              <a:xfrm>
                <a:off x="2702" y="2621"/>
                <a:ext cx="251" cy="229"/>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09" name="Freeform 111"/>
              <p:cNvSpPr>
                <a:spLocks/>
              </p:cNvSpPr>
              <p:nvPr/>
            </p:nvSpPr>
            <p:spPr bwMode="auto">
              <a:xfrm>
                <a:off x="2510" y="2590"/>
                <a:ext cx="258" cy="297"/>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0" name="Freeform 112"/>
              <p:cNvSpPr>
                <a:spLocks/>
              </p:cNvSpPr>
              <p:nvPr/>
            </p:nvSpPr>
            <p:spPr bwMode="auto">
              <a:xfrm>
                <a:off x="2437" y="2546"/>
                <a:ext cx="192" cy="248"/>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1" name="Freeform 113"/>
              <p:cNvSpPr>
                <a:spLocks/>
              </p:cNvSpPr>
              <p:nvPr/>
            </p:nvSpPr>
            <p:spPr bwMode="auto">
              <a:xfrm>
                <a:off x="2745" y="2806"/>
                <a:ext cx="186" cy="186"/>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12" name="Freeform 114"/>
              <p:cNvSpPr>
                <a:spLocks/>
              </p:cNvSpPr>
              <p:nvPr/>
            </p:nvSpPr>
            <p:spPr bwMode="auto">
              <a:xfrm>
                <a:off x="2922" y="2864"/>
                <a:ext cx="203" cy="16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3" name="Freeform 115"/>
              <p:cNvSpPr>
                <a:spLocks/>
              </p:cNvSpPr>
              <p:nvPr/>
            </p:nvSpPr>
            <p:spPr bwMode="auto">
              <a:xfrm>
                <a:off x="2832" y="2823"/>
                <a:ext cx="121" cy="21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4" name="Freeform 116"/>
              <p:cNvSpPr>
                <a:spLocks/>
              </p:cNvSpPr>
              <p:nvPr/>
            </p:nvSpPr>
            <p:spPr bwMode="auto">
              <a:xfrm>
                <a:off x="2887" y="3155"/>
                <a:ext cx="17" cy="27"/>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5" name="Freeform 117"/>
              <p:cNvSpPr>
                <a:spLocks/>
              </p:cNvSpPr>
              <p:nvPr/>
            </p:nvSpPr>
            <p:spPr bwMode="auto">
              <a:xfrm>
                <a:off x="2871" y="3002"/>
                <a:ext cx="118" cy="168"/>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16" name="Freeform 118"/>
              <p:cNvSpPr>
                <a:spLocks/>
              </p:cNvSpPr>
              <p:nvPr/>
            </p:nvSpPr>
            <p:spPr bwMode="auto">
              <a:xfrm>
                <a:off x="2832" y="3029"/>
                <a:ext cx="93" cy="118"/>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17" name="Freeform 119"/>
              <p:cNvSpPr>
                <a:spLocks/>
              </p:cNvSpPr>
              <p:nvPr/>
            </p:nvSpPr>
            <p:spPr bwMode="auto">
              <a:xfrm>
                <a:off x="2844" y="3029"/>
                <a:ext cx="31" cy="27"/>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8" name="Freeform 120"/>
              <p:cNvSpPr>
                <a:spLocks/>
              </p:cNvSpPr>
              <p:nvPr/>
            </p:nvSpPr>
            <p:spPr bwMode="auto">
              <a:xfrm>
                <a:off x="2827" y="3002"/>
                <a:ext cx="11" cy="1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19" name="Freeform 121"/>
              <p:cNvSpPr>
                <a:spLocks/>
              </p:cNvSpPr>
              <p:nvPr/>
            </p:nvSpPr>
            <p:spPr bwMode="auto">
              <a:xfrm>
                <a:off x="2797" y="3066"/>
                <a:ext cx="10" cy="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0" name="Freeform 122"/>
              <p:cNvSpPr>
                <a:spLocks/>
              </p:cNvSpPr>
              <p:nvPr/>
            </p:nvSpPr>
            <p:spPr bwMode="auto">
              <a:xfrm>
                <a:off x="3141" y="3091"/>
                <a:ext cx="35" cy="37"/>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1" name="Freeform 123"/>
              <p:cNvSpPr>
                <a:spLocks/>
              </p:cNvSpPr>
              <p:nvPr/>
            </p:nvSpPr>
            <p:spPr bwMode="auto">
              <a:xfrm>
                <a:off x="3147" y="3116"/>
                <a:ext cx="36" cy="43"/>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2" name="Freeform 124"/>
              <p:cNvSpPr>
                <a:spLocks/>
              </p:cNvSpPr>
              <p:nvPr/>
            </p:nvSpPr>
            <p:spPr bwMode="auto">
              <a:xfrm>
                <a:off x="2615" y="2780"/>
                <a:ext cx="124" cy="115"/>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3" name="Freeform 125"/>
              <p:cNvSpPr>
                <a:spLocks/>
              </p:cNvSpPr>
              <p:nvPr/>
            </p:nvSpPr>
            <p:spPr bwMode="auto">
              <a:xfrm>
                <a:off x="2712" y="2833"/>
                <a:ext cx="54" cy="12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4" name="Freeform 126"/>
              <p:cNvSpPr>
                <a:spLocks/>
              </p:cNvSpPr>
              <p:nvPr/>
            </p:nvSpPr>
            <p:spPr bwMode="auto">
              <a:xfrm>
                <a:off x="2569" y="2864"/>
                <a:ext cx="98" cy="126"/>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5" name="Freeform 127"/>
              <p:cNvSpPr>
                <a:spLocks/>
              </p:cNvSpPr>
              <p:nvPr/>
            </p:nvSpPr>
            <p:spPr bwMode="auto">
              <a:xfrm>
                <a:off x="2650" y="2860"/>
                <a:ext cx="72" cy="126"/>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6" name="Freeform 128"/>
              <p:cNvSpPr>
                <a:spLocks/>
              </p:cNvSpPr>
              <p:nvPr/>
            </p:nvSpPr>
            <p:spPr bwMode="auto">
              <a:xfrm>
                <a:off x="2700" y="2860"/>
                <a:ext cx="30" cy="97"/>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27" name="Freeform 129"/>
              <p:cNvSpPr>
                <a:spLocks/>
              </p:cNvSpPr>
              <p:nvPr/>
            </p:nvSpPr>
            <p:spPr bwMode="auto">
              <a:xfrm>
                <a:off x="2499" y="2369"/>
                <a:ext cx="190" cy="169"/>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28" name="Freeform 130"/>
              <p:cNvSpPr>
                <a:spLocks/>
              </p:cNvSpPr>
              <p:nvPr/>
            </p:nvSpPr>
            <p:spPr bwMode="auto">
              <a:xfrm>
                <a:off x="2437" y="2538"/>
                <a:ext cx="132" cy="13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29" name="Freeform 131"/>
              <p:cNvSpPr>
                <a:spLocks/>
              </p:cNvSpPr>
              <p:nvPr/>
            </p:nvSpPr>
            <p:spPr bwMode="auto">
              <a:xfrm>
                <a:off x="2454" y="2528"/>
                <a:ext cx="12" cy="1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0" name="Freeform 132"/>
              <p:cNvSpPr>
                <a:spLocks/>
              </p:cNvSpPr>
              <p:nvPr/>
            </p:nvSpPr>
            <p:spPr bwMode="auto">
              <a:xfrm>
                <a:off x="2475" y="2517"/>
                <a:ext cx="16" cy="1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1" name="Freeform 133"/>
              <p:cNvSpPr>
                <a:spLocks/>
              </p:cNvSpPr>
              <p:nvPr/>
            </p:nvSpPr>
            <p:spPr bwMode="auto">
              <a:xfrm>
                <a:off x="2487" y="2507"/>
                <a:ext cx="6" cy="1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2" name="Freeform 134"/>
              <p:cNvSpPr>
                <a:spLocks/>
              </p:cNvSpPr>
              <p:nvPr/>
            </p:nvSpPr>
            <p:spPr bwMode="auto">
              <a:xfrm>
                <a:off x="2437" y="2519"/>
                <a:ext cx="15" cy="15"/>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3" name="Freeform 135"/>
              <p:cNvSpPr>
                <a:spLocks/>
              </p:cNvSpPr>
              <p:nvPr/>
            </p:nvSpPr>
            <p:spPr bwMode="auto">
              <a:xfrm>
                <a:off x="2423" y="2513"/>
                <a:ext cx="6" cy="1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4" name="Freeform 136"/>
              <p:cNvSpPr>
                <a:spLocks/>
              </p:cNvSpPr>
              <p:nvPr/>
            </p:nvSpPr>
            <p:spPr bwMode="auto">
              <a:xfrm>
                <a:off x="2431" y="2528"/>
                <a:ext cx="6" cy="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5" name="Freeform 137"/>
              <p:cNvSpPr>
                <a:spLocks/>
              </p:cNvSpPr>
              <p:nvPr/>
            </p:nvSpPr>
            <p:spPr bwMode="auto">
              <a:xfrm>
                <a:off x="2419" y="2534"/>
                <a:ext cx="6" cy="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6" name="Freeform 138"/>
              <p:cNvSpPr>
                <a:spLocks/>
              </p:cNvSpPr>
              <p:nvPr/>
            </p:nvSpPr>
            <p:spPr bwMode="auto">
              <a:xfrm>
                <a:off x="2526" y="2910"/>
                <a:ext cx="62" cy="82"/>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7" name="Freeform 139"/>
              <p:cNvSpPr>
                <a:spLocks/>
              </p:cNvSpPr>
              <p:nvPr/>
            </p:nvSpPr>
            <p:spPr bwMode="auto">
              <a:xfrm>
                <a:off x="2497" y="2881"/>
                <a:ext cx="46" cy="60"/>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8" name="Freeform 140"/>
              <p:cNvSpPr>
                <a:spLocks/>
              </p:cNvSpPr>
              <p:nvPr/>
            </p:nvSpPr>
            <p:spPr bwMode="auto">
              <a:xfrm>
                <a:off x="2431" y="2755"/>
                <a:ext cx="99" cy="84"/>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39" name="Freeform 141"/>
              <p:cNvSpPr>
                <a:spLocks/>
              </p:cNvSpPr>
              <p:nvPr/>
            </p:nvSpPr>
            <p:spPr bwMode="auto">
              <a:xfrm>
                <a:off x="2441" y="2810"/>
                <a:ext cx="50" cy="17"/>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0" name="Freeform 142"/>
              <p:cNvSpPr>
                <a:spLocks/>
              </p:cNvSpPr>
              <p:nvPr/>
            </p:nvSpPr>
            <p:spPr bwMode="auto">
              <a:xfrm>
                <a:off x="2470" y="2833"/>
                <a:ext cx="116" cy="108"/>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1" name="Freeform 143"/>
              <p:cNvSpPr>
                <a:spLocks/>
              </p:cNvSpPr>
              <p:nvPr/>
            </p:nvSpPr>
            <p:spPr bwMode="auto">
              <a:xfrm>
                <a:off x="2446" y="2829"/>
                <a:ext cx="47" cy="37"/>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2" name="Freeform 144"/>
              <p:cNvSpPr>
                <a:spLocks/>
              </p:cNvSpPr>
              <p:nvPr/>
            </p:nvSpPr>
            <p:spPr bwMode="auto">
              <a:xfrm>
                <a:off x="2452" y="2844"/>
                <a:ext cx="2" cy="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3" name="Freeform 145"/>
              <p:cNvSpPr>
                <a:spLocks/>
              </p:cNvSpPr>
              <p:nvPr/>
            </p:nvSpPr>
            <p:spPr bwMode="auto">
              <a:xfrm>
                <a:off x="2452" y="2850"/>
                <a:ext cx="6" cy="8"/>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4" name="Freeform 146"/>
              <p:cNvSpPr>
                <a:spLocks/>
              </p:cNvSpPr>
              <p:nvPr/>
            </p:nvSpPr>
            <p:spPr bwMode="auto">
              <a:xfrm>
                <a:off x="2452" y="2860"/>
                <a:ext cx="2" cy="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5" name="Freeform 147"/>
              <p:cNvSpPr>
                <a:spLocks/>
              </p:cNvSpPr>
              <p:nvPr/>
            </p:nvSpPr>
            <p:spPr bwMode="auto">
              <a:xfrm>
                <a:off x="2454" y="2860"/>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6" name="Freeform 148"/>
              <p:cNvSpPr>
                <a:spLocks/>
              </p:cNvSpPr>
              <p:nvPr/>
            </p:nvSpPr>
            <p:spPr bwMode="auto">
              <a:xfrm>
                <a:off x="2458" y="2858"/>
                <a:ext cx="2" cy="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7" name="Freeform 149"/>
              <p:cNvSpPr>
                <a:spLocks/>
              </p:cNvSpPr>
              <p:nvPr/>
            </p:nvSpPr>
            <p:spPr bwMode="auto">
              <a:xfrm>
                <a:off x="2448" y="2850"/>
                <a:ext cx="4" cy="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8" name="Freeform 150"/>
              <p:cNvSpPr>
                <a:spLocks/>
              </p:cNvSpPr>
              <p:nvPr/>
            </p:nvSpPr>
            <p:spPr bwMode="auto">
              <a:xfrm>
                <a:off x="2460" y="2850"/>
                <a:ext cx="4" cy="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49" name="Freeform 151"/>
              <p:cNvSpPr>
                <a:spLocks/>
              </p:cNvSpPr>
              <p:nvPr/>
            </p:nvSpPr>
            <p:spPr bwMode="auto">
              <a:xfrm>
                <a:off x="2334" y="2779"/>
                <a:ext cx="10" cy="1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0" name="Freeform 152"/>
              <p:cNvSpPr>
                <a:spLocks/>
              </p:cNvSpPr>
              <p:nvPr/>
            </p:nvSpPr>
            <p:spPr bwMode="auto">
              <a:xfrm>
                <a:off x="2345" y="2763"/>
                <a:ext cx="10" cy="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1" name="Freeform 153"/>
              <p:cNvSpPr>
                <a:spLocks/>
              </p:cNvSpPr>
              <p:nvPr/>
            </p:nvSpPr>
            <p:spPr bwMode="auto">
              <a:xfrm>
                <a:off x="2311" y="2746"/>
                <a:ext cx="7" cy="9"/>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2" name="Freeform 154"/>
              <p:cNvSpPr>
                <a:spLocks/>
              </p:cNvSpPr>
              <p:nvPr/>
            </p:nvSpPr>
            <p:spPr bwMode="auto">
              <a:xfrm>
                <a:off x="2324" y="2755"/>
                <a:ext cx="8" cy="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3" name="Freeform 155"/>
              <p:cNvSpPr>
                <a:spLocks/>
              </p:cNvSpPr>
              <p:nvPr/>
            </p:nvSpPr>
            <p:spPr bwMode="auto">
              <a:xfrm>
                <a:off x="2322" y="2786"/>
                <a:ext cx="6" cy="8"/>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4" name="Freeform 156"/>
              <p:cNvSpPr>
                <a:spLocks/>
              </p:cNvSpPr>
              <p:nvPr/>
            </p:nvSpPr>
            <p:spPr bwMode="auto">
              <a:xfrm>
                <a:off x="2340" y="2780"/>
                <a:ext cx="5" cy="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5" name="Freeform 157"/>
              <p:cNvSpPr>
                <a:spLocks/>
              </p:cNvSpPr>
              <p:nvPr/>
            </p:nvSpPr>
            <p:spPr bwMode="auto">
              <a:xfrm>
                <a:off x="1781" y="4115"/>
                <a:ext cx="33" cy="2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6" name="Freeform 158"/>
              <p:cNvSpPr>
                <a:spLocks/>
              </p:cNvSpPr>
              <p:nvPr/>
            </p:nvSpPr>
            <p:spPr bwMode="auto">
              <a:xfrm>
                <a:off x="1762" y="4117"/>
                <a:ext cx="29" cy="21"/>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7" name="Freeform 159"/>
              <p:cNvSpPr>
                <a:spLocks/>
              </p:cNvSpPr>
              <p:nvPr/>
            </p:nvSpPr>
            <p:spPr bwMode="auto">
              <a:xfrm>
                <a:off x="3112" y="2094"/>
                <a:ext cx="56" cy="68"/>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8" name="Freeform 160"/>
              <p:cNvSpPr>
                <a:spLocks/>
              </p:cNvSpPr>
              <p:nvPr/>
            </p:nvSpPr>
            <p:spPr bwMode="auto">
              <a:xfrm>
                <a:off x="3015" y="2100"/>
                <a:ext cx="143" cy="104"/>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59" name="Freeform 161"/>
              <p:cNvSpPr>
                <a:spLocks/>
              </p:cNvSpPr>
              <p:nvPr/>
            </p:nvSpPr>
            <p:spPr bwMode="auto">
              <a:xfrm>
                <a:off x="3102" y="2235"/>
                <a:ext cx="48" cy="49"/>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0" name="Freeform 162"/>
              <p:cNvSpPr>
                <a:spLocks/>
              </p:cNvSpPr>
              <p:nvPr/>
            </p:nvSpPr>
            <p:spPr bwMode="auto">
              <a:xfrm>
                <a:off x="3061" y="1826"/>
                <a:ext cx="78" cy="56"/>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1" name="Freeform 163"/>
              <p:cNvSpPr>
                <a:spLocks/>
              </p:cNvSpPr>
              <p:nvPr/>
            </p:nvSpPr>
            <p:spPr bwMode="auto">
              <a:xfrm>
                <a:off x="3022" y="1863"/>
                <a:ext cx="117" cy="62"/>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2" name="Freeform 164"/>
              <p:cNvSpPr>
                <a:spLocks/>
              </p:cNvSpPr>
              <p:nvPr/>
            </p:nvSpPr>
            <p:spPr bwMode="auto">
              <a:xfrm>
                <a:off x="3022" y="1906"/>
                <a:ext cx="92" cy="68"/>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3" name="Freeform 165"/>
              <p:cNvSpPr>
                <a:spLocks/>
              </p:cNvSpPr>
              <p:nvPr/>
            </p:nvSpPr>
            <p:spPr bwMode="auto">
              <a:xfrm>
                <a:off x="3052" y="1912"/>
                <a:ext cx="157" cy="1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4" name="Freeform 166"/>
              <p:cNvSpPr>
                <a:spLocks/>
              </p:cNvSpPr>
              <p:nvPr/>
            </p:nvSpPr>
            <p:spPr bwMode="auto">
              <a:xfrm>
                <a:off x="2914" y="1946"/>
                <a:ext cx="165" cy="13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5" name="Freeform 167"/>
              <p:cNvSpPr>
                <a:spLocks/>
              </p:cNvSpPr>
              <p:nvPr/>
            </p:nvSpPr>
            <p:spPr bwMode="auto">
              <a:xfrm>
                <a:off x="2623" y="2036"/>
                <a:ext cx="207" cy="196"/>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6" name="Freeform 168"/>
              <p:cNvSpPr>
                <a:spLocks/>
              </p:cNvSpPr>
              <p:nvPr/>
            </p:nvSpPr>
            <p:spPr bwMode="auto">
              <a:xfrm>
                <a:off x="2549" y="2235"/>
                <a:ext cx="62" cy="115"/>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7" name="Freeform 169"/>
              <p:cNvSpPr>
                <a:spLocks/>
              </p:cNvSpPr>
              <p:nvPr/>
            </p:nvSpPr>
            <p:spPr bwMode="auto">
              <a:xfrm>
                <a:off x="2832" y="2218"/>
                <a:ext cx="16" cy="35"/>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68" name="Freeform 170"/>
              <p:cNvSpPr>
                <a:spLocks noEditPoints="1"/>
              </p:cNvSpPr>
              <p:nvPr/>
            </p:nvSpPr>
            <p:spPr bwMode="auto">
              <a:xfrm>
                <a:off x="2797" y="2127"/>
                <a:ext cx="191" cy="229"/>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69" name="Freeform 171"/>
              <p:cNvSpPr>
                <a:spLocks/>
              </p:cNvSpPr>
              <p:nvPr/>
            </p:nvSpPr>
            <p:spPr bwMode="auto">
              <a:xfrm>
                <a:off x="2790" y="2107"/>
                <a:ext cx="73" cy="49"/>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0" name="Freeform 172"/>
              <p:cNvSpPr>
                <a:spLocks/>
              </p:cNvSpPr>
              <p:nvPr/>
            </p:nvSpPr>
            <p:spPr bwMode="auto">
              <a:xfrm>
                <a:off x="2842" y="2078"/>
                <a:ext cx="124" cy="66"/>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1" name="Freeform 173"/>
              <p:cNvSpPr>
                <a:spLocks/>
              </p:cNvSpPr>
              <p:nvPr/>
            </p:nvSpPr>
            <p:spPr bwMode="auto">
              <a:xfrm>
                <a:off x="2887" y="2034"/>
                <a:ext cx="102" cy="60"/>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2" name="Freeform 174"/>
              <p:cNvSpPr>
                <a:spLocks/>
              </p:cNvSpPr>
              <p:nvPr/>
            </p:nvSpPr>
            <p:spPr bwMode="auto">
              <a:xfrm>
                <a:off x="3044" y="2189"/>
                <a:ext cx="97" cy="70"/>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3" name="Freeform 175"/>
              <p:cNvSpPr>
                <a:spLocks/>
              </p:cNvSpPr>
              <p:nvPr/>
            </p:nvSpPr>
            <p:spPr bwMode="auto">
              <a:xfrm>
                <a:off x="2989" y="2148"/>
                <a:ext cx="68" cy="9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4" name="Freeform 176"/>
              <p:cNvSpPr>
                <a:spLocks/>
              </p:cNvSpPr>
              <p:nvPr/>
            </p:nvSpPr>
            <p:spPr bwMode="auto">
              <a:xfrm>
                <a:off x="3015" y="2230"/>
                <a:ext cx="40" cy="35"/>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5" name="Freeform 177"/>
              <p:cNvSpPr>
                <a:spLocks/>
              </p:cNvSpPr>
              <p:nvPr/>
            </p:nvSpPr>
            <p:spPr bwMode="auto">
              <a:xfrm>
                <a:off x="2997" y="2220"/>
                <a:ext cx="27" cy="70"/>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6" name="Freeform 178"/>
              <p:cNvSpPr>
                <a:spLocks/>
              </p:cNvSpPr>
              <p:nvPr/>
            </p:nvSpPr>
            <p:spPr bwMode="auto">
              <a:xfrm>
                <a:off x="2949" y="2090"/>
                <a:ext cx="103" cy="66"/>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7" name="Freeform 179"/>
              <p:cNvSpPr>
                <a:spLocks/>
              </p:cNvSpPr>
              <p:nvPr/>
            </p:nvSpPr>
            <p:spPr bwMode="auto">
              <a:xfrm>
                <a:off x="2958" y="2065"/>
                <a:ext cx="92" cy="48"/>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8" name="Freeform 180"/>
              <p:cNvSpPr>
                <a:spLocks/>
              </p:cNvSpPr>
              <p:nvPr/>
            </p:nvSpPr>
            <p:spPr bwMode="auto">
              <a:xfrm>
                <a:off x="2908" y="2129"/>
                <a:ext cx="47" cy="37"/>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79" name="Freeform 181"/>
              <p:cNvSpPr>
                <a:spLocks/>
              </p:cNvSpPr>
              <p:nvPr/>
            </p:nvSpPr>
            <p:spPr bwMode="auto">
              <a:xfrm>
                <a:off x="2908" y="2138"/>
                <a:ext cx="95" cy="94"/>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0" name="Freeform 182"/>
              <p:cNvSpPr>
                <a:spLocks/>
              </p:cNvSpPr>
              <p:nvPr/>
            </p:nvSpPr>
            <p:spPr bwMode="auto">
              <a:xfrm>
                <a:off x="2939" y="2162"/>
                <a:ext cx="66" cy="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1" name="Freeform 183"/>
              <p:cNvSpPr>
                <a:spLocks/>
              </p:cNvSpPr>
              <p:nvPr/>
            </p:nvSpPr>
            <p:spPr bwMode="auto">
              <a:xfrm>
                <a:off x="2982" y="2202"/>
                <a:ext cx="33" cy="39"/>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2" name="Freeform 184"/>
              <p:cNvSpPr>
                <a:spLocks noEditPoints="1"/>
              </p:cNvSpPr>
              <p:nvPr/>
            </p:nvSpPr>
            <p:spPr bwMode="auto">
              <a:xfrm>
                <a:off x="2825" y="1873"/>
                <a:ext cx="112" cy="81"/>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83" name="Freeform 185"/>
              <p:cNvSpPr>
                <a:spLocks noEditPoints="1"/>
              </p:cNvSpPr>
              <p:nvPr/>
            </p:nvSpPr>
            <p:spPr bwMode="auto">
              <a:xfrm>
                <a:off x="2790" y="1943"/>
                <a:ext cx="143" cy="178"/>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84" name="Freeform 186"/>
              <p:cNvSpPr>
                <a:spLocks/>
              </p:cNvSpPr>
              <p:nvPr/>
            </p:nvSpPr>
            <p:spPr bwMode="auto">
              <a:xfrm>
                <a:off x="2755" y="1979"/>
                <a:ext cx="58" cy="62"/>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5" name="Freeform 187"/>
              <p:cNvSpPr>
                <a:spLocks/>
              </p:cNvSpPr>
              <p:nvPr/>
            </p:nvSpPr>
            <p:spPr bwMode="auto">
              <a:xfrm>
                <a:off x="2739" y="2024"/>
                <a:ext cx="66" cy="49"/>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6" name="Freeform 188"/>
              <p:cNvSpPr>
                <a:spLocks/>
              </p:cNvSpPr>
              <p:nvPr/>
            </p:nvSpPr>
            <p:spPr bwMode="auto">
              <a:xfrm>
                <a:off x="2786" y="2053"/>
                <a:ext cx="19" cy="20"/>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7" name="Freeform 189"/>
              <p:cNvSpPr>
                <a:spLocks/>
              </p:cNvSpPr>
              <p:nvPr/>
            </p:nvSpPr>
            <p:spPr bwMode="auto">
              <a:xfrm>
                <a:off x="3034" y="1851"/>
                <a:ext cx="27" cy="18"/>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8" name="Freeform 190"/>
              <p:cNvSpPr>
                <a:spLocks/>
              </p:cNvSpPr>
              <p:nvPr/>
            </p:nvSpPr>
            <p:spPr bwMode="auto">
              <a:xfrm>
                <a:off x="3040" y="1840"/>
                <a:ext cx="17" cy="1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89" name="Freeform 191"/>
              <p:cNvSpPr>
                <a:spLocks/>
              </p:cNvSpPr>
              <p:nvPr/>
            </p:nvSpPr>
            <p:spPr bwMode="auto">
              <a:xfrm>
                <a:off x="3055" y="1849"/>
                <a:ext cx="6" cy="8"/>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0" name="Freeform 192"/>
              <p:cNvSpPr>
                <a:spLocks/>
              </p:cNvSpPr>
              <p:nvPr/>
            </p:nvSpPr>
            <p:spPr bwMode="auto">
              <a:xfrm>
                <a:off x="3055" y="1844"/>
                <a:ext cx="6" cy="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1" name="Freeform 193"/>
              <p:cNvSpPr>
                <a:spLocks noEditPoints="1"/>
              </p:cNvSpPr>
              <p:nvPr/>
            </p:nvSpPr>
            <p:spPr bwMode="auto">
              <a:xfrm>
                <a:off x="2871" y="1578"/>
                <a:ext cx="202" cy="35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92" name="Freeform 194"/>
              <p:cNvSpPr>
                <a:spLocks/>
              </p:cNvSpPr>
              <p:nvPr/>
            </p:nvSpPr>
            <p:spPr bwMode="auto">
              <a:xfrm>
                <a:off x="3395" y="2237"/>
                <a:ext cx="81" cy="82"/>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3" name="Freeform 195"/>
              <p:cNvSpPr>
                <a:spLocks/>
              </p:cNvSpPr>
              <p:nvPr/>
            </p:nvSpPr>
            <p:spPr bwMode="auto">
              <a:xfrm>
                <a:off x="3389" y="2286"/>
                <a:ext cx="23" cy="2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4" name="Freeform 196"/>
              <p:cNvSpPr>
                <a:spLocks/>
              </p:cNvSpPr>
              <p:nvPr/>
            </p:nvSpPr>
            <p:spPr bwMode="auto">
              <a:xfrm>
                <a:off x="3368" y="2253"/>
                <a:ext cx="50" cy="5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5" name="Freeform 197"/>
              <p:cNvSpPr>
                <a:spLocks/>
              </p:cNvSpPr>
              <p:nvPr/>
            </p:nvSpPr>
            <p:spPr bwMode="auto">
              <a:xfrm>
                <a:off x="3313" y="2204"/>
                <a:ext cx="109" cy="5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6" name="Freeform 198"/>
              <p:cNvSpPr>
                <a:spLocks/>
              </p:cNvSpPr>
              <p:nvPr/>
            </p:nvSpPr>
            <p:spPr bwMode="auto">
              <a:xfrm>
                <a:off x="3408" y="1925"/>
                <a:ext cx="637" cy="347"/>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597" name="Freeform 199"/>
              <p:cNvSpPr>
                <a:spLocks noEditPoints="1"/>
              </p:cNvSpPr>
              <p:nvPr/>
            </p:nvSpPr>
            <p:spPr bwMode="auto">
              <a:xfrm>
                <a:off x="3003" y="1547"/>
                <a:ext cx="186" cy="27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98" name="Freeform 200"/>
              <p:cNvSpPr>
                <a:spLocks noEditPoints="1"/>
              </p:cNvSpPr>
              <p:nvPr/>
            </p:nvSpPr>
            <p:spPr bwMode="auto">
              <a:xfrm>
                <a:off x="2772" y="1225"/>
                <a:ext cx="411" cy="644"/>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599" name="Freeform 201"/>
              <p:cNvSpPr>
                <a:spLocks noEditPoints="1"/>
              </p:cNvSpPr>
              <p:nvPr/>
            </p:nvSpPr>
            <p:spPr bwMode="auto">
              <a:xfrm>
                <a:off x="2570" y="1797"/>
                <a:ext cx="160" cy="26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600" name="Freeform 202"/>
              <p:cNvSpPr>
                <a:spLocks/>
              </p:cNvSpPr>
              <p:nvPr/>
            </p:nvSpPr>
            <p:spPr bwMode="auto">
              <a:xfrm>
                <a:off x="2586" y="1762"/>
                <a:ext cx="8" cy="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601" name="Freeform 203"/>
              <p:cNvSpPr>
                <a:spLocks/>
              </p:cNvSpPr>
              <p:nvPr/>
            </p:nvSpPr>
            <p:spPr bwMode="auto">
              <a:xfrm>
                <a:off x="2596" y="1768"/>
                <a:ext cx="4" cy="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602" name="Freeform 204"/>
              <p:cNvSpPr>
                <a:spLocks/>
              </p:cNvSpPr>
              <p:nvPr/>
            </p:nvSpPr>
            <p:spPr bwMode="auto">
              <a:xfrm>
                <a:off x="2594" y="1778"/>
                <a:ext cx="6" cy="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a:solidFill>
                    <a:srgbClr val="495257"/>
                  </a:solidFill>
                </a:endParaRPr>
              </a:p>
            </p:txBody>
          </p:sp>
        </p:grpSp>
        <p:sp>
          <p:nvSpPr>
            <p:cNvPr id="306" name="Freeform 205"/>
            <p:cNvSpPr>
              <a:spLocks/>
            </p:cNvSpPr>
            <p:nvPr/>
          </p:nvSpPr>
          <p:spPr bwMode="auto">
            <a:xfrm>
              <a:off x="2592" y="1758"/>
              <a:ext cx="8" cy="12"/>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07" name="Freeform 206"/>
            <p:cNvSpPr>
              <a:spLocks/>
            </p:cNvSpPr>
            <p:nvPr/>
          </p:nvSpPr>
          <p:spPr bwMode="auto">
            <a:xfrm>
              <a:off x="2594" y="1758"/>
              <a:ext cx="8" cy="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08" name="Freeform 207"/>
            <p:cNvSpPr>
              <a:spLocks/>
            </p:cNvSpPr>
            <p:nvPr/>
          </p:nvSpPr>
          <p:spPr bwMode="auto">
            <a:xfrm>
              <a:off x="2600" y="1756"/>
              <a:ext cx="5" cy="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09" name="Freeform 208"/>
            <p:cNvSpPr>
              <a:spLocks/>
            </p:cNvSpPr>
            <p:nvPr/>
          </p:nvSpPr>
          <p:spPr bwMode="auto">
            <a:xfrm>
              <a:off x="2600" y="1756"/>
              <a:ext cx="2" cy="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10" name="Freeform 209"/>
            <p:cNvSpPr>
              <a:spLocks noEditPoints="1"/>
            </p:cNvSpPr>
            <p:nvPr/>
          </p:nvSpPr>
          <p:spPr bwMode="auto">
            <a:xfrm>
              <a:off x="2555" y="2199"/>
              <a:ext cx="213" cy="170"/>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11" name="Freeform 210"/>
            <p:cNvSpPr>
              <a:spLocks noEditPoints="1"/>
            </p:cNvSpPr>
            <p:nvPr/>
          </p:nvSpPr>
          <p:spPr bwMode="auto">
            <a:xfrm>
              <a:off x="4502" y="2715"/>
              <a:ext cx="150" cy="285"/>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12" name="Freeform 211"/>
            <p:cNvSpPr>
              <a:spLocks/>
            </p:cNvSpPr>
            <p:nvPr/>
          </p:nvSpPr>
          <p:spPr bwMode="auto">
            <a:xfrm>
              <a:off x="5418" y="3405"/>
              <a:ext cx="35" cy="17"/>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13" name="Freeform 212"/>
            <p:cNvSpPr>
              <a:spLocks/>
            </p:cNvSpPr>
            <p:nvPr/>
          </p:nvSpPr>
          <p:spPr bwMode="auto">
            <a:xfrm>
              <a:off x="5443" y="3378"/>
              <a:ext cx="31" cy="2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14" name="Freeform 213"/>
            <p:cNvSpPr>
              <a:spLocks/>
            </p:cNvSpPr>
            <p:nvPr/>
          </p:nvSpPr>
          <p:spPr bwMode="auto">
            <a:xfrm>
              <a:off x="4384" y="2941"/>
              <a:ext cx="153" cy="12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15" name="Freeform 214"/>
            <p:cNvSpPr>
              <a:spLocks/>
            </p:cNvSpPr>
            <p:nvPr/>
          </p:nvSpPr>
          <p:spPr bwMode="auto">
            <a:xfrm>
              <a:off x="4454" y="2976"/>
              <a:ext cx="19" cy="24"/>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16" name="Freeform 215"/>
            <p:cNvSpPr>
              <a:spLocks/>
            </p:cNvSpPr>
            <p:nvPr/>
          </p:nvSpPr>
          <p:spPr bwMode="auto">
            <a:xfrm>
              <a:off x="4470" y="2980"/>
              <a:ext cx="5" cy="16"/>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17" name="Freeform 216"/>
            <p:cNvSpPr>
              <a:spLocks noEditPoints="1"/>
            </p:cNvSpPr>
            <p:nvPr/>
          </p:nvSpPr>
          <p:spPr bwMode="auto">
            <a:xfrm>
              <a:off x="4857" y="3099"/>
              <a:ext cx="245" cy="19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18" name="Freeform 217"/>
            <p:cNvSpPr>
              <a:spLocks noEditPoints="1"/>
            </p:cNvSpPr>
            <p:nvPr/>
          </p:nvSpPr>
          <p:spPr bwMode="auto">
            <a:xfrm>
              <a:off x="5096" y="3197"/>
              <a:ext cx="103" cy="103"/>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19" name="Freeform 218"/>
            <p:cNvSpPr>
              <a:spLocks noEditPoints="1"/>
            </p:cNvSpPr>
            <p:nvPr/>
          </p:nvSpPr>
          <p:spPr bwMode="auto">
            <a:xfrm>
              <a:off x="5261" y="3351"/>
              <a:ext cx="48" cy="101"/>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20" name="Freeform 219"/>
            <p:cNvSpPr>
              <a:spLocks noEditPoints="1"/>
            </p:cNvSpPr>
            <p:nvPr/>
          </p:nvSpPr>
          <p:spPr bwMode="auto">
            <a:xfrm>
              <a:off x="5218" y="3459"/>
              <a:ext cx="74" cy="45"/>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21" name="Freeform 220"/>
            <p:cNvSpPr>
              <a:spLocks/>
            </p:cNvSpPr>
            <p:nvPr/>
          </p:nvSpPr>
          <p:spPr bwMode="auto">
            <a:xfrm>
              <a:off x="4243" y="2943"/>
              <a:ext cx="64" cy="111"/>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2" name="Freeform 221"/>
            <p:cNvSpPr>
              <a:spLocks/>
            </p:cNvSpPr>
            <p:nvPr/>
          </p:nvSpPr>
          <p:spPr bwMode="auto">
            <a:xfrm>
              <a:off x="4295" y="3046"/>
              <a:ext cx="6" cy="8"/>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3" name="Freeform 222"/>
            <p:cNvSpPr>
              <a:spLocks noEditPoints="1"/>
            </p:cNvSpPr>
            <p:nvPr/>
          </p:nvSpPr>
          <p:spPr bwMode="auto">
            <a:xfrm>
              <a:off x="4163" y="2963"/>
              <a:ext cx="694" cy="318"/>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24" name="Freeform 223"/>
            <p:cNvSpPr>
              <a:spLocks/>
            </p:cNvSpPr>
            <p:nvPr/>
          </p:nvSpPr>
          <p:spPr bwMode="auto">
            <a:xfrm>
              <a:off x="3480" y="2567"/>
              <a:ext cx="14" cy="3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5" name="Freeform 224"/>
            <p:cNvSpPr>
              <a:spLocks/>
            </p:cNvSpPr>
            <p:nvPr/>
          </p:nvSpPr>
          <p:spPr bwMode="auto">
            <a:xfrm>
              <a:off x="3564" y="2565"/>
              <a:ext cx="7" cy="1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6" name="Freeform 225"/>
            <p:cNvSpPr>
              <a:spLocks/>
            </p:cNvSpPr>
            <p:nvPr/>
          </p:nvSpPr>
          <p:spPr bwMode="auto">
            <a:xfrm>
              <a:off x="3486" y="2571"/>
              <a:ext cx="83" cy="74"/>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7" name="Freeform 226"/>
            <p:cNvSpPr>
              <a:spLocks/>
            </p:cNvSpPr>
            <p:nvPr/>
          </p:nvSpPr>
          <p:spPr bwMode="auto">
            <a:xfrm>
              <a:off x="3550" y="2550"/>
              <a:ext cx="19" cy="1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8" name="Freeform 227"/>
            <p:cNvSpPr>
              <a:spLocks/>
            </p:cNvSpPr>
            <p:nvPr/>
          </p:nvSpPr>
          <p:spPr bwMode="auto">
            <a:xfrm>
              <a:off x="3441" y="2491"/>
              <a:ext cx="4" cy="1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29" name="Freeform 228"/>
            <p:cNvSpPr>
              <a:spLocks/>
            </p:cNvSpPr>
            <p:nvPr/>
          </p:nvSpPr>
          <p:spPr bwMode="auto">
            <a:xfrm>
              <a:off x="3238" y="2437"/>
              <a:ext cx="11" cy="29"/>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30" name="Freeform 229"/>
            <p:cNvSpPr>
              <a:spLocks/>
            </p:cNvSpPr>
            <p:nvPr/>
          </p:nvSpPr>
          <p:spPr bwMode="auto">
            <a:xfrm>
              <a:off x="3230" y="2422"/>
              <a:ext cx="19" cy="79"/>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31" name="Freeform 230"/>
            <p:cNvSpPr>
              <a:spLocks/>
            </p:cNvSpPr>
            <p:nvPr/>
          </p:nvSpPr>
          <p:spPr bwMode="auto">
            <a:xfrm>
              <a:off x="3226" y="2459"/>
              <a:ext cx="8" cy="9"/>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32" name="Freeform 231"/>
            <p:cNvSpPr>
              <a:spLocks noEditPoints="1"/>
            </p:cNvSpPr>
            <p:nvPr/>
          </p:nvSpPr>
          <p:spPr bwMode="auto">
            <a:xfrm>
              <a:off x="3003" y="2241"/>
              <a:ext cx="132" cy="152"/>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33" name="Freeform 232"/>
            <p:cNvSpPr>
              <a:spLocks noEditPoints="1"/>
            </p:cNvSpPr>
            <p:nvPr/>
          </p:nvSpPr>
          <p:spPr bwMode="auto">
            <a:xfrm>
              <a:off x="1533" y="3405"/>
              <a:ext cx="137" cy="82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34" name="Freeform 233"/>
            <p:cNvSpPr>
              <a:spLocks noEditPoints="1"/>
            </p:cNvSpPr>
            <p:nvPr/>
          </p:nvSpPr>
          <p:spPr bwMode="auto">
            <a:xfrm>
              <a:off x="1566" y="3490"/>
              <a:ext cx="310" cy="724"/>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35" name="Freeform 234"/>
            <p:cNvSpPr>
              <a:spLocks/>
            </p:cNvSpPr>
            <p:nvPr/>
          </p:nvSpPr>
          <p:spPr bwMode="auto">
            <a:xfrm>
              <a:off x="1847" y="4352"/>
              <a:ext cx="17" cy="13"/>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36" name="Freeform 235"/>
            <p:cNvSpPr>
              <a:spLocks/>
            </p:cNvSpPr>
            <p:nvPr/>
          </p:nvSpPr>
          <p:spPr bwMode="auto">
            <a:xfrm>
              <a:off x="3758" y="4055"/>
              <a:ext cx="29" cy="27"/>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37" name="Freeform 236"/>
            <p:cNvSpPr>
              <a:spLocks noEditPoints="1"/>
            </p:cNvSpPr>
            <p:nvPr/>
          </p:nvSpPr>
          <p:spPr bwMode="auto">
            <a:xfrm>
              <a:off x="4605" y="2160"/>
              <a:ext cx="340" cy="448"/>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38" name="Freeform 237"/>
            <p:cNvSpPr>
              <a:spLocks noEditPoints="1"/>
            </p:cNvSpPr>
            <p:nvPr/>
          </p:nvSpPr>
          <p:spPr bwMode="auto">
            <a:xfrm>
              <a:off x="3001" y="1186"/>
              <a:ext cx="2636" cy="1073"/>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39" name="Freeform 238"/>
            <p:cNvSpPr>
              <a:spLocks noEditPoints="1"/>
            </p:cNvSpPr>
            <p:nvPr/>
          </p:nvSpPr>
          <p:spPr bwMode="auto">
            <a:xfrm>
              <a:off x="4437" y="3273"/>
              <a:ext cx="632" cy="67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40" name="Freeform 239"/>
            <p:cNvSpPr>
              <a:spLocks noEditPoints="1"/>
            </p:cNvSpPr>
            <p:nvPr/>
          </p:nvSpPr>
          <p:spPr bwMode="auto">
            <a:xfrm>
              <a:off x="1484" y="2552"/>
              <a:ext cx="97" cy="12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41" name="Freeform 240"/>
            <p:cNvSpPr>
              <a:spLocks noEditPoints="1"/>
            </p:cNvSpPr>
            <p:nvPr/>
          </p:nvSpPr>
          <p:spPr bwMode="auto">
            <a:xfrm>
              <a:off x="1395" y="2625"/>
              <a:ext cx="167" cy="72"/>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42" name="Freeform 241"/>
            <p:cNvSpPr>
              <a:spLocks/>
            </p:cNvSpPr>
            <p:nvPr/>
          </p:nvSpPr>
          <p:spPr bwMode="auto">
            <a:xfrm>
              <a:off x="1572" y="2709"/>
              <a:ext cx="9" cy="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3" name="Freeform 242"/>
            <p:cNvSpPr>
              <a:spLocks/>
            </p:cNvSpPr>
            <p:nvPr/>
          </p:nvSpPr>
          <p:spPr bwMode="auto">
            <a:xfrm>
              <a:off x="1634" y="2835"/>
              <a:ext cx="11" cy="11"/>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4" name="Freeform 243"/>
            <p:cNvSpPr>
              <a:spLocks/>
            </p:cNvSpPr>
            <p:nvPr/>
          </p:nvSpPr>
          <p:spPr bwMode="auto">
            <a:xfrm>
              <a:off x="1645" y="2839"/>
              <a:ext cx="6" cy="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5" name="Freeform 244"/>
            <p:cNvSpPr>
              <a:spLocks/>
            </p:cNvSpPr>
            <p:nvPr/>
          </p:nvSpPr>
          <p:spPr bwMode="auto">
            <a:xfrm>
              <a:off x="1711" y="2860"/>
              <a:ext cx="12" cy="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6" name="Freeform 245"/>
            <p:cNvSpPr>
              <a:spLocks/>
            </p:cNvSpPr>
            <p:nvPr/>
          </p:nvSpPr>
          <p:spPr bwMode="auto">
            <a:xfrm>
              <a:off x="1762" y="2903"/>
              <a:ext cx="2" cy="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7" name="Freeform 246"/>
            <p:cNvSpPr>
              <a:spLocks/>
            </p:cNvSpPr>
            <p:nvPr/>
          </p:nvSpPr>
          <p:spPr bwMode="auto">
            <a:xfrm>
              <a:off x="1758" y="2905"/>
              <a:ext cx="6" cy="3"/>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8" name="Freeform 247"/>
            <p:cNvSpPr>
              <a:spLocks/>
            </p:cNvSpPr>
            <p:nvPr/>
          </p:nvSpPr>
          <p:spPr bwMode="auto">
            <a:xfrm>
              <a:off x="1764" y="2908"/>
              <a:ext cx="3" cy="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49" name="Freeform 248"/>
            <p:cNvSpPr>
              <a:spLocks/>
            </p:cNvSpPr>
            <p:nvPr/>
          </p:nvSpPr>
          <p:spPr bwMode="auto">
            <a:xfrm>
              <a:off x="1762" y="2903"/>
              <a:ext cx="2" cy="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0" name="Freeform 249"/>
            <p:cNvSpPr>
              <a:spLocks/>
            </p:cNvSpPr>
            <p:nvPr/>
          </p:nvSpPr>
          <p:spPr bwMode="auto">
            <a:xfrm>
              <a:off x="1764" y="2854"/>
              <a:ext cx="5" cy="1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1" name="Freeform 250"/>
            <p:cNvSpPr>
              <a:spLocks/>
            </p:cNvSpPr>
            <p:nvPr/>
          </p:nvSpPr>
          <p:spPr bwMode="auto">
            <a:xfrm>
              <a:off x="1746" y="2866"/>
              <a:ext cx="21" cy="15"/>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2" name="Freeform 251"/>
            <p:cNvSpPr>
              <a:spLocks/>
            </p:cNvSpPr>
            <p:nvPr/>
          </p:nvSpPr>
          <p:spPr bwMode="auto">
            <a:xfrm>
              <a:off x="1748" y="2839"/>
              <a:ext cx="8" cy="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3" name="Freeform 252"/>
            <p:cNvSpPr>
              <a:spLocks/>
            </p:cNvSpPr>
            <p:nvPr/>
          </p:nvSpPr>
          <p:spPr bwMode="auto">
            <a:xfrm>
              <a:off x="1758" y="2817"/>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4" name="Freeform 253"/>
            <p:cNvSpPr>
              <a:spLocks/>
            </p:cNvSpPr>
            <p:nvPr/>
          </p:nvSpPr>
          <p:spPr bwMode="auto">
            <a:xfrm>
              <a:off x="1762" y="2804"/>
              <a:ext cx="5" cy="8"/>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5" name="Freeform 254"/>
            <p:cNvSpPr>
              <a:spLocks/>
            </p:cNvSpPr>
            <p:nvPr/>
          </p:nvSpPr>
          <p:spPr bwMode="auto">
            <a:xfrm>
              <a:off x="1756" y="2775"/>
              <a:ext cx="2" cy="9"/>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6" name="Freeform 255"/>
            <p:cNvSpPr>
              <a:spLocks/>
            </p:cNvSpPr>
            <p:nvPr/>
          </p:nvSpPr>
          <p:spPr bwMode="auto">
            <a:xfrm>
              <a:off x="1781" y="2817"/>
              <a:ext cx="6" cy="1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7" name="Freeform 256"/>
            <p:cNvSpPr>
              <a:spLocks/>
            </p:cNvSpPr>
            <p:nvPr/>
          </p:nvSpPr>
          <p:spPr bwMode="auto">
            <a:xfrm>
              <a:off x="1694" y="2724"/>
              <a:ext cx="2" cy="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8" name="Freeform 257"/>
            <p:cNvSpPr>
              <a:spLocks/>
            </p:cNvSpPr>
            <p:nvPr/>
          </p:nvSpPr>
          <p:spPr bwMode="auto">
            <a:xfrm>
              <a:off x="1701" y="2734"/>
              <a:ext cx="8" cy="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59" name="Freeform 258"/>
            <p:cNvSpPr>
              <a:spLocks/>
            </p:cNvSpPr>
            <p:nvPr/>
          </p:nvSpPr>
          <p:spPr bwMode="auto">
            <a:xfrm>
              <a:off x="1758" y="2786"/>
              <a:ext cx="9" cy="14"/>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0" name="Freeform 259"/>
            <p:cNvSpPr>
              <a:spLocks/>
            </p:cNvSpPr>
            <p:nvPr/>
          </p:nvSpPr>
          <p:spPr bwMode="auto">
            <a:xfrm>
              <a:off x="1748" y="2757"/>
              <a:ext cx="8" cy="12"/>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1" name="Freeform 260"/>
            <p:cNvSpPr>
              <a:spLocks/>
            </p:cNvSpPr>
            <p:nvPr/>
          </p:nvSpPr>
          <p:spPr bwMode="auto">
            <a:xfrm>
              <a:off x="1752" y="2757"/>
              <a:ext cx="10" cy="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2" name="Freeform 261"/>
            <p:cNvSpPr>
              <a:spLocks/>
            </p:cNvSpPr>
            <p:nvPr/>
          </p:nvSpPr>
          <p:spPr bwMode="auto">
            <a:xfrm>
              <a:off x="1758" y="2767"/>
              <a:ext cx="4" cy="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3" name="Freeform 262"/>
            <p:cNvSpPr>
              <a:spLocks/>
            </p:cNvSpPr>
            <p:nvPr/>
          </p:nvSpPr>
          <p:spPr bwMode="auto">
            <a:xfrm>
              <a:off x="1729" y="2728"/>
              <a:ext cx="4" cy="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4" name="Freeform 263"/>
            <p:cNvSpPr>
              <a:spLocks/>
            </p:cNvSpPr>
            <p:nvPr/>
          </p:nvSpPr>
          <p:spPr bwMode="auto">
            <a:xfrm>
              <a:off x="1729" y="2720"/>
              <a:ext cx="4" cy="8"/>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5" name="Freeform 264"/>
            <p:cNvSpPr>
              <a:spLocks/>
            </p:cNvSpPr>
            <p:nvPr/>
          </p:nvSpPr>
          <p:spPr bwMode="auto">
            <a:xfrm>
              <a:off x="1742" y="2751"/>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6" name="Freeform 265"/>
            <p:cNvSpPr>
              <a:spLocks/>
            </p:cNvSpPr>
            <p:nvPr/>
          </p:nvSpPr>
          <p:spPr bwMode="auto">
            <a:xfrm>
              <a:off x="1738" y="2742"/>
              <a:ext cx="2" cy="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7" name="Freeform 266"/>
            <p:cNvSpPr>
              <a:spLocks/>
            </p:cNvSpPr>
            <p:nvPr/>
          </p:nvSpPr>
          <p:spPr bwMode="auto">
            <a:xfrm>
              <a:off x="1734" y="2740"/>
              <a:ext cx="4" cy="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8" name="Freeform 267"/>
            <p:cNvSpPr>
              <a:spLocks/>
            </p:cNvSpPr>
            <p:nvPr/>
          </p:nvSpPr>
          <p:spPr bwMode="auto">
            <a:xfrm>
              <a:off x="1748" y="2746"/>
              <a:ext cx="4" cy="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69" name="Freeform 268"/>
            <p:cNvSpPr>
              <a:spLocks/>
            </p:cNvSpPr>
            <p:nvPr/>
          </p:nvSpPr>
          <p:spPr bwMode="auto">
            <a:xfrm>
              <a:off x="1748" y="2734"/>
              <a:ext cx="4" cy="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0" name="Freeform 269"/>
            <p:cNvSpPr>
              <a:spLocks noEditPoints="1"/>
            </p:cNvSpPr>
            <p:nvPr/>
          </p:nvSpPr>
          <p:spPr bwMode="auto">
            <a:xfrm>
              <a:off x="532" y="1143"/>
              <a:ext cx="1362" cy="109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n-GB">
                <a:solidFill>
                  <a:srgbClr val="495257"/>
                </a:solidFill>
              </a:endParaRPr>
            </a:p>
          </p:txBody>
        </p:sp>
        <p:sp>
          <p:nvSpPr>
            <p:cNvPr id="371" name="Freeform 270"/>
            <p:cNvSpPr>
              <a:spLocks/>
            </p:cNvSpPr>
            <p:nvPr/>
          </p:nvSpPr>
          <p:spPr bwMode="auto">
            <a:xfrm>
              <a:off x="2301" y="2325"/>
              <a:ext cx="15" cy="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2" name="Freeform 271"/>
            <p:cNvSpPr>
              <a:spLocks/>
            </p:cNvSpPr>
            <p:nvPr/>
          </p:nvSpPr>
          <p:spPr bwMode="auto">
            <a:xfrm>
              <a:off x="2278" y="2307"/>
              <a:ext cx="9" cy="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3" name="Freeform 272"/>
            <p:cNvSpPr>
              <a:spLocks/>
            </p:cNvSpPr>
            <p:nvPr/>
          </p:nvSpPr>
          <p:spPr bwMode="auto">
            <a:xfrm>
              <a:off x="2260" y="2309"/>
              <a:ext cx="12" cy="8"/>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4" name="Freeform 273"/>
            <p:cNvSpPr>
              <a:spLocks/>
            </p:cNvSpPr>
            <p:nvPr/>
          </p:nvSpPr>
          <p:spPr bwMode="auto">
            <a:xfrm>
              <a:off x="2435" y="2431"/>
              <a:ext cx="11" cy="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5" name="Freeform 274"/>
            <p:cNvSpPr>
              <a:spLocks/>
            </p:cNvSpPr>
            <p:nvPr/>
          </p:nvSpPr>
          <p:spPr bwMode="auto">
            <a:xfrm>
              <a:off x="3364" y="3287"/>
              <a:ext cx="8" cy="13"/>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6" name="Freeform 275"/>
            <p:cNvSpPr>
              <a:spLocks/>
            </p:cNvSpPr>
            <p:nvPr/>
          </p:nvSpPr>
          <p:spPr bwMode="auto">
            <a:xfrm>
              <a:off x="3391" y="3312"/>
              <a:ext cx="6" cy="1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7" name="Freeform 276"/>
            <p:cNvSpPr>
              <a:spLocks/>
            </p:cNvSpPr>
            <p:nvPr/>
          </p:nvSpPr>
          <p:spPr bwMode="auto">
            <a:xfrm>
              <a:off x="3379" y="3302"/>
              <a:ext cx="6" cy="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8" name="Freeform 277"/>
            <p:cNvSpPr>
              <a:spLocks/>
            </p:cNvSpPr>
            <p:nvPr/>
          </p:nvSpPr>
          <p:spPr bwMode="auto">
            <a:xfrm>
              <a:off x="3152" y="3091"/>
              <a:ext cx="171" cy="209"/>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79" name="Freeform 278"/>
            <p:cNvSpPr>
              <a:spLocks/>
            </p:cNvSpPr>
            <p:nvPr/>
          </p:nvSpPr>
          <p:spPr bwMode="auto">
            <a:xfrm>
              <a:off x="3302" y="3178"/>
              <a:ext cx="9" cy="19"/>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0" name="Freeform 279"/>
            <p:cNvSpPr>
              <a:spLocks/>
            </p:cNvSpPr>
            <p:nvPr/>
          </p:nvSpPr>
          <p:spPr bwMode="auto">
            <a:xfrm>
              <a:off x="3308" y="3165"/>
              <a:ext cx="5" cy="1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1" name="Freeform 280"/>
            <p:cNvSpPr>
              <a:spLocks/>
            </p:cNvSpPr>
            <p:nvPr/>
          </p:nvSpPr>
          <p:spPr bwMode="auto">
            <a:xfrm>
              <a:off x="3308" y="3215"/>
              <a:ext cx="9" cy="1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2" name="Freeform 281"/>
            <p:cNvSpPr>
              <a:spLocks/>
            </p:cNvSpPr>
            <p:nvPr/>
          </p:nvSpPr>
          <p:spPr bwMode="auto">
            <a:xfrm>
              <a:off x="3548" y="3471"/>
              <a:ext cx="16" cy="15"/>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3" name="Freeform 282"/>
            <p:cNvSpPr>
              <a:spLocks/>
            </p:cNvSpPr>
            <p:nvPr/>
          </p:nvSpPr>
          <p:spPr bwMode="auto">
            <a:xfrm>
              <a:off x="3577" y="3452"/>
              <a:ext cx="16" cy="17"/>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4" name="Freeform 283"/>
            <p:cNvSpPr>
              <a:spLocks/>
            </p:cNvSpPr>
            <p:nvPr/>
          </p:nvSpPr>
          <p:spPr bwMode="auto">
            <a:xfrm>
              <a:off x="2953" y="2210"/>
              <a:ext cx="13" cy="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5" name="Freeform 284"/>
            <p:cNvSpPr>
              <a:spLocks/>
            </p:cNvSpPr>
            <p:nvPr/>
          </p:nvSpPr>
          <p:spPr bwMode="auto">
            <a:xfrm>
              <a:off x="2953" y="2208"/>
              <a:ext cx="11" cy="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6" name="Freeform 285"/>
            <p:cNvSpPr>
              <a:spLocks/>
            </p:cNvSpPr>
            <p:nvPr/>
          </p:nvSpPr>
          <p:spPr bwMode="auto">
            <a:xfrm>
              <a:off x="2955" y="2218"/>
              <a:ext cx="9" cy="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7" name="Freeform 286"/>
            <p:cNvSpPr>
              <a:spLocks/>
            </p:cNvSpPr>
            <p:nvPr/>
          </p:nvSpPr>
          <p:spPr bwMode="auto">
            <a:xfrm>
              <a:off x="2922" y="2169"/>
              <a:ext cx="5" cy="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8" name="Freeform 287"/>
            <p:cNvSpPr>
              <a:spLocks/>
            </p:cNvSpPr>
            <p:nvPr/>
          </p:nvSpPr>
          <p:spPr bwMode="auto">
            <a:xfrm>
              <a:off x="2920" y="2169"/>
              <a:ext cx="5" cy="1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89" name="Freeform 288"/>
            <p:cNvSpPr>
              <a:spLocks/>
            </p:cNvSpPr>
            <p:nvPr/>
          </p:nvSpPr>
          <p:spPr bwMode="auto">
            <a:xfrm>
              <a:off x="2925" y="2177"/>
              <a:ext cx="8" cy="12"/>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0" name="Freeform 289"/>
            <p:cNvSpPr>
              <a:spLocks noEditPoints="1"/>
            </p:cNvSpPr>
            <p:nvPr/>
          </p:nvSpPr>
          <p:spPr bwMode="auto">
            <a:xfrm>
              <a:off x="111" y="1508"/>
              <a:ext cx="1585" cy="1222"/>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1" name="Freeform 290"/>
            <p:cNvSpPr>
              <a:spLocks/>
            </p:cNvSpPr>
            <p:nvPr/>
          </p:nvSpPr>
          <p:spPr bwMode="auto">
            <a:xfrm>
              <a:off x="1550" y="2971"/>
              <a:ext cx="619" cy="760"/>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2" name="Freeform 291"/>
            <p:cNvSpPr>
              <a:spLocks/>
            </p:cNvSpPr>
            <p:nvPr/>
          </p:nvSpPr>
          <p:spPr bwMode="auto">
            <a:xfrm>
              <a:off x="1925" y="3031"/>
              <a:ext cx="5" cy="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3" name="Freeform 292"/>
            <p:cNvSpPr>
              <a:spLocks/>
            </p:cNvSpPr>
            <p:nvPr/>
          </p:nvSpPr>
          <p:spPr bwMode="auto">
            <a:xfrm>
              <a:off x="1925" y="3060"/>
              <a:ext cx="7" cy="8"/>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4" name="Freeform 293"/>
            <p:cNvSpPr>
              <a:spLocks/>
            </p:cNvSpPr>
            <p:nvPr/>
          </p:nvSpPr>
          <p:spPr bwMode="auto">
            <a:xfrm>
              <a:off x="1921" y="3062"/>
              <a:ext cx="5" cy="9"/>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5" name="Freeform 294"/>
            <p:cNvSpPr>
              <a:spLocks/>
            </p:cNvSpPr>
            <p:nvPr/>
          </p:nvSpPr>
          <p:spPr bwMode="auto">
            <a:xfrm>
              <a:off x="1909" y="3077"/>
              <a:ext cx="6" cy="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6" name="Freeform 295"/>
            <p:cNvSpPr>
              <a:spLocks/>
            </p:cNvSpPr>
            <p:nvPr/>
          </p:nvSpPr>
          <p:spPr bwMode="auto">
            <a:xfrm>
              <a:off x="1913" y="3083"/>
              <a:ext cx="6" cy="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7" name="Freeform 296"/>
            <p:cNvSpPr>
              <a:spLocks/>
            </p:cNvSpPr>
            <p:nvPr/>
          </p:nvSpPr>
          <p:spPr bwMode="auto">
            <a:xfrm>
              <a:off x="1913" y="3079"/>
              <a:ext cx="6" cy="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8" name="Freeform 297"/>
            <p:cNvSpPr>
              <a:spLocks/>
            </p:cNvSpPr>
            <p:nvPr/>
          </p:nvSpPr>
          <p:spPr bwMode="auto">
            <a:xfrm>
              <a:off x="1926" y="3056"/>
              <a:ext cx="6" cy="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a:solidFill>
                  <a:srgbClr val="495257"/>
                </a:solidFill>
              </a:endParaRPr>
            </a:p>
          </p:txBody>
        </p:sp>
        <p:sp>
          <p:nvSpPr>
            <p:cNvPr id="399" name="Freeform 298"/>
            <p:cNvSpPr>
              <a:spLocks/>
            </p:cNvSpPr>
            <p:nvPr/>
          </p:nvSpPr>
          <p:spPr bwMode="auto">
            <a:xfrm>
              <a:off x="1420" y="2889"/>
              <a:ext cx="95" cy="4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0" name="Freeform 299"/>
            <p:cNvSpPr>
              <a:spLocks/>
            </p:cNvSpPr>
            <p:nvPr/>
          </p:nvSpPr>
          <p:spPr bwMode="auto">
            <a:xfrm>
              <a:off x="1442" y="2926"/>
              <a:ext cx="5" cy="1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1" name="Freeform 300"/>
            <p:cNvSpPr>
              <a:spLocks/>
            </p:cNvSpPr>
            <p:nvPr/>
          </p:nvSpPr>
          <p:spPr bwMode="auto">
            <a:xfrm>
              <a:off x="1486" y="2910"/>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a:solidFill>
                  <a:srgbClr val="495257"/>
                </a:solidFill>
              </a:endParaRPr>
            </a:p>
          </p:txBody>
        </p:sp>
        <p:sp>
          <p:nvSpPr>
            <p:cNvPr id="402" name="Freeform 301"/>
            <p:cNvSpPr>
              <a:spLocks/>
            </p:cNvSpPr>
            <p:nvPr/>
          </p:nvSpPr>
          <p:spPr bwMode="auto">
            <a:xfrm>
              <a:off x="2724" y="2224"/>
              <a:ext cx="4" cy="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a:solidFill>
                  <a:srgbClr val="495257"/>
                </a:solidFill>
              </a:endParaRPr>
            </a:p>
          </p:txBody>
        </p:sp>
      </p:grpSp>
    </p:spTree>
    <p:extLst>
      <p:ext uri="{BB962C8B-B14F-4D97-AF65-F5344CB8AC3E}">
        <p14:creationId xmlns:p14="http://schemas.microsoft.com/office/powerpoint/2010/main" val="52689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MP - USA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31928" y="756569"/>
            <a:ext cx="8489032" cy="576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3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MP - Europe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23009" y="670605"/>
            <a:ext cx="7028519" cy="58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7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MP Questions">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10363200" cy="3124200"/>
          </a:xfrm>
          <a:prstGeom prst="rect">
            <a:avLst/>
          </a:prstGeom>
        </p:spPr>
        <p:txBody>
          <a:bodyPr anchor="ctr" anchorCtr="0"/>
          <a:lstStyle>
            <a:lvl1pPr>
              <a:defRPr lang="en-US" sz="3200" kern="1200" dirty="0">
                <a:solidFill>
                  <a:srgbClr val="9C9C9C"/>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6" name="TextBox 5"/>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ea typeface="Verdana" pitchFamily="34" charset="0"/>
              <a:cs typeface="Verdana" pitchFamily="34" charset="0"/>
            </a:endParaRPr>
          </a:p>
        </p:txBody>
      </p:sp>
    </p:spTree>
    <p:extLst>
      <p:ext uri="{BB962C8B-B14F-4D97-AF65-F5344CB8AC3E}">
        <p14:creationId xmlns:p14="http://schemas.microsoft.com/office/powerpoint/2010/main" val="25427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MP 3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844824"/>
            <a:ext cx="1632181" cy="3024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98884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99695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4005064"/>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2027239"/>
            <a:ext cx="10570633" cy="503237"/>
          </a:xfrm>
          <a:prstGeom prst="rect">
            <a:avLst/>
          </a:prstGeom>
          <a:noFill/>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3025775"/>
            <a:ext cx="10570633" cy="503238"/>
          </a:xfrm>
          <a:prstGeom prst="rect">
            <a:avLst/>
          </a:prstGeom>
          <a:noFill/>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2</a:t>
            </a:r>
          </a:p>
        </p:txBody>
      </p:sp>
      <p:sp>
        <p:nvSpPr>
          <p:cNvPr id="12" name="Text Placeholder 11"/>
          <p:cNvSpPr>
            <a:spLocks noGrp="1"/>
          </p:cNvSpPr>
          <p:nvPr>
            <p:ph type="body" sz="quarter" idx="12" hasCustomPrompt="1"/>
          </p:nvPr>
        </p:nvSpPr>
        <p:spPr>
          <a:xfrm>
            <a:off x="1119718" y="4043364"/>
            <a:ext cx="10570633" cy="503237"/>
          </a:xfrm>
          <a:prstGeom prst="rect">
            <a:avLst/>
          </a:prstGeom>
          <a:noFill/>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3</a:t>
            </a:r>
          </a:p>
        </p:txBody>
      </p:sp>
    </p:spTree>
    <p:extLst>
      <p:ext uri="{BB962C8B-B14F-4D97-AF65-F5344CB8AC3E}">
        <p14:creationId xmlns:p14="http://schemas.microsoft.com/office/powerpoint/2010/main" val="6201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MP 3 Points - Highligh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844824"/>
            <a:ext cx="1632181" cy="3024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988840"/>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99695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4005064"/>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2027239"/>
            <a:ext cx="10570633" cy="503237"/>
          </a:xfrm>
          <a:prstGeom prst="rect">
            <a:avLst/>
          </a:prstGeo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3025775"/>
            <a:ext cx="10570633" cy="503238"/>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2</a:t>
            </a:r>
          </a:p>
        </p:txBody>
      </p:sp>
      <p:sp>
        <p:nvSpPr>
          <p:cNvPr id="12" name="Text Placeholder 11"/>
          <p:cNvSpPr>
            <a:spLocks noGrp="1"/>
          </p:cNvSpPr>
          <p:nvPr>
            <p:ph type="body" sz="quarter" idx="12" hasCustomPrompt="1"/>
          </p:nvPr>
        </p:nvSpPr>
        <p:spPr>
          <a:xfrm>
            <a:off x="1119718" y="4043364"/>
            <a:ext cx="10570633" cy="503237"/>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3</a:t>
            </a:r>
          </a:p>
        </p:txBody>
      </p:sp>
    </p:spTree>
    <p:extLst>
      <p:ext uri="{BB962C8B-B14F-4D97-AF65-F5344CB8AC3E}">
        <p14:creationId xmlns:p14="http://schemas.microsoft.com/office/powerpoint/2010/main" val="28198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MP 3 Points - Highl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844824"/>
            <a:ext cx="1632181" cy="3024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98884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996952"/>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4005064"/>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2027239"/>
            <a:ext cx="10570633" cy="503237"/>
          </a:xfrm>
          <a:prstGeom prst="rect">
            <a:avLst/>
          </a:prstGeo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3025775"/>
            <a:ext cx="10570633" cy="503238"/>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2</a:t>
            </a:r>
          </a:p>
        </p:txBody>
      </p:sp>
      <p:sp>
        <p:nvSpPr>
          <p:cNvPr id="12" name="Text Placeholder 11"/>
          <p:cNvSpPr>
            <a:spLocks noGrp="1"/>
          </p:cNvSpPr>
          <p:nvPr>
            <p:ph type="body" sz="quarter" idx="12" hasCustomPrompt="1"/>
          </p:nvPr>
        </p:nvSpPr>
        <p:spPr>
          <a:xfrm>
            <a:off x="1119718" y="4043364"/>
            <a:ext cx="10570633" cy="503237"/>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3</a:t>
            </a:r>
          </a:p>
        </p:txBody>
      </p:sp>
    </p:spTree>
    <p:extLst>
      <p:ext uri="{BB962C8B-B14F-4D97-AF65-F5344CB8AC3E}">
        <p14:creationId xmlns:p14="http://schemas.microsoft.com/office/powerpoint/2010/main" val="229395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MP 3 Points - Highligh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844824"/>
            <a:ext cx="1632181" cy="3024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98884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99695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4005064"/>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2027239"/>
            <a:ext cx="10570633" cy="503237"/>
          </a:xfrm>
          <a:prstGeom prst="rect">
            <a:avLst/>
          </a:prstGeo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3025775"/>
            <a:ext cx="10570633" cy="503238"/>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2</a:t>
            </a:r>
          </a:p>
        </p:txBody>
      </p:sp>
      <p:sp>
        <p:nvSpPr>
          <p:cNvPr id="12" name="Text Placeholder 11"/>
          <p:cNvSpPr>
            <a:spLocks noGrp="1"/>
          </p:cNvSpPr>
          <p:nvPr>
            <p:ph type="body" sz="quarter" idx="12" hasCustomPrompt="1"/>
          </p:nvPr>
        </p:nvSpPr>
        <p:spPr>
          <a:xfrm>
            <a:off x="1119718" y="4043364"/>
            <a:ext cx="10570633" cy="503237"/>
          </a:xfrm>
          <a:prstGeom prst="rect">
            <a:avLst/>
          </a:prstGeo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Master Point 3</a:t>
            </a:r>
          </a:p>
        </p:txBody>
      </p:sp>
    </p:spTree>
    <p:extLst>
      <p:ext uri="{BB962C8B-B14F-4D97-AF65-F5344CB8AC3E}">
        <p14:creationId xmlns:p14="http://schemas.microsoft.com/office/powerpoint/2010/main" val="1866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MP 4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556792"/>
            <a:ext cx="1632181"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700808"/>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70892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371703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1739207"/>
            <a:ext cx="10570633" cy="503237"/>
          </a:xfr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27377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2</a:t>
            </a:r>
          </a:p>
        </p:txBody>
      </p:sp>
      <p:sp>
        <p:nvSpPr>
          <p:cNvPr id="12" name="Text Placeholder 11"/>
          <p:cNvSpPr>
            <a:spLocks noGrp="1"/>
          </p:cNvSpPr>
          <p:nvPr>
            <p:ph type="body" sz="quarter" idx="12" hasCustomPrompt="1"/>
          </p:nvPr>
        </p:nvSpPr>
        <p:spPr>
          <a:xfrm>
            <a:off x="1119718" y="3755332"/>
            <a:ext cx="10570633" cy="503237"/>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3</a:t>
            </a:r>
          </a:p>
        </p:txBody>
      </p:sp>
      <p:sp>
        <p:nvSpPr>
          <p:cNvPr id="14" name="Rectangle 13"/>
          <p:cNvSpPr/>
          <p:nvPr/>
        </p:nvSpPr>
        <p:spPr>
          <a:xfrm>
            <a:off x="1094067" y="4725144"/>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1119718" y="47443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4</a:t>
            </a:r>
          </a:p>
        </p:txBody>
      </p:sp>
    </p:spTree>
    <p:extLst>
      <p:ext uri="{BB962C8B-B14F-4D97-AF65-F5344CB8AC3E}">
        <p14:creationId xmlns:p14="http://schemas.microsoft.com/office/powerpoint/2010/main" val="93680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MP 4 Points - Highlight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556792"/>
            <a:ext cx="1632181"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700808"/>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70892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371703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1739207"/>
            <a:ext cx="10570633" cy="503237"/>
          </a:xfr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27377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2</a:t>
            </a:r>
          </a:p>
        </p:txBody>
      </p:sp>
      <p:sp>
        <p:nvSpPr>
          <p:cNvPr id="12" name="Text Placeholder 11"/>
          <p:cNvSpPr>
            <a:spLocks noGrp="1"/>
          </p:cNvSpPr>
          <p:nvPr>
            <p:ph type="body" sz="quarter" idx="12" hasCustomPrompt="1"/>
          </p:nvPr>
        </p:nvSpPr>
        <p:spPr>
          <a:xfrm>
            <a:off x="1119718" y="3755332"/>
            <a:ext cx="10570633" cy="503237"/>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3</a:t>
            </a:r>
          </a:p>
        </p:txBody>
      </p:sp>
      <p:sp>
        <p:nvSpPr>
          <p:cNvPr id="14" name="Rectangle 13"/>
          <p:cNvSpPr/>
          <p:nvPr/>
        </p:nvSpPr>
        <p:spPr>
          <a:xfrm>
            <a:off x="1094067" y="4725144"/>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1119718" y="47443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4</a:t>
            </a:r>
          </a:p>
        </p:txBody>
      </p:sp>
    </p:spTree>
    <p:extLst>
      <p:ext uri="{BB962C8B-B14F-4D97-AF65-F5344CB8AC3E}">
        <p14:creationId xmlns:p14="http://schemas.microsoft.com/office/powerpoint/2010/main" val="36648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MP 4 Points - Highligh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556792"/>
            <a:ext cx="1632181"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700808"/>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708920"/>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371703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1739207"/>
            <a:ext cx="10570633" cy="503237"/>
          </a:xfr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27377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2</a:t>
            </a:r>
          </a:p>
        </p:txBody>
      </p:sp>
      <p:sp>
        <p:nvSpPr>
          <p:cNvPr id="12" name="Text Placeholder 11"/>
          <p:cNvSpPr>
            <a:spLocks noGrp="1"/>
          </p:cNvSpPr>
          <p:nvPr>
            <p:ph type="body" sz="quarter" idx="12" hasCustomPrompt="1"/>
          </p:nvPr>
        </p:nvSpPr>
        <p:spPr>
          <a:xfrm>
            <a:off x="1119718" y="3755332"/>
            <a:ext cx="10570633" cy="503237"/>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3</a:t>
            </a:r>
          </a:p>
        </p:txBody>
      </p:sp>
      <p:sp>
        <p:nvSpPr>
          <p:cNvPr id="14" name="Rectangle 13"/>
          <p:cNvSpPr/>
          <p:nvPr/>
        </p:nvSpPr>
        <p:spPr>
          <a:xfrm>
            <a:off x="1094067" y="4725144"/>
            <a:ext cx="10666563" cy="57606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1119718" y="4744343"/>
            <a:ext cx="10570633" cy="503238"/>
          </a:xfrm>
          <a:solidFill>
            <a:schemeClr val="tx2">
              <a:lumMod val="75000"/>
            </a:schemeClr>
          </a:solidFill>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4</a:t>
            </a:r>
          </a:p>
        </p:txBody>
      </p:sp>
    </p:spTree>
    <p:extLst>
      <p:ext uri="{BB962C8B-B14F-4D97-AF65-F5344CB8AC3E}">
        <p14:creationId xmlns:p14="http://schemas.microsoft.com/office/powerpoint/2010/main" val="189868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MP 4 Points - Highlight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556792"/>
            <a:ext cx="1632181"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700808"/>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708920"/>
            <a:ext cx="10666563" cy="576064"/>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3717032"/>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1739207"/>
            <a:ext cx="10570633" cy="503237"/>
          </a:xfr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27377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2</a:t>
            </a:r>
          </a:p>
        </p:txBody>
      </p:sp>
      <p:sp>
        <p:nvSpPr>
          <p:cNvPr id="12" name="Text Placeholder 11"/>
          <p:cNvSpPr>
            <a:spLocks noGrp="1"/>
          </p:cNvSpPr>
          <p:nvPr>
            <p:ph type="body" sz="quarter" idx="12" hasCustomPrompt="1"/>
          </p:nvPr>
        </p:nvSpPr>
        <p:spPr>
          <a:xfrm>
            <a:off x="1119718" y="3755332"/>
            <a:ext cx="10570633" cy="503237"/>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3</a:t>
            </a:r>
          </a:p>
        </p:txBody>
      </p:sp>
      <p:sp>
        <p:nvSpPr>
          <p:cNvPr id="14" name="Rectangle 13"/>
          <p:cNvSpPr/>
          <p:nvPr/>
        </p:nvSpPr>
        <p:spPr>
          <a:xfrm>
            <a:off x="1094067" y="4725144"/>
            <a:ext cx="10666563" cy="57606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1119718" y="4744343"/>
            <a:ext cx="10570633" cy="503238"/>
          </a:xfrm>
          <a:solidFill>
            <a:schemeClr val="tx2">
              <a:lumMod val="75000"/>
            </a:schemeClr>
          </a:solidFill>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4</a:t>
            </a:r>
          </a:p>
        </p:txBody>
      </p:sp>
    </p:spTree>
    <p:extLst>
      <p:ext uri="{BB962C8B-B14F-4D97-AF65-F5344CB8AC3E}">
        <p14:creationId xmlns:p14="http://schemas.microsoft.com/office/powerpoint/2010/main" val="29347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MP 4 Points - Highlight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a:off x="528000" y="1556792"/>
            <a:ext cx="1632181"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Verdana" pitchFamily="34" charset="0"/>
              <a:ea typeface="Verdana" pitchFamily="34" charset="0"/>
              <a:cs typeface="Verdana" pitchFamily="34" charset="0"/>
            </a:endParaRPr>
          </a:p>
        </p:txBody>
      </p:sp>
      <p:sp>
        <p:nvSpPr>
          <p:cNvPr id="4" name="Rectangle 3"/>
          <p:cNvSpPr/>
          <p:nvPr/>
        </p:nvSpPr>
        <p:spPr>
          <a:xfrm>
            <a:off x="1094067" y="1700808"/>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5" name="Rectangle 4"/>
          <p:cNvSpPr/>
          <p:nvPr/>
        </p:nvSpPr>
        <p:spPr>
          <a:xfrm>
            <a:off x="1094067" y="2708920"/>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6" name="Rectangle 5"/>
          <p:cNvSpPr/>
          <p:nvPr/>
        </p:nvSpPr>
        <p:spPr>
          <a:xfrm>
            <a:off x="1094067" y="3717032"/>
            <a:ext cx="10666563" cy="576064"/>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8" name="Text Placeholder 7"/>
          <p:cNvSpPr>
            <a:spLocks noGrp="1"/>
          </p:cNvSpPr>
          <p:nvPr>
            <p:ph type="body" sz="quarter" idx="10" hasCustomPrompt="1"/>
          </p:nvPr>
        </p:nvSpPr>
        <p:spPr>
          <a:xfrm>
            <a:off x="1119718" y="1739207"/>
            <a:ext cx="10570633" cy="503237"/>
          </a:xfrm>
        </p:spPr>
        <p:txBody>
          <a:bodyPr anchor="ctr"/>
          <a:lstStyle>
            <a:lvl1pPr marL="0" indent="0">
              <a:buNone/>
              <a:defRPr>
                <a:solidFill>
                  <a:schemeClr val="bg1"/>
                </a:solidFill>
              </a:defRPr>
            </a:lvl1pPr>
          </a:lstStyle>
          <a:p>
            <a:pPr lvl="0"/>
            <a:r>
              <a:rPr lang="en-US" dirty="0"/>
              <a:t>Click to edit Point 1</a:t>
            </a:r>
          </a:p>
        </p:txBody>
      </p:sp>
      <p:sp>
        <p:nvSpPr>
          <p:cNvPr id="10" name="Text Placeholder 9"/>
          <p:cNvSpPr>
            <a:spLocks noGrp="1"/>
          </p:cNvSpPr>
          <p:nvPr>
            <p:ph type="body" sz="quarter" idx="11" hasCustomPrompt="1"/>
          </p:nvPr>
        </p:nvSpPr>
        <p:spPr>
          <a:xfrm>
            <a:off x="1119718" y="27377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2</a:t>
            </a:r>
          </a:p>
        </p:txBody>
      </p:sp>
      <p:sp>
        <p:nvSpPr>
          <p:cNvPr id="12" name="Text Placeholder 11"/>
          <p:cNvSpPr>
            <a:spLocks noGrp="1"/>
          </p:cNvSpPr>
          <p:nvPr>
            <p:ph type="body" sz="quarter" idx="12" hasCustomPrompt="1"/>
          </p:nvPr>
        </p:nvSpPr>
        <p:spPr>
          <a:xfrm>
            <a:off x="1119718" y="3755332"/>
            <a:ext cx="10570633" cy="503237"/>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3</a:t>
            </a:r>
          </a:p>
        </p:txBody>
      </p:sp>
      <p:sp>
        <p:nvSpPr>
          <p:cNvPr id="14" name="Rectangle 13"/>
          <p:cNvSpPr/>
          <p:nvPr/>
        </p:nvSpPr>
        <p:spPr>
          <a:xfrm>
            <a:off x="1094067" y="4725144"/>
            <a:ext cx="10666563" cy="576064"/>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1119718" y="4744343"/>
            <a:ext cx="10570633" cy="503238"/>
          </a:xfrm>
        </p:spPr>
        <p:txBody>
          <a:bodyPr anchor="ctr"/>
          <a:lstStyle>
            <a:lvl1pPr marL="0" indent="0">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dirty="0"/>
              <a:t>Click to edit Point 4</a:t>
            </a:r>
          </a:p>
        </p:txBody>
      </p:sp>
    </p:spTree>
    <p:extLst>
      <p:ext uri="{BB962C8B-B14F-4D97-AF65-F5344CB8AC3E}">
        <p14:creationId xmlns:p14="http://schemas.microsoft.com/office/powerpoint/2010/main" val="103131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MP 4 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2801"/>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193477" y="1757076"/>
            <a:ext cx="2812800" cy="1383894"/>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6" name="Pentagon 25"/>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38274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125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1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p:tgtEl>
                                          <p:spTgt spid="6"/>
                                        </p:tgtEl>
                                        <p:attrNameLst>
                                          <p:attrName>ppt_y</p:attrName>
                                        </p:attrNameLst>
                                      </p:cBhvr>
                                      <p:tavLst>
                                        <p:tav tm="0">
                                          <p:val>
                                            <p:strVal val="#ppt_y-#ppt_h*1.125000"/>
                                          </p:val>
                                        </p:tav>
                                        <p:tav tm="100000">
                                          <p:val>
                                            <p:strVal val="#ppt_y"/>
                                          </p:val>
                                        </p:tav>
                                      </p:tavLst>
                                    </p:anim>
                                    <p:animEffect transition="in" filter="wipe(down)">
                                      <p:cBhvr>
                                        <p:cTn id="16" dur="125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p:tgtEl>
                                          <p:spTgt spid="17"/>
                                        </p:tgtEl>
                                        <p:attrNameLst>
                                          <p:attrName>ppt_y</p:attrName>
                                        </p:attrNameLst>
                                      </p:cBhvr>
                                      <p:tavLst>
                                        <p:tav tm="0">
                                          <p:val>
                                            <p:strVal val="#ppt_y-#ppt_h*1.125000"/>
                                          </p:val>
                                        </p:tav>
                                        <p:tav tm="100000">
                                          <p:val>
                                            <p:strVal val="#ppt_y"/>
                                          </p:val>
                                        </p:tav>
                                      </p:tavLst>
                                    </p:anim>
                                    <p:animEffect transition="in" filter="wipe(down)">
                                      <p:cBhvr>
                                        <p:cTn id="20" dur="1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250"/>
                                        <p:tgtEl>
                                          <p:spTgt spid="9"/>
                                        </p:tgtEl>
                                        <p:attrNameLst>
                                          <p:attrName>ppt_y</p:attrName>
                                        </p:attrNameLst>
                                      </p:cBhvr>
                                      <p:tavLst>
                                        <p:tav tm="0">
                                          <p:val>
                                            <p:strVal val="#ppt_y+#ppt_h*1.125000"/>
                                          </p:val>
                                        </p:tav>
                                        <p:tav tm="100000">
                                          <p:val>
                                            <p:strVal val="#ppt_y"/>
                                          </p:val>
                                        </p:tav>
                                      </p:tavLst>
                                    </p:anim>
                                    <p:animEffect transition="in" filter="wipe(up)">
                                      <p:cBhvr>
                                        <p:cTn id="30" dur="125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125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4" dur="1250"/>
                                        <p:tgtEl>
                                          <p:spTgt spid="20">
                                            <p:txEl>
                                              <p:pRg st="0" end="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250"/>
                                        <p:tgtEl>
                                          <p:spTgt spid="5"/>
                                        </p:tgtEl>
                                        <p:attrNameLst>
                                          <p:attrName>ppt_y</p:attrName>
                                        </p:attrNameLst>
                                      </p:cBhvr>
                                      <p:tavLst>
                                        <p:tav tm="0">
                                          <p:val>
                                            <p:strVal val="#ppt_y-#ppt_h*1.125000"/>
                                          </p:val>
                                        </p:tav>
                                        <p:tav tm="100000">
                                          <p:val>
                                            <p:strVal val="#ppt_y"/>
                                          </p:val>
                                        </p:tav>
                                      </p:tavLst>
                                    </p:anim>
                                    <p:animEffect transition="in" filter="wipe(down)">
                                      <p:cBhvr>
                                        <p:cTn id="38" dur="1250"/>
                                        <p:tgtEl>
                                          <p:spTgt spid="5"/>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250"/>
                                        <p:tgtEl>
                                          <p:spTgt spid="19"/>
                                        </p:tgtEl>
                                        <p:attrNameLst>
                                          <p:attrName>ppt_y</p:attrName>
                                        </p:attrNameLst>
                                      </p:cBhvr>
                                      <p:tavLst>
                                        <p:tav tm="0">
                                          <p:val>
                                            <p:strVal val="#ppt_y-#ppt_h*1.125000"/>
                                          </p:val>
                                        </p:tav>
                                        <p:tav tm="100000">
                                          <p:val>
                                            <p:strVal val="#ppt_y"/>
                                          </p:val>
                                        </p:tav>
                                      </p:tavLst>
                                    </p:anim>
                                    <p:animEffect transition="in" filter="wipe(down)">
                                      <p:cBhvr>
                                        <p:cTn id="42" dur="12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250"/>
                                        <p:tgtEl>
                                          <p:spTgt spid="10"/>
                                        </p:tgtEl>
                                        <p:attrNameLst>
                                          <p:attrName>ppt_y</p:attrName>
                                        </p:attrNameLst>
                                      </p:cBhvr>
                                      <p:tavLst>
                                        <p:tav tm="0">
                                          <p:val>
                                            <p:strVal val="#ppt_y+#ppt_h*1.125000"/>
                                          </p:val>
                                        </p:tav>
                                        <p:tav tm="100000">
                                          <p:val>
                                            <p:strVal val="#ppt_y"/>
                                          </p:val>
                                        </p:tav>
                                      </p:tavLst>
                                    </p:anim>
                                    <p:animEffect transition="in" filter="wipe(up)">
                                      <p:cBhvr>
                                        <p:cTn id="52" dur="1250"/>
                                        <p:tgtEl>
                                          <p:spTgt spid="1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125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56" dur="1250"/>
                                        <p:tgtEl>
                                          <p:spTgt spid="22">
                                            <p:txEl>
                                              <p:pRg st="0" end="0"/>
                                            </p:txEl>
                                          </p:spTgt>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250"/>
                                        <p:tgtEl>
                                          <p:spTgt spid="4"/>
                                        </p:tgtEl>
                                        <p:attrNameLst>
                                          <p:attrName>ppt_y</p:attrName>
                                        </p:attrNameLst>
                                      </p:cBhvr>
                                      <p:tavLst>
                                        <p:tav tm="0">
                                          <p:val>
                                            <p:strVal val="#ppt_y-#ppt_h*1.125000"/>
                                          </p:val>
                                        </p:tav>
                                        <p:tav tm="100000">
                                          <p:val>
                                            <p:strVal val="#ppt_y"/>
                                          </p:val>
                                        </p:tav>
                                      </p:tavLst>
                                    </p:anim>
                                    <p:animEffect transition="in" filter="wipe(down)">
                                      <p:cBhvr>
                                        <p:cTn id="60" dur="1250"/>
                                        <p:tgtEl>
                                          <p:spTgt spid="4"/>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250"/>
                                        <p:tgtEl>
                                          <p:spTgt spid="27"/>
                                        </p:tgtEl>
                                        <p:attrNameLst>
                                          <p:attrName>ppt_y</p:attrName>
                                        </p:attrNameLst>
                                      </p:cBhvr>
                                      <p:tavLst>
                                        <p:tav tm="0">
                                          <p:val>
                                            <p:strVal val="#ppt_y-#ppt_h*1.125000"/>
                                          </p:val>
                                        </p:tav>
                                        <p:tav tm="100000">
                                          <p:val>
                                            <p:strVal val="#ppt_y"/>
                                          </p:val>
                                        </p:tav>
                                      </p:tavLst>
                                    </p:anim>
                                    <p:animEffect transition="in" filter="wipe(down)">
                                      <p:cBhvr>
                                        <p:cTn id="64" dur="125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500"/>
                            </p:stCondLst>
                            <p:childTnLst>
                              <p:par>
                                <p:cTn id="71" presetID="12" presetClass="entr" presetSubtype="4" fill="hold" grpId="0" nodeType="afterEffect">
                                  <p:stCondLst>
                                    <p:cond delay="0"/>
                                  </p:stCondLst>
                                  <p:childTnLst>
                                    <p:set>
                                      <p:cBhvr>
                                        <p:cTn id="72" dur="1" fill="hold">
                                          <p:stCondLst>
                                            <p:cond delay="0"/>
                                          </p:stCondLst>
                                        </p:cTn>
                                        <p:tgtEl>
                                          <p:spTgt spid="24">
                                            <p:txEl>
                                              <p:pRg st="0" end="0"/>
                                            </p:txEl>
                                          </p:spTgt>
                                        </p:tgtEl>
                                        <p:attrNameLst>
                                          <p:attrName>style.visibility</p:attrName>
                                        </p:attrNameLst>
                                      </p:cBhvr>
                                      <p:to>
                                        <p:strVal val="visible"/>
                                      </p:to>
                                    </p:set>
                                    <p:anim calcmode="lin" valueType="num">
                                      <p:cBhvr additive="base">
                                        <p:cTn id="73" dur="125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74" dur="1250"/>
                                        <p:tgtEl>
                                          <p:spTgt spid="24">
                                            <p:txEl>
                                              <p:pRg st="0" end="0"/>
                                            </p:tx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1250"/>
                                        <p:tgtEl>
                                          <p:spTgt spid="11"/>
                                        </p:tgtEl>
                                        <p:attrNameLst>
                                          <p:attrName>ppt_y</p:attrName>
                                        </p:attrNameLst>
                                      </p:cBhvr>
                                      <p:tavLst>
                                        <p:tav tm="0">
                                          <p:val>
                                            <p:strVal val="#ppt_y+#ppt_h*1.125000"/>
                                          </p:val>
                                        </p:tav>
                                        <p:tav tm="100000">
                                          <p:val>
                                            <p:strVal val="#ppt_y"/>
                                          </p:val>
                                        </p:tav>
                                      </p:tavLst>
                                    </p:anim>
                                    <p:animEffect transition="in" filter="wipe(up)">
                                      <p:cBhvr>
                                        <p:cTn id="78" dur="1250"/>
                                        <p:tgtEl>
                                          <p:spTgt spid="11"/>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1250"/>
                                        <p:tgtEl>
                                          <p:spTgt spid="29"/>
                                        </p:tgtEl>
                                        <p:attrNameLst>
                                          <p:attrName>ppt_y</p:attrName>
                                        </p:attrNameLst>
                                      </p:cBhvr>
                                      <p:tavLst>
                                        <p:tav tm="0">
                                          <p:val>
                                            <p:strVal val="#ppt_y-#ppt_h*1.125000"/>
                                          </p:val>
                                        </p:tav>
                                        <p:tav tm="100000">
                                          <p:val>
                                            <p:strVal val="#ppt_y"/>
                                          </p:val>
                                        </p:tav>
                                      </p:tavLst>
                                    </p:anim>
                                    <p:animEffect transition="in" filter="wipe(down)">
                                      <p:cBhvr>
                                        <p:cTn id="82" dur="1250"/>
                                        <p:tgtEl>
                                          <p:spTgt spid="29"/>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1250"/>
                                        <p:tgtEl>
                                          <p:spTgt spid="23"/>
                                        </p:tgtEl>
                                        <p:attrNameLst>
                                          <p:attrName>ppt_y</p:attrName>
                                        </p:attrNameLst>
                                      </p:cBhvr>
                                      <p:tavLst>
                                        <p:tav tm="0">
                                          <p:val>
                                            <p:strVal val="#ppt_y-#ppt_h*1.125000"/>
                                          </p:val>
                                        </p:tav>
                                        <p:tav tm="100000">
                                          <p:val>
                                            <p:strVal val="#ppt_y"/>
                                          </p:val>
                                        </p:tav>
                                      </p:tavLst>
                                    </p:anim>
                                    <p:animEffect transition="in" filter="wipe(down)">
                                      <p:cBhvr>
                                        <p:cTn id="8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5" grpId="0" animBg="1"/>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250"/>
                        <p:tgtEl>
                          <p:spTgt spid="20"/>
                        </p:tgtEl>
                        <p:attrNameLst>
                          <p:attrName>ppt_y</p:attrName>
                        </p:attrNameLst>
                      </p:cBhvr>
                      <p:tavLst>
                        <p:tav tm="0">
                          <p:val>
                            <p:strVal val="#ppt_y+#ppt_h*1.125000"/>
                          </p:val>
                        </p:tav>
                        <p:tav tm="100000">
                          <p:val>
                            <p:strVal val="#ppt_y"/>
                          </p:val>
                        </p:tav>
                      </p:tavLst>
                    </p:anim>
                    <p:animEffect transition="in" filter="wipe(up)">
                      <p:cBhvr>
                        <p:cTn dur="1250"/>
                        <p:tgtEl>
                          <p:spTgt spid="20"/>
                        </p:tgtEl>
                      </p:cBhvr>
                    </p:animEffect>
                  </p:childTnLst>
                </p:cTn>
              </p:par>
            </p:tnLst>
          </p:tmpl>
        </p:tmplLst>
      </p:bldP>
      <p:bldP spid="17" grpId="0">
        <p:tmplLst>
          <p:tmpl>
            <p:tnLst>
              <p:par>
                <p:cTn presetID="1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250"/>
                        <p:tgtEl>
                          <p:spTgt spid="17"/>
                        </p:tgtEl>
                        <p:attrNameLst>
                          <p:attrName>ppt_y</p:attrName>
                        </p:attrNameLst>
                      </p:cBhvr>
                      <p:tavLst>
                        <p:tav tm="0">
                          <p:val>
                            <p:strVal val="#ppt_y-#ppt_h*1.125000"/>
                          </p:val>
                        </p:tav>
                        <p:tav tm="100000">
                          <p:val>
                            <p:strVal val="#ppt_y"/>
                          </p:val>
                        </p:tav>
                      </p:tavLst>
                    </p:anim>
                    <p:animEffect transition="in" filter="wipe(down)">
                      <p:cBhvr>
                        <p:cTn dur="1250"/>
                        <p:tgtEl>
                          <p:spTgt spid="17"/>
                        </p:tgtEl>
                      </p:cBhvr>
                    </p:animEffect>
                  </p:childTnLst>
                </p:cTn>
              </p:par>
            </p:tnLst>
          </p:tmpl>
        </p:tmplLst>
      </p:bldP>
      <p:bldP spid="19" grpId="0">
        <p:tmplLst>
          <p:tmpl>
            <p:tnLst>
              <p:par>
                <p:cTn presetID="1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250"/>
                        <p:tgtEl>
                          <p:spTgt spid="19"/>
                        </p:tgtEl>
                        <p:attrNameLst>
                          <p:attrName>ppt_y</p:attrName>
                        </p:attrNameLst>
                      </p:cBhvr>
                      <p:tavLst>
                        <p:tav tm="0">
                          <p:val>
                            <p:strVal val="#ppt_y-#ppt_h*1.125000"/>
                          </p:val>
                        </p:tav>
                        <p:tav tm="100000">
                          <p:val>
                            <p:strVal val="#ppt_y"/>
                          </p:val>
                        </p:tav>
                      </p:tavLst>
                    </p:anim>
                    <p:animEffect transition="in" filter="wipe(down)">
                      <p:cBhvr>
                        <p:cTn dur="1250"/>
                        <p:tgtEl>
                          <p:spTgt spid="19"/>
                        </p:tgtEl>
                      </p:cBhvr>
                    </p:animEffect>
                  </p:childTnLst>
                </p:cTn>
              </p:par>
            </p:tnLst>
          </p:tmpl>
        </p:tmplLst>
      </p:bldP>
      <p:bldP spid="10" grpId="0" animBg="1"/>
      <p:bldP spid="11" grpId="0" animBg="1"/>
      <p:bldP spid="18" grpId="0" build="p">
        <p:tmplLst>
          <p:tmpl lvl="1">
            <p:tnLst>
              <p:par>
                <p:cTn presetID="1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250"/>
                        <p:tgtEl>
                          <p:spTgt spid="18"/>
                        </p:tgtEl>
                        <p:attrNameLst>
                          <p:attrName>ppt_y</p:attrName>
                        </p:attrNameLst>
                      </p:cBhvr>
                      <p:tavLst>
                        <p:tav tm="0">
                          <p:val>
                            <p:strVal val="#ppt_y+#ppt_h*1.125000"/>
                          </p:val>
                        </p:tav>
                        <p:tav tm="100000">
                          <p:val>
                            <p:strVal val="#ppt_y"/>
                          </p:val>
                        </p:tav>
                      </p:tavLst>
                    </p:anim>
                    <p:animEffect transition="in" filter="wipe(up)">
                      <p:cBhvr>
                        <p:cTn dur="1250"/>
                        <p:tgtEl>
                          <p:spTgt spid="18"/>
                        </p:tgtEl>
                      </p:cBhvr>
                    </p:animEffect>
                  </p:childTnLst>
                </p:cTn>
              </p:par>
            </p:tnLst>
          </p:tmpl>
        </p:tmplLst>
      </p:bldP>
      <p:bldP spid="22" grpId="0" build="p">
        <p:tmplLst>
          <p:tmpl lvl="1">
            <p:tnLst>
              <p:par>
                <p:cTn presetID="1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250"/>
                        <p:tgtEl>
                          <p:spTgt spid="22"/>
                        </p:tgtEl>
                        <p:attrNameLst>
                          <p:attrName>ppt_y</p:attrName>
                        </p:attrNameLst>
                      </p:cBhvr>
                      <p:tavLst>
                        <p:tav tm="0">
                          <p:val>
                            <p:strVal val="#ppt_y+#ppt_h*1.125000"/>
                          </p:val>
                        </p:tav>
                        <p:tav tm="100000">
                          <p:val>
                            <p:strVal val="#ppt_y"/>
                          </p:val>
                        </p:tav>
                      </p:tavLst>
                    </p:anim>
                    <p:animEffect transition="in" filter="wipe(up)">
                      <p:cBhvr>
                        <p:cTn dur="1250"/>
                        <p:tgtEl>
                          <p:spTgt spid="22"/>
                        </p:tgtEl>
                      </p:cBhvr>
                    </p:animEffect>
                  </p:childTnLst>
                </p:cTn>
              </p:par>
            </p:tnLst>
          </p:tmpl>
        </p:tmplLst>
      </p:bldP>
      <p:bldP spid="24" grpId="0" build="p">
        <p:tmplLst>
          <p:tmpl lvl="1">
            <p:tnLst>
              <p:par>
                <p:cTn presetID="12" presetClass="entr" presetSubtype="4"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250"/>
                        <p:tgtEl>
                          <p:spTgt spid="24"/>
                        </p:tgtEl>
                        <p:attrNameLst>
                          <p:attrName>ppt_y</p:attrName>
                        </p:attrNameLst>
                      </p:cBhvr>
                      <p:tavLst>
                        <p:tav tm="0">
                          <p:val>
                            <p:strVal val="#ppt_y+#ppt_h*1.125000"/>
                          </p:val>
                        </p:tav>
                        <p:tav tm="100000">
                          <p:val>
                            <p:strVal val="#ppt_y"/>
                          </p:val>
                        </p:tav>
                      </p:tavLst>
                    </p:anim>
                    <p:animEffect transition="in" filter="wipe(up)">
                      <p:cBhvr>
                        <p:cTn dur="1250"/>
                        <p:tgtEl>
                          <p:spTgt spid="24"/>
                        </p:tgtEl>
                      </p:cBhvr>
                    </p:animEffect>
                  </p:childTnLst>
                </p:cTn>
              </p:par>
            </p:tnLst>
          </p:tmpl>
        </p:tmplLst>
      </p:bldP>
      <p:bldP spid="4" grpId="0" animBg="1"/>
      <p:bldP spid="29" grpId="0" animBg="1"/>
      <p:bldP spid="27" grpId="0">
        <p:tmplLst>
          <p:tmpl>
            <p:tnLst>
              <p:par>
                <p:cTn presetID="12" presetClass="entr" presetSubtype="1"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250"/>
                        <p:tgtEl>
                          <p:spTgt spid="27"/>
                        </p:tgtEl>
                        <p:attrNameLst>
                          <p:attrName>ppt_y</p:attrName>
                        </p:attrNameLst>
                      </p:cBhvr>
                      <p:tavLst>
                        <p:tav tm="0">
                          <p:val>
                            <p:strVal val="#ppt_y-#ppt_h*1.125000"/>
                          </p:val>
                        </p:tav>
                        <p:tav tm="100000">
                          <p:val>
                            <p:strVal val="#ppt_y"/>
                          </p:val>
                        </p:tav>
                      </p:tavLst>
                    </p:anim>
                    <p:animEffect transition="in" filter="wipe(down)">
                      <p:cBhvr>
                        <p:cTn dur="1250"/>
                        <p:tgtEl>
                          <p:spTgt spid="27"/>
                        </p:tgtEl>
                      </p:cBhvr>
                    </p:animEffect>
                  </p:childTnLst>
                </p:cTn>
              </p:par>
            </p:tnLst>
          </p:tmpl>
        </p:tmplLst>
      </p:bldP>
      <p:bldP spid="23" grpId="0">
        <p:tmplLst>
          <p:tmpl>
            <p:tnLst>
              <p:par>
                <p:cTn presetID="12" presetClass="entr" presetSubtype="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250"/>
                        <p:tgtEl>
                          <p:spTgt spid="23"/>
                        </p:tgtEl>
                        <p:attrNameLst>
                          <p:attrName>ppt_y</p:attrName>
                        </p:attrNameLst>
                      </p:cBhvr>
                      <p:tavLst>
                        <p:tav tm="0">
                          <p:val>
                            <p:strVal val="#ppt_y-#ppt_h*1.125000"/>
                          </p:val>
                        </p:tav>
                        <p:tav tm="100000">
                          <p:val>
                            <p:strVal val="#ppt_y"/>
                          </p:val>
                        </p:tav>
                      </p:tavLst>
                    </p:anim>
                    <p:animEffect transition="in" filter="wipe(down)">
                      <p:cBhvr>
                        <p:cTn dur="1250"/>
                        <p:tgtEl>
                          <p:spTgt spid="23"/>
                        </p:tgtEl>
                      </p:cBhvr>
                    </p:animEffect>
                  </p:childTnLst>
                </p:cTn>
              </p:par>
            </p:tnLst>
          </p:tmpl>
        </p:tmplLst>
      </p:bldP>
      <p:bldP spid="21" grpId="0" animBg="1"/>
      <p:bldP spid="25" grpId="0" animBg="1"/>
      <p:bldP spid="2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MP No Bullets - Blank">
    <p:spTree>
      <p:nvGrpSpPr>
        <p:cNvPr id="1" name=""/>
        <p:cNvGrpSpPr/>
        <p:nvPr/>
      </p:nvGrpSpPr>
      <p:grpSpPr>
        <a:xfrm>
          <a:off x="0" y="0"/>
          <a:ext cx="0" cy="0"/>
          <a:chOff x="0" y="0"/>
          <a:chExt cx="0" cy="0"/>
        </a:xfrm>
      </p:grpSpPr>
      <p:sp>
        <p:nvSpPr>
          <p:cNvPr id="10" name="TextBox 9"/>
          <p:cNvSpPr txBox="1"/>
          <p:nvPr userDrawn="1"/>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74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MP 4 step process - Highlight1">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17" name="Text Placeholder 16"/>
          <p:cNvSpPr>
            <a:spLocks noGrp="1"/>
          </p:cNvSpPr>
          <p:nvPr>
            <p:ph type="body" sz="quarter" idx="19" hasCustomPrompt="1"/>
          </p:nvPr>
        </p:nvSpPr>
        <p:spPr>
          <a:xfrm>
            <a:off x="192000" y="3140968"/>
            <a:ext cx="2821517" cy="1735200"/>
          </a:xfrm>
        </p:spPr>
        <p:txBody>
          <a:bodyPr>
            <a:normAutofit/>
          </a:bodyPr>
          <a:lstStyle>
            <a:lvl1pPr marL="176213" indent="-176213">
              <a:spcBef>
                <a:spcPts val="1200"/>
              </a:spcBef>
              <a:buClr>
                <a:schemeClr val="tx1"/>
              </a:buClr>
              <a:buFont typeface="Arial" pitchFamily="34" charset="0"/>
              <a:buChar char="•"/>
              <a:tabLst>
                <a:tab pos="176213" algn="l"/>
              </a:tabLst>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9" name="Rectangle 8"/>
          <p:cNvSpPr/>
          <p:nvPr/>
        </p:nvSpPr>
        <p:spPr>
          <a:xfrm>
            <a:off x="3151409" y="1700808"/>
            <a:ext cx="2880000" cy="1480240"/>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5" name="Rectangle 4"/>
          <p:cNvSpPr/>
          <p:nvPr/>
        </p:nvSpPr>
        <p:spPr>
          <a:xfrm>
            <a:off x="3185009" y="3140969"/>
            <a:ext cx="2812800" cy="172819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7" name="Rectangle 36"/>
          <p:cNvSpPr/>
          <p:nvPr/>
        </p:nvSpPr>
        <p:spPr>
          <a:xfrm>
            <a:off x="9202101" y="3140969"/>
            <a:ext cx="2812800" cy="172819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8" name="Rectangle 37"/>
          <p:cNvSpPr/>
          <p:nvPr/>
        </p:nvSpPr>
        <p:spPr>
          <a:xfrm>
            <a:off x="6193476" y="3140969"/>
            <a:ext cx="2812800" cy="172819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7" name="Pentagon 26"/>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Text Placeholder 16"/>
          <p:cNvSpPr>
            <a:spLocks noGrp="1"/>
          </p:cNvSpPr>
          <p:nvPr>
            <p:ph type="body" sz="quarter" idx="20" hasCustomPrompt="1"/>
          </p:nvPr>
        </p:nvSpPr>
        <p:spPr>
          <a:xfrm>
            <a:off x="3180260" y="3140968"/>
            <a:ext cx="2821517" cy="173520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9" name="Text Placeholder 16"/>
          <p:cNvSpPr>
            <a:spLocks noGrp="1"/>
          </p:cNvSpPr>
          <p:nvPr>
            <p:ph type="body" sz="quarter" idx="22" hasCustomPrompt="1"/>
          </p:nvPr>
        </p:nvSpPr>
        <p:spPr>
          <a:xfrm>
            <a:off x="6192011" y="3142800"/>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23353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MP 4 step process - Highlight2">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5009" y="3140969"/>
            <a:ext cx="2812800" cy="1728192"/>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86267" y="3140968"/>
            <a:ext cx="2821517" cy="173520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0968"/>
            <a:ext cx="2821517" cy="173520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159877" y="1757076"/>
            <a:ext cx="2880000"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172819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172819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7" name="Pentagon 26"/>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Text Placeholder 16"/>
          <p:cNvSpPr>
            <a:spLocks noGrp="1"/>
          </p:cNvSpPr>
          <p:nvPr>
            <p:ph type="body" sz="quarter" idx="22" hasCustomPrompt="1"/>
          </p:nvPr>
        </p:nvSpPr>
        <p:spPr>
          <a:xfrm>
            <a:off x="6192011" y="3142800"/>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10645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MP 4 step process - Highlight3">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2800"/>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33960"/>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731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193477" y="1757076"/>
            <a:ext cx="2846400"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1728192"/>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6901" y="3140968"/>
            <a:ext cx="2812800" cy="1728194"/>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2800"/>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Pentagon 27"/>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5"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34497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MP 4 step process - Highlight4">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35601"/>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216699" y="1757076"/>
            <a:ext cx="2789577"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1728192"/>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8" name="Pentagon 27"/>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1" name="Pentagon 30"/>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2" name="Pentagon 31"/>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0720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MP 4 step process - hightlight top">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2801"/>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159877" y="1757076"/>
            <a:ext cx="2880000"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17281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9"/>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6" name="Pentagon 25"/>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41174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MP 2 step process">
    <p:spTree>
      <p:nvGrpSpPr>
        <p:cNvPr id="1" name=""/>
        <p:cNvGrpSpPr/>
        <p:nvPr/>
      </p:nvGrpSpPr>
      <p:grpSpPr>
        <a:xfrm>
          <a:off x="0" y="0"/>
          <a:ext cx="0" cy="0"/>
          <a:chOff x="0" y="0"/>
          <a:chExt cx="0" cy="0"/>
        </a:xfrm>
      </p:grpSpPr>
      <p:sp>
        <p:nvSpPr>
          <p:cNvPr id="7" name="Rectangle 6"/>
          <p:cNvSpPr/>
          <p:nvPr/>
        </p:nvSpPr>
        <p:spPr>
          <a:xfrm>
            <a:off x="1871530" y="1169714"/>
            <a:ext cx="8928993"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628834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328964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3334425"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631933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6297800"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333569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6317192"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6" name="Text Placeholder 15"/>
          <p:cNvSpPr>
            <a:spLocks noGrp="1"/>
          </p:cNvSpPr>
          <p:nvPr>
            <p:ph type="body" sz="quarter" idx="10"/>
          </p:nvPr>
        </p:nvSpPr>
        <p:spPr>
          <a:xfrm>
            <a:off x="1958542" y="1052737"/>
            <a:ext cx="8775476"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328964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1" name="Pentagon 20"/>
          <p:cNvSpPr/>
          <p:nvPr/>
        </p:nvSpPr>
        <p:spPr>
          <a:xfrm>
            <a:off x="5920063"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7473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125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1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p:tgtEl>
                                          <p:spTgt spid="6"/>
                                        </p:tgtEl>
                                        <p:attrNameLst>
                                          <p:attrName>ppt_y</p:attrName>
                                        </p:attrNameLst>
                                      </p:cBhvr>
                                      <p:tavLst>
                                        <p:tav tm="0">
                                          <p:val>
                                            <p:strVal val="#ppt_y-#ppt_h*1.125000"/>
                                          </p:val>
                                        </p:tav>
                                        <p:tav tm="100000">
                                          <p:val>
                                            <p:strVal val="#ppt_y"/>
                                          </p:val>
                                        </p:tav>
                                      </p:tavLst>
                                    </p:anim>
                                    <p:animEffect transition="in" filter="wipe(down)">
                                      <p:cBhvr>
                                        <p:cTn id="16" dur="125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p:tgtEl>
                                          <p:spTgt spid="17"/>
                                        </p:tgtEl>
                                        <p:attrNameLst>
                                          <p:attrName>ppt_y</p:attrName>
                                        </p:attrNameLst>
                                      </p:cBhvr>
                                      <p:tavLst>
                                        <p:tav tm="0">
                                          <p:val>
                                            <p:strVal val="#ppt_y-#ppt_h*1.125000"/>
                                          </p:val>
                                        </p:tav>
                                        <p:tav tm="100000">
                                          <p:val>
                                            <p:strVal val="#ppt_y"/>
                                          </p:val>
                                        </p:tav>
                                      </p:tavLst>
                                    </p:anim>
                                    <p:animEffect transition="in" filter="wipe(down)">
                                      <p:cBhvr>
                                        <p:cTn id="20" dur="1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250"/>
                                        <p:tgtEl>
                                          <p:spTgt spid="9"/>
                                        </p:tgtEl>
                                        <p:attrNameLst>
                                          <p:attrName>ppt_y</p:attrName>
                                        </p:attrNameLst>
                                      </p:cBhvr>
                                      <p:tavLst>
                                        <p:tav tm="0">
                                          <p:val>
                                            <p:strVal val="#ppt_y+#ppt_h*1.125000"/>
                                          </p:val>
                                        </p:tav>
                                        <p:tav tm="100000">
                                          <p:val>
                                            <p:strVal val="#ppt_y"/>
                                          </p:val>
                                        </p:tav>
                                      </p:tavLst>
                                    </p:anim>
                                    <p:animEffect transition="in" filter="wipe(up)">
                                      <p:cBhvr>
                                        <p:cTn id="30" dur="125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125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4" dur="1250"/>
                                        <p:tgtEl>
                                          <p:spTgt spid="20">
                                            <p:txEl>
                                              <p:pRg st="0" end="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250"/>
                                        <p:tgtEl>
                                          <p:spTgt spid="5"/>
                                        </p:tgtEl>
                                        <p:attrNameLst>
                                          <p:attrName>ppt_y</p:attrName>
                                        </p:attrNameLst>
                                      </p:cBhvr>
                                      <p:tavLst>
                                        <p:tav tm="0">
                                          <p:val>
                                            <p:strVal val="#ppt_y-#ppt_h*1.125000"/>
                                          </p:val>
                                        </p:tav>
                                        <p:tav tm="100000">
                                          <p:val>
                                            <p:strVal val="#ppt_y"/>
                                          </p:val>
                                        </p:tav>
                                      </p:tavLst>
                                    </p:anim>
                                    <p:animEffect transition="in" filter="wipe(down)">
                                      <p:cBhvr>
                                        <p:cTn id="38" dur="1250"/>
                                        <p:tgtEl>
                                          <p:spTgt spid="5"/>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250"/>
                                        <p:tgtEl>
                                          <p:spTgt spid="19"/>
                                        </p:tgtEl>
                                        <p:attrNameLst>
                                          <p:attrName>ppt_y</p:attrName>
                                        </p:attrNameLst>
                                      </p:cBhvr>
                                      <p:tavLst>
                                        <p:tav tm="0">
                                          <p:val>
                                            <p:strVal val="#ppt_y-#ppt_h*1.125000"/>
                                          </p:val>
                                        </p:tav>
                                        <p:tav tm="100000">
                                          <p:val>
                                            <p:strVal val="#ppt_y"/>
                                          </p:val>
                                        </p:tav>
                                      </p:tavLst>
                                    </p:anim>
                                    <p:animEffect transition="in" filter="wipe(down)">
                                      <p:cBhvr>
                                        <p:cTn id="4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5" grpId="0" animBg="1"/>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250"/>
                        <p:tgtEl>
                          <p:spTgt spid="20"/>
                        </p:tgtEl>
                        <p:attrNameLst>
                          <p:attrName>ppt_y</p:attrName>
                        </p:attrNameLst>
                      </p:cBhvr>
                      <p:tavLst>
                        <p:tav tm="0">
                          <p:val>
                            <p:strVal val="#ppt_y+#ppt_h*1.125000"/>
                          </p:val>
                        </p:tav>
                        <p:tav tm="100000">
                          <p:val>
                            <p:strVal val="#ppt_y"/>
                          </p:val>
                        </p:tav>
                      </p:tavLst>
                    </p:anim>
                    <p:animEffect transition="in" filter="wipe(up)">
                      <p:cBhvr>
                        <p:cTn dur="1250"/>
                        <p:tgtEl>
                          <p:spTgt spid="20"/>
                        </p:tgtEl>
                      </p:cBhvr>
                    </p:animEffect>
                  </p:childTnLst>
                </p:cTn>
              </p:par>
            </p:tnLst>
          </p:tmpl>
        </p:tmplLst>
      </p:bldP>
      <p:bldP spid="17" grpId="0">
        <p:tmplLst>
          <p:tmpl>
            <p:tnLst>
              <p:par>
                <p:cTn presetID="1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250"/>
                        <p:tgtEl>
                          <p:spTgt spid="17"/>
                        </p:tgtEl>
                        <p:attrNameLst>
                          <p:attrName>ppt_y</p:attrName>
                        </p:attrNameLst>
                      </p:cBhvr>
                      <p:tavLst>
                        <p:tav tm="0">
                          <p:val>
                            <p:strVal val="#ppt_y-#ppt_h*1.125000"/>
                          </p:val>
                        </p:tav>
                        <p:tav tm="100000">
                          <p:val>
                            <p:strVal val="#ppt_y"/>
                          </p:val>
                        </p:tav>
                      </p:tavLst>
                    </p:anim>
                    <p:animEffect transition="in" filter="wipe(down)">
                      <p:cBhvr>
                        <p:cTn dur="1250"/>
                        <p:tgtEl>
                          <p:spTgt spid="17"/>
                        </p:tgtEl>
                      </p:cBhvr>
                    </p:animEffect>
                  </p:childTnLst>
                </p:cTn>
              </p:par>
            </p:tnLst>
          </p:tmpl>
        </p:tmplLst>
      </p:bldP>
      <p:bldP spid="19" grpId="0">
        <p:tmplLst>
          <p:tmpl>
            <p:tnLst>
              <p:par>
                <p:cTn presetID="1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250"/>
                        <p:tgtEl>
                          <p:spTgt spid="19"/>
                        </p:tgtEl>
                        <p:attrNameLst>
                          <p:attrName>ppt_y</p:attrName>
                        </p:attrNameLst>
                      </p:cBhvr>
                      <p:tavLst>
                        <p:tav tm="0">
                          <p:val>
                            <p:strVal val="#ppt_y-#ppt_h*1.125000"/>
                          </p:val>
                        </p:tav>
                        <p:tav tm="100000">
                          <p:val>
                            <p:strVal val="#ppt_y"/>
                          </p:val>
                        </p:tav>
                      </p:tavLst>
                    </p:anim>
                    <p:animEffect transition="in" filter="wipe(down)">
                      <p:cBhvr>
                        <p:cTn dur="1250"/>
                        <p:tgtEl>
                          <p:spTgt spid="19"/>
                        </p:tgtEl>
                      </p:cBhvr>
                    </p:animEffect>
                  </p:childTnLst>
                </p:cTn>
              </p:par>
            </p:tnLst>
          </p:tmpl>
        </p:tmplLst>
      </p:bldP>
      <p:bldP spid="18" grpId="0" build="p">
        <p:tmplLst>
          <p:tmpl lvl="1">
            <p:tnLst>
              <p:par>
                <p:cTn presetID="1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250"/>
                        <p:tgtEl>
                          <p:spTgt spid="18"/>
                        </p:tgtEl>
                        <p:attrNameLst>
                          <p:attrName>ppt_y</p:attrName>
                        </p:attrNameLst>
                      </p:cBhvr>
                      <p:tavLst>
                        <p:tav tm="0">
                          <p:val>
                            <p:strVal val="#ppt_y+#ppt_h*1.125000"/>
                          </p:val>
                        </p:tav>
                        <p:tav tm="100000">
                          <p:val>
                            <p:strVal val="#ppt_y"/>
                          </p:val>
                        </p:tav>
                      </p:tavLst>
                    </p:anim>
                    <p:animEffect transition="in" filter="wipe(up)">
                      <p:cBhvr>
                        <p:cTn dur="1250"/>
                        <p:tgtEl>
                          <p:spTgt spid="18"/>
                        </p:tgtEl>
                      </p:cBhvr>
                    </p:animEffect>
                  </p:childTnLst>
                </p:cTn>
              </p:par>
            </p:tnLst>
          </p:tmpl>
        </p:tmplLst>
      </p:bldP>
      <p:bldP spid="21"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MP 2 step process - Highlight1">
    <p:spTree>
      <p:nvGrpSpPr>
        <p:cNvPr id="1" name=""/>
        <p:cNvGrpSpPr/>
        <p:nvPr/>
      </p:nvGrpSpPr>
      <p:grpSpPr>
        <a:xfrm>
          <a:off x="0" y="0"/>
          <a:ext cx="0" cy="0"/>
          <a:chOff x="0" y="0"/>
          <a:chExt cx="0" cy="0"/>
        </a:xfrm>
      </p:grpSpPr>
      <p:sp>
        <p:nvSpPr>
          <p:cNvPr id="31" name="Rectangle 30"/>
          <p:cNvSpPr/>
          <p:nvPr/>
        </p:nvSpPr>
        <p:spPr>
          <a:xfrm>
            <a:off x="1871530" y="1169714"/>
            <a:ext cx="8928993"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32" name="Text Placeholder 15"/>
          <p:cNvSpPr>
            <a:spLocks noGrp="1"/>
          </p:cNvSpPr>
          <p:nvPr>
            <p:ph type="body" sz="quarter" idx="10"/>
          </p:nvPr>
        </p:nvSpPr>
        <p:spPr>
          <a:xfrm>
            <a:off x="1958542" y="1052737"/>
            <a:ext cx="8775476" cy="719361"/>
          </a:xfrm>
        </p:spPr>
        <p:txBody>
          <a:bodyPr anchor="ctr"/>
          <a:lstStyle>
            <a:lvl1pPr marL="0" indent="0" algn="ctr">
              <a:buNone/>
              <a:defRPr sz="2400" b="1">
                <a:solidFill>
                  <a:schemeClr val="bg1"/>
                </a:solidFill>
              </a:defRPr>
            </a:lvl1pPr>
          </a:lstStyle>
          <a:p>
            <a:pPr lvl="0"/>
            <a:r>
              <a:rPr lang="en-US"/>
              <a:t>Edit Master text styles</a:t>
            </a:r>
          </a:p>
        </p:txBody>
      </p:sp>
      <p:sp>
        <p:nvSpPr>
          <p:cNvPr id="9" name="Rectangle 8"/>
          <p:cNvSpPr/>
          <p:nvPr/>
        </p:nvSpPr>
        <p:spPr>
          <a:xfrm>
            <a:off x="628834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3294063"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3327663" y="3156344"/>
            <a:ext cx="2812800" cy="3283704"/>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631933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6297800"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332893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6317192"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8" name="Text Placeholder 17"/>
          <p:cNvSpPr>
            <a:spLocks noGrp="1"/>
          </p:cNvSpPr>
          <p:nvPr>
            <p:ph type="body" sz="quarter" idx="11"/>
          </p:nvPr>
        </p:nvSpPr>
        <p:spPr>
          <a:xfrm>
            <a:off x="329406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1" name="Pentagon 20"/>
          <p:cNvSpPr/>
          <p:nvPr/>
        </p:nvSpPr>
        <p:spPr>
          <a:xfrm>
            <a:off x="5920063"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3066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MP 2 step process - Highlight2">
    <p:spTree>
      <p:nvGrpSpPr>
        <p:cNvPr id="1" name=""/>
        <p:cNvGrpSpPr/>
        <p:nvPr/>
      </p:nvGrpSpPr>
      <p:grpSpPr>
        <a:xfrm>
          <a:off x="0" y="0"/>
          <a:ext cx="0" cy="0"/>
          <a:chOff x="0" y="0"/>
          <a:chExt cx="0" cy="0"/>
        </a:xfrm>
      </p:grpSpPr>
      <p:sp>
        <p:nvSpPr>
          <p:cNvPr id="14" name="Rectangle 13"/>
          <p:cNvSpPr/>
          <p:nvPr/>
        </p:nvSpPr>
        <p:spPr>
          <a:xfrm>
            <a:off x="1871530" y="1169714"/>
            <a:ext cx="8928993"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15" name="Text Placeholder 15"/>
          <p:cNvSpPr>
            <a:spLocks noGrp="1"/>
          </p:cNvSpPr>
          <p:nvPr>
            <p:ph type="body" sz="quarter" idx="10"/>
          </p:nvPr>
        </p:nvSpPr>
        <p:spPr>
          <a:xfrm>
            <a:off x="1958542" y="1052737"/>
            <a:ext cx="8775476" cy="719361"/>
          </a:xfrm>
        </p:spPr>
        <p:txBody>
          <a:bodyPr anchor="ctr"/>
          <a:lstStyle>
            <a:lvl1pPr marL="0" indent="0" algn="ctr">
              <a:buNone/>
              <a:defRPr sz="2400" b="1">
                <a:solidFill>
                  <a:schemeClr val="bg1"/>
                </a:solidFill>
              </a:defRPr>
            </a:lvl1pPr>
          </a:lstStyle>
          <a:p>
            <a:pPr lvl="0"/>
            <a:r>
              <a:rPr lang="en-US"/>
              <a:t>Edit Master text styles</a:t>
            </a:r>
          </a:p>
        </p:txBody>
      </p:sp>
      <p:sp>
        <p:nvSpPr>
          <p:cNvPr id="9" name="Rectangle 8"/>
          <p:cNvSpPr/>
          <p:nvPr/>
        </p:nvSpPr>
        <p:spPr>
          <a:xfrm>
            <a:off x="6288341"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3294063"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3327663"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6319332" y="3140968"/>
            <a:ext cx="2812800" cy="329908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6297800"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332893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6317192"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8" name="Text Placeholder 17"/>
          <p:cNvSpPr>
            <a:spLocks noGrp="1"/>
          </p:cNvSpPr>
          <p:nvPr>
            <p:ph type="body" sz="quarter" idx="11"/>
          </p:nvPr>
        </p:nvSpPr>
        <p:spPr>
          <a:xfrm>
            <a:off x="329406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1" name="Pentagon 20"/>
          <p:cNvSpPr/>
          <p:nvPr/>
        </p:nvSpPr>
        <p:spPr>
          <a:xfrm>
            <a:off x="5920063"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7541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MP 2 step process - Highlight top">
    <p:spTree>
      <p:nvGrpSpPr>
        <p:cNvPr id="1" name=""/>
        <p:cNvGrpSpPr/>
        <p:nvPr/>
      </p:nvGrpSpPr>
      <p:grpSpPr>
        <a:xfrm>
          <a:off x="0" y="0"/>
          <a:ext cx="0" cy="0"/>
          <a:chOff x="0" y="0"/>
          <a:chExt cx="0" cy="0"/>
        </a:xfrm>
      </p:grpSpPr>
      <p:sp>
        <p:nvSpPr>
          <p:cNvPr id="14" name="Rectangle 13"/>
          <p:cNvSpPr/>
          <p:nvPr/>
        </p:nvSpPr>
        <p:spPr>
          <a:xfrm>
            <a:off x="1871530" y="1169714"/>
            <a:ext cx="8928993" cy="1138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15" name="Text Placeholder 15"/>
          <p:cNvSpPr>
            <a:spLocks noGrp="1"/>
          </p:cNvSpPr>
          <p:nvPr>
            <p:ph type="body" sz="quarter" idx="21"/>
          </p:nvPr>
        </p:nvSpPr>
        <p:spPr>
          <a:xfrm>
            <a:off x="1958542" y="1052737"/>
            <a:ext cx="8775476" cy="719361"/>
          </a:xfrm>
          <a:noFill/>
        </p:spPr>
        <p:txBody>
          <a:bodyPr anchor="ctr"/>
          <a:lstStyle>
            <a:lvl1pPr marL="0" indent="0" algn="ctr">
              <a:buNone/>
              <a:defRPr sz="2400" b="1">
                <a:solidFill>
                  <a:schemeClr val="bg1"/>
                </a:solidFill>
              </a:defRPr>
            </a:lvl1pPr>
          </a:lstStyle>
          <a:p>
            <a:pPr lvl="0"/>
            <a:r>
              <a:rPr lang="en-US"/>
              <a:t>Edit Master text styles</a:t>
            </a:r>
          </a:p>
        </p:txBody>
      </p:sp>
      <p:sp>
        <p:nvSpPr>
          <p:cNvPr id="9" name="Rectangle 8"/>
          <p:cNvSpPr/>
          <p:nvPr/>
        </p:nvSpPr>
        <p:spPr>
          <a:xfrm>
            <a:off x="628834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3294063"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3327663"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631933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6297800"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332893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6317192"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8" name="Text Placeholder 17"/>
          <p:cNvSpPr>
            <a:spLocks noGrp="1"/>
          </p:cNvSpPr>
          <p:nvPr>
            <p:ph type="body" sz="quarter" idx="11"/>
          </p:nvPr>
        </p:nvSpPr>
        <p:spPr>
          <a:xfrm>
            <a:off x="329406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1" name="Pentagon 20"/>
          <p:cNvSpPr/>
          <p:nvPr/>
        </p:nvSpPr>
        <p:spPr>
          <a:xfrm>
            <a:off x="5920063"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65220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MP 3 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468758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159372"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19297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471857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4697039"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19424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4716431"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817610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15937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8104055"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4" name="Rectangle 3"/>
          <p:cNvSpPr/>
          <p:nvPr/>
        </p:nvSpPr>
        <p:spPr>
          <a:xfrm>
            <a:off x="82097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820823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3791744" y="2708920"/>
            <a:ext cx="119264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7323269" y="2708920"/>
            <a:ext cx="1172997"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13549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125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1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p:tgtEl>
                                          <p:spTgt spid="6"/>
                                        </p:tgtEl>
                                        <p:attrNameLst>
                                          <p:attrName>ppt_y</p:attrName>
                                        </p:attrNameLst>
                                      </p:cBhvr>
                                      <p:tavLst>
                                        <p:tav tm="0">
                                          <p:val>
                                            <p:strVal val="#ppt_y-#ppt_h*1.125000"/>
                                          </p:val>
                                        </p:tav>
                                        <p:tav tm="100000">
                                          <p:val>
                                            <p:strVal val="#ppt_y"/>
                                          </p:val>
                                        </p:tav>
                                      </p:tavLst>
                                    </p:anim>
                                    <p:animEffect transition="in" filter="wipe(down)">
                                      <p:cBhvr>
                                        <p:cTn id="16" dur="125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p:tgtEl>
                                          <p:spTgt spid="17"/>
                                        </p:tgtEl>
                                        <p:attrNameLst>
                                          <p:attrName>ppt_y</p:attrName>
                                        </p:attrNameLst>
                                      </p:cBhvr>
                                      <p:tavLst>
                                        <p:tav tm="0">
                                          <p:val>
                                            <p:strVal val="#ppt_y-#ppt_h*1.125000"/>
                                          </p:val>
                                        </p:tav>
                                        <p:tav tm="100000">
                                          <p:val>
                                            <p:strVal val="#ppt_y"/>
                                          </p:val>
                                        </p:tav>
                                      </p:tavLst>
                                    </p:anim>
                                    <p:animEffect transition="in" filter="wipe(down)">
                                      <p:cBhvr>
                                        <p:cTn id="20" dur="1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250"/>
                                        <p:tgtEl>
                                          <p:spTgt spid="9"/>
                                        </p:tgtEl>
                                        <p:attrNameLst>
                                          <p:attrName>ppt_y</p:attrName>
                                        </p:attrNameLst>
                                      </p:cBhvr>
                                      <p:tavLst>
                                        <p:tav tm="0">
                                          <p:val>
                                            <p:strVal val="#ppt_y+#ppt_h*1.125000"/>
                                          </p:val>
                                        </p:tav>
                                        <p:tav tm="100000">
                                          <p:val>
                                            <p:strVal val="#ppt_y"/>
                                          </p:val>
                                        </p:tav>
                                      </p:tavLst>
                                    </p:anim>
                                    <p:animEffect transition="in" filter="wipe(up)">
                                      <p:cBhvr>
                                        <p:cTn id="30" dur="125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125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4" dur="1250"/>
                                        <p:tgtEl>
                                          <p:spTgt spid="20">
                                            <p:txEl>
                                              <p:pRg st="0" end="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250"/>
                                        <p:tgtEl>
                                          <p:spTgt spid="5"/>
                                        </p:tgtEl>
                                        <p:attrNameLst>
                                          <p:attrName>ppt_y</p:attrName>
                                        </p:attrNameLst>
                                      </p:cBhvr>
                                      <p:tavLst>
                                        <p:tav tm="0">
                                          <p:val>
                                            <p:strVal val="#ppt_y-#ppt_h*1.125000"/>
                                          </p:val>
                                        </p:tav>
                                        <p:tav tm="100000">
                                          <p:val>
                                            <p:strVal val="#ppt_y"/>
                                          </p:val>
                                        </p:tav>
                                      </p:tavLst>
                                    </p:anim>
                                    <p:animEffect transition="in" filter="wipe(down)">
                                      <p:cBhvr>
                                        <p:cTn id="38" dur="1250"/>
                                        <p:tgtEl>
                                          <p:spTgt spid="5"/>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250"/>
                                        <p:tgtEl>
                                          <p:spTgt spid="19"/>
                                        </p:tgtEl>
                                        <p:attrNameLst>
                                          <p:attrName>ppt_y</p:attrName>
                                        </p:attrNameLst>
                                      </p:cBhvr>
                                      <p:tavLst>
                                        <p:tav tm="0">
                                          <p:val>
                                            <p:strVal val="#ppt_y-#ppt_h*1.125000"/>
                                          </p:val>
                                        </p:tav>
                                        <p:tav tm="100000">
                                          <p:val>
                                            <p:strVal val="#ppt_y"/>
                                          </p:val>
                                        </p:tav>
                                      </p:tavLst>
                                    </p:anim>
                                    <p:animEffect transition="in" filter="wipe(down)">
                                      <p:cBhvr>
                                        <p:cTn id="42" dur="12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250"/>
                                        <p:tgtEl>
                                          <p:spTgt spid="10"/>
                                        </p:tgtEl>
                                        <p:attrNameLst>
                                          <p:attrName>ppt_y</p:attrName>
                                        </p:attrNameLst>
                                      </p:cBhvr>
                                      <p:tavLst>
                                        <p:tav tm="0">
                                          <p:val>
                                            <p:strVal val="#ppt_y+#ppt_h*1.125000"/>
                                          </p:val>
                                        </p:tav>
                                        <p:tav tm="100000">
                                          <p:val>
                                            <p:strVal val="#ppt_y"/>
                                          </p:val>
                                        </p:tav>
                                      </p:tavLst>
                                    </p:anim>
                                    <p:animEffect transition="in" filter="wipe(up)">
                                      <p:cBhvr>
                                        <p:cTn id="52" dur="1250"/>
                                        <p:tgtEl>
                                          <p:spTgt spid="1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125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56" dur="1250"/>
                                        <p:tgtEl>
                                          <p:spTgt spid="22">
                                            <p:txEl>
                                              <p:pRg st="0" end="0"/>
                                            </p:txEl>
                                          </p:spTgt>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250"/>
                                        <p:tgtEl>
                                          <p:spTgt spid="4"/>
                                        </p:tgtEl>
                                        <p:attrNameLst>
                                          <p:attrName>ppt_y</p:attrName>
                                        </p:attrNameLst>
                                      </p:cBhvr>
                                      <p:tavLst>
                                        <p:tav tm="0">
                                          <p:val>
                                            <p:strVal val="#ppt_y-#ppt_h*1.125000"/>
                                          </p:val>
                                        </p:tav>
                                        <p:tav tm="100000">
                                          <p:val>
                                            <p:strVal val="#ppt_y"/>
                                          </p:val>
                                        </p:tav>
                                      </p:tavLst>
                                    </p:anim>
                                    <p:animEffect transition="in" filter="wipe(down)">
                                      <p:cBhvr>
                                        <p:cTn id="60" dur="1250"/>
                                        <p:tgtEl>
                                          <p:spTgt spid="4"/>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250"/>
                                        <p:tgtEl>
                                          <p:spTgt spid="27"/>
                                        </p:tgtEl>
                                        <p:attrNameLst>
                                          <p:attrName>ppt_y</p:attrName>
                                        </p:attrNameLst>
                                      </p:cBhvr>
                                      <p:tavLst>
                                        <p:tav tm="0">
                                          <p:val>
                                            <p:strVal val="#ppt_y-#ppt_h*1.125000"/>
                                          </p:val>
                                        </p:tav>
                                        <p:tav tm="100000">
                                          <p:val>
                                            <p:strVal val="#ppt_y"/>
                                          </p:val>
                                        </p:tav>
                                      </p:tavLst>
                                    </p:anim>
                                    <p:animEffect transition="in" filter="wipe(down)">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5" grpId="0" animBg="1"/>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250"/>
                        <p:tgtEl>
                          <p:spTgt spid="20"/>
                        </p:tgtEl>
                        <p:attrNameLst>
                          <p:attrName>ppt_y</p:attrName>
                        </p:attrNameLst>
                      </p:cBhvr>
                      <p:tavLst>
                        <p:tav tm="0">
                          <p:val>
                            <p:strVal val="#ppt_y+#ppt_h*1.125000"/>
                          </p:val>
                        </p:tav>
                        <p:tav tm="100000">
                          <p:val>
                            <p:strVal val="#ppt_y"/>
                          </p:val>
                        </p:tav>
                      </p:tavLst>
                    </p:anim>
                    <p:animEffect transition="in" filter="wipe(up)">
                      <p:cBhvr>
                        <p:cTn dur="1250"/>
                        <p:tgtEl>
                          <p:spTgt spid="20"/>
                        </p:tgtEl>
                      </p:cBhvr>
                    </p:animEffect>
                  </p:childTnLst>
                </p:cTn>
              </p:par>
            </p:tnLst>
          </p:tmpl>
        </p:tmplLst>
      </p:bldP>
      <p:bldP spid="17" grpId="0">
        <p:tmplLst>
          <p:tmpl>
            <p:tnLst>
              <p:par>
                <p:cTn presetID="1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250"/>
                        <p:tgtEl>
                          <p:spTgt spid="17"/>
                        </p:tgtEl>
                        <p:attrNameLst>
                          <p:attrName>ppt_y</p:attrName>
                        </p:attrNameLst>
                      </p:cBhvr>
                      <p:tavLst>
                        <p:tav tm="0">
                          <p:val>
                            <p:strVal val="#ppt_y-#ppt_h*1.125000"/>
                          </p:val>
                        </p:tav>
                        <p:tav tm="100000">
                          <p:val>
                            <p:strVal val="#ppt_y"/>
                          </p:val>
                        </p:tav>
                      </p:tavLst>
                    </p:anim>
                    <p:animEffect transition="in" filter="wipe(down)">
                      <p:cBhvr>
                        <p:cTn dur="1250"/>
                        <p:tgtEl>
                          <p:spTgt spid="17"/>
                        </p:tgtEl>
                      </p:cBhvr>
                    </p:animEffect>
                  </p:childTnLst>
                </p:cTn>
              </p:par>
            </p:tnLst>
          </p:tmpl>
        </p:tmplLst>
      </p:bldP>
      <p:bldP spid="19" grpId="0">
        <p:tmplLst>
          <p:tmpl>
            <p:tnLst>
              <p:par>
                <p:cTn presetID="1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250"/>
                        <p:tgtEl>
                          <p:spTgt spid="19"/>
                        </p:tgtEl>
                        <p:attrNameLst>
                          <p:attrName>ppt_y</p:attrName>
                        </p:attrNameLst>
                      </p:cBhvr>
                      <p:tavLst>
                        <p:tav tm="0">
                          <p:val>
                            <p:strVal val="#ppt_y-#ppt_h*1.125000"/>
                          </p:val>
                        </p:tav>
                        <p:tav tm="100000">
                          <p:val>
                            <p:strVal val="#ppt_y"/>
                          </p:val>
                        </p:tav>
                      </p:tavLst>
                    </p:anim>
                    <p:animEffect transition="in" filter="wipe(down)">
                      <p:cBhvr>
                        <p:cTn dur="1250"/>
                        <p:tgtEl>
                          <p:spTgt spid="19"/>
                        </p:tgtEl>
                      </p:cBhvr>
                    </p:animEffect>
                  </p:childTnLst>
                </p:cTn>
              </p:par>
            </p:tnLst>
          </p:tmpl>
        </p:tmplLst>
      </p:bldP>
      <p:bldP spid="10" grpId="0" animBg="1"/>
      <p:bldP spid="18" grpId="0" build="p">
        <p:tmplLst>
          <p:tmpl lvl="1">
            <p:tnLst>
              <p:par>
                <p:cTn presetID="1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250"/>
                        <p:tgtEl>
                          <p:spTgt spid="18"/>
                        </p:tgtEl>
                        <p:attrNameLst>
                          <p:attrName>ppt_y</p:attrName>
                        </p:attrNameLst>
                      </p:cBhvr>
                      <p:tavLst>
                        <p:tav tm="0">
                          <p:val>
                            <p:strVal val="#ppt_y+#ppt_h*1.125000"/>
                          </p:val>
                        </p:tav>
                        <p:tav tm="100000">
                          <p:val>
                            <p:strVal val="#ppt_y"/>
                          </p:val>
                        </p:tav>
                      </p:tavLst>
                    </p:anim>
                    <p:animEffect transition="in" filter="wipe(up)">
                      <p:cBhvr>
                        <p:cTn dur="1250"/>
                        <p:tgtEl>
                          <p:spTgt spid="18"/>
                        </p:tgtEl>
                      </p:cBhvr>
                    </p:animEffect>
                  </p:childTnLst>
                </p:cTn>
              </p:par>
            </p:tnLst>
          </p:tmpl>
        </p:tmplLst>
      </p:bldP>
      <p:bldP spid="22" grpId="0" build="p">
        <p:tmplLst>
          <p:tmpl lvl="1">
            <p:tnLst>
              <p:par>
                <p:cTn presetID="1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250"/>
                        <p:tgtEl>
                          <p:spTgt spid="22"/>
                        </p:tgtEl>
                        <p:attrNameLst>
                          <p:attrName>ppt_y</p:attrName>
                        </p:attrNameLst>
                      </p:cBhvr>
                      <p:tavLst>
                        <p:tav tm="0">
                          <p:val>
                            <p:strVal val="#ppt_y+#ppt_h*1.125000"/>
                          </p:val>
                        </p:tav>
                        <p:tav tm="100000">
                          <p:val>
                            <p:strVal val="#ppt_y"/>
                          </p:val>
                        </p:tav>
                      </p:tavLst>
                    </p:anim>
                    <p:animEffect transition="in" filter="wipe(up)">
                      <p:cBhvr>
                        <p:cTn dur="1250"/>
                        <p:tgtEl>
                          <p:spTgt spid="22"/>
                        </p:tgtEl>
                      </p:cBhvr>
                    </p:animEffect>
                  </p:childTnLst>
                </p:cTn>
              </p:par>
            </p:tnLst>
          </p:tmpl>
        </p:tmplLst>
      </p:bldP>
      <p:bldP spid="4" grpId="0" animBg="1"/>
      <p:bldP spid="27" grpId="0">
        <p:tmplLst>
          <p:tmpl>
            <p:tnLst>
              <p:par>
                <p:cTn presetID="12" presetClass="entr" presetSubtype="1"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250"/>
                        <p:tgtEl>
                          <p:spTgt spid="27"/>
                        </p:tgtEl>
                        <p:attrNameLst>
                          <p:attrName>ppt_y</p:attrName>
                        </p:attrNameLst>
                      </p:cBhvr>
                      <p:tavLst>
                        <p:tav tm="0">
                          <p:val>
                            <p:strVal val="#ppt_y-#ppt_h*1.125000"/>
                          </p:val>
                        </p:tav>
                        <p:tav tm="100000">
                          <p:val>
                            <p:strVal val="#ppt_y"/>
                          </p:val>
                        </p:tav>
                      </p:tavLst>
                    </p:anim>
                    <p:animEffect transition="in" filter="wipe(down)">
                      <p:cBhvr>
                        <p:cTn dur="1250"/>
                        <p:tgtEl>
                          <p:spTgt spid="27"/>
                        </p:tgtEl>
                      </p:cBhvr>
                    </p:animEffect>
                  </p:childTnLst>
                </p:cTn>
              </p:par>
            </p:tnLst>
          </p:tmpl>
        </p:tmplLst>
      </p:bldP>
      <p:bldP spid="21" grpId="0" animBg="1"/>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MP Bullets Bottom - Text">
    <p:spTree>
      <p:nvGrpSpPr>
        <p:cNvPr id="1" name=""/>
        <p:cNvGrpSpPr/>
        <p:nvPr/>
      </p:nvGrpSpPr>
      <p:grpSpPr>
        <a:xfrm>
          <a:off x="0" y="0"/>
          <a:ext cx="0" cy="0"/>
          <a:chOff x="0" y="0"/>
          <a:chExt cx="0" cy="0"/>
        </a:xfrm>
      </p:grpSpPr>
      <p:sp>
        <p:nvSpPr>
          <p:cNvPr id="10" name="TextBox 9"/>
          <p:cNvSpPr txBox="1"/>
          <p:nvPr userDrawn="1"/>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80000" y="1123200"/>
            <a:ext cx="11184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06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MP 3 step process - Highlight1">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468758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161563"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195163" y="3140968"/>
            <a:ext cx="2812800" cy="329908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471857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4697039"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196432" y="3140968"/>
            <a:ext cx="2821517" cy="329908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4716431"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817610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16156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8104055"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4" name="Rectangle 3"/>
          <p:cNvSpPr/>
          <p:nvPr/>
        </p:nvSpPr>
        <p:spPr>
          <a:xfrm>
            <a:off x="82097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820823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3791744" y="2708920"/>
            <a:ext cx="119264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3" name="Pentagon 22"/>
          <p:cNvSpPr/>
          <p:nvPr/>
        </p:nvSpPr>
        <p:spPr>
          <a:xfrm>
            <a:off x="7323269" y="2708920"/>
            <a:ext cx="1172997"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4027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MP 3 step process - Highlight2">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4687580"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159372"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19297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4718571" y="3140968"/>
            <a:ext cx="2812800" cy="329908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4697039"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19424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4716431"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817610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15937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8104055"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4" name="Rectangle 3"/>
          <p:cNvSpPr/>
          <p:nvPr/>
        </p:nvSpPr>
        <p:spPr>
          <a:xfrm>
            <a:off x="82097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820823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3791744"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7321768"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8689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MP 3 step process - Highlight3">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468758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159372"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192972"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471857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4697039"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19424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4716431"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8176100"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159373"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8104055"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4" name="Rectangle 3"/>
          <p:cNvSpPr/>
          <p:nvPr/>
        </p:nvSpPr>
        <p:spPr>
          <a:xfrm>
            <a:off x="8209700" y="3140968"/>
            <a:ext cx="2812800" cy="329908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820823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3791744"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7323269"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2699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MP 3 step process - Highlight top">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468758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16590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1995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471857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4697039"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200770"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4716431"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8176100"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16590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8104055"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4" name="Rectangle 3"/>
          <p:cNvSpPr/>
          <p:nvPr/>
        </p:nvSpPr>
        <p:spPr>
          <a:xfrm>
            <a:off x="82097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8208235"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3791744"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7323269" y="2708920"/>
            <a:ext cx="11808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7115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MP 4 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8"/>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6" name="Pentagon 25"/>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5831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125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1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p:tgtEl>
                                          <p:spTgt spid="6"/>
                                        </p:tgtEl>
                                        <p:attrNameLst>
                                          <p:attrName>ppt_y</p:attrName>
                                        </p:attrNameLst>
                                      </p:cBhvr>
                                      <p:tavLst>
                                        <p:tav tm="0">
                                          <p:val>
                                            <p:strVal val="#ppt_y-#ppt_h*1.125000"/>
                                          </p:val>
                                        </p:tav>
                                        <p:tav tm="100000">
                                          <p:val>
                                            <p:strVal val="#ppt_y"/>
                                          </p:val>
                                        </p:tav>
                                      </p:tavLst>
                                    </p:anim>
                                    <p:animEffect transition="in" filter="wipe(down)">
                                      <p:cBhvr>
                                        <p:cTn id="16" dur="125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p:tgtEl>
                                          <p:spTgt spid="17"/>
                                        </p:tgtEl>
                                        <p:attrNameLst>
                                          <p:attrName>ppt_y</p:attrName>
                                        </p:attrNameLst>
                                      </p:cBhvr>
                                      <p:tavLst>
                                        <p:tav tm="0">
                                          <p:val>
                                            <p:strVal val="#ppt_y-#ppt_h*1.125000"/>
                                          </p:val>
                                        </p:tav>
                                        <p:tav tm="100000">
                                          <p:val>
                                            <p:strVal val="#ppt_y"/>
                                          </p:val>
                                        </p:tav>
                                      </p:tavLst>
                                    </p:anim>
                                    <p:animEffect transition="in" filter="wipe(down)">
                                      <p:cBhvr>
                                        <p:cTn id="20" dur="1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250"/>
                                        <p:tgtEl>
                                          <p:spTgt spid="9"/>
                                        </p:tgtEl>
                                        <p:attrNameLst>
                                          <p:attrName>ppt_y</p:attrName>
                                        </p:attrNameLst>
                                      </p:cBhvr>
                                      <p:tavLst>
                                        <p:tav tm="0">
                                          <p:val>
                                            <p:strVal val="#ppt_y+#ppt_h*1.125000"/>
                                          </p:val>
                                        </p:tav>
                                        <p:tav tm="100000">
                                          <p:val>
                                            <p:strVal val="#ppt_y"/>
                                          </p:val>
                                        </p:tav>
                                      </p:tavLst>
                                    </p:anim>
                                    <p:animEffect transition="in" filter="wipe(up)">
                                      <p:cBhvr>
                                        <p:cTn id="30" dur="125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125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4" dur="1250"/>
                                        <p:tgtEl>
                                          <p:spTgt spid="20">
                                            <p:txEl>
                                              <p:pRg st="0" end="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250"/>
                                        <p:tgtEl>
                                          <p:spTgt spid="5"/>
                                        </p:tgtEl>
                                        <p:attrNameLst>
                                          <p:attrName>ppt_y</p:attrName>
                                        </p:attrNameLst>
                                      </p:cBhvr>
                                      <p:tavLst>
                                        <p:tav tm="0">
                                          <p:val>
                                            <p:strVal val="#ppt_y-#ppt_h*1.125000"/>
                                          </p:val>
                                        </p:tav>
                                        <p:tav tm="100000">
                                          <p:val>
                                            <p:strVal val="#ppt_y"/>
                                          </p:val>
                                        </p:tav>
                                      </p:tavLst>
                                    </p:anim>
                                    <p:animEffect transition="in" filter="wipe(down)">
                                      <p:cBhvr>
                                        <p:cTn id="38" dur="1250"/>
                                        <p:tgtEl>
                                          <p:spTgt spid="5"/>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250"/>
                                        <p:tgtEl>
                                          <p:spTgt spid="19"/>
                                        </p:tgtEl>
                                        <p:attrNameLst>
                                          <p:attrName>ppt_y</p:attrName>
                                        </p:attrNameLst>
                                      </p:cBhvr>
                                      <p:tavLst>
                                        <p:tav tm="0">
                                          <p:val>
                                            <p:strVal val="#ppt_y-#ppt_h*1.125000"/>
                                          </p:val>
                                        </p:tav>
                                        <p:tav tm="100000">
                                          <p:val>
                                            <p:strVal val="#ppt_y"/>
                                          </p:val>
                                        </p:tav>
                                      </p:tavLst>
                                    </p:anim>
                                    <p:animEffect transition="in" filter="wipe(down)">
                                      <p:cBhvr>
                                        <p:cTn id="42" dur="12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250"/>
                                        <p:tgtEl>
                                          <p:spTgt spid="10"/>
                                        </p:tgtEl>
                                        <p:attrNameLst>
                                          <p:attrName>ppt_y</p:attrName>
                                        </p:attrNameLst>
                                      </p:cBhvr>
                                      <p:tavLst>
                                        <p:tav tm="0">
                                          <p:val>
                                            <p:strVal val="#ppt_y+#ppt_h*1.125000"/>
                                          </p:val>
                                        </p:tav>
                                        <p:tav tm="100000">
                                          <p:val>
                                            <p:strVal val="#ppt_y"/>
                                          </p:val>
                                        </p:tav>
                                      </p:tavLst>
                                    </p:anim>
                                    <p:animEffect transition="in" filter="wipe(up)">
                                      <p:cBhvr>
                                        <p:cTn id="52" dur="1250"/>
                                        <p:tgtEl>
                                          <p:spTgt spid="1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125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56" dur="1250"/>
                                        <p:tgtEl>
                                          <p:spTgt spid="22">
                                            <p:txEl>
                                              <p:pRg st="0" end="0"/>
                                            </p:txEl>
                                          </p:spTgt>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250"/>
                                        <p:tgtEl>
                                          <p:spTgt spid="4"/>
                                        </p:tgtEl>
                                        <p:attrNameLst>
                                          <p:attrName>ppt_y</p:attrName>
                                        </p:attrNameLst>
                                      </p:cBhvr>
                                      <p:tavLst>
                                        <p:tav tm="0">
                                          <p:val>
                                            <p:strVal val="#ppt_y-#ppt_h*1.125000"/>
                                          </p:val>
                                        </p:tav>
                                        <p:tav tm="100000">
                                          <p:val>
                                            <p:strVal val="#ppt_y"/>
                                          </p:val>
                                        </p:tav>
                                      </p:tavLst>
                                    </p:anim>
                                    <p:animEffect transition="in" filter="wipe(down)">
                                      <p:cBhvr>
                                        <p:cTn id="60" dur="1250"/>
                                        <p:tgtEl>
                                          <p:spTgt spid="4"/>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250"/>
                                        <p:tgtEl>
                                          <p:spTgt spid="27"/>
                                        </p:tgtEl>
                                        <p:attrNameLst>
                                          <p:attrName>ppt_y</p:attrName>
                                        </p:attrNameLst>
                                      </p:cBhvr>
                                      <p:tavLst>
                                        <p:tav tm="0">
                                          <p:val>
                                            <p:strVal val="#ppt_y-#ppt_h*1.125000"/>
                                          </p:val>
                                        </p:tav>
                                        <p:tav tm="100000">
                                          <p:val>
                                            <p:strVal val="#ppt_y"/>
                                          </p:val>
                                        </p:tav>
                                      </p:tavLst>
                                    </p:anim>
                                    <p:animEffect transition="in" filter="wipe(down)">
                                      <p:cBhvr>
                                        <p:cTn id="64" dur="125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500"/>
                            </p:stCondLst>
                            <p:childTnLst>
                              <p:par>
                                <p:cTn id="71" presetID="12" presetClass="entr" presetSubtype="4" fill="hold" grpId="0" nodeType="afterEffect">
                                  <p:stCondLst>
                                    <p:cond delay="0"/>
                                  </p:stCondLst>
                                  <p:childTnLst>
                                    <p:set>
                                      <p:cBhvr>
                                        <p:cTn id="72" dur="1" fill="hold">
                                          <p:stCondLst>
                                            <p:cond delay="0"/>
                                          </p:stCondLst>
                                        </p:cTn>
                                        <p:tgtEl>
                                          <p:spTgt spid="24">
                                            <p:txEl>
                                              <p:pRg st="0" end="0"/>
                                            </p:txEl>
                                          </p:spTgt>
                                        </p:tgtEl>
                                        <p:attrNameLst>
                                          <p:attrName>style.visibility</p:attrName>
                                        </p:attrNameLst>
                                      </p:cBhvr>
                                      <p:to>
                                        <p:strVal val="visible"/>
                                      </p:to>
                                    </p:set>
                                    <p:anim calcmode="lin" valueType="num">
                                      <p:cBhvr additive="base">
                                        <p:cTn id="73" dur="125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74" dur="1250"/>
                                        <p:tgtEl>
                                          <p:spTgt spid="24">
                                            <p:txEl>
                                              <p:pRg st="0" end="0"/>
                                            </p:tx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1250"/>
                                        <p:tgtEl>
                                          <p:spTgt spid="11"/>
                                        </p:tgtEl>
                                        <p:attrNameLst>
                                          <p:attrName>ppt_y</p:attrName>
                                        </p:attrNameLst>
                                      </p:cBhvr>
                                      <p:tavLst>
                                        <p:tav tm="0">
                                          <p:val>
                                            <p:strVal val="#ppt_y+#ppt_h*1.125000"/>
                                          </p:val>
                                        </p:tav>
                                        <p:tav tm="100000">
                                          <p:val>
                                            <p:strVal val="#ppt_y"/>
                                          </p:val>
                                        </p:tav>
                                      </p:tavLst>
                                    </p:anim>
                                    <p:animEffect transition="in" filter="wipe(up)">
                                      <p:cBhvr>
                                        <p:cTn id="78" dur="1250"/>
                                        <p:tgtEl>
                                          <p:spTgt spid="11"/>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1250"/>
                                        <p:tgtEl>
                                          <p:spTgt spid="29"/>
                                        </p:tgtEl>
                                        <p:attrNameLst>
                                          <p:attrName>ppt_y</p:attrName>
                                        </p:attrNameLst>
                                      </p:cBhvr>
                                      <p:tavLst>
                                        <p:tav tm="0">
                                          <p:val>
                                            <p:strVal val="#ppt_y-#ppt_h*1.125000"/>
                                          </p:val>
                                        </p:tav>
                                        <p:tav tm="100000">
                                          <p:val>
                                            <p:strVal val="#ppt_y"/>
                                          </p:val>
                                        </p:tav>
                                      </p:tavLst>
                                    </p:anim>
                                    <p:animEffect transition="in" filter="wipe(down)">
                                      <p:cBhvr>
                                        <p:cTn id="82" dur="1250"/>
                                        <p:tgtEl>
                                          <p:spTgt spid="29"/>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1250"/>
                                        <p:tgtEl>
                                          <p:spTgt spid="23"/>
                                        </p:tgtEl>
                                        <p:attrNameLst>
                                          <p:attrName>ppt_y</p:attrName>
                                        </p:attrNameLst>
                                      </p:cBhvr>
                                      <p:tavLst>
                                        <p:tav tm="0">
                                          <p:val>
                                            <p:strVal val="#ppt_y-#ppt_h*1.125000"/>
                                          </p:val>
                                        </p:tav>
                                        <p:tav tm="100000">
                                          <p:val>
                                            <p:strVal val="#ppt_y"/>
                                          </p:val>
                                        </p:tav>
                                      </p:tavLst>
                                    </p:anim>
                                    <p:animEffect transition="in" filter="wipe(down)">
                                      <p:cBhvr>
                                        <p:cTn id="8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5" grpId="0" animBg="1"/>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250"/>
                        <p:tgtEl>
                          <p:spTgt spid="20"/>
                        </p:tgtEl>
                        <p:attrNameLst>
                          <p:attrName>ppt_y</p:attrName>
                        </p:attrNameLst>
                      </p:cBhvr>
                      <p:tavLst>
                        <p:tav tm="0">
                          <p:val>
                            <p:strVal val="#ppt_y+#ppt_h*1.125000"/>
                          </p:val>
                        </p:tav>
                        <p:tav tm="100000">
                          <p:val>
                            <p:strVal val="#ppt_y"/>
                          </p:val>
                        </p:tav>
                      </p:tavLst>
                    </p:anim>
                    <p:animEffect transition="in" filter="wipe(up)">
                      <p:cBhvr>
                        <p:cTn dur="1250"/>
                        <p:tgtEl>
                          <p:spTgt spid="20"/>
                        </p:tgtEl>
                      </p:cBhvr>
                    </p:animEffect>
                  </p:childTnLst>
                </p:cTn>
              </p:par>
            </p:tnLst>
          </p:tmpl>
        </p:tmplLst>
      </p:bldP>
      <p:bldP spid="17" grpId="0">
        <p:tmplLst>
          <p:tmpl>
            <p:tnLst>
              <p:par>
                <p:cTn presetID="1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250"/>
                        <p:tgtEl>
                          <p:spTgt spid="17"/>
                        </p:tgtEl>
                        <p:attrNameLst>
                          <p:attrName>ppt_y</p:attrName>
                        </p:attrNameLst>
                      </p:cBhvr>
                      <p:tavLst>
                        <p:tav tm="0">
                          <p:val>
                            <p:strVal val="#ppt_y-#ppt_h*1.125000"/>
                          </p:val>
                        </p:tav>
                        <p:tav tm="100000">
                          <p:val>
                            <p:strVal val="#ppt_y"/>
                          </p:val>
                        </p:tav>
                      </p:tavLst>
                    </p:anim>
                    <p:animEffect transition="in" filter="wipe(down)">
                      <p:cBhvr>
                        <p:cTn dur="1250"/>
                        <p:tgtEl>
                          <p:spTgt spid="17"/>
                        </p:tgtEl>
                      </p:cBhvr>
                    </p:animEffect>
                  </p:childTnLst>
                </p:cTn>
              </p:par>
            </p:tnLst>
          </p:tmpl>
        </p:tmplLst>
      </p:bldP>
      <p:bldP spid="19" grpId="0">
        <p:tmplLst>
          <p:tmpl>
            <p:tnLst>
              <p:par>
                <p:cTn presetID="1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250"/>
                        <p:tgtEl>
                          <p:spTgt spid="19"/>
                        </p:tgtEl>
                        <p:attrNameLst>
                          <p:attrName>ppt_y</p:attrName>
                        </p:attrNameLst>
                      </p:cBhvr>
                      <p:tavLst>
                        <p:tav tm="0">
                          <p:val>
                            <p:strVal val="#ppt_y-#ppt_h*1.125000"/>
                          </p:val>
                        </p:tav>
                        <p:tav tm="100000">
                          <p:val>
                            <p:strVal val="#ppt_y"/>
                          </p:val>
                        </p:tav>
                      </p:tavLst>
                    </p:anim>
                    <p:animEffect transition="in" filter="wipe(down)">
                      <p:cBhvr>
                        <p:cTn dur="1250"/>
                        <p:tgtEl>
                          <p:spTgt spid="19"/>
                        </p:tgtEl>
                      </p:cBhvr>
                    </p:animEffect>
                  </p:childTnLst>
                </p:cTn>
              </p:par>
            </p:tnLst>
          </p:tmpl>
        </p:tmplLst>
      </p:bldP>
      <p:bldP spid="10" grpId="0" animBg="1"/>
      <p:bldP spid="11" grpId="0" animBg="1"/>
      <p:bldP spid="18" grpId="0" build="p">
        <p:tmplLst>
          <p:tmpl lvl="1">
            <p:tnLst>
              <p:par>
                <p:cTn presetID="1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250"/>
                        <p:tgtEl>
                          <p:spTgt spid="18"/>
                        </p:tgtEl>
                        <p:attrNameLst>
                          <p:attrName>ppt_y</p:attrName>
                        </p:attrNameLst>
                      </p:cBhvr>
                      <p:tavLst>
                        <p:tav tm="0">
                          <p:val>
                            <p:strVal val="#ppt_y+#ppt_h*1.125000"/>
                          </p:val>
                        </p:tav>
                        <p:tav tm="100000">
                          <p:val>
                            <p:strVal val="#ppt_y"/>
                          </p:val>
                        </p:tav>
                      </p:tavLst>
                    </p:anim>
                    <p:animEffect transition="in" filter="wipe(up)">
                      <p:cBhvr>
                        <p:cTn dur="1250"/>
                        <p:tgtEl>
                          <p:spTgt spid="18"/>
                        </p:tgtEl>
                      </p:cBhvr>
                    </p:animEffect>
                  </p:childTnLst>
                </p:cTn>
              </p:par>
            </p:tnLst>
          </p:tmpl>
        </p:tmplLst>
      </p:bldP>
      <p:bldP spid="22" grpId="0" build="p">
        <p:tmplLst>
          <p:tmpl lvl="1">
            <p:tnLst>
              <p:par>
                <p:cTn presetID="1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250"/>
                        <p:tgtEl>
                          <p:spTgt spid="22"/>
                        </p:tgtEl>
                        <p:attrNameLst>
                          <p:attrName>ppt_y</p:attrName>
                        </p:attrNameLst>
                      </p:cBhvr>
                      <p:tavLst>
                        <p:tav tm="0">
                          <p:val>
                            <p:strVal val="#ppt_y+#ppt_h*1.125000"/>
                          </p:val>
                        </p:tav>
                        <p:tav tm="100000">
                          <p:val>
                            <p:strVal val="#ppt_y"/>
                          </p:val>
                        </p:tav>
                      </p:tavLst>
                    </p:anim>
                    <p:animEffect transition="in" filter="wipe(up)">
                      <p:cBhvr>
                        <p:cTn dur="1250"/>
                        <p:tgtEl>
                          <p:spTgt spid="22"/>
                        </p:tgtEl>
                      </p:cBhvr>
                    </p:animEffect>
                  </p:childTnLst>
                </p:cTn>
              </p:par>
            </p:tnLst>
          </p:tmpl>
        </p:tmplLst>
      </p:bldP>
      <p:bldP spid="24" grpId="0" build="p">
        <p:tmplLst>
          <p:tmpl lvl="1">
            <p:tnLst>
              <p:par>
                <p:cTn presetID="12" presetClass="entr" presetSubtype="4"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250"/>
                        <p:tgtEl>
                          <p:spTgt spid="24"/>
                        </p:tgtEl>
                        <p:attrNameLst>
                          <p:attrName>ppt_y</p:attrName>
                        </p:attrNameLst>
                      </p:cBhvr>
                      <p:tavLst>
                        <p:tav tm="0">
                          <p:val>
                            <p:strVal val="#ppt_y+#ppt_h*1.125000"/>
                          </p:val>
                        </p:tav>
                        <p:tav tm="100000">
                          <p:val>
                            <p:strVal val="#ppt_y"/>
                          </p:val>
                        </p:tav>
                      </p:tavLst>
                    </p:anim>
                    <p:animEffect transition="in" filter="wipe(up)">
                      <p:cBhvr>
                        <p:cTn dur="1250"/>
                        <p:tgtEl>
                          <p:spTgt spid="24"/>
                        </p:tgtEl>
                      </p:cBhvr>
                    </p:animEffect>
                  </p:childTnLst>
                </p:cTn>
              </p:par>
            </p:tnLst>
          </p:tmpl>
        </p:tmplLst>
      </p:bldP>
      <p:bldP spid="4" grpId="0" animBg="1"/>
      <p:bldP spid="29" grpId="0" animBg="1"/>
      <p:bldP spid="27" grpId="0">
        <p:tmplLst>
          <p:tmpl>
            <p:tnLst>
              <p:par>
                <p:cTn presetID="12" presetClass="entr" presetSubtype="1"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250"/>
                        <p:tgtEl>
                          <p:spTgt spid="27"/>
                        </p:tgtEl>
                        <p:attrNameLst>
                          <p:attrName>ppt_y</p:attrName>
                        </p:attrNameLst>
                      </p:cBhvr>
                      <p:tavLst>
                        <p:tav tm="0">
                          <p:val>
                            <p:strVal val="#ppt_y-#ppt_h*1.125000"/>
                          </p:val>
                        </p:tav>
                        <p:tav tm="100000">
                          <p:val>
                            <p:strVal val="#ppt_y"/>
                          </p:val>
                        </p:tav>
                      </p:tavLst>
                    </p:anim>
                    <p:animEffect transition="in" filter="wipe(down)">
                      <p:cBhvr>
                        <p:cTn dur="1250"/>
                        <p:tgtEl>
                          <p:spTgt spid="27"/>
                        </p:tgtEl>
                      </p:cBhvr>
                    </p:animEffect>
                  </p:childTnLst>
                </p:cTn>
              </p:par>
            </p:tnLst>
          </p:tmpl>
        </p:tmplLst>
      </p:bldP>
      <p:bldP spid="23" grpId="0">
        <p:tmplLst>
          <p:tmpl>
            <p:tnLst>
              <p:par>
                <p:cTn presetID="12" presetClass="entr" presetSubtype="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250"/>
                        <p:tgtEl>
                          <p:spTgt spid="23"/>
                        </p:tgtEl>
                        <p:attrNameLst>
                          <p:attrName>ppt_y</p:attrName>
                        </p:attrNameLst>
                      </p:cBhvr>
                      <p:tavLst>
                        <p:tav tm="0">
                          <p:val>
                            <p:strVal val="#ppt_y-#ppt_h*1.125000"/>
                          </p:val>
                        </p:tav>
                        <p:tav tm="100000">
                          <p:val>
                            <p:strVal val="#ppt_y"/>
                          </p:val>
                        </p:tav>
                      </p:tavLst>
                    </p:anim>
                    <p:animEffect transition="in" filter="wipe(down)">
                      <p:cBhvr>
                        <p:cTn dur="1250"/>
                        <p:tgtEl>
                          <p:spTgt spid="23"/>
                        </p:tgtEl>
                      </p:cBhvr>
                    </p:animEffect>
                  </p:childTnLst>
                </p:cTn>
              </p:par>
            </p:tnLst>
          </p:tmpl>
        </p:tmplLst>
      </p:bldP>
      <p:bldP spid="21" grpId="0" animBg="1"/>
      <p:bldP spid="25" grpId="0" animBg="1"/>
      <p:bldP spid="26"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MP 4 step process - Highlight1">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9899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17" name="Text Placeholder 16"/>
          <p:cNvSpPr>
            <a:spLocks noGrp="1"/>
          </p:cNvSpPr>
          <p:nvPr>
            <p:ph type="body" sz="quarter" idx="19" hasCustomPrompt="1"/>
          </p:nvPr>
        </p:nvSpPr>
        <p:spPr>
          <a:xfrm>
            <a:off x="192000" y="3140968"/>
            <a:ext cx="2821517" cy="3312368"/>
          </a:xfrm>
        </p:spPr>
        <p:txBody>
          <a:bodyPr>
            <a:normAutofit/>
          </a:bodyPr>
          <a:lstStyle>
            <a:lvl1pPr marL="176213" indent="-176213">
              <a:spcBef>
                <a:spcPts val="1200"/>
              </a:spcBef>
              <a:buClr>
                <a:schemeClr val="tx1"/>
              </a:buClr>
              <a:buFont typeface="Arial" pitchFamily="34" charset="0"/>
              <a:buChar char="•"/>
              <a:tabLst>
                <a:tab pos="176213" algn="l"/>
              </a:tabLst>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9" name="Rectangle 8"/>
          <p:cNvSpPr/>
          <p:nvPr/>
        </p:nvSpPr>
        <p:spPr>
          <a:xfrm>
            <a:off x="3151409" y="1700808"/>
            <a:ext cx="2880000" cy="1480240"/>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5" name="Rectangle 4"/>
          <p:cNvSpPr/>
          <p:nvPr/>
        </p:nvSpPr>
        <p:spPr>
          <a:xfrm>
            <a:off x="3185009" y="3140969"/>
            <a:ext cx="2812800" cy="32989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7" name="Rectangle 36"/>
          <p:cNvSpPr/>
          <p:nvPr/>
        </p:nvSpPr>
        <p:spPr>
          <a:xfrm>
            <a:off x="9202101" y="3140969"/>
            <a:ext cx="2812800" cy="32989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8" name="Rectangle 37"/>
          <p:cNvSpPr/>
          <p:nvPr/>
        </p:nvSpPr>
        <p:spPr>
          <a:xfrm>
            <a:off x="6193476" y="3140969"/>
            <a:ext cx="2812800" cy="32989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7" name="Pentagon 26"/>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Text Placeholder 16"/>
          <p:cNvSpPr>
            <a:spLocks noGrp="1"/>
          </p:cNvSpPr>
          <p:nvPr>
            <p:ph type="body" sz="quarter" idx="20" hasCustomPrompt="1"/>
          </p:nvPr>
        </p:nvSpPr>
        <p:spPr>
          <a:xfrm>
            <a:off x="3180260" y="3140968"/>
            <a:ext cx="2821517" cy="3312368"/>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9" name="Text Placeholder 16"/>
          <p:cNvSpPr>
            <a:spLocks noGrp="1"/>
          </p:cNvSpPr>
          <p:nvPr>
            <p:ph type="body" sz="quarter" idx="22" hasCustomPrompt="1"/>
          </p:nvPr>
        </p:nvSpPr>
        <p:spPr>
          <a:xfrm>
            <a:off x="6192011" y="3142800"/>
            <a:ext cx="2821517" cy="3312368"/>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16"/>
          <p:cNvSpPr>
            <a:spLocks noGrp="1"/>
          </p:cNvSpPr>
          <p:nvPr>
            <p:ph type="body" sz="quarter" idx="24" hasCustomPrompt="1"/>
          </p:nvPr>
        </p:nvSpPr>
        <p:spPr>
          <a:xfrm>
            <a:off x="9206902" y="3140968"/>
            <a:ext cx="2821517" cy="331044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1674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MP 4 step process - Highlight2">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9899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5009" y="3149358"/>
            <a:ext cx="2812800" cy="3298990"/>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86267" y="3140968"/>
            <a:ext cx="2821517" cy="3312368"/>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0968"/>
            <a:ext cx="2821517" cy="3312368"/>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8"/>
            <a:ext cx="2812800" cy="32989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8"/>
            <a:ext cx="2812800" cy="3298992"/>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7" name="Pentagon 26"/>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Text Placeholder 16"/>
          <p:cNvSpPr>
            <a:spLocks noGrp="1"/>
          </p:cNvSpPr>
          <p:nvPr>
            <p:ph type="body" sz="quarter" idx="22" hasCustomPrompt="1"/>
          </p:nvPr>
        </p:nvSpPr>
        <p:spPr>
          <a:xfrm>
            <a:off x="6192011" y="3142800"/>
            <a:ext cx="2821517" cy="3312368"/>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16"/>
          <p:cNvSpPr>
            <a:spLocks noGrp="1"/>
          </p:cNvSpPr>
          <p:nvPr>
            <p:ph type="body" sz="quarter" idx="24" hasCustomPrompt="1"/>
          </p:nvPr>
        </p:nvSpPr>
        <p:spPr>
          <a:xfrm>
            <a:off x="9206902" y="3140968"/>
            <a:ext cx="2821517" cy="331044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276530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MP 4 step process - Highlight3">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97166"/>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8"/>
            <a:ext cx="2812800" cy="3313946"/>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2800"/>
            <a:ext cx="2821517" cy="3310536"/>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79998" y="3145864"/>
            <a:ext cx="2821517" cy="3310536"/>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731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297166"/>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6901" y="3140968"/>
            <a:ext cx="2812800" cy="3297169"/>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2800"/>
            <a:ext cx="2821517" cy="3310536"/>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Pentagon 22"/>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8" name="Pentagon 27"/>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5" name="Text Placeholder 16"/>
          <p:cNvSpPr>
            <a:spLocks noGrp="1"/>
          </p:cNvSpPr>
          <p:nvPr>
            <p:ph type="body" sz="quarter" idx="24" hasCustomPrompt="1"/>
          </p:nvPr>
        </p:nvSpPr>
        <p:spPr>
          <a:xfrm>
            <a:off x="9206902" y="3140969"/>
            <a:ext cx="2821517" cy="3308615"/>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Tree>
    <p:extLst>
      <p:ext uri="{BB962C8B-B14F-4D97-AF65-F5344CB8AC3E}">
        <p14:creationId xmlns:p14="http://schemas.microsoft.com/office/powerpoint/2010/main" val="4943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MP 4 step process - Highlight4">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30016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330016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9"/>
            <a:ext cx="2821517" cy="331162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3990"/>
            <a:ext cx="2821517" cy="331162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300163"/>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3300163"/>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9"/>
            <a:ext cx="2821517" cy="331162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9"/>
            <a:ext cx="2821517" cy="331162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8" name="Pentagon 27"/>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1" name="Pentagon 30"/>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32" name="Pentagon 31"/>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7614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MP 4 step process - hightlight top">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2400" y="3140969"/>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nchor="ct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92000"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19" name="Text Placeholder 16"/>
          <p:cNvSpPr>
            <a:spLocks noGrp="1"/>
          </p:cNvSpPr>
          <p:nvPr>
            <p:ph type="body" sz="quarter" idx="20" hasCustomPrompt="1"/>
          </p:nvPr>
        </p:nvSpPr>
        <p:spPr>
          <a:xfrm>
            <a:off x="3180260" y="3142800"/>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nchor="ct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chor="ct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nchor="ct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3299080"/>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3" name="Text Placeholder 16"/>
          <p:cNvSpPr>
            <a:spLocks noGrp="1"/>
          </p:cNvSpPr>
          <p:nvPr>
            <p:ph type="body" sz="quarter" idx="24" hasCustomPrompt="1"/>
          </p:nvPr>
        </p:nvSpPr>
        <p:spPr>
          <a:xfrm>
            <a:off x="9206902" y="3140968"/>
            <a:ext cx="2821517" cy="3310536"/>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1" name="Pentagon 20"/>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5" name="Pentagon 24"/>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26" name="Pentagon 25"/>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61450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MP Disclaimer (trainings)">
    <p:spTree>
      <p:nvGrpSpPr>
        <p:cNvPr id="1" name=""/>
        <p:cNvGrpSpPr/>
        <p:nvPr/>
      </p:nvGrpSpPr>
      <p:grpSpPr>
        <a:xfrm>
          <a:off x="0" y="0"/>
          <a:ext cx="0" cy="0"/>
          <a:chOff x="0" y="0"/>
          <a:chExt cx="0" cy="0"/>
        </a:xfrm>
      </p:grpSpPr>
      <p:sp>
        <p:nvSpPr>
          <p:cNvPr id="4" name="TextBox 3"/>
          <p:cNvSpPr txBox="1"/>
          <p:nvPr/>
        </p:nvSpPr>
        <p:spPr>
          <a:xfrm>
            <a:off x="368125" y="628184"/>
            <a:ext cx="11425269" cy="400110"/>
          </a:xfrm>
          <a:prstGeom prst="rect">
            <a:avLst/>
          </a:prstGeom>
          <a:noFill/>
        </p:spPr>
        <p:txBody>
          <a:bodyPr wrap="square" rtlCol="0">
            <a:spAutoFit/>
          </a:bodyPr>
          <a:lstStyle/>
          <a:p>
            <a:r>
              <a:rPr lang="en-US" sz="2000" dirty="0"/>
              <a:t>Disclaimer</a:t>
            </a:r>
          </a:p>
        </p:txBody>
      </p:sp>
      <p:sp>
        <p:nvSpPr>
          <p:cNvPr id="5" name="TextBox 4"/>
          <p:cNvSpPr txBox="1"/>
          <p:nvPr/>
        </p:nvSpPr>
        <p:spPr>
          <a:xfrm>
            <a:off x="1391920" y="1700809"/>
            <a:ext cx="9377680" cy="3354765"/>
          </a:xfrm>
          <a:prstGeom prst="rect">
            <a:avLst/>
          </a:prstGeom>
          <a:noFill/>
        </p:spPr>
        <p:txBody>
          <a:bodyPr wrap="square" rtlCol="0">
            <a:spAutoFit/>
          </a:bodyPr>
          <a:lstStyle/>
          <a:p>
            <a:pPr algn="just">
              <a:buFont typeface="MT Extra" pitchFamily="18" charset="2"/>
              <a:buNone/>
            </a:pPr>
            <a:r>
              <a:rPr lang="en-US" sz="1000" b="1" dirty="0">
                <a:latin typeface="Verdana" pitchFamily="34" charset="0"/>
              </a:rPr>
              <a:t>Disclaimer of warranty</a:t>
            </a:r>
          </a:p>
          <a:p>
            <a:pPr algn="just">
              <a:buFont typeface="MT Extra" pitchFamily="18" charset="2"/>
              <a:buNone/>
            </a:pPr>
            <a:r>
              <a:rPr lang="en-US" sz="1000" b="0" dirty="0">
                <a:latin typeface="Verdana" pitchFamily="34" charset="0"/>
              </a:rPr>
              <a:t> </a:t>
            </a:r>
          </a:p>
          <a:p>
            <a:pPr algn="just">
              <a:buFont typeface="MT Extra" pitchFamily="18" charset="2"/>
              <a:buNone/>
            </a:pPr>
            <a:r>
              <a:rPr lang="en-US" sz="1000" b="0" dirty="0">
                <a:latin typeface="Verdana" pitchFamily="34" charset="0"/>
              </a:rPr>
              <a:t>The information in this documentation is believed to be accurate in all respects.  However, OM Partners </a:t>
            </a:r>
            <a:r>
              <a:rPr lang="en-US" sz="1000" b="0" dirty="0" err="1">
                <a:latin typeface="Verdana" pitchFamily="34" charset="0"/>
              </a:rPr>
              <a:t>nv</a:t>
            </a:r>
            <a:r>
              <a:rPr lang="en-US" sz="1000" b="0" dirty="0">
                <a:latin typeface="Verdana" pitchFamily="34" charset="0"/>
              </a:rPr>
              <a:t> makes no representations or warranties, express or implied, with respect to contents hereof, including without limitations, any implied warranties of merchantability or fitness for a particular purpose, all of which are expressly disclaimed.  OM Partners </a:t>
            </a:r>
            <a:r>
              <a:rPr lang="en-US" sz="1000" b="0" dirty="0" err="1">
                <a:latin typeface="Verdana" pitchFamily="34" charset="0"/>
              </a:rPr>
              <a:t>nv</a:t>
            </a:r>
            <a:r>
              <a:rPr lang="en-US" sz="1000" b="0" dirty="0">
                <a:latin typeface="Verdana" pitchFamily="34" charset="0"/>
              </a:rPr>
              <a:t>, its distributors and dealers, shall in no event be liable for any indirect, incidental or consequential damages, independently from the seriousness of the act allegedly having caused the damage. Furthermore, the information contained in this documentation is subject to change without notice and should not be construed as a commitment of OM Partners </a:t>
            </a:r>
            <a:r>
              <a:rPr lang="en-US" sz="1000" b="0" dirty="0" err="1">
                <a:latin typeface="Verdana" pitchFamily="34" charset="0"/>
              </a:rPr>
              <a:t>nv</a:t>
            </a:r>
            <a:r>
              <a:rPr lang="en-US" sz="1000" b="0" dirty="0">
                <a:latin typeface="Verdana" pitchFamily="34" charset="0"/>
              </a:rPr>
              <a:t>.</a:t>
            </a:r>
          </a:p>
          <a:p>
            <a:pPr algn="just">
              <a:buFont typeface="MT Extra" pitchFamily="18" charset="2"/>
              <a:buNone/>
            </a:pPr>
            <a:r>
              <a:rPr lang="en-US" sz="1000" b="0" dirty="0">
                <a:latin typeface="Verdana" pitchFamily="34" charset="0"/>
              </a:rPr>
              <a:t> </a:t>
            </a:r>
          </a:p>
          <a:p>
            <a:pPr algn="just">
              <a:buFont typeface="MT Extra" pitchFamily="18" charset="2"/>
              <a:buNone/>
            </a:pPr>
            <a:r>
              <a:rPr lang="en-US" sz="1000" b="1" dirty="0">
                <a:latin typeface="Verdana" pitchFamily="34" charset="0"/>
              </a:rPr>
              <a:t>Copyright </a:t>
            </a:r>
          </a:p>
          <a:p>
            <a:pPr algn="just">
              <a:buFont typeface="MT Extra" pitchFamily="18" charset="2"/>
              <a:buNone/>
            </a:pPr>
            <a:endParaRPr lang="en-US" sz="1000" dirty="0">
              <a:latin typeface="Verdana" pitchFamily="34" charset="0"/>
            </a:endParaRPr>
          </a:p>
          <a:p>
            <a:pPr algn="just">
              <a:buFont typeface="MT Extra" pitchFamily="18" charset="2"/>
              <a:buNone/>
            </a:pPr>
            <a:r>
              <a:rPr lang="en-US" sz="1000" b="0" dirty="0">
                <a:latin typeface="Verdana" pitchFamily="34" charset="0"/>
              </a:rPr>
              <a:t>Copyright OM Partners </a:t>
            </a:r>
            <a:r>
              <a:rPr lang="en-US" sz="1000" b="0" dirty="0" err="1">
                <a:latin typeface="Verdana" pitchFamily="34" charset="0"/>
              </a:rPr>
              <a:t>nv</a:t>
            </a:r>
            <a:r>
              <a:rPr lang="en-US" sz="1000" b="0" dirty="0">
                <a:latin typeface="Verdana" pitchFamily="34" charset="0"/>
              </a:rPr>
              <a:t> all rights reserved. No parts of this documentation may be reproduced, stored in a retrieval system or transmitted in any form or by any means, electronic, mechanical, photocopying, recording or otherwise, without the prior written permission of: </a:t>
            </a:r>
          </a:p>
          <a:p>
            <a:pPr>
              <a:buFont typeface="MT Extra" pitchFamily="18" charset="2"/>
              <a:buNone/>
            </a:pPr>
            <a:r>
              <a:rPr lang="en-US" sz="1000" b="0" dirty="0">
                <a:latin typeface="Verdana" pitchFamily="34" charset="0"/>
              </a:rPr>
              <a:t> </a:t>
            </a:r>
          </a:p>
          <a:p>
            <a:pPr>
              <a:buFont typeface="MT Extra" pitchFamily="18" charset="2"/>
              <a:buNone/>
            </a:pPr>
            <a:r>
              <a:rPr lang="nl-BE" sz="1000" b="1" dirty="0">
                <a:latin typeface="Verdana" pitchFamily="34" charset="0"/>
              </a:rPr>
              <a:t>OM Partners nv </a:t>
            </a:r>
            <a:r>
              <a:rPr lang="nl-BE" sz="1000" dirty="0">
                <a:latin typeface="Verdana" pitchFamily="34" charset="0"/>
              </a:rPr>
              <a:t>                                                            </a:t>
            </a:r>
            <a:endParaRPr lang="en-US" sz="1000" dirty="0">
              <a:latin typeface="Verdana" pitchFamily="34" charset="0"/>
            </a:endParaRPr>
          </a:p>
          <a:p>
            <a:pPr>
              <a:buFont typeface="MT Extra" pitchFamily="18" charset="2"/>
              <a:buNone/>
            </a:pPr>
            <a:r>
              <a:rPr lang="nl-NL" sz="1000" b="0" dirty="0">
                <a:latin typeface="Verdana" pitchFamily="34" charset="0"/>
              </a:rPr>
              <a:t>Koralenhoeve 23              </a:t>
            </a:r>
            <a:endParaRPr lang="en-US" sz="1000" b="0" dirty="0">
              <a:latin typeface="Verdana" pitchFamily="34" charset="0"/>
            </a:endParaRPr>
          </a:p>
          <a:p>
            <a:pPr>
              <a:buFont typeface="MT Extra" pitchFamily="18" charset="2"/>
              <a:buNone/>
            </a:pPr>
            <a:r>
              <a:rPr lang="en-US" sz="1000" b="0" dirty="0">
                <a:latin typeface="Verdana" pitchFamily="34" charset="0"/>
              </a:rPr>
              <a:t>2160 Wommelgem [Antwerpen] – Belgium </a:t>
            </a:r>
          </a:p>
          <a:p>
            <a:pPr>
              <a:buFont typeface="MT Extra" pitchFamily="18" charset="2"/>
              <a:buNone/>
            </a:pPr>
            <a:r>
              <a:rPr lang="en-US" sz="1000" b="0" dirty="0">
                <a:latin typeface="Verdana" pitchFamily="34" charset="0"/>
              </a:rPr>
              <a:t>Phone: +32 3 650 22 11  </a:t>
            </a:r>
          </a:p>
          <a:p>
            <a:pPr>
              <a:buFont typeface="MT Extra" pitchFamily="18" charset="2"/>
              <a:buNone/>
            </a:pPr>
            <a:r>
              <a:rPr lang="en-US" sz="1000" b="0" u="sng" dirty="0">
                <a:latin typeface="Verdana" pitchFamily="34" charset="0"/>
              </a:rPr>
              <a:t>info@ompartners.com</a:t>
            </a:r>
            <a:endParaRPr lang="en-US" sz="1000" b="0" dirty="0">
              <a:latin typeface="Verdana" pitchFamily="34" charset="0"/>
            </a:endParaRPr>
          </a:p>
          <a:p>
            <a:pPr>
              <a:buFont typeface="MT Extra" pitchFamily="18" charset="2"/>
              <a:buNone/>
            </a:pPr>
            <a:r>
              <a:rPr lang="en-US" sz="1000" b="0" u="sng" dirty="0">
                <a:latin typeface="Verdana" pitchFamily="34" charset="0"/>
              </a:rPr>
              <a:t>www.ompartners.com</a:t>
            </a:r>
            <a:endParaRPr lang="en-US" sz="1000" b="0" dirty="0">
              <a:latin typeface="Verdana" pitchFamily="34" charset="0"/>
            </a:endParaRPr>
          </a:p>
          <a:p>
            <a:endParaRPr lang="en-US" sz="1200" dirty="0"/>
          </a:p>
        </p:txBody>
      </p:sp>
    </p:spTree>
    <p:extLst>
      <p:ext uri="{BB962C8B-B14F-4D97-AF65-F5344CB8AC3E}">
        <p14:creationId xmlns:p14="http://schemas.microsoft.com/office/powerpoint/2010/main" val="78903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MP 4 step process with feedback">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Rectangle 5"/>
          <p:cNvSpPr/>
          <p:nvPr/>
        </p:nvSpPr>
        <p:spPr>
          <a:xfrm>
            <a:off x="157131" y="3145883"/>
            <a:ext cx="2880000" cy="323540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9" name="Rectangle 8"/>
          <p:cNvSpPr/>
          <p:nvPr/>
        </p:nvSpPr>
        <p:spPr>
          <a:xfrm>
            <a:off x="3160868"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10" name="Rectangle 9"/>
          <p:cNvSpPr/>
          <p:nvPr/>
        </p:nvSpPr>
        <p:spPr>
          <a:xfrm>
            <a:off x="6164605"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2" name="Pentagon 11"/>
          <p:cNvSpPr/>
          <p:nvPr/>
        </p:nvSpPr>
        <p:spPr>
          <a:xfrm>
            <a:off x="2783131" y="2708920"/>
            <a:ext cx="857104"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13" name="Pentagon 12"/>
          <p:cNvSpPr/>
          <p:nvPr/>
        </p:nvSpPr>
        <p:spPr>
          <a:xfrm>
            <a:off x="578709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14" name="Pentagon 13"/>
          <p:cNvSpPr/>
          <p:nvPr/>
        </p:nvSpPr>
        <p:spPr>
          <a:xfrm>
            <a:off x="8791409" y="2708920"/>
            <a:ext cx="859200" cy="360550"/>
          </a:xfrm>
          <a:prstGeom prst="homePlate">
            <a:avLst>
              <a:gd name="adj" fmla="val 10291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26" name="Text Placeholder 25"/>
          <p:cNvSpPr>
            <a:spLocks noGrp="1"/>
          </p:cNvSpPr>
          <p:nvPr>
            <p:ph type="body" sz="quarter" idx="15"/>
          </p:nvPr>
        </p:nvSpPr>
        <p:spPr>
          <a:xfrm>
            <a:off x="156633" y="3145884"/>
            <a:ext cx="2880784" cy="3235401"/>
          </a:xfrm>
        </p:spPr>
        <p:txBody>
          <a:bodyPr/>
          <a:lstStyle>
            <a:lvl1pPr marL="285750" indent="-285750">
              <a:buClr>
                <a:schemeClr val="tx1"/>
              </a:buClr>
              <a:buFont typeface="Arial" pitchFamily="34" charset="0"/>
              <a:buChar cha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3164411" y="3145883"/>
            <a:ext cx="2880000" cy="323540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4" name="Rectangle 3"/>
          <p:cNvSpPr/>
          <p:nvPr/>
        </p:nvSpPr>
        <p:spPr>
          <a:xfrm>
            <a:off x="6158775" y="3145883"/>
            <a:ext cx="2880000" cy="323540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3" name="Rectangle 2"/>
          <p:cNvSpPr/>
          <p:nvPr/>
        </p:nvSpPr>
        <p:spPr>
          <a:xfrm>
            <a:off x="9168341" y="3145883"/>
            <a:ext cx="2880000" cy="323540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8" name="Text Placeholder 27"/>
          <p:cNvSpPr>
            <a:spLocks noGrp="1"/>
          </p:cNvSpPr>
          <p:nvPr>
            <p:ph type="body" sz="quarter" idx="16"/>
          </p:nvPr>
        </p:nvSpPr>
        <p:spPr>
          <a:xfrm>
            <a:off x="3164417" y="3145883"/>
            <a:ext cx="2872912" cy="3235401"/>
          </a:xfrm>
        </p:spPr>
        <p:txBody>
          <a:bodyPr/>
          <a:lstStyle>
            <a:lvl1pPr marL="342900" indent="-342900">
              <a:buClr>
                <a:schemeClr val="tx1"/>
              </a:buClr>
              <a:buFont typeface="Arial" pitchFamily="34" charset="0"/>
              <a:buChar char="•"/>
              <a:defRPr lang="en-US" sz="1600" kern="1200" dirty="0" smtClean="0">
                <a:solidFill>
                  <a:srgbClr val="495257"/>
                </a:solidFill>
                <a:latin typeface="Verdana" pitchFamily="34" charset="0"/>
                <a:ea typeface="Verdana" pitchFamily="34" charset="0"/>
                <a:cs typeface="Verdana"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30" name="Text Placeholder 29"/>
          <p:cNvSpPr>
            <a:spLocks noGrp="1"/>
          </p:cNvSpPr>
          <p:nvPr>
            <p:ph type="body" sz="quarter" idx="17"/>
          </p:nvPr>
        </p:nvSpPr>
        <p:spPr>
          <a:xfrm>
            <a:off x="6164606" y="3145884"/>
            <a:ext cx="2907725" cy="3235445"/>
          </a:xfrm>
        </p:spPr>
        <p:txBody>
          <a:bodyPr>
            <a:normAutofit/>
          </a:bodyPr>
          <a:lstStyle>
            <a:lvl1pPr marL="342900" indent="-342900">
              <a:buClr>
                <a:schemeClr val="tx1"/>
              </a:buClr>
              <a:buFont typeface="Arial" pitchFamily="34" charset="0"/>
              <a:buChar char="•"/>
              <a:defRPr lang="en-US" sz="1600" kern="1200" dirty="0" smtClean="0">
                <a:solidFill>
                  <a:srgbClr val="495257"/>
                </a:solidFill>
                <a:latin typeface="Verdana" pitchFamily="34" charset="0"/>
                <a:ea typeface="Verdana" pitchFamily="34" charset="0"/>
                <a:cs typeface="Verdana"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32" name="Text Placeholder 31"/>
          <p:cNvSpPr>
            <a:spLocks noGrp="1"/>
          </p:cNvSpPr>
          <p:nvPr>
            <p:ph type="body" sz="quarter" idx="18"/>
          </p:nvPr>
        </p:nvSpPr>
        <p:spPr>
          <a:xfrm>
            <a:off x="9168342" y="3145884"/>
            <a:ext cx="2923877" cy="3235445"/>
          </a:xfrm>
        </p:spPr>
        <p:txBody>
          <a:bodyPr>
            <a:normAutofit/>
          </a:bodyPr>
          <a:lstStyle>
            <a:lvl1pPr marL="342900" indent="-342900">
              <a:buClr>
                <a:schemeClr val="tx1"/>
              </a:buClr>
              <a:buFont typeface="Arial" pitchFamily="34" charset="0"/>
              <a:buChar char="•"/>
              <a:defRPr sz="1600"/>
            </a:lvl1pPr>
          </a:lstStyle>
          <a:p>
            <a:pPr lvl="0"/>
            <a:r>
              <a:rPr lang="en-US"/>
              <a:t>Edit Master text styles</a:t>
            </a:r>
          </a:p>
          <a:p>
            <a:pPr lvl="1"/>
            <a:r>
              <a:rPr lang="en-US"/>
              <a:t>Second level</a:t>
            </a:r>
          </a:p>
          <a:p>
            <a:pPr lvl="2"/>
            <a:r>
              <a:rPr lang="en-US"/>
              <a:t>Third level</a:t>
            </a:r>
          </a:p>
          <a:p>
            <a:pPr lvl="3"/>
            <a:r>
              <a:rPr lang="en-US"/>
              <a:t>Fourth level</a:t>
            </a:r>
          </a:p>
        </p:txBody>
      </p:sp>
      <p:sp>
        <p:nvSpPr>
          <p:cNvPr id="31" name="Pentagon 30"/>
          <p:cNvSpPr/>
          <p:nvPr/>
        </p:nvSpPr>
        <p:spPr>
          <a:xfrm flipH="1">
            <a:off x="2447595" y="4139045"/>
            <a:ext cx="857104" cy="360550"/>
          </a:xfrm>
          <a:prstGeom prst="homePlate">
            <a:avLst>
              <a:gd name="adj" fmla="val 102911"/>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rgbClr val="FFFFFF"/>
              </a:solidFill>
            </a:endParaRPr>
          </a:p>
        </p:txBody>
      </p:sp>
      <p:sp>
        <p:nvSpPr>
          <p:cNvPr id="33" name="Pentagon 32"/>
          <p:cNvSpPr/>
          <p:nvPr/>
        </p:nvSpPr>
        <p:spPr>
          <a:xfrm flipH="1">
            <a:off x="5451563" y="4148570"/>
            <a:ext cx="859200" cy="360550"/>
          </a:xfrm>
          <a:prstGeom prst="homePlate">
            <a:avLst>
              <a:gd name="adj" fmla="val 102911"/>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rgbClr val="FFFFFF"/>
              </a:solidFill>
            </a:endParaRPr>
          </a:p>
        </p:txBody>
      </p:sp>
      <p:sp>
        <p:nvSpPr>
          <p:cNvPr id="34" name="Pentagon 33"/>
          <p:cNvSpPr/>
          <p:nvPr/>
        </p:nvSpPr>
        <p:spPr>
          <a:xfrm flipH="1">
            <a:off x="8455873" y="4148570"/>
            <a:ext cx="859200" cy="360550"/>
          </a:xfrm>
          <a:prstGeom prst="homePlate">
            <a:avLst>
              <a:gd name="adj" fmla="val 102911"/>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1924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125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1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p:tgtEl>
                                          <p:spTgt spid="6"/>
                                        </p:tgtEl>
                                        <p:attrNameLst>
                                          <p:attrName>ppt_y</p:attrName>
                                        </p:attrNameLst>
                                      </p:cBhvr>
                                      <p:tavLst>
                                        <p:tav tm="0">
                                          <p:val>
                                            <p:strVal val="#ppt_y-#ppt_h*1.125000"/>
                                          </p:val>
                                        </p:tav>
                                        <p:tav tm="100000">
                                          <p:val>
                                            <p:strVal val="#ppt_y"/>
                                          </p:val>
                                        </p:tav>
                                      </p:tavLst>
                                    </p:anim>
                                    <p:animEffect transition="in" filter="wipe(down)">
                                      <p:cBhvr>
                                        <p:cTn id="16" dur="1250"/>
                                        <p:tgtEl>
                                          <p:spTgt spid="6"/>
                                        </p:tgtEl>
                                      </p:cBhvr>
                                    </p:animEffect>
                                  </p:childTnLst>
                                </p:cTn>
                              </p:par>
                            </p:childTnLst>
                          </p:cTn>
                        </p:par>
                        <p:par>
                          <p:cTn id="17" fill="hold">
                            <p:stCondLst>
                              <p:cond delay="1250"/>
                            </p:stCondLst>
                            <p:childTnLst>
                              <p:par>
                                <p:cTn id="18" presetID="10" presetClass="entr" presetSubtype="0" fill="hold" grpId="0" nodeType="afterEffect">
                                  <p:stCondLst>
                                    <p:cond delay="50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fade">
                                      <p:cBhvr>
                                        <p:cTn id="20" dur="500"/>
                                        <p:tgtEl>
                                          <p:spTgt spid="26">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50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fade">
                                      <p:cBhvr>
                                        <p:cTn id="24" dur="500"/>
                                        <p:tgtEl>
                                          <p:spTgt spid="26">
                                            <p:txEl>
                                              <p:pRg st="2" end="2"/>
                                            </p:txEl>
                                          </p:spTgt>
                                        </p:tgtEl>
                                      </p:cBhvr>
                                    </p:animEffect>
                                  </p:childTnLst>
                                </p:cTn>
                              </p:par>
                            </p:childTnLst>
                          </p:cTn>
                        </p:par>
                        <p:par>
                          <p:cTn id="25" fill="hold">
                            <p:stCondLst>
                              <p:cond delay="3250"/>
                            </p:stCondLst>
                            <p:childTnLst>
                              <p:par>
                                <p:cTn id="26" presetID="10" presetClass="entr" presetSubtype="0" fill="hold" grpId="0" nodeType="afterEffect">
                                  <p:stCondLst>
                                    <p:cond delay="50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5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250"/>
                                        <p:tgtEl>
                                          <p:spTgt spid="9"/>
                                        </p:tgtEl>
                                        <p:attrNameLst>
                                          <p:attrName>ppt_y</p:attrName>
                                        </p:attrNameLst>
                                      </p:cBhvr>
                                      <p:tavLst>
                                        <p:tav tm="0">
                                          <p:val>
                                            <p:strVal val="#ppt_y+#ppt_h*1.125000"/>
                                          </p:val>
                                        </p:tav>
                                        <p:tav tm="100000">
                                          <p:val>
                                            <p:strVal val="#ppt_y"/>
                                          </p:val>
                                        </p:tav>
                                      </p:tavLst>
                                    </p:anim>
                                    <p:animEffect transition="in" filter="wipe(up)">
                                      <p:cBhvr>
                                        <p:cTn id="38" dur="1250"/>
                                        <p:tgtEl>
                                          <p:spTgt spid="9"/>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 calcmode="lin" valueType="num">
                                      <p:cBhvr additive="base">
                                        <p:cTn id="41" dur="125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42" dur="1250"/>
                                        <p:tgtEl>
                                          <p:spTgt spid="20">
                                            <p:txEl>
                                              <p:pRg st="0" end="0"/>
                                            </p:txEl>
                                          </p:spTgt>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250"/>
                                        <p:tgtEl>
                                          <p:spTgt spid="5"/>
                                        </p:tgtEl>
                                        <p:attrNameLst>
                                          <p:attrName>ppt_y</p:attrName>
                                        </p:attrNameLst>
                                      </p:cBhvr>
                                      <p:tavLst>
                                        <p:tav tm="0">
                                          <p:val>
                                            <p:strVal val="#ppt_y-#ppt_h*1.125000"/>
                                          </p:val>
                                        </p:tav>
                                        <p:tav tm="100000">
                                          <p:val>
                                            <p:strVal val="#ppt_y"/>
                                          </p:val>
                                        </p:tav>
                                      </p:tavLst>
                                    </p:anim>
                                    <p:animEffect transition="in" filter="wipe(down)">
                                      <p:cBhvr>
                                        <p:cTn id="46" dur="1250"/>
                                        <p:tgtEl>
                                          <p:spTgt spid="5"/>
                                        </p:tgtEl>
                                      </p:cBhvr>
                                    </p:animEffect>
                                  </p:childTnLst>
                                </p:cTn>
                              </p:par>
                            </p:childTnLst>
                          </p:cTn>
                        </p:par>
                        <p:par>
                          <p:cTn id="47" fill="hold">
                            <p:stCondLst>
                              <p:cond delay="1750"/>
                            </p:stCondLst>
                            <p:childTnLst>
                              <p:par>
                                <p:cTn id="48" presetID="10" presetClass="entr" presetSubtype="0" fill="hold" grpId="0" nodeType="afterEffect">
                                  <p:stCondLst>
                                    <p:cond delay="500"/>
                                  </p:stCondLst>
                                  <p:childTnLst>
                                    <p:set>
                                      <p:cBhvr>
                                        <p:cTn id="49" dur="1" fill="hold">
                                          <p:stCondLst>
                                            <p:cond delay="0"/>
                                          </p:stCondLst>
                                        </p:cTn>
                                        <p:tgtEl>
                                          <p:spTgt spid="28">
                                            <p:txEl>
                                              <p:pRg st="1" end="1"/>
                                            </p:txEl>
                                          </p:spTgt>
                                        </p:tgtEl>
                                        <p:attrNameLst>
                                          <p:attrName>style.visibility</p:attrName>
                                        </p:attrNameLst>
                                      </p:cBhvr>
                                      <p:to>
                                        <p:strVal val="visible"/>
                                      </p:to>
                                    </p:set>
                                    <p:animEffect transition="in" filter="fade">
                                      <p:cBhvr>
                                        <p:cTn id="50" dur="500"/>
                                        <p:tgtEl>
                                          <p:spTgt spid="28">
                                            <p:txEl>
                                              <p:pRg st="1" end="1"/>
                                            </p:txEl>
                                          </p:spTgt>
                                        </p:tgtEl>
                                      </p:cBhvr>
                                    </p:animEffect>
                                  </p:childTnLst>
                                </p:cTn>
                              </p:par>
                            </p:childTnLst>
                          </p:cTn>
                        </p:par>
                        <p:par>
                          <p:cTn id="51" fill="hold">
                            <p:stCondLst>
                              <p:cond delay="2750"/>
                            </p:stCondLst>
                            <p:childTnLst>
                              <p:par>
                                <p:cTn id="52" presetID="10" presetClass="entr" presetSubtype="0" fill="hold" grpId="0" nodeType="afterEffect">
                                  <p:stCondLst>
                                    <p:cond delay="500"/>
                                  </p:stCondLst>
                                  <p:childTnLst>
                                    <p:set>
                                      <p:cBhvr>
                                        <p:cTn id="53" dur="1" fill="hold">
                                          <p:stCondLst>
                                            <p:cond delay="0"/>
                                          </p:stCondLst>
                                        </p:cTn>
                                        <p:tgtEl>
                                          <p:spTgt spid="28">
                                            <p:txEl>
                                              <p:pRg st="2" end="2"/>
                                            </p:txEl>
                                          </p:spTgt>
                                        </p:tgtEl>
                                        <p:attrNameLst>
                                          <p:attrName>style.visibility</p:attrName>
                                        </p:attrNameLst>
                                      </p:cBhvr>
                                      <p:to>
                                        <p:strVal val="visible"/>
                                      </p:to>
                                    </p:set>
                                    <p:animEffect transition="in" filter="fade">
                                      <p:cBhvr>
                                        <p:cTn id="54" dur="500"/>
                                        <p:tgtEl>
                                          <p:spTgt spid="28">
                                            <p:txEl>
                                              <p:pRg st="2" end="2"/>
                                            </p:txEl>
                                          </p:spTgt>
                                        </p:tgtEl>
                                      </p:cBhvr>
                                    </p:animEffect>
                                  </p:childTnLst>
                                </p:cTn>
                              </p:par>
                            </p:childTnLst>
                          </p:cTn>
                        </p:par>
                        <p:par>
                          <p:cTn id="55" fill="hold">
                            <p:stCondLst>
                              <p:cond delay="3750"/>
                            </p:stCondLst>
                            <p:childTnLst>
                              <p:par>
                                <p:cTn id="56" presetID="10" presetClass="entr" presetSubtype="0" fill="hold" grpId="0" nodeType="afterEffect">
                                  <p:stCondLst>
                                    <p:cond delay="500"/>
                                  </p:stCondLst>
                                  <p:childTnLst>
                                    <p:set>
                                      <p:cBhvr>
                                        <p:cTn id="57" dur="1" fill="hold">
                                          <p:stCondLst>
                                            <p:cond delay="0"/>
                                          </p:stCondLst>
                                        </p:cTn>
                                        <p:tgtEl>
                                          <p:spTgt spid="28">
                                            <p:txEl>
                                              <p:pRg st="3" end="3"/>
                                            </p:txEl>
                                          </p:spTgt>
                                        </p:tgtEl>
                                        <p:attrNameLst>
                                          <p:attrName>style.visibility</p:attrName>
                                        </p:attrNameLst>
                                      </p:cBhvr>
                                      <p:to>
                                        <p:strVal val="visible"/>
                                      </p:to>
                                    </p:set>
                                    <p:animEffect transition="in" filter="fade">
                                      <p:cBhvr>
                                        <p:cTn id="58" dur="500"/>
                                        <p:tgtEl>
                                          <p:spTgt spid="28">
                                            <p:txEl>
                                              <p:pRg st="3" end="3"/>
                                            </p:txEl>
                                          </p:spTgt>
                                        </p:tgtEl>
                                      </p:cBhvr>
                                    </p:animEffect>
                                  </p:childTnLst>
                                </p:cTn>
                              </p:par>
                            </p:childTnLst>
                          </p:cTn>
                        </p:par>
                        <p:par>
                          <p:cTn id="59" fill="hold">
                            <p:stCondLst>
                              <p:cond delay="4750"/>
                            </p:stCondLst>
                            <p:childTnLst>
                              <p:par>
                                <p:cTn id="60" presetID="22" presetClass="entr" presetSubtype="2" fill="hold" grpId="0" nodeType="afterEffect">
                                  <p:stCondLst>
                                    <p:cond delay="50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75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500"/>
                            </p:stCondLst>
                            <p:childTnLst>
                              <p:par>
                                <p:cTn id="69" presetID="12" presetClass="entr" presetSubtype="4"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1250"/>
                                        <p:tgtEl>
                                          <p:spTgt spid="10"/>
                                        </p:tgtEl>
                                        <p:attrNameLst>
                                          <p:attrName>ppt_y</p:attrName>
                                        </p:attrNameLst>
                                      </p:cBhvr>
                                      <p:tavLst>
                                        <p:tav tm="0">
                                          <p:val>
                                            <p:strVal val="#ppt_y+#ppt_h*1.125000"/>
                                          </p:val>
                                        </p:tav>
                                        <p:tav tm="100000">
                                          <p:val>
                                            <p:strVal val="#ppt_y"/>
                                          </p:val>
                                        </p:tav>
                                      </p:tavLst>
                                    </p:anim>
                                    <p:animEffect transition="in" filter="wipe(up)">
                                      <p:cBhvr>
                                        <p:cTn id="72" dur="1250"/>
                                        <p:tgtEl>
                                          <p:spTgt spid="10"/>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 calcmode="lin" valueType="num">
                                      <p:cBhvr additive="base">
                                        <p:cTn id="75" dur="125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76" dur="1250"/>
                                        <p:tgtEl>
                                          <p:spTgt spid="22">
                                            <p:txEl>
                                              <p:pRg st="0" end="0"/>
                                            </p:txEl>
                                          </p:spTgt>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1250"/>
                                        <p:tgtEl>
                                          <p:spTgt spid="4"/>
                                        </p:tgtEl>
                                        <p:attrNameLst>
                                          <p:attrName>ppt_y</p:attrName>
                                        </p:attrNameLst>
                                      </p:cBhvr>
                                      <p:tavLst>
                                        <p:tav tm="0">
                                          <p:val>
                                            <p:strVal val="#ppt_y-#ppt_h*1.125000"/>
                                          </p:val>
                                        </p:tav>
                                        <p:tav tm="100000">
                                          <p:val>
                                            <p:strVal val="#ppt_y"/>
                                          </p:val>
                                        </p:tav>
                                      </p:tavLst>
                                    </p:anim>
                                    <p:animEffect transition="in" filter="wipe(down)">
                                      <p:cBhvr>
                                        <p:cTn id="80" dur="1250"/>
                                        <p:tgtEl>
                                          <p:spTgt spid="4"/>
                                        </p:tgtEl>
                                      </p:cBhvr>
                                    </p:animEffect>
                                  </p:childTnLst>
                                </p:cTn>
                              </p:par>
                            </p:childTnLst>
                          </p:cTn>
                        </p:par>
                        <p:par>
                          <p:cTn id="81" fill="hold">
                            <p:stCondLst>
                              <p:cond delay="1750"/>
                            </p:stCondLst>
                            <p:childTnLst>
                              <p:par>
                                <p:cTn id="82" presetID="10" presetClass="entr" presetSubtype="0" fill="hold" grpId="0" nodeType="afterEffect">
                                  <p:stCondLst>
                                    <p:cond delay="500"/>
                                  </p:stCondLst>
                                  <p:childTnLst>
                                    <p:set>
                                      <p:cBhvr>
                                        <p:cTn id="83" dur="1" fill="hold">
                                          <p:stCondLst>
                                            <p:cond delay="0"/>
                                          </p:stCondLst>
                                        </p:cTn>
                                        <p:tgtEl>
                                          <p:spTgt spid="30">
                                            <p:txEl>
                                              <p:pRg st="1" end="1"/>
                                            </p:txEl>
                                          </p:spTgt>
                                        </p:tgtEl>
                                        <p:attrNameLst>
                                          <p:attrName>style.visibility</p:attrName>
                                        </p:attrNameLst>
                                      </p:cBhvr>
                                      <p:to>
                                        <p:strVal val="visible"/>
                                      </p:to>
                                    </p:set>
                                    <p:animEffect transition="in" filter="fade">
                                      <p:cBhvr>
                                        <p:cTn id="84" dur="500"/>
                                        <p:tgtEl>
                                          <p:spTgt spid="30">
                                            <p:txEl>
                                              <p:pRg st="1" end="1"/>
                                            </p:txEl>
                                          </p:spTgt>
                                        </p:tgtEl>
                                      </p:cBhvr>
                                    </p:animEffect>
                                  </p:childTnLst>
                                </p:cTn>
                              </p:par>
                            </p:childTnLst>
                          </p:cTn>
                        </p:par>
                        <p:par>
                          <p:cTn id="85" fill="hold">
                            <p:stCondLst>
                              <p:cond delay="2750"/>
                            </p:stCondLst>
                            <p:childTnLst>
                              <p:par>
                                <p:cTn id="86" presetID="10" presetClass="entr" presetSubtype="0" fill="hold" grpId="0" nodeType="afterEffect">
                                  <p:stCondLst>
                                    <p:cond delay="500"/>
                                  </p:stCondLst>
                                  <p:childTnLst>
                                    <p:set>
                                      <p:cBhvr>
                                        <p:cTn id="87" dur="1" fill="hold">
                                          <p:stCondLst>
                                            <p:cond delay="0"/>
                                          </p:stCondLst>
                                        </p:cTn>
                                        <p:tgtEl>
                                          <p:spTgt spid="30">
                                            <p:txEl>
                                              <p:pRg st="2" end="2"/>
                                            </p:txEl>
                                          </p:spTgt>
                                        </p:tgtEl>
                                        <p:attrNameLst>
                                          <p:attrName>style.visibility</p:attrName>
                                        </p:attrNameLst>
                                      </p:cBhvr>
                                      <p:to>
                                        <p:strVal val="visible"/>
                                      </p:to>
                                    </p:set>
                                    <p:animEffect transition="in" filter="fade">
                                      <p:cBhvr>
                                        <p:cTn id="88" dur="500"/>
                                        <p:tgtEl>
                                          <p:spTgt spid="30">
                                            <p:txEl>
                                              <p:pRg st="2" end="2"/>
                                            </p:txEl>
                                          </p:spTgt>
                                        </p:tgtEl>
                                      </p:cBhvr>
                                    </p:animEffect>
                                  </p:childTnLst>
                                </p:cTn>
                              </p:par>
                            </p:childTnLst>
                          </p:cTn>
                        </p:par>
                        <p:par>
                          <p:cTn id="89" fill="hold">
                            <p:stCondLst>
                              <p:cond delay="3750"/>
                            </p:stCondLst>
                            <p:childTnLst>
                              <p:par>
                                <p:cTn id="90" presetID="10" presetClass="entr" presetSubtype="0" fill="hold" grpId="0" nodeType="afterEffect">
                                  <p:stCondLst>
                                    <p:cond delay="500"/>
                                  </p:stCondLst>
                                  <p:childTnLst>
                                    <p:set>
                                      <p:cBhvr>
                                        <p:cTn id="91" dur="1" fill="hold">
                                          <p:stCondLst>
                                            <p:cond delay="0"/>
                                          </p:stCondLst>
                                        </p:cTn>
                                        <p:tgtEl>
                                          <p:spTgt spid="30">
                                            <p:txEl>
                                              <p:pRg st="3" end="3"/>
                                            </p:txEl>
                                          </p:spTgt>
                                        </p:tgtEl>
                                        <p:attrNameLst>
                                          <p:attrName>style.visibility</p:attrName>
                                        </p:attrNameLst>
                                      </p:cBhvr>
                                      <p:to>
                                        <p:strVal val="visible"/>
                                      </p:to>
                                    </p:set>
                                    <p:animEffect transition="in" filter="fade">
                                      <p:cBhvr>
                                        <p:cTn id="92" dur="500"/>
                                        <p:tgtEl>
                                          <p:spTgt spid="30">
                                            <p:txEl>
                                              <p:pRg st="3" end="3"/>
                                            </p:txEl>
                                          </p:spTgt>
                                        </p:tgtEl>
                                      </p:cBhvr>
                                    </p:animEffect>
                                  </p:childTnLst>
                                </p:cTn>
                              </p:par>
                            </p:childTnLst>
                          </p:cTn>
                        </p:par>
                        <p:par>
                          <p:cTn id="93" fill="hold">
                            <p:stCondLst>
                              <p:cond delay="4750"/>
                            </p:stCondLst>
                            <p:childTnLst>
                              <p:par>
                                <p:cTn id="94" presetID="22" presetClass="entr" presetSubtype="2" fill="hold" grpId="0" nodeType="afterEffect">
                                  <p:stCondLst>
                                    <p:cond delay="500"/>
                                  </p:stCondLst>
                                  <p:childTnLst>
                                    <p:set>
                                      <p:cBhvr>
                                        <p:cTn id="95" dur="1" fill="hold">
                                          <p:stCondLst>
                                            <p:cond delay="0"/>
                                          </p:stCondLst>
                                        </p:cTn>
                                        <p:tgtEl>
                                          <p:spTgt spid="33"/>
                                        </p:tgtEl>
                                        <p:attrNameLst>
                                          <p:attrName>style.visibility</p:attrName>
                                        </p:attrNameLst>
                                      </p:cBhvr>
                                      <p:to>
                                        <p:strVal val="visible"/>
                                      </p:to>
                                    </p:set>
                                    <p:animEffect transition="in" filter="wipe(right)">
                                      <p:cBhvr>
                                        <p:cTn id="96" dur="75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childTnLst>
                          </p:cTn>
                        </p:par>
                        <p:par>
                          <p:cTn id="102" fill="hold">
                            <p:stCondLst>
                              <p:cond delay="500"/>
                            </p:stCondLst>
                            <p:childTnLst>
                              <p:par>
                                <p:cTn id="103" presetID="12" presetClass="entr" presetSubtype="4"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additive="base">
                                        <p:cTn id="105" dur="1250"/>
                                        <p:tgtEl>
                                          <p:spTgt spid="11"/>
                                        </p:tgtEl>
                                        <p:attrNameLst>
                                          <p:attrName>ppt_y</p:attrName>
                                        </p:attrNameLst>
                                      </p:cBhvr>
                                      <p:tavLst>
                                        <p:tav tm="0">
                                          <p:val>
                                            <p:strVal val="#ppt_y+#ppt_h*1.125000"/>
                                          </p:val>
                                        </p:tav>
                                        <p:tav tm="100000">
                                          <p:val>
                                            <p:strVal val="#ppt_y"/>
                                          </p:val>
                                        </p:tav>
                                      </p:tavLst>
                                    </p:anim>
                                    <p:animEffect transition="in" filter="wipe(up)">
                                      <p:cBhvr>
                                        <p:cTn id="106" dur="1250"/>
                                        <p:tgtEl>
                                          <p:spTgt spid="11"/>
                                        </p:tgtEl>
                                      </p:cBhvr>
                                    </p:animEffect>
                                  </p:childTnLst>
                                </p:cTn>
                              </p:par>
                              <p:par>
                                <p:cTn id="107" presetID="12" presetClass="entr" presetSubtype="4" fill="hold" grpId="0" nodeType="withEffect">
                                  <p:stCondLst>
                                    <p:cond delay="0"/>
                                  </p:stCondLst>
                                  <p:childTnLst>
                                    <p:set>
                                      <p:cBhvr>
                                        <p:cTn id="108" dur="1" fill="hold">
                                          <p:stCondLst>
                                            <p:cond delay="0"/>
                                          </p:stCondLst>
                                        </p:cTn>
                                        <p:tgtEl>
                                          <p:spTgt spid="24">
                                            <p:txEl>
                                              <p:pRg st="0" end="0"/>
                                            </p:txEl>
                                          </p:spTgt>
                                        </p:tgtEl>
                                        <p:attrNameLst>
                                          <p:attrName>style.visibility</p:attrName>
                                        </p:attrNameLst>
                                      </p:cBhvr>
                                      <p:to>
                                        <p:strVal val="visible"/>
                                      </p:to>
                                    </p:set>
                                    <p:anim calcmode="lin" valueType="num">
                                      <p:cBhvr additive="base">
                                        <p:cTn id="109" dur="125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10" dur="1250"/>
                                        <p:tgtEl>
                                          <p:spTgt spid="24">
                                            <p:txEl>
                                              <p:pRg st="0" end="0"/>
                                            </p:txEl>
                                          </p:spTgt>
                                        </p:tgtEl>
                                      </p:cBhvr>
                                    </p:animEffect>
                                  </p:childTnLst>
                                </p:cTn>
                              </p:par>
                              <p:par>
                                <p:cTn id="111" presetID="12" presetClass="entr" presetSubtype="1"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additive="base">
                                        <p:cTn id="113" dur="1250"/>
                                        <p:tgtEl>
                                          <p:spTgt spid="3"/>
                                        </p:tgtEl>
                                        <p:attrNameLst>
                                          <p:attrName>ppt_y</p:attrName>
                                        </p:attrNameLst>
                                      </p:cBhvr>
                                      <p:tavLst>
                                        <p:tav tm="0">
                                          <p:val>
                                            <p:strVal val="#ppt_y-#ppt_h*1.125000"/>
                                          </p:val>
                                        </p:tav>
                                        <p:tav tm="100000">
                                          <p:val>
                                            <p:strVal val="#ppt_y"/>
                                          </p:val>
                                        </p:tav>
                                      </p:tavLst>
                                    </p:anim>
                                    <p:animEffect transition="in" filter="wipe(down)">
                                      <p:cBhvr>
                                        <p:cTn id="114" dur="1250"/>
                                        <p:tgtEl>
                                          <p:spTgt spid="3"/>
                                        </p:tgtEl>
                                      </p:cBhvr>
                                    </p:animEffect>
                                  </p:childTnLst>
                                </p:cTn>
                              </p:par>
                            </p:childTnLst>
                          </p:cTn>
                        </p:par>
                        <p:par>
                          <p:cTn id="115" fill="hold">
                            <p:stCondLst>
                              <p:cond delay="1750"/>
                            </p:stCondLst>
                            <p:childTnLst>
                              <p:par>
                                <p:cTn id="116" presetID="10" presetClass="entr" presetSubtype="0" fill="hold" grpId="0" nodeType="afterEffect">
                                  <p:stCondLst>
                                    <p:cond delay="500"/>
                                  </p:stCondLst>
                                  <p:childTnLst>
                                    <p:set>
                                      <p:cBhvr>
                                        <p:cTn id="117" dur="1" fill="hold">
                                          <p:stCondLst>
                                            <p:cond delay="0"/>
                                          </p:stCondLst>
                                        </p:cTn>
                                        <p:tgtEl>
                                          <p:spTgt spid="32">
                                            <p:txEl>
                                              <p:pRg st="1" end="1"/>
                                            </p:txEl>
                                          </p:spTgt>
                                        </p:tgtEl>
                                        <p:attrNameLst>
                                          <p:attrName>style.visibility</p:attrName>
                                        </p:attrNameLst>
                                      </p:cBhvr>
                                      <p:to>
                                        <p:strVal val="visible"/>
                                      </p:to>
                                    </p:set>
                                    <p:animEffect transition="in" filter="fade">
                                      <p:cBhvr>
                                        <p:cTn id="118" dur="500"/>
                                        <p:tgtEl>
                                          <p:spTgt spid="32">
                                            <p:txEl>
                                              <p:pRg st="1" end="1"/>
                                            </p:txEl>
                                          </p:spTgt>
                                        </p:tgtEl>
                                      </p:cBhvr>
                                    </p:animEffect>
                                  </p:childTnLst>
                                </p:cTn>
                              </p:par>
                            </p:childTnLst>
                          </p:cTn>
                        </p:par>
                        <p:par>
                          <p:cTn id="119" fill="hold">
                            <p:stCondLst>
                              <p:cond delay="2750"/>
                            </p:stCondLst>
                            <p:childTnLst>
                              <p:par>
                                <p:cTn id="120" presetID="10" presetClass="entr" presetSubtype="0" fill="hold" grpId="0" nodeType="afterEffect">
                                  <p:stCondLst>
                                    <p:cond delay="500"/>
                                  </p:stCondLst>
                                  <p:childTnLst>
                                    <p:set>
                                      <p:cBhvr>
                                        <p:cTn id="121" dur="1" fill="hold">
                                          <p:stCondLst>
                                            <p:cond delay="0"/>
                                          </p:stCondLst>
                                        </p:cTn>
                                        <p:tgtEl>
                                          <p:spTgt spid="32">
                                            <p:txEl>
                                              <p:pRg st="2" end="2"/>
                                            </p:txEl>
                                          </p:spTgt>
                                        </p:tgtEl>
                                        <p:attrNameLst>
                                          <p:attrName>style.visibility</p:attrName>
                                        </p:attrNameLst>
                                      </p:cBhvr>
                                      <p:to>
                                        <p:strVal val="visible"/>
                                      </p:to>
                                    </p:set>
                                    <p:animEffect transition="in" filter="fade">
                                      <p:cBhvr>
                                        <p:cTn id="122" dur="500"/>
                                        <p:tgtEl>
                                          <p:spTgt spid="32">
                                            <p:txEl>
                                              <p:pRg st="2" end="2"/>
                                            </p:txEl>
                                          </p:spTgt>
                                        </p:tgtEl>
                                      </p:cBhvr>
                                    </p:animEffect>
                                  </p:childTnLst>
                                </p:cTn>
                              </p:par>
                            </p:childTnLst>
                          </p:cTn>
                        </p:par>
                        <p:par>
                          <p:cTn id="123" fill="hold">
                            <p:stCondLst>
                              <p:cond delay="3750"/>
                            </p:stCondLst>
                            <p:childTnLst>
                              <p:par>
                                <p:cTn id="124" presetID="10" presetClass="entr" presetSubtype="0" fill="hold" grpId="0" nodeType="afterEffect">
                                  <p:stCondLst>
                                    <p:cond delay="500"/>
                                  </p:stCondLst>
                                  <p:childTnLst>
                                    <p:set>
                                      <p:cBhvr>
                                        <p:cTn id="125" dur="1" fill="hold">
                                          <p:stCondLst>
                                            <p:cond delay="0"/>
                                          </p:stCondLst>
                                        </p:cTn>
                                        <p:tgtEl>
                                          <p:spTgt spid="32">
                                            <p:txEl>
                                              <p:pRg st="3" end="3"/>
                                            </p:txEl>
                                          </p:spTgt>
                                        </p:tgtEl>
                                        <p:attrNameLst>
                                          <p:attrName>style.visibility</p:attrName>
                                        </p:attrNameLst>
                                      </p:cBhvr>
                                      <p:to>
                                        <p:strVal val="visible"/>
                                      </p:to>
                                    </p:set>
                                    <p:animEffect transition="in" filter="fade">
                                      <p:cBhvr>
                                        <p:cTn id="126" dur="500"/>
                                        <p:tgtEl>
                                          <p:spTgt spid="32">
                                            <p:txEl>
                                              <p:pRg st="3" end="3"/>
                                            </p:txEl>
                                          </p:spTgt>
                                        </p:tgtEl>
                                      </p:cBhvr>
                                    </p:animEffect>
                                  </p:childTnLst>
                                </p:cTn>
                              </p:par>
                            </p:childTnLst>
                          </p:cTn>
                        </p:par>
                        <p:par>
                          <p:cTn id="127" fill="hold">
                            <p:stCondLst>
                              <p:cond delay="4750"/>
                            </p:stCondLst>
                            <p:childTnLst>
                              <p:par>
                                <p:cTn id="128" presetID="22" presetClass="entr" presetSubtype="2" fill="hold" grpId="0" nodeType="afterEffect">
                                  <p:stCondLst>
                                    <p:cond delay="500"/>
                                  </p:stCondLst>
                                  <p:childTnLst>
                                    <p:set>
                                      <p:cBhvr>
                                        <p:cTn id="129" dur="1" fill="hold">
                                          <p:stCondLst>
                                            <p:cond delay="0"/>
                                          </p:stCondLst>
                                        </p:cTn>
                                        <p:tgtEl>
                                          <p:spTgt spid="34"/>
                                        </p:tgtEl>
                                        <p:attrNameLst>
                                          <p:attrName>style.visibility</p:attrName>
                                        </p:attrNameLst>
                                      </p:cBhvr>
                                      <p:to>
                                        <p:strVal val="visible"/>
                                      </p:to>
                                    </p:set>
                                    <p:animEffect transition="in" filter="wipe(right)">
                                      <p:cBhvr>
                                        <p:cTn id="13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11" grpId="0" animBg="1"/>
      <p:bldP spid="12" grpId="0" animBg="1"/>
      <p:bldP spid="13" grpId="0" animBg="1"/>
      <p:bldP spid="14" grpId="0" animBg="1"/>
      <p:bldP spid="18" grpId="0" build="p">
        <p:tmplLst>
          <p:tmpl lvl="1">
            <p:tnLst>
              <p:par>
                <p:cTn presetID="1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250"/>
                        <p:tgtEl>
                          <p:spTgt spid="18"/>
                        </p:tgtEl>
                        <p:attrNameLst>
                          <p:attrName>ppt_y</p:attrName>
                        </p:attrNameLst>
                      </p:cBhvr>
                      <p:tavLst>
                        <p:tav tm="0">
                          <p:val>
                            <p:strVal val="#ppt_y+#ppt_h*1.125000"/>
                          </p:val>
                        </p:tav>
                        <p:tav tm="100000">
                          <p:val>
                            <p:strVal val="#ppt_y"/>
                          </p:val>
                        </p:tav>
                      </p:tavLst>
                    </p:anim>
                    <p:animEffect transition="in" filter="wipe(up)">
                      <p:cBhvr>
                        <p:cTn dur="1250"/>
                        <p:tgtEl>
                          <p:spTgt spid="18"/>
                        </p:tgtEl>
                      </p:cBhvr>
                    </p:animEffect>
                  </p:childTnLst>
                </p:cTn>
              </p:par>
            </p:tnLst>
          </p:tmpl>
        </p:tmplLst>
      </p:bldP>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250"/>
                        <p:tgtEl>
                          <p:spTgt spid="20"/>
                        </p:tgtEl>
                        <p:attrNameLst>
                          <p:attrName>ppt_y</p:attrName>
                        </p:attrNameLst>
                      </p:cBhvr>
                      <p:tavLst>
                        <p:tav tm="0">
                          <p:val>
                            <p:strVal val="#ppt_y+#ppt_h*1.125000"/>
                          </p:val>
                        </p:tav>
                        <p:tav tm="100000">
                          <p:val>
                            <p:strVal val="#ppt_y"/>
                          </p:val>
                        </p:tav>
                      </p:tavLst>
                    </p:anim>
                    <p:animEffect transition="in" filter="wipe(up)">
                      <p:cBhvr>
                        <p:cTn dur="1250"/>
                        <p:tgtEl>
                          <p:spTgt spid="20"/>
                        </p:tgtEl>
                      </p:cBhvr>
                    </p:animEffect>
                  </p:childTnLst>
                </p:cTn>
              </p:par>
            </p:tnLst>
          </p:tmpl>
        </p:tmplLst>
      </p:bldP>
      <p:bldP spid="22" grpId="0" build="p">
        <p:tmplLst>
          <p:tmpl lvl="1">
            <p:tnLst>
              <p:par>
                <p:cTn presetID="1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250"/>
                        <p:tgtEl>
                          <p:spTgt spid="22"/>
                        </p:tgtEl>
                        <p:attrNameLst>
                          <p:attrName>ppt_y</p:attrName>
                        </p:attrNameLst>
                      </p:cBhvr>
                      <p:tavLst>
                        <p:tav tm="0">
                          <p:val>
                            <p:strVal val="#ppt_y+#ppt_h*1.125000"/>
                          </p:val>
                        </p:tav>
                        <p:tav tm="100000">
                          <p:val>
                            <p:strVal val="#ppt_y"/>
                          </p:val>
                        </p:tav>
                      </p:tavLst>
                    </p:anim>
                    <p:animEffect transition="in" filter="wipe(up)">
                      <p:cBhvr>
                        <p:cTn dur="1250"/>
                        <p:tgtEl>
                          <p:spTgt spid="22"/>
                        </p:tgtEl>
                      </p:cBhvr>
                    </p:animEffect>
                  </p:childTnLst>
                </p:cTn>
              </p:par>
            </p:tnLst>
          </p:tmpl>
        </p:tmplLst>
      </p:bldP>
      <p:bldP spid="24" grpId="0" build="p">
        <p:tmplLst>
          <p:tmpl lvl="1">
            <p:tnLst>
              <p:par>
                <p:cTn presetID="12" presetClass="entr" presetSubtype="4"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250"/>
                        <p:tgtEl>
                          <p:spTgt spid="24"/>
                        </p:tgtEl>
                        <p:attrNameLst>
                          <p:attrName>ppt_y</p:attrName>
                        </p:attrNameLst>
                      </p:cBhvr>
                      <p:tavLst>
                        <p:tav tm="0">
                          <p:val>
                            <p:strVal val="#ppt_y+#ppt_h*1.125000"/>
                          </p:val>
                        </p:tav>
                        <p:tav tm="100000">
                          <p:val>
                            <p:strVal val="#ppt_y"/>
                          </p:val>
                        </p:tav>
                      </p:tavLst>
                    </p:anim>
                    <p:animEffect transition="in" filter="wipe(up)">
                      <p:cBhvr>
                        <p:cTn dur="1250"/>
                        <p:tgtEl>
                          <p:spTgt spid="24"/>
                        </p:tgtEl>
                      </p:cBhvr>
                    </p:animEffect>
                  </p:childTnLst>
                </p:cTn>
              </p:par>
            </p:tnLst>
          </p:tmpl>
        </p:tmplLst>
      </p:bldP>
      <p:bldP spid="26" grpId="0" build="p">
        <p:tmplLst>
          <p:tmpl lvl="1">
            <p:tnLst>
              <p:par>
                <p:cTn presetID="10" presetClass="entr" presetSubtype="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5" grpId="0" animBg="1"/>
      <p:bldP spid="4" grpId="0" animBg="1"/>
      <p:bldP spid="3" grpId="0" animBg="1"/>
      <p:bldP spid="28" grpId="0" build="p">
        <p:tmplLst>
          <p:tmpl lvl="1">
            <p:tnLst>
              <p:par>
                <p:cTn presetID="10" presetClass="entr" presetSubtype="0"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build="p">
        <p:tmplLst>
          <p:tmpl lvl="1">
            <p:tnLst>
              <p:par>
                <p:cTn presetID="10" presetClass="entr" presetSubtype="0" fill="hold" nodeType="after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build="p">
        <p:tmplLst>
          <p:tmpl lvl="1">
            <p:tnLst>
              <p:par>
                <p:cTn presetID="10" presetClass="entr" presetSubtype="0" fill="hold" nodeType="after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1" grpId="0" animBg="1"/>
      <p:bldP spid="33" grpId="0" animBg="1"/>
      <p:bldP spid="3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MP process goals/point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9" name="Rectangle 8"/>
          <p:cNvSpPr/>
          <p:nvPr/>
        </p:nvSpPr>
        <p:spPr>
          <a:xfrm>
            <a:off x="3151409" y="1700808"/>
            <a:ext cx="2880000" cy="1480240"/>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35" name="Rectangle 34"/>
          <p:cNvSpPr/>
          <p:nvPr/>
        </p:nvSpPr>
        <p:spPr>
          <a:xfrm>
            <a:off x="19073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6" name="Rectangle 35"/>
          <p:cNvSpPr/>
          <p:nvPr/>
        </p:nvSpPr>
        <p:spPr>
          <a:xfrm>
            <a:off x="3185009"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9" name="Text Placeholder 16"/>
          <p:cNvSpPr>
            <a:spLocks noGrp="1"/>
          </p:cNvSpPr>
          <p:nvPr>
            <p:ph type="body" sz="quarter" idx="19" hasCustomPrompt="1"/>
          </p:nvPr>
        </p:nvSpPr>
        <p:spPr>
          <a:xfrm>
            <a:off x="186267"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40" name="Text Placeholder 25"/>
          <p:cNvSpPr>
            <a:spLocks noGrp="1"/>
          </p:cNvSpPr>
          <p:nvPr>
            <p:ph type="body" sz="quarter" idx="15"/>
          </p:nvPr>
        </p:nvSpPr>
        <p:spPr>
          <a:xfrm>
            <a:off x="163133"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41" name="Text Placeholder 25"/>
          <p:cNvSpPr>
            <a:spLocks noGrp="1"/>
          </p:cNvSpPr>
          <p:nvPr>
            <p:ph type="body" sz="quarter" idx="21"/>
          </p:nvPr>
        </p:nvSpPr>
        <p:spPr>
          <a:xfrm>
            <a:off x="3168312"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42" name="Text Placeholder 16"/>
          <p:cNvSpPr>
            <a:spLocks noGrp="1"/>
          </p:cNvSpPr>
          <p:nvPr>
            <p:ph type="body" sz="quarter" idx="20" hasCustomPrompt="1"/>
          </p:nvPr>
        </p:nvSpPr>
        <p:spPr>
          <a:xfrm>
            <a:off x="3180260"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43" name="Rectangle 42"/>
          <p:cNvSpPr/>
          <p:nvPr/>
        </p:nvSpPr>
        <p:spPr>
          <a:xfrm>
            <a:off x="6193476"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44" name="Rectangle 43"/>
          <p:cNvSpPr/>
          <p:nvPr/>
        </p:nvSpPr>
        <p:spPr>
          <a:xfrm>
            <a:off x="920210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45" name="Text Placeholder 16"/>
          <p:cNvSpPr>
            <a:spLocks noGrp="1"/>
          </p:cNvSpPr>
          <p:nvPr>
            <p:ph type="body" sz="quarter" idx="22" hasCustomPrompt="1"/>
          </p:nvPr>
        </p:nvSpPr>
        <p:spPr>
          <a:xfrm>
            <a:off x="6192011"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46" name="Text Placeholder 25"/>
          <p:cNvSpPr>
            <a:spLocks noGrp="1"/>
          </p:cNvSpPr>
          <p:nvPr>
            <p:ph type="body" sz="quarter" idx="23"/>
          </p:nvPr>
        </p:nvSpPr>
        <p:spPr>
          <a:xfrm>
            <a:off x="6169149"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47" name="Text Placeholder 16"/>
          <p:cNvSpPr>
            <a:spLocks noGrp="1"/>
          </p:cNvSpPr>
          <p:nvPr>
            <p:ph type="body" sz="quarter" idx="24" hasCustomPrompt="1"/>
          </p:nvPr>
        </p:nvSpPr>
        <p:spPr>
          <a:xfrm>
            <a:off x="9206902"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48" name="Text Placeholder 25"/>
          <p:cNvSpPr>
            <a:spLocks noGrp="1"/>
          </p:cNvSpPr>
          <p:nvPr>
            <p:ph type="body" sz="quarter" idx="25"/>
          </p:nvPr>
        </p:nvSpPr>
        <p:spPr>
          <a:xfrm>
            <a:off x="9196749" y="3140969"/>
            <a:ext cx="2851912" cy="1363237"/>
          </a:xfrm>
          <a:ln>
            <a:noFill/>
          </a:ln>
        </p:spPr>
        <p:txBody>
          <a:bodyPr>
            <a:noAutofit/>
          </a:bodyPr>
          <a:lstStyle>
            <a:lvl1pPr marL="0" indent="0" algn="ctr">
              <a:buClr>
                <a:schemeClr val="tx1"/>
              </a:buClr>
              <a:buFont typeface="Arial" pitchFamily="34" charset="0"/>
              <a:buNone/>
              <a:defRPr sz="1600"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620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MP process goals/points highlight1">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35401"/>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17" name="Text Placeholder 16"/>
          <p:cNvSpPr>
            <a:spLocks noGrp="1"/>
          </p:cNvSpPr>
          <p:nvPr>
            <p:ph type="body" sz="quarter" idx="19" hasCustomPrompt="1"/>
          </p:nvPr>
        </p:nvSpPr>
        <p:spPr>
          <a:xfrm>
            <a:off x="186267" y="4646128"/>
            <a:ext cx="2821517" cy="1735200"/>
          </a:xfrm>
        </p:spPr>
        <p:txBody>
          <a:bodyPr>
            <a:normAutofit/>
          </a:bodyPr>
          <a:lstStyle>
            <a:lvl1pPr marL="176213" indent="-176213">
              <a:spcBef>
                <a:spcPts val="1200"/>
              </a:spcBef>
              <a:buClr>
                <a:schemeClr val="tx1"/>
              </a:buClr>
              <a:buFont typeface="Arial" pitchFamily="34" charset="0"/>
              <a:buChar char="•"/>
              <a:tabLst>
                <a:tab pos="176213" algn="l"/>
              </a:tabLst>
              <a:defRPr sz="1600"/>
            </a:lvl1pPr>
          </a:lstStyle>
          <a:p>
            <a:pPr lvl="0"/>
            <a:r>
              <a:rPr lang="en-US" dirty="0"/>
              <a:t>One</a:t>
            </a:r>
          </a:p>
          <a:p>
            <a:pPr lvl="0"/>
            <a:r>
              <a:rPr lang="en-US" dirty="0"/>
              <a:t>Two</a:t>
            </a:r>
          </a:p>
          <a:p>
            <a:pPr lvl="0"/>
            <a:r>
              <a:rPr lang="en-US" dirty="0"/>
              <a:t>three</a:t>
            </a:r>
          </a:p>
        </p:txBody>
      </p:sp>
      <p:sp>
        <p:nvSpPr>
          <p:cNvPr id="26" name="Text Placeholder 25"/>
          <p:cNvSpPr>
            <a:spLocks noGrp="1"/>
          </p:cNvSpPr>
          <p:nvPr>
            <p:ph type="body" sz="quarter" idx="15"/>
          </p:nvPr>
        </p:nvSpPr>
        <p:spPr>
          <a:xfrm>
            <a:off x="163133" y="3145884"/>
            <a:ext cx="2851912" cy="1363237"/>
          </a:xfrm>
          <a:ln>
            <a:noFill/>
          </a:ln>
        </p:spPr>
        <p:txBody>
          <a:bodyPr>
            <a:noAutofit/>
          </a:bodyPr>
          <a:lstStyle>
            <a:lvl1pPr marL="0" indent="0" algn="ctr">
              <a:buClr>
                <a:schemeClr val="tx1"/>
              </a:buClr>
              <a:buFont typeface="Arial" pitchFamily="34" charset="0"/>
              <a:buNone/>
              <a:defRPr sz="1600" b="1">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9" name="Rectangle 8"/>
          <p:cNvSpPr/>
          <p:nvPr/>
        </p:nvSpPr>
        <p:spPr>
          <a:xfrm>
            <a:off x="3151409" y="1700808"/>
            <a:ext cx="2880000" cy="1480240"/>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5" name="Rectangle 4"/>
          <p:cNvSpPr/>
          <p:nvPr/>
        </p:nvSpPr>
        <p:spPr>
          <a:xfrm>
            <a:off x="3185009"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7" name="Rectangle 36"/>
          <p:cNvSpPr/>
          <p:nvPr/>
        </p:nvSpPr>
        <p:spPr>
          <a:xfrm>
            <a:off x="920210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38" name="Rectangle 37"/>
          <p:cNvSpPr/>
          <p:nvPr/>
        </p:nvSpPr>
        <p:spPr>
          <a:xfrm>
            <a:off x="6193476"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Tree>
    <p:extLst>
      <p:ext uri="{BB962C8B-B14F-4D97-AF65-F5344CB8AC3E}">
        <p14:creationId xmlns:p14="http://schemas.microsoft.com/office/powerpoint/2010/main" val="6275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2_OMP 4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5009" y="3140969"/>
            <a:ext cx="2812800" cy="3235401"/>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86267" y="4646128"/>
            <a:ext cx="2821517" cy="173520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6" name="Text Placeholder 25"/>
          <p:cNvSpPr>
            <a:spLocks noGrp="1"/>
          </p:cNvSpPr>
          <p:nvPr>
            <p:ph type="body" sz="quarter" idx="15"/>
          </p:nvPr>
        </p:nvSpPr>
        <p:spPr>
          <a:xfrm>
            <a:off x="163133"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25"/>
          <p:cNvSpPr>
            <a:spLocks noGrp="1"/>
          </p:cNvSpPr>
          <p:nvPr>
            <p:ph type="body" sz="quarter" idx="21"/>
          </p:nvPr>
        </p:nvSpPr>
        <p:spPr>
          <a:xfrm>
            <a:off x="3168312" y="3140969"/>
            <a:ext cx="2851912" cy="1363237"/>
          </a:xfrm>
          <a:ln>
            <a:noFill/>
          </a:ln>
        </p:spPr>
        <p:txBody>
          <a:bodyPr>
            <a:noAutofit/>
          </a:bodyPr>
          <a:lstStyle>
            <a:lvl1pPr marL="0" indent="0" algn="ctr">
              <a:buClr>
                <a:schemeClr val="tx1"/>
              </a:buClr>
              <a:buFont typeface="Arial" pitchFamily="34" charset="0"/>
              <a:buNone/>
              <a:defRPr sz="1600" b="1">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6"/>
          <p:cNvSpPr>
            <a:spLocks noGrp="1"/>
          </p:cNvSpPr>
          <p:nvPr>
            <p:ph type="body" sz="quarter" idx="20" hasCustomPrompt="1"/>
          </p:nvPr>
        </p:nvSpPr>
        <p:spPr>
          <a:xfrm>
            <a:off x="3180260" y="4646128"/>
            <a:ext cx="2821517" cy="1735200"/>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Tree>
    <p:extLst>
      <p:ext uri="{BB962C8B-B14F-4D97-AF65-F5344CB8AC3E}">
        <p14:creationId xmlns:p14="http://schemas.microsoft.com/office/powerpoint/2010/main" val="1961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3_OMP 4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5009"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86267" y="4646128"/>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6" name="Text Placeholder 25"/>
          <p:cNvSpPr>
            <a:spLocks noGrp="1"/>
          </p:cNvSpPr>
          <p:nvPr>
            <p:ph type="body" sz="quarter" idx="15"/>
          </p:nvPr>
        </p:nvSpPr>
        <p:spPr>
          <a:xfrm>
            <a:off x="163133"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25"/>
          <p:cNvSpPr>
            <a:spLocks noGrp="1"/>
          </p:cNvSpPr>
          <p:nvPr>
            <p:ph type="body" sz="quarter" idx="21"/>
          </p:nvPr>
        </p:nvSpPr>
        <p:spPr>
          <a:xfrm>
            <a:off x="3168312"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6"/>
          <p:cNvSpPr>
            <a:spLocks noGrp="1"/>
          </p:cNvSpPr>
          <p:nvPr>
            <p:ph type="body" sz="quarter" idx="20" hasCustomPrompt="1"/>
          </p:nvPr>
        </p:nvSpPr>
        <p:spPr>
          <a:xfrm>
            <a:off x="3180260" y="4646128"/>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73141" y="1700808"/>
            <a:ext cx="2880320" cy="148024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235401"/>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6901" y="3140968"/>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4646128"/>
            <a:ext cx="2821517" cy="1735200"/>
          </a:xfrm>
        </p:spPr>
        <p:txBody>
          <a:bodyPr>
            <a:noAutofit/>
          </a:bodyPr>
          <a:lstStyle>
            <a:lvl1pPr marL="176213" indent="-176213">
              <a:lnSpc>
                <a:spcPct val="100000"/>
              </a:lnSpc>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25"/>
          <p:cNvSpPr>
            <a:spLocks noGrp="1"/>
          </p:cNvSpPr>
          <p:nvPr>
            <p:ph type="body" sz="quarter" idx="23"/>
          </p:nvPr>
        </p:nvSpPr>
        <p:spPr>
          <a:xfrm>
            <a:off x="6169149" y="3140969"/>
            <a:ext cx="2851912" cy="1363237"/>
          </a:xfrm>
          <a:ln>
            <a:noFill/>
          </a:ln>
        </p:spPr>
        <p:txBody>
          <a:bodyPr>
            <a:noAutofit/>
          </a:bodyPr>
          <a:lstStyle>
            <a:lvl1pPr marL="0" indent="0" algn="ctr">
              <a:buClr>
                <a:schemeClr val="tx1"/>
              </a:buClr>
              <a:buFont typeface="Arial" pitchFamily="34" charset="0"/>
              <a:buNone/>
              <a:defRPr sz="1600" b="1">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36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4_OMP 4step process">
    <p:spTree>
      <p:nvGrpSpPr>
        <p:cNvPr id="1" name=""/>
        <p:cNvGrpSpPr/>
        <p:nvPr/>
      </p:nvGrpSpPr>
      <p:grpSpPr>
        <a:xfrm>
          <a:off x="0" y="0"/>
          <a:ext cx="0" cy="0"/>
          <a:chOff x="0" y="0"/>
          <a:chExt cx="0" cy="0"/>
        </a:xfrm>
      </p:grpSpPr>
      <p:sp>
        <p:nvSpPr>
          <p:cNvPr id="7" name="Rectangle 6"/>
          <p:cNvSpPr/>
          <p:nvPr/>
        </p:nvSpPr>
        <p:spPr>
          <a:xfrm>
            <a:off x="38100" y="1169714"/>
            <a:ext cx="12099461" cy="1138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p:txBody>
      </p:sp>
      <p:sp>
        <p:nvSpPr>
          <p:cNvPr id="9" name="Rectangle 8"/>
          <p:cNvSpPr/>
          <p:nvPr/>
        </p:nvSpPr>
        <p:spPr>
          <a:xfrm>
            <a:off x="3151409"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a:p>
            <a:pPr algn="ctr"/>
            <a:endParaRPr lang="en-US" sz="1000" dirty="0">
              <a:solidFill>
                <a:srgbClr val="FFFFFF"/>
              </a:solidFill>
            </a:endParaRPr>
          </a:p>
          <a:p>
            <a:pPr algn="ctr"/>
            <a:endParaRPr lang="en-US" sz="800" dirty="0">
              <a:solidFill>
                <a:srgbClr val="FFFFFF"/>
              </a:solidFill>
            </a:endParaRPr>
          </a:p>
        </p:txBody>
      </p:sp>
      <p:sp>
        <p:nvSpPr>
          <p:cNvPr id="8" name="Rectangle 7"/>
          <p:cNvSpPr/>
          <p:nvPr/>
        </p:nvSpPr>
        <p:spPr>
          <a:xfrm>
            <a:off x="157131"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6" name="Rectangle 5"/>
          <p:cNvSpPr/>
          <p:nvPr/>
        </p:nvSpPr>
        <p:spPr>
          <a:xfrm>
            <a:off x="190731"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5" name="Rectangle 4"/>
          <p:cNvSpPr/>
          <p:nvPr/>
        </p:nvSpPr>
        <p:spPr>
          <a:xfrm>
            <a:off x="3185009"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rgbClr val="495257"/>
              </a:solidFill>
            </a:endParaRPr>
          </a:p>
        </p:txBody>
      </p:sp>
      <p:sp>
        <p:nvSpPr>
          <p:cNvPr id="20" name="Text Placeholder 19"/>
          <p:cNvSpPr>
            <a:spLocks noGrp="1"/>
          </p:cNvSpPr>
          <p:nvPr>
            <p:ph type="body" sz="quarter" idx="12"/>
          </p:nvPr>
        </p:nvSpPr>
        <p:spPr>
          <a:xfrm>
            <a:off x="3160868" y="1756553"/>
            <a:ext cx="2838803" cy="1403246"/>
          </a:xfrm>
        </p:spPr>
        <p:txBody>
          <a:bodyPr/>
          <a:lstStyle>
            <a:lvl1pPr marL="0" indent="0" algn="ctr">
              <a:buNone/>
              <a:defRPr>
                <a:solidFill>
                  <a:schemeClr val="bg1"/>
                </a:solidFill>
              </a:defRPr>
            </a:lvl1pPr>
            <a:lvl2pPr>
              <a:defRPr>
                <a:solidFill>
                  <a:schemeClr val="bg1"/>
                </a:solidFill>
              </a:defRPr>
            </a:lvl2pPr>
          </a:lstStyle>
          <a:p>
            <a:pPr lvl="0"/>
            <a:r>
              <a:rPr lang="en-US"/>
              <a:t>Edit Master text styles</a:t>
            </a:r>
          </a:p>
        </p:txBody>
      </p:sp>
      <p:sp>
        <p:nvSpPr>
          <p:cNvPr id="17" name="Text Placeholder 16"/>
          <p:cNvSpPr>
            <a:spLocks noGrp="1"/>
          </p:cNvSpPr>
          <p:nvPr>
            <p:ph type="body" sz="quarter" idx="19" hasCustomPrompt="1"/>
          </p:nvPr>
        </p:nvSpPr>
        <p:spPr>
          <a:xfrm>
            <a:off x="186267"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6" name="Text Placeholder 25"/>
          <p:cNvSpPr>
            <a:spLocks noGrp="1"/>
          </p:cNvSpPr>
          <p:nvPr>
            <p:ph type="body" sz="quarter" idx="15"/>
          </p:nvPr>
        </p:nvSpPr>
        <p:spPr>
          <a:xfrm>
            <a:off x="163133"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25"/>
          <p:cNvSpPr>
            <a:spLocks noGrp="1"/>
          </p:cNvSpPr>
          <p:nvPr>
            <p:ph type="body" sz="quarter" idx="21"/>
          </p:nvPr>
        </p:nvSpPr>
        <p:spPr>
          <a:xfrm>
            <a:off x="3168312"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6"/>
          <p:cNvSpPr>
            <a:spLocks noGrp="1"/>
          </p:cNvSpPr>
          <p:nvPr>
            <p:ph type="body" sz="quarter" idx="20" hasCustomPrompt="1"/>
          </p:nvPr>
        </p:nvSpPr>
        <p:spPr>
          <a:xfrm>
            <a:off x="3180260"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 name="Title 1"/>
          <p:cNvSpPr>
            <a:spLocks noGrp="1"/>
          </p:cNvSpPr>
          <p:nvPr>
            <p:ph type="title"/>
          </p:nvPr>
        </p:nvSpPr>
        <p:spPr/>
        <p:txBody>
          <a:bodyPr/>
          <a:lstStyle/>
          <a:p>
            <a:r>
              <a:rPr lang="en-US"/>
              <a:t>Click to edit Master title style</a:t>
            </a:r>
          </a:p>
        </p:txBody>
      </p:sp>
      <p:sp>
        <p:nvSpPr>
          <p:cNvPr id="10" name="Rectangle 9"/>
          <p:cNvSpPr/>
          <p:nvPr/>
        </p:nvSpPr>
        <p:spPr>
          <a:xfrm>
            <a:off x="6159876" y="1700808"/>
            <a:ext cx="2880000" cy="14802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1" name="Rectangle 10"/>
          <p:cNvSpPr/>
          <p:nvPr/>
        </p:nvSpPr>
        <p:spPr>
          <a:xfrm>
            <a:off x="9168341" y="1700808"/>
            <a:ext cx="2880320" cy="14802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solidFill>
                <a:srgbClr val="FFFFFF"/>
              </a:solidFill>
            </a:endParaRPr>
          </a:p>
          <a:p>
            <a:pPr algn="ctr"/>
            <a:endParaRPr lang="en-US" sz="1800" dirty="0">
              <a:solidFill>
                <a:srgbClr val="FFFFFF"/>
              </a:solidFill>
            </a:endParaRPr>
          </a:p>
        </p:txBody>
      </p:sp>
      <p:sp>
        <p:nvSpPr>
          <p:cNvPr id="16" name="Text Placeholder 15"/>
          <p:cNvSpPr>
            <a:spLocks noGrp="1"/>
          </p:cNvSpPr>
          <p:nvPr>
            <p:ph type="body" sz="quarter" idx="10"/>
          </p:nvPr>
        </p:nvSpPr>
        <p:spPr>
          <a:xfrm>
            <a:off x="156634" y="1052737"/>
            <a:ext cx="11891433" cy="719361"/>
          </a:xfrm>
        </p:spPr>
        <p:txBody>
          <a:bodyPr anchor="ctr"/>
          <a:lstStyle>
            <a:lvl1pPr marL="0" indent="0" algn="ctr">
              <a:buNone/>
              <a:defRPr sz="2400" b="1">
                <a:solidFill>
                  <a:schemeClr val="bg1"/>
                </a:solidFill>
              </a:defRPr>
            </a:lvl1pPr>
          </a:lstStyle>
          <a:p>
            <a:pPr lvl="0"/>
            <a:r>
              <a:rPr lang="en-US"/>
              <a:t>Edit Master text styles</a:t>
            </a:r>
          </a:p>
        </p:txBody>
      </p:sp>
      <p:sp>
        <p:nvSpPr>
          <p:cNvPr id="18" name="Text Placeholder 17"/>
          <p:cNvSpPr>
            <a:spLocks noGrp="1"/>
          </p:cNvSpPr>
          <p:nvPr>
            <p:ph type="body" sz="quarter" idx="11"/>
          </p:nvPr>
        </p:nvSpPr>
        <p:spPr>
          <a:xfrm>
            <a:off x="157131" y="1756553"/>
            <a:ext cx="2879999" cy="1403246"/>
          </a:xfrm>
        </p:spPr>
        <p:txBody>
          <a:bodyPr/>
          <a:lstStyle>
            <a:lvl1pPr marL="0" indent="0" algn="ctr">
              <a:buNone/>
              <a:defRPr>
                <a:solidFill>
                  <a:schemeClr val="bg1"/>
                </a:solidFill>
              </a:defRPr>
            </a:lvl1pPr>
          </a:lstStyle>
          <a:p>
            <a:pPr lvl="0"/>
            <a:r>
              <a:rPr lang="en-US"/>
              <a:t>Edit Master text styles</a:t>
            </a:r>
          </a:p>
        </p:txBody>
      </p:sp>
      <p:sp>
        <p:nvSpPr>
          <p:cNvPr id="22" name="Text Placeholder 21"/>
          <p:cNvSpPr>
            <a:spLocks noGrp="1"/>
          </p:cNvSpPr>
          <p:nvPr>
            <p:ph type="body" sz="quarter" idx="13"/>
          </p:nvPr>
        </p:nvSpPr>
        <p:spPr>
          <a:xfrm>
            <a:off x="6087831" y="1757076"/>
            <a:ext cx="3080511" cy="1402177"/>
          </a:xfrm>
        </p:spPr>
        <p:txBody>
          <a:bodyPr>
            <a:normAutofit/>
          </a:bodyPr>
          <a:lstStyle>
            <a:lvl1pPr marL="0" indent="0" algn="ctr">
              <a:buNone/>
              <a:defRPr lang="en-US" sz="2000" kern="1200" dirty="0" smtClean="0">
                <a:solidFill>
                  <a:schemeClr val="bg1"/>
                </a:solidFill>
                <a:latin typeface="Verdana" pitchFamily="34" charset="0"/>
                <a:ea typeface="Verdana" pitchFamily="34" charset="0"/>
                <a:cs typeface="Verdana" pitchFamily="34" charset="0"/>
              </a:defRPr>
            </a:lvl1pPr>
          </a:lstStyle>
          <a:p>
            <a:pPr lvl="0"/>
            <a:r>
              <a:rPr lang="en-US"/>
              <a:t>Edit Master text styles</a:t>
            </a:r>
          </a:p>
        </p:txBody>
      </p:sp>
      <p:sp>
        <p:nvSpPr>
          <p:cNvPr id="24" name="Text Placeholder 23"/>
          <p:cNvSpPr>
            <a:spLocks noGrp="1"/>
          </p:cNvSpPr>
          <p:nvPr>
            <p:ph type="body" sz="quarter" idx="14"/>
          </p:nvPr>
        </p:nvSpPr>
        <p:spPr>
          <a:xfrm>
            <a:off x="9221010" y="1747370"/>
            <a:ext cx="2827332" cy="1402950"/>
          </a:xfrm>
        </p:spPr>
        <p:txBody>
          <a:bodyPr/>
          <a:lstStyle>
            <a:lvl1pPr marL="0" indent="0" algn="ctr">
              <a:buNone/>
              <a:defRPr>
                <a:solidFill>
                  <a:schemeClr val="bg1"/>
                </a:solidFill>
              </a:defRPr>
            </a:lvl1pPr>
          </a:lstStyle>
          <a:p>
            <a:pPr lvl="0"/>
            <a:r>
              <a:rPr lang="en-US"/>
              <a:t>Edit Master text styles</a:t>
            </a:r>
          </a:p>
        </p:txBody>
      </p:sp>
      <p:sp>
        <p:nvSpPr>
          <p:cNvPr id="4" name="Rectangle 3"/>
          <p:cNvSpPr/>
          <p:nvPr/>
        </p:nvSpPr>
        <p:spPr>
          <a:xfrm>
            <a:off x="6193476" y="3140969"/>
            <a:ext cx="2812800" cy="3235401"/>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9" name="Rectangle 28"/>
          <p:cNvSpPr/>
          <p:nvPr/>
        </p:nvSpPr>
        <p:spPr>
          <a:xfrm>
            <a:off x="9202101" y="3140969"/>
            <a:ext cx="2812800" cy="3235401"/>
          </a:xfrm>
          <a:prstGeom prst="rect">
            <a:avLst/>
          </a:prstGeom>
          <a:solidFill>
            <a:schemeClr val="tx2">
              <a:lumMod val="40000"/>
              <a:lumOff val="6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dirty="0">
              <a:solidFill>
                <a:srgbClr val="495257"/>
              </a:solidFill>
            </a:endParaRPr>
          </a:p>
        </p:txBody>
      </p:sp>
      <p:sp>
        <p:nvSpPr>
          <p:cNvPr id="27" name="Text Placeholder 16"/>
          <p:cNvSpPr>
            <a:spLocks noGrp="1"/>
          </p:cNvSpPr>
          <p:nvPr>
            <p:ph type="body" sz="quarter" idx="22" hasCustomPrompt="1"/>
          </p:nvPr>
        </p:nvSpPr>
        <p:spPr>
          <a:xfrm>
            <a:off x="6192011"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30" name="Text Placeholder 25"/>
          <p:cNvSpPr>
            <a:spLocks noGrp="1"/>
          </p:cNvSpPr>
          <p:nvPr>
            <p:ph type="body" sz="quarter" idx="23"/>
          </p:nvPr>
        </p:nvSpPr>
        <p:spPr>
          <a:xfrm>
            <a:off x="6169149" y="3140969"/>
            <a:ext cx="2851912" cy="1363237"/>
          </a:xfrm>
          <a:ln>
            <a:noFill/>
          </a:ln>
        </p:spPr>
        <p:txBody>
          <a:bodyPr>
            <a:noAutofit/>
          </a:bodyPr>
          <a:lstStyle>
            <a:lvl1pPr marL="0" indent="0" algn="ctr">
              <a:buClr>
                <a:schemeClr val="tx1"/>
              </a:buClr>
              <a:buFont typeface="Arial" pitchFamily="34" charset="0"/>
              <a:buNone/>
              <a:defRPr sz="1600" b="1"/>
            </a:lvl1pPr>
          </a:lstStyle>
          <a:p>
            <a:pPr lvl="0"/>
            <a:r>
              <a:rPr lang="en-US"/>
              <a:t>Edit Master text styles</a:t>
            </a:r>
          </a:p>
          <a:p>
            <a:pPr lvl="1"/>
            <a:r>
              <a:rPr lang="en-US"/>
              <a:t>Second level</a:t>
            </a:r>
          </a:p>
          <a:p>
            <a:pPr lvl="2"/>
            <a:r>
              <a:rPr lang="en-US"/>
              <a:t>Third level</a:t>
            </a:r>
          </a:p>
          <a:p>
            <a:pPr lvl="3"/>
            <a:r>
              <a:rPr lang="en-US"/>
              <a:t>Fourth level</a:t>
            </a:r>
          </a:p>
        </p:txBody>
      </p:sp>
      <p:sp>
        <p:nvSpPr>
          <p:cNvPr id="23" name="Text Placeholder 16"/>
          <p:cNvSpPr>
            <a:spLocks noGrp="1"/>
          </p:cNvSpPr>
          <p:nvPr>
            <p:ph type="body" sz="quarter" idx="24" hasCustomPrompt="1"/>
          </p:nvPr>
        </p:nvSpPr>
        <p:spPr>
          <a:xfrm>
            <a:off x="9206902" y="4647136"/>
            <a:ext cx="2821517" cy="1734193"/>
          </a:xfrm>
        </p:spPr>
        <p:txBody>
          <a:bodyPr>
            <a:noAutofit/>
          </a:bodyPr>
          <a:lstStyle>
            <a:lvl1pPr marL="176213" indent="-176213">
              <a:spcBef>
                <a:spcPts val="1200"/>
              </a:spcBef>
              <a:buClr>
                <a:schemeClr val="tx1"/>
              </a:buClr>
              <a:buFont typeface="Arial" pitchFamily="34" charset="0"/>
              <a:buChar char="•"/>
              <a:defRPr sz="1600"/>
            </a:lvl1pPr>
          </a:lstStyle>
          <a:p>
            <a:pPr lvl="0"/>
            <a:r>
              <a:rPr lang="en-US" dirty="0"/>
              <a:t>One</a:t>
            </a:r>
          </a:p>
          <a:p>
            <a:pPr lvl="0"/>
            <a:r>
              <a:rPr lang="en-US" dirty="0"/>
              <a:t>Two</a:t>
            </a:r>
          </a:p>
          <a:p>
            <a:pPr lvl="0"/>
            <a:r>
              <a:rPr lang="en-US" dirty="0"/>
              <a:t>three</a:t>
            </a:r>
          </a:p>
        </p:txBody>
      </p:sp>
      <p:sp>
        <p:nvSpPr>
          <p:cNvPr id="25" name="Text Placeholder 25"/>
          <p:cNvSpPr>
            <a:spLocks noGrp="1"/>
          </p:cNvSpPr>
          <p:nvPr>
            <p:ph type="body" sz="quarter" idx="25"/>
          </p:nvPr>
        </p:nvSpPr>
        <p:spPr>
          <a:xfrm>
            <a:off x="9196749" y="3140969"/>
            <a:ext cx="2851912" cy="1363237"/>
          </a:xfrm>
          <a:ln>
            <a:noFill/>
          </a:ln>
        </p:spPr>
        <p:txBody>
          <a:bodyPr>
            <a:noAutofit/>
          </a:bodyPr>
          <a:lstStyle>
            <a:lvl1pPr marL="0" indent="0" algn="ctr">
              <a:buClr>
                <a:schemeClr val="tx1"/>
              </a:buClr>
              <a:buFont typeface="Arial" pitchFamily="34" charset="0"/>
              <a:buNone/>
              <a:defRPr sz="1600" b="1">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977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MP PPS F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23" name="Group 22"/>
          <p:cNvGrpSpPr/>
          <p:nvPr userDrawn="1"/>
        </p:nvGrpSpPr>
        <p:grpSpPr>
          <a:xfrm>
            <a:off x="3519753" y="1213724"/>
            <a:ext cx="5152495" cy="4918232"/>
            <a:chOff x="1907704" y="1338387"/>
            <a:chExt cx="5152495" cy="4918232"/>
          </a:xfrm>
        </p:grpSpPr>
        <p:sp>
          <p:nvSpPr>
            <p:cNvPr id="13" name="Oval 12"/>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4" name="Arc 13"/>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5" name="Octagon 14"/>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6" name="Octagon 15"/>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7" name="Octagon 16"/>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8" name="Octagon 17"/>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19" name="Octagon 18"/>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0" name="Octagon 19"/>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1" name="Octagon 20"/>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2" name="Octagon 21"/>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280315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OMP PPS Flower - F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24870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OMP PPS Flower - S&amp;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3500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OMP PPS Flower - Master Plan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20461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MP - TOC/Agenda">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1926661" y="72000"/>
            <a:ext cx="8903899" cy="687600"/>
          </a:xfrm>
        </p:spPr>
        <p:txBody>
          <a:bodyPr/>
          <a:lstStyle/>
          <a:p>
            <a:r>
              <a:rPr lang="en-US"/>
              <a:t>Click to edit Master title style</a:t>
            </a:r>
          </a:p>
        </p:txBody>
      </p:sp>
      <p:sp>
        <p:nvSpPr>
          <p:cNvPr id="4" name="Text Placeholder 3"/>
          <p:cNvSpPr>
            <a:spLocks noGrp="1"/>
          </p:cNvSpPr>
          <p:nvPr>
            <p:ph type="body" sz="quarter" idx="10"/>
          </p:nvPr>
        </p:nvSpPr>
        <p:spPr>
          <a:xfrm>
            <a:off x="1469571" y="980728"/>
            <a:ext cx="9360989" cy="5472608"/>
          </a:xfrm>
          <a:noFill/>
          <a:ln w="25400">
            <a:noFill/>
          </a:ln>
          <a:effectLst/>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7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MP PPS Flower - Cutting O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169433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MP PPS Flower - S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254557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MP PPS Flower - Order Promis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66820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MP PPS Flower - Ext Systems Integr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20812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OMP PPS Flower - Network Desig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3" name="Group 12"/>
          <p:cNvGrpSpPr/>
          <p:nvPr userDrawn="1"/>
        </p:nvGrpSpPr>
        <p:grpSpPr>
          <a:xfrm>
            <a:off x="3519753" y="1213724"/>
            <a:ext cx="5152495" cy="4918232"/>
            <a:chOff x="1907704" y="1338387"/>
            <a:chExt cx="5152495" cy="4918232"/>
          </a:xfrm>
        </p:grpSpPr>
        <p:sp>
          <p:nvSpPr>
            <p:cNvPr id="14" name="Oval 13"/>
            <p:cNvSpPr/>
            <p:nvPr userDrawn="1"/>
          </p:nvSpPr>
          <p:spPr>
            <a:xfrm>
              <a:off x="2979444" y="2284492"/>
              <a:ext cx="3024000" cy="3024000"/>
            </a:xfrm>
            <a:prstGeom prst="ellipse">
              <a:avLst/>
            </a:prstGeom>
            <a:solidFill>
              <a:srgbClr val="F8A510"/>
            </a:solidFill>
            <a:ln w="25400" cap="flat" cmpd="sng" algn="ctr">
              <a:noFill/>
              <a:prstDash val="solid"/>
            </a:ln>
            <a:effectLst/>
          </p:spPr>
          <p:txBody>
            <a:bodyPr rtlCol="0" anchor="ctr">
              <a:sp3d prstMaterial="powder"/>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w="12700">
                    <a:noFill/>
                    <a:prstDash val="solid"/>
                  </a:ln>
                  <a:solidFill>
                    <a:sysClr val="window" lastClr="FFFFFF"/>
                  </a:solidFill>
                  <a:effectLst/>
                  <a:uLnTx/>
                  <a:uFillTx/>
                  <a:latin typeface="Verdana"/>
                  <a:ea typeface="+mn-ea"/>
                  <a:cs typeface="+mn-cs"/>
                </a:rPr>
                <a:t>PPS</a:t>
              </a:r>
              <a:endParaRPr kumimoji="0" lang="en-US" sz="1800" b="1" i="0" u="none" strike="noStrike" kern="0" cap="none" spc="0" normalizeH="0" baseline="0" noProof="0" dirty="0">
                <a:ln w="12700">
                  <a:noFill/>
                  <a:prstDash val="solid"/>
                </a:ln>
                <a:solidFill>
                  <a:sysClr val="window" lastClr="FFFFFF"/>
                </a:solidFill>
                <a:effectLst/>
                <a:uLnTx/>
                <a:uFillTx/>
                <a:latin typeface="Verdana"/>
                <a:ea typeface="+mn-ea"/>
                <a:cs typeface="+mn-cs"/>
              </a:endParaRPr>
            </a:p>
          </p:txBody>
        </p:sp>
        <p:sp>
          <p:nvSpPr>
            <p:cNvPr id="15" name="Arc 14"/>
            <p:cNvSpPr>
              <a:spLocks noChangeAspect="1"/>
            </p:cNvSpPr>
            <p:nvPr userDrawn="1"/>
          </p:nvSpPr>
          <p:spPr>
            <a:xfrm rot="9330215">
              <a:off x="3357026" y="2693346"/>
              <a:ext cx="2232416" cy="2232168"/>
            </a:xfrm>
            <a:prstGeom prst="arc">
              <a:avLst>
                <a:gd name="adj1" fmla="val 3316474"/>
                <a:gd name="adj2" fmla="val 1932022"/>
              </a:avLst>
            </a:prstGeom>
            <a:noFill/>
            <a:ln w="98425" cap="flat" cmpd="sng" algn="ctr">
              <a:solidFill>
                <a:sysClr val="window" lastClr="FFFFFF"/>
              </a:solidFill>
              <a:prstDash val="solid"/>
              <a:headEnd type="none"/>
              <a:tailEnd type="triangle"/>
            </a:ln>
            <a:effectLst/>
            <a:scene3d>
              <a:camera prst="orthographicFront"/>
              <a:lightRig rig="chilly" dir="t"/>
            </a:scene3d>
            <a:sp3d prstMaterial="powder">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 name="Octagon 15"/>
            <p:cNvSpPr/>
            <p:nvPr userDrawn="1"/>
          </p:nvSpPr>
          <p:spPr>
            <a:xfrm>
              <a:off x="2984827" y="1338387"/>
              <a:ext cx="1497166" cy="1440160"/>
            </a:xfrm>
            <a:prstGeom prst="octagon">
              <a:avLst/>
            </a:prstGeom>
            <a:solidFill>
              <a:schemeClr val="accent4">
                <a:alpha val="74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Network Design</a:t>
              </a:r>
            </a:p>
          </p:txBody>
        </p:sp>
        <p:sp>
          <p:nvSpPr>
            <p:cNvPr id="17" name="Octagon 16"/>
            <p:cNvSpPr/>
            <p:nvPr userDrawn="1"/>
          </p:nvSpPr>
          <p:spPr>
            <a:xfrm>
              <a:off x="4484435" y="1339181"/>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Forecasting</a:t>
              </a:r>
            </a:p>
          </p:txBody>
        </p:sp>
        <p:sp>
          <p:nvSpPr>
            <p:cNvPr id="18" name="Octagon 17"/>
            <p:cNvSpPr/>
            <p:nvPr userDrawn="1"/>
          </p:nvSpPr>
          <p:spPr>
            <a:xfrm>
              <a:off x="5561064" y="235840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S&amp;OP</a:t>
              </a:r>
            </a:p>
          </p:txBody>
        </p:sp>
        <p:sp>
          <p:nvSpPr>
            <p:cNvPr id="19" name="Octagon 18"/>
            <p:cNvSpPr/>
            <p:nvPr userDrawn="1"/>
          </p:nvSpPr>
          <p:spPr>
            <a:xfrm>
              <a:off x="5563033" y="3798564"/>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Master Planning</a:t>
              </a:r>
            </a:p>
          </p:txBody>
        </p:sp>
        <p:sp>
          <p:nvSpPr>
            <p:cNvPr id="20" name="Octagon 19"/>
            <p:cNvSpPr/>
            <p:nvPr userDrawn="1"/>
          </p:nvSpPr>
          <p:spPr>
            <a:xfrm>
              <a:off x="1907704" y="2353642"/>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External Systems Integration</a:t>
              </a:r>
            </a:p>
          </p:txBody>
        </p:sp>
        <p:sp>
          <p:nvSpPr>
            <p:cNvPr id="21" name="Octagon 20"/>
            <p:cNvSpPr/>
            <p:nvPr userDrawn="1"/>
          </p:nvSpPr>
          <p:spPr>
            <a:xfrm>
              <a:off x="1911750" y="379474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Order Promising</a:t>
              </a:r>
            </a:p>
          </p:txBody>
        </p:sp>
        <p:sp>
          <p:nvSpPr>
            <p:cNvPr id="22" name="Octagon 21"/>
            <p:cNvSpPr/>
            <p:nvPr userDrawn="1"/>
          </p:nvSpPr>
          <p:spPr>
            <a:xfrm>
              <a:off x="4486755" y="4816200"/>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Cutting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Optimization</a:t>
              </a:r>
            </a:p>
          </p:txBody>
        </p:sp>
        <p:sp>
          <p:nvSpPr>
            <p:cNvPr id="23" name="Octagon 22"/>
            <p:cNvSpPr/>
            <p:nvPr userDrawn="1"/>
          </p:nvSpPr>
          <p:spPr>
            <a:xfrm>
              <a:off x="2987304" y="4816459"/>
              <a:ext cx="1497166" cy="1440160"/>
            </a:xfrm>
            <a:prstGeom prst="octagon">
              <a:avLst/>
            </a:prstGeom>
            <a:solidFill>
              <a:srgbClr val="00AE00">
                <a:alpha val="74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Scheduling</a:t>
              </a:r>
            </a:p>
          </p:txBody>
        </p:sp>
      </p:grpSp>
    </p:spTree>
    <p:extLst>
      <p:ext uri="{BB962C8B-B14F-4D97-AF65-F5344CB8AC3E}">
        <p14:creationId xmlns:p14="http://schemas.microsoft.com/office/powerpoint/2010/main" val="413519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MP No Bullets - Blank">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32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MP No Bullets - Text">
    <p:spTree>
      <p:nvGrpSpPr>
        <p:cNvPr id="1" name=""/>
        <p:cNvGrpSpPr/>
        <p:nvPr/>
      </p:nvGrpSpPr>
      <p:grpSpPr>
        <a:xfrm>
          <a:off x="0" y="0"/>
          <a:ext cx="0" cy="0"/>
          <a:chOff x="0" y="0"/>
          <a:chExt cx="0" cy="0"/>
        </a:xfrm>
      </p:grpSpPr>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2"/>
          </p:nvPr>
        </p:nvSpPr>
        <p:spPr>
          <a:xfrm>
            <a:off x="480000" y="1229360"/>
            <a:ext cx="11184000" cy="522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66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tmp"/></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11.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theme" Target="../theme/theme1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1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2.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4.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png"/><Relationship Id="rId5" Type="http://schemas.openxmlformats.org/officeDocument/2006/relationships/slideLayout" Target="../slideLayouts/slideLayout70.xml"/><Relationship Id="rId10" Type="http://schemas.openxmlformats.org/officeDocument/2006/relationships/theme" Target="../theme/theme1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5.tmp"/></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tmp"/><Relationship Id="rId4" Type="http://schemas.openxmlformats.org/officeDocument/2006/relationships/image" Target="../media/image6.tmp"/></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64005"/>
            <a:ext cx="2057578" cy="5342083"/>
          </a:xfrm>
          <a:prstGeom prst="rect">
            <a:avLst/>
          </a:prstGeom>
        </p:spPr>
      </p:pic>
      <p:sp>
        <p:nvSpPr>
          <p:cNvPr id="8" name="Rectangle 7"/>
          <p:cNvSpPr/>
          <p:nvPr/>
        </p:nvSpPr>
        <p:spPr>
          <a:xfrm>
            <a:off x="0" y="0"/>
            <a:ext cx="12192000" cy="77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pic>
        <p:nvPicPr>
          <p:cNvPr id="2" name="Picture 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5387" y="1604237"/>
            <a:ext cx="1996613" cy="4701947"/>
          </a:xfrm>
          <a:prstGeom prst="rect">
            <a:avLst/>
          </a:prstGeom>
        </p:spPr>
      </p:pic>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2494454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55" r:id="rId4"/>
    <p:sldLayoutId id="214748375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 name="Text Placeholder 1"/>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33703720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728550" indent="-28575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1099350" indent="-285750" algn="l" defTabSz="914400" rtl="0" eaLnBrk="1" latinLnBrk="0" hangingPunct="1">
        <a:spcBef>
          <a:spcPct val="20000"/>
        </a:spcBef>
        <a:buClrTx/>
        <a:buSzPct val="100000"/>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57350" indent="-285750" algn="l" defTabSz="914400" rtl="0" eaLnBrk="1" latinLnBrk="0" hangingPunct="1">
        <a:spcBef>
          <a:spcPct val="20000"/>
        </a:spcBef>
        <a:buFont typeface="Arial" pitchFamily="34" charset="0"/>
        <a:buNone/>
        <a:defRPr lang="en-US" sz="1400" kern="1200" dirty="0" smtClean="0">
          <a:solidFill>
            <a:srgbClr val="8B8B8B"/>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lang="en-US" sz="1200" kern="1200" dirty="0">
          <a:solidFill>
            <a:srgbClr val="8B8B8B"/>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sp>
        <p:nvSpPr>
          <p:cNvPr id="12" name="Rectangle 11"/>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Tree>
    <p:extLst>
      <p:ext uri="{BB962C8B-B14F-4D97-AF65-F5344CB8AC3E}">
        <p14:creationId xmlns:p14="http://schemas.microsoft.com/office/powerpoint/2010/main" val="9972168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785700" indent="-342900" algn="l" defTabSz="914400" rtl="0" eaLnBrk="1" latinLnBrk="0" hangingPunct="1">
        <a:spcBef>
          <a:spcPts val="12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342900" indent="-34290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1099350" indent="-285750" algn="l" defTabSz="914400" rtl="0" eaLnBrk="1" latinLnBrk="0" hangingPunct="1">
        <a:spcBef>
          <a:spcPct val="20000"/>
        </a:spcBef>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4652332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728550" indent="-28575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1099350" indent="-285750" algn="l" defTabSz="914400" rtl="0" eaLnBrk="1" latinLnBrk="0" hangingPunct="1">
        <a:spcBef>
          <a:spcPct val="20000"/>
        </a:spcBef>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pic>
        <p:nvPicPr>
          <p:cNvPr id="12" name="Picture 11"/>
          <p:cNvPicPr>
            <a:picLocks noChangeAspect="1"/>
          </p:cNvPicPr>
          <p:nvPr/>
        </p:nvPicPr>
        <p:blipFill rotWithShape="1">
          <a:blip r:embed="rId18">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282742005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728550" indent="-28575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1099350" indent="-285750" algn="l" defTabSz="914400" rtl="0" eaLnBrk="1" latinLnBrk="0" hangingPunct="1">
        <a:spcBef>
          <a:spcPct val="20000"/>
        </a:spcBef>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287234450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728550" indent="-28575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1099350" indent="-285750" algn="l" defTabSz="914400" rtl="0" eaLnBrk="1" latinLnBrk="0" hangingPunct="1">
        <a:spcBef>
          <a:spcPct val="20000"/>
        </a:spcBef>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marL="342900" lvl="0" indent="-342900" algn="l" defTabSz="914400" rtl="0" eaLnBrk="1" latinLnBrk="0" hangingPunct="1">
              <a:spcBef>
                <a:spcPts val="1200"/>
              </a:spcBef>
              <a:buClr>
                <a:schemeClr val="accent2"/>
              </a:buClr>
              <a:buSzPct val="150000"/>
              <a:buFont typeface="Verdana" pitchFamily="34" charset="0"/>
              <a:buChar char="●"/>
            </a:pPr>
            <a:r>
              <a:rPr lang="en-US"/>
              <a:t>Edit Master text styles</a:t>
            </a:r>
          </a:p>
          <a:p>
            <a:pPr marL="342900" lvl="1" indent="-342900" algn="l" defTabSz="914400" rtl="0" eaLnBrk="1" latinLnBrk="0" hangingPunct="1">
              <a:spcBef>
                <a:spcPts val="1200"/>
              </a:spcBef>
              <a:buClr>
                <a:schemeClr val="accent2"/>
              </a:buClr>
              <a:buSzPct val="150000"/>
              <a:buFont typeface="Verdana" pitchFamily="34" charset="0"/>
              <a:buChar char="●"/>
            </a:pPr>
            <a:r>
              <a:rPr lang="en-US"/>
              <a:t>Second level</a:t>
            </a:r>
          </a:p>
          <a:p>
            <a:pPr marL="342900" lvl="2" indent="-342900" algn="l" defTabSz="914400" rtl="0" eaLnBrk="1" latinLnBrk="0" hangingPunct="1">
              <a:spcBef>
                <a:spcPts val="1200"/>
              </a:spcBef>
              <a:buClr>
                <a:schemeClr val="accent2"/>
              </a:buClr>
              <a:buSzPct val="150000"/>
              <a:buFont typeface="Verdana" pitchFamily="34" charset="0"/>
              <a:buChar char="●"/>
            </a:pPr>
            <a:r>
              <a:rPr lang="en-US"/>
              <a:t>Third level</a:t>
            </a:r>
          </a:p>
          <a:p>
            <a:pPr marL="342900" lvl="3" indent="-342900" algn="l" defTabSz="914400" rtl="0" eaLnBrk="1" latinLnBrk="0" hangingPunct="1">
              <a:spcBef>
                <a:spcPts val="1200"/>
              </a:spcBef>
              <a:buClr>
                <a:schemeClr val="accent2"/>
              </a:buClr>
              <a:buSzPct val="150000"/>
              <a:buFont typeface="Verdana" pitchFamily="34" charset="0"/>
              <a:buChar char="●"/>
            </a:pPr>
            <a:r>
              <a:rPr lang="en-US"/>
              <a:t>Fourth level</a:t>
            </a:r>
          </a:p>
          <a:p>
            <a:pPr marL="342900" lvl="4" indent="-342900" algn="l" defTabSz="914400" rtl="0" eaLnBrk="1" latinLnBrk="0" hangingPunct="1">
              <a:spcBef>
                <a:spcPts val="1200"/>
              </a:spcBef>
              <a:buClr>
                <a:schemeClr val="accent2"/>
              </a:buClr>
              <a:buSzPct val="150000"/>
              <a:buFont typeface="Verdana" pitchFamily="34" charset="0"/>
              <a:buChar char="●"/>
            </a:pPr>
            <a:r>
              <a:rPr lang="en-US"/>
              <a:t>Fifth level</a:t>
            </a:r>
            <a:endParaRPr lang="en-US" dirty="0"/>
          </a:p>
        </p:txBody>
      </p:sp>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150309766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rgbClr val="3CB438"/>
        </a:buClr>
        <a:buSzPct val="14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1099350" indent="-285750" algn="l" defTabSz="914400" rtl="0" eaLnBrk="1" latinLnBrk="0" hangingPunct="1">
        <a:spcBef>
          <a:spcPct val="20000"/>
        </a:spcBef>
        <a:buClr>
          <a:srgbClr val="48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728550" indent="-285750" algn="l" defTabSz="914400" rtl="0" eaLnBrk="1" latinLnBrk="0" hangingPunct="1">
        <a:spcBef>
          <a:spcPct val="20000"/>
        </a:spcBef>
        <a:buFont typeface="Arial" pitchFamily="34" charset="0"/>
        <a:buChar char="•"/>
        <a:defRPr lang="en-US" sz="1600" kern="1200" dirty="0" smtClean="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12192000" cy="77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8" name="TextBox 7"/>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
        <p:nvSpPr>
          <p:cNvPr id="9" name="Rectangle 8"/>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731176"/>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a:blip r:embed="rId3"/>
          <a:stretch>
            <a:fillRect/>
          </a:stretch>
        </p:blipFill>
        <p:spPr>
          <a:xfrm>
            <a:off x="-194017" y="1693386"/>
            <a:ext cx="1761897" cy="3615241"/>
          </a:xfrm>
          <a:prstGeom prst="rect">
            <a:avLst/>
          </a:prstGeom>
        </p:spPr>
      </p:pic>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1932098" y="72000"/>
            <a:ext cx="8879414"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8" name="TextBox 7"/>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
        <p:nvSpPr>
          <p:cNvPr id="147" name="Rectangle 146"/>
          <p:cNvSpPr/>
          <p:nvPr/>
        </p:nvSpPr>
        <p:spPr>
          <a:xfrm>
            <a:off x="1453030" y="980728"/>
            <a:ext cx="204319" cy="546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idx="1"/>
          </p:nvPr>
        </p:nvSpPr>
        <p:spPr>
          <a:xfrm>
            <a:off x="1446220" y="980729"/>
            <a:ext cx="9365292" cy="54699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p:cNvCxnSpPr/>
          <p:nvPr/>
        </p:nvCxnSpPr>
        <p:spPr>
          <a:xfrm flipH="1" flipV="1">
            <a:off x="1436702" y="939934"/>
            <a:ext cx="9517" cy="5471874"/>
          </a:xfrm>
          <a:prstGeom prst="line">
            <a:avLst/>
          </a:prstGeom>
          <a:ln w="1905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6" name="Rectangle 15"/>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030831"/>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ctr" defTabSz="914400" rtl="0" eaLnBrk="1" latinLnBrk="0" hangingPunct="1">
        <a:spcBef>
          <a:spcPts val="0"/>
        </a:spcBef>
        <a:buNone/>
        <a:defRPr lang="en-US" sz="2400" kern="1200" dirty="0">
          <a:solidFill>
            <a:srgbClr val="FFFFFF"/>
          </a:solidFill>
          <a:latin typeface="Verdana"/>
          <a:ea typeface="+mj-ea"/>
          <a:cs typeface="+mj-cs"/>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lang="en-US" sz="2000" b="0" kern="1200" cap="none" spc="0" baseline="0" dirty="0" smtClean="0">
          <a:ln>
            <a:noFill/>
          </a:ln>
          <a:solidFill>
            <a:schemeClr val="tx1"/>
          </a:solidFill>
          <a:effectLst/>
          <a:latin typeface="Verdana" pitchFamily="34" charset="0"/>
          <a:ea typeface="Verdana" pitchFamily="34" charset="0"/>
          <a:cs typeface="Verdana" pitchFamily="34" charset="0"/>
        </a:defRPr>
      </a:lvl1pPr>
      <a:lvl2pPr marL="720725" indent="-276225" algn="l" defTabSz="914400" rtl="0" eaLnBrk="1" latinLnBrk="0" hangingPunct="1">
        <a:spcBef>
          <a:spcPct val="20000"/>
        </a:spcBef>
        <a:buClr>
          <a:srgbClr val="495257"/>
        </a:buClr>
        <a:buSzPct val="125000"/>
        <a:buFont typeface="Courier New" pitchFamily="49" charset="0"/>
        <a:buChar char="o"/>
        <a:defRPr lang="en-US" sz="1800" b="0" kern="1200" cap="none" spc="0" baseline="0" dirty="0" smtClean="0">
          <a:ln>
            <a:noFill/>
          </a:ln>
          <a:solidFill>
            <a:schemeClr val="tx1"/>
          </a:solidFill>
          <a:effectLst/>
          <a:latin typeface="Verdana" pitchFamily="34" charset="0"/>
          <a:ea typeface="Verdana" pitchFamily="34" charset="0"/>
          <a:cs typeface="Verdana" pitchFamily="34" charset="0"/>
        </a:defRPr>
      </a:lvl2pPr>
      <a:lvl3pPr marL="990600" indent="-176213" algn="l" defTabSz="914400" rtl="0" eaLnBrk="1" latinLnBrk="0" hangingPunct="1">
        <a:spcBef>
          <a:spcPct val="20000"/>
        </a:spcBef>
        <a:buClrTx/>
        <a:buFont typeface="Arial" pitchFamily="34" charset="0"/>
        <a:buChar char="•"/>
        <a:defRPr lang="en-US" sz="1600" b="0" kern="1200" cap="none" spc="0" baseline="0" dirty="0" smtClean="0">
          <a:ln>
            <a:noFill/>
          </a:ln>
          <a:solidFill>
            <a:schemeClr val="accent1"/>
          </a:solidFill>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lang="en-US" sz="1400" b="0" kern="1200" cap="none" spc="0" baseline="0" dirty="0" smtClean="0">
          <a:ln>
            <a:noFill/>
          </a:ln>
          <a:solidFill>
            <a:schemeClr val="accent1"/>
          </a:solidFill>
          <a:effectLst/>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lang="en-US" sz="1200" b="0" kern="1200" cap="none" spc="0" baseline="0" dirty="0" smtClean="0">
          <a:ln>
            <a:noFill/>
          </a:ln>
          <a:solidFill>
            <a:schemeClr val="accent1"/>
          </a:solidFill>
          <a:effectLst/>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3"/>
          <p:cNvSpPr>
            <a:spLocks noGrp="1"/>
          </p:cNvSpPr>
          <p:nvPr>
            <p:ph type="body" idx="1"/>
          </p:nvPr>
        </p:nvSpPr>
        <p:spPr>
          <a:xfrm>
            <a:off x="480000" y="1052423"/>
            <a:ext cx="11184000" cy="539877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21863604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5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400" rtl="0" eaLnBrk="1" latinLnBrk="0" hangingPunct="1">
        <a:spcBef>
          <a:spcPts val="0"/>
        </a:spcBef>
        <a:buNone/>
        <a:defRPr lang="en-US" sz="2400" kern="1200" dirty="0">
          <a:solidFill>
            <a:srgbClr val="FFFFFF"/>
          </a:solidFill>
          <a:latin typeface="Verdana"/>
          <a:ea typeface="+mj-ea"/>
          <a:cs typeface="+mj-cs"/>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20725" indent="-276225"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990600" indent="-176213" algn="l" defTabSz="914400" rtl="0" eaLnBrk="1" latinLnBrk="0" hangingPunct="1">
        <a:spcBef>
          <a:spcPct val="20000"/>
        </a:spcBef>
        <a:buClrTx/>
        <a:buFont typeface="Arial" pitchFamily="34" charset="0"/>
        <a:buChar char="•"/>
        <a:defRPr lang="en-US" sz="1600" kern="1200" dirty="0" smtClean="0">
          <a:solidFill>
            <a:schemeClr val="accent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lang="en-US" sz="1200" kern="1200" dirty="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4904" y="1729389"/>
            <a:ext cx="2027096" cy="4740051"/>
          </a:xfrm>
          <a:prstGeom prst="rect">
            <a:avLst/>
          </a:prstGeom>
        </p:spPr>
      </p:pic>
      <p:sp>
        <p:nvSpPr>
          <p:cNvPr id="7" name="Rectangle 6"/>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12" name="Title Placeholder 11"/>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3" name="Text Placeholder 12"/>
          <p:cNvSpPr>
            <a:spLocks noGrp="1"/>
          </p:cNvSpPr>
          <p:nvPr>
            <p:ph type="body" idx="1"/>
          </p:nvPr>
        </p:nvSpPr>
        <p:spPr>
          <a:xfrm>
            <a:off x="480000" y="1052423"/>
            <a:ext cx="9684904" cy="539877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6" name="Rectangle 15"/>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3802875275"/>
      </p:ext>
    </p:extLst>
  </p:cSld>
  <p:clrMap bg1="lt1" tx1="dk1" bg2="lt2" tx2="dk2" accent1="accent1" accent2="accent2" accent3="accent3" accent4="accent4" accent5="accent5" accent6="accent6" hlink="hlink" folHlink="folHlink"/>
  <p:sldLayoutIdLst>
    <p:sldLayoutId id="2147483675"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lang="en-US" sz="2000" kern="1200" dirty="0" smtClean="0">
          <a:solidFill>
            <a:schemeClr val="tx1"/>
          </a:solidFill>
          <a:latin typeface="+mj-lt"/>
          <a:ea typeface="Verdana" pitchFamily="34" charset="0"/>
          <a:cs typeface="Verdana" pitchFamily="34" charset="0"/>
        </a:defRPr>
      </a:lvl1pPr>
      <a:lvl2pPr marL="720725" indent="-276225"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mn-lt"/>
          <a:ea typeface="Verdana" pitchFamily="34" charset="0"/>
          <a:cs typeface="Verdana" pitchFamily="34" charset="0"/>
        </a:defRPr>
      </a:lvl2pPr>
      <a:lvl3pPr marL="990000" indent="-176213" algn="l" defTabSz="914400" rtl="0" eaLnBrk="1" latinLnBrk="0" hangingPunct="1">
        <a:spcBef>
          <a:spcPct val="20000"/>
        </a:spcBef>
        <a:buFont typeface="Arial" pitchFamily="34" charset="0"/>
        <a:buChar char="•"/>
        <a:defRPr lang="en-US" sz="1600" kern="1200" dirty="0" smtClean="0">
          <a:solidFill>
            <a:schemeClr val="accent1"/>
          </a:solidFill>
          <a:latin typeface="Verdana" pitchFamily="34" charset="0"/>
          <a:ea typeface="Verdana" pitchFamily="34" charset="0"/>
          <a:cs typeface="Verdana" pitchFamily="34" charset="0"/>
        </a:defRPr>
      </a:lvl3pPr>
      <a:lvl4pPr marL="1602000" indent="-230400" algn="l" defTabSz="914400" rtl="0" eaLnBrk="1" latinLnBrk="0" hangingPunct="1">
        <a:spcBef>
          <a:spcPct val="20000"/>
        </a:spcBef>
        <a:buFont typeface="Arial" pitchFamily="34" charset="0"/>
        <a:buChar char="–"/>
        <a:tabLst>
          <a:tab pos="1611313" algn="l"/>
        </a:tabLst>
        <a:defRPr lang="en-US" sz="1400" kern="1200" dirty="0" smtClean="0">
          <a:solidFill>
            <a:schemeClr val="accent1"/>
          </a:solidFill>
          <a:latin typeface="Verdana" pitchFamily="34" charset="0"/>
          <a:ea typeface="Verdana" pitchFamily="34" charset="0"/>
          <a:cs typeface="Verdana" pitchFamily="34" charset="0"/>
        </a:defRPr>
      </a:lvl4pPr>
      <a:lvl5pPr marL="2059200" indent="-230400" algn="l" defTabSz="914400" rtl="0" eaLnBrk="1" latinLnBrk="0" hangingPunct="1">
        <a:spcBef>
          <a:spcPct val="20000"/>
        </a:spcBef>
        <a:buFont typeface="Arial" pitchFamily="34" charset="0"/>
        <a:buChar char="•"/>
        <a:defRPr lang="en-US" sz="1200" kern="1200" dirty="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00" y="628241"/>
            <a:ext cx="3375953" cy="624894"/>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452" y="5631074"/>
            <a:ext cx="2880610" cy="1226926"/>
          </a:xfrm>
          <a:prstGeom prst="rect">
            <a:avLst/>
          </a:prstGeom>
        </p:spPr>
      </p:pic>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3"/>
          <p:cNvSpPr>
            <a:spLocks noGrp="1"/>
          </p:cNvSpPr>
          <p:nvPr>
            <p:ph type="body" idx="1"/>
          </p:nvPr>
        </p:nvSpPr>
        <p:spPr>
          <a:xfrm>
            <a:off x="479999" y="1253135"/>
            <a:ext cx="11255221" cy="437794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8" name="Rectangle 17"/>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359893379"/>
      </p:ext>
    </p:extLst>
  </p:cSld>
  <p:clrMap bg1="lt1" tx1="dk1" bg2="lt2" tx2="dk2" accent1="accent1" accent2="accent2" accent3="accent3" accent4="accent4" accent5="accent5" accent6="accent6" hlink="hlink" folHlink="folHlink"/>
  <p:sldLayoutIdLst>
    <p:sldLayoutId id="2147483678" r:id="rId1"/>
    <p:sldLayoutId id="214748367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400" rtl="0" eaLnBrk="1" latinLnBrk="0" hangingPunct="1">
        <a:spcBef>
          <a:spcPts val="0"/>
        </a:spcBef>
        <a:buNone/>
        <a:defRPr lang="en-US" sz="2400" kern="1200" dirty="0">
          <a:solidFill>
            <a:srgbClr val="FFFFFF"/>
          </a:solidFill>
          <a:latin typeface="Verdana"/>
          <a:ea typeface="+mj-ea"/>
          <a:cs typeface="+mj-cs"/>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20725" indent="-276225" algn="l" defTabSz="914400" rtl="0" eaLnBrk="1" latinLnBrk="0" hangingPunct="1">
        <a:spcBef>
          <a:spcPct val="20000"/>
        </a:spcBef>
        <a:buClr>
          <a:srgbClr val="485357"/>
        </a:buClr>
        <a:buSzPct val="125000"/>
        <a:buFont typeface="Courier New" pitchFamily="49" charset="0"/>
        <a:buChar char="o"/>
        <a:defRPr sz="1800" kern="1200">
          <a:solidFill>
            <a:schemeClr val="tx1"/>
          </a:solidFill>
          <a:latin typeface="Verdana" pitchFamily="34" charset="0"/>
          <a:ea typeface="Verdana" pitchFamily="34" charset="0"/>
          <a:cs typeface="Verdana" pitchFamily="34" charset="0"/>
        </a:defRPr>
      </a:lvl2pPr>
      <a:lvl3pPr marL="990000" indent="-176213" algn="l" defTabSz="914400" rtl="0" eaLnBrk="1" latinLnBrk="0" hangingPunct="1">
        <a:spcBef>
          <a:spcPct val="20000"/>
        </a:spcBef>
        <a:buClrTx/>
        <a:buFont typeface="Arial" pitchFamily="34" charset="0"/>
        <a:buChar char="•"/>
        <a:defRPr sz="1600" kern="1200">
          <a:solidFill>
            <a:schemeClr val="accent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3"/>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11947476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400" rtl="0" eaLnBrk="1" latinLnBrk="0" hangingPunct="1">
        <a:spcBef>
          <a:spcPts val="0"/>
        </a:spcBef>
        <a:buNone/>
        <a:defRPr lang="en-US" sz="2400" kern="1200" dirty="0">
          <a:solidFill>
            <a:srgbClr val="FFFFFF"/>
          </a:solidFill>
          <a:latin typeface="Verdana"/>
          <a:ea typeface="+mj-ea"/>
          <a:cs typeface="+mj-cs"/>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20725" indent="-276225"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990600" indent="-176213" algn="l" defTabSz="914400" rtl="0" eaLnBrk="1" latinLnBrk="0" hangingPunct="1">
        <a:spcBef>
          <a:spcPct val="20000"/>
        </a:spcBef>
        <a:buClrTx/>
        <a:buFont typeface="Arial" pitchFamily="34" charset="0"/>
        <a:buChar char="•"/>
        <a:defRPr lang="en-US" sz="1600" kern="1200" dirty="0" smtClean="0">
          <a:solidFill>
            <a:schemeClr val="accent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lang="en-US" sz="1200" kern="1200" dirty="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3"/>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2" name="Rectangle 11"/>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27284133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400" rtl="0" eaLnBrk="1" latinLnBrk="0" hangingPunct="1">
        <a:spcBef>
          <a:spcPts val="0"/>
        </a:spcBef>
        <a:buNone/>
        <a:defRPr lang="en-US" sz="2400" kern="1200" dirty="0">
          <a:solidFill>
            <a:srgbClr val="FFFFFF"/>
          </a:solidFill>
          <a:latin typeface="Verdana"/>
          <a:ea typeface="+mj-ea"/>
          <a:cs typeface="+mj-cs"/>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20725" indent="-276225"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990600" indent="-176213" algn="l" defTabSz="914400" rtl="0" eaLnBrk="1" latinLnBrk="0" hangingPunct="1">
        <a:spcBef>
          <a:spcPct val="20000"/>
        </a:spcBef>
        <a:buClr>
          <a:srgbClr val="8B8B8B"/>
        </a:buClr>
        <a:buFont typeface="Arial" pitchFamily="34" charset="0"/>
        <a:buChar char="•"/>
        <a:defRPr lang="en-US" sz="1600" kern="1200" dirty="0" smtClean="0">
          <a:solidFill>
            <a:schemeClr val="accent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accent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lang="en-US" sz="1200" kern="1200" dirty="0">
          <a:solidFill>
            <a:schemeClr val="accent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11401987" y="6381376"/>
            <a:ext cx="672075" cy="432000"/>
          </a:xfrm>
          <a:prstGeom prst="rect">
            <a:avLst/>
          </a:prstGeom>
          <a:ln>
            <a:noFill/>
          </a:ln>
        </p:spPr>
        <p:txBody>
          <a:bodyPr wrap="square" lIns="0" tIns="0" rIns="0" bIns="0" rtlCol="0" anchor="ctr" anchorCtr="0">
            <a:normAutofit/>
          </a:bodyPr>
          <a:lstStyle/>
          <a:p>
            <a:pPr algn="ctr">
              <a:lnSpc>
                <a:spcPts val="2200"/>
              </a:lnSpc>
              <a:buFont typeface="Arial" pitchFamily="34" charset="0"/>
              <a:buNone/>
              <a:defRPr/>
            </a:pPr>
            <a:fld id="{BE80EB86-4FAE-4B0B-B88B-C44E436575BA}" type="slidenum">
              <a:rPr lang="en-US" sz="1200" smtClean="0">
                <a:solidFill>
                  <a:srgbClr val="9C9C9C"/>
                </a:solidFill>
                <a:latin typeface="Verdana" pitchFamily="34" charset="0"/>
                <a:ea typeface="Verdana" pitchFamily="34" charset="0"/>
                <a:cs typeface="Verdana" pitchFamily="34" charset="0"/>
              </a:rPr>
              <a:pPr algn="ctr">
                <a:lnSpc>
                  <a:spcPts val="2200"/>
                </a:lnSpc>
                <a:buFont typeface="Arial" pitchFamily="34" charset="0"/>
                <a:buNone/>
                <a:defRPr/>
              </a:pPr>
              <a:t>‹#›</a:t>
            </a:fld>
            <a:endParaRPr lang="en-US" sz="1200" dirty="0">
              <a:solidFill>
                <a:srgbClr val="9C9C9C"/>
              </a:solidFill>
              <a:latin typeface="Verdana" pitchFamily="34" charset="0"/>
              <a:ea typeface="Verdana" pitchFamily="34" charset="0"/>
              <a:cs typeface="Verdana" pitchFamily="34" charset="0"/>
            </a:endParaRPr>
          </a:p>
        </p:txBody>
      </p:sp>
      <p:sp>
        <p:nvSpPr>
          <p:cNvPr id="4" name="Title Placeholder 3"/>
          <p:cNvSpPr>
            <a:spLocks noGrp="1"/>
          </p:cNvSpPr>
          <p:nvPr>
            <p:ph type="title"/>
          </p:nvPr>
        </p:nvSpPr>
        <p:spPr>
          <a:xfrm>
            <a:off x="480000" y="72000"/>
            <a:ext cx="11184000" cy="687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6" name="Text Placeholder 5"/>
          <p:cNvSpPr>
            <a:spLocks noGrp="1"/>
          </p:cNvSpPr>
          <p:nvPr>
            <p:ph type="body" idx="1"/>
          </p:nvPr>
        </p:nvSpPr>
        <p:spPr>
          <a:xfrm>
            <a:off x="480000" y="1123200"/>
            <a:ext cx="11184000" cy="5328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8515"/>
          <a:stretch/>
        </p:blipFill>
        <p:spPr>
          <a:xfrm>
            <a:off x="10811512" y="0"/>
            <a:ext cx="923709" cy="1052423"/>
          </a:xfrm>
          <a:prstGeom prst="rect">
            <a:avLst/>
          </a:prstGeom>
        </p:spPr>
      </p:pic>
      <p:sp>
        <p:nvSpPr>
          <p:cNvPr id="13" name="Rectangle 12"/>
          <p:cNvSpPr/>
          <p:nvPr/>
        </p:nvSpPr>
        <p:spPr>
          <a:xfrm>
            <a:off x="0" y="6814521"/>
            <a:ext cx="12192000" cy="62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11808"/>
            <a:ext cx="12192000" cy="432048"/>
          </a:xfrm>
          <a:prstGeom prst="rect">
            <a:avLst/>
          </a:prstGeom>
          <a:ln>
            <a:noFill/>
          </a:ln>
        </p:spPr>
        <p:txBody>
          <a:bodyPr wrap="square" rtlCol="0" anchor="ctr" anchorCtr="0">
            <a:normAutofit/>
          </a:bodyPr>
          <a:lstStyle/>
          <a:p>
            <a:pPr algn="ctr">
              <a:lnSpc>
                <a:spcPts val="2200"/>
              </a:lnSpc>
              <a:buFont typeface="Arial" pitchFamily="34" charset="0"/>
              <a:buNone/>
              <a:defRPr/>
            </a:pPr>
            <a:r>
              <a:rPr lang="en-US" sz="1100" dirty="0">
                <a:solidFill>
                  <a:srgbClr val="9C9C9C"/>
                </a:solidFill>
                <a:latin typeface="Verdana" pitchFamily="34" charset="0"/>
                <a:ea typeface="Verdana" pitchFamily="34" charset="0"/>
                <a:cs typeface="Verdana" pitchFamily="34" charset="0"/>
              </a:rPr>
              <a:t>OM Partners © Proprietary and Confidential</a:t>
            </a:r>
          </a:p>
        </p:txBody>
      </p:sp>
    </p:spTree>
    <p:extLst>
      <p:ext uri="{BB962C8B-B14F-4D97-AF65-F5344CB8AC3E}">
        <p14:creationId xmlns:p14="http://schemas.microsoft.com/office/powerpoint/2010/main" val="402649978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lang="en-US" sz="2400" kern="1200" dirty="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1200"/>
        </a:spcBef>
        <a:buClr>
          <a:schemeClr val="accent2"/>
        </a:buClr>
        <a:buSzPct val="150000"/>
        <a:buFont typeface="Verdana" pitchFamily="34" charset="0"/>
        <a:buChar char="●"/>
        <a:defRPr lang="en-US" sz="2000" kern="1200" dirty="0" smtClean="0">
          <a:solidFill>
            <a:schemeClr val="tx1"/>
          </a:solidFill>
          <a:latin typeface="Verdana" pitchFamily="34" charset="0"/>
          <a:ea typeface="Verdana" pitchFamily="34" charset="0"/>
          <a:cs typeface="Verdana" pitchFamily="34" charset="0"/>
        </a:defRPr>
      </a:lvl1pPr>
      <a:lvl2pPr marL="720000" indent="-277200" algn="l" defTabSz="914400" rtl="0" eaLnBrk="1" latinLnBrk="0" hangingPunct="1">
        <a:spcBef>
          <a:spcPct val="20000"/>
        </a:spcBef>
        <a:buClr>
          <a:srgbClr val="495257"/>
        </a:buClr>
        <a:buSzPct val="125000"/>
        <a:buFont typeface="Courier New" pitchFamily="49" charset="0"/>
        <a:buChar char="o"/>
        <a:defRPr lang="en-US" sz="1800" kern="1200" dirty="0" smtClean="0">
          <a:solidFill>
            <a:schemeClr val="tx1"/>
          </a:solidFill>
          <a:latin typeface="Verdana" pitchFamily="34" charset="0"/>
          <a:ea typeface="Verdana" pitchFamily="34" charset="0"/>
          <a:cs typeface="Verdana" pitchFamily="34" charset="0"/>
        </a:defRPr>
      </a:lvl2pPr>
      <a:lvl3pPr marL="990000" indent="-176400" algn="l" defTabSz="914400" rtl="0" eaLnBrk="1" latinLnBrk="0" hangingPunct="1">
        <a:spcBef>
          <a:spcPct val="20000"/>
        </a:spcBef>
        <a:buClr>
          <a:srgbClr val="8B8B8B"/>
        </a:buClr>
        <a:buFont typeface="Arial" pitchFamily="34" charset="0"/>
        <a:buChar char="•"/>
        <a:defRPr sz="1600" kern="1200">
          <a:solidFill>
            <a:srgbClr val="8B8B8B"/>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rgbClr val="8B8B8B"/>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200" kern="1200">
          <a:solidFill>
            <a:srgbClr val="8B8B8B"/>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mpartners.com/"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hyperlink" Target="http://gameprogrammingpatterns.com/data-locality.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4" Type="http://schemas.openxmlformats.org/officeDocument/2006/relationships/image" Target="../media/image30.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hyperlink" Target="http://quick-bench.com/xYfOs9oIKKqW-ujk743NBH9X2Ak" TargetMode="External"/><Relationship Id="rId3" Type="http://schemas.openxmlformats.org/officeDocument/2006/relationships/hyperlink" Target="http://igoro.com/archive/gallery-of-processor-cache-effects/" TargetMode="External"/><Relationship Id="rId7" Type="http://schemas.openxmlformats.org/officeDocument/2006/relationships/hyperlink" Target="http://erikdemaine.org/papers/BRICS2002/paper.pdf" TargetMode="External"/><Relationship Id="rId2" Type="http://schemas.openxmlformats.org/officeDocument/2006/relationships/hyperlink" Target="http://gameprogrammingpatterns.com/data-locality.html" TargetMode="External"/><Relationship Id="rId1" Type="http://schemas.openxmlformats.org/officeDocument/2006/relationships/slideLayout" Target="../slideLayouts/slideLayout8.xml"/><Relationship Id="rId6" Type="http://schemas.openxmlformats.org/officeDocument/2006/relationships/hyperlink" Target="https://en.wikipedia.org/wiki/CPU_cache" TargetMode="External"/><Relationship Id="rId5" Type="http://schemas.openxmlformats.org/officeDocument/2006/relationships/hyperlink" Target="https://www.akkadia.org/drepper/cpumemory.pdf" TargetMode="External"/><Relationship Id="rId4" Type="http://schemas.openxmlformats.org/officeDocument/2006/relationships/hyperlink" Target="http://www.aristeia.com/TalkNotes/ACCU2011_CPUCaches.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OMP</a:t>
            </a:r>
          </a:p>
        </p:txBody>
      </p:sp>
      <p:sp>
        <p:nvSpPr>
          <p:cNvPr id="6" name="Text Placeholder 5"/>
          <p:cNvSpPr>
            <a:spLocks noGrp="1"/>
          </p:cNvSpPr>
          <p:nvPr>
            <p:ph type="body" sz="quarter" idx="10"/>
          </p:nvPr>
        </p:nvSpPr>
        <p:spPr/>
        <p:txBody>
          <a:bodyPr/>
          <a:lstStyle/>
          <a:p>
            <a:r>
              <a:rPr lang="en-US" dirty="0"/>
              <a:t>What are you caching about?</a:t>
            </a:r>
          </a:p>
          <a:p>
            <a:r>
              <a:rPr lang="en-US" dirty="0" err="1"/>
              <a:t>CPPBe</a:t>
            </a:r>
            <a:r>
              <a:rPr lang="en-US" dirty="0"/>
              <a:t> </a:t>
            </a:r>
          </a:p>
        </p:txBody>
      </p:sp>
      <p:sp>
        <p:nvSpPr>
          <p:cNvPr id="7" name="Text Placeholder 6"/>
          <p:cNvSpPr>
            <a:spLocks noGrp="1"/>
          </p:cNvSpPr>
          <p:nvPr>
            <p:ph type="body" sz="quarter" idx="11"/>
          </p:nvPr>
        </p:nvSpPr>
        <p:spPr/>
        <p:txBody>
          <a:bodyPr/>
          <a:lstStyle/>
          <a:p>
            <a:r>
              <a:rPr lang="en-US" dirty="0"/>
              <a:t>Barry Van Landeghem</a:t>
            </a:r>
          </a:p>
        </p:txBody>
      </p:sp>
      <p:pic>
        <p:nvPicPr>
          <p:cNvPr id="3" name="Picture 2">
            <a:extLst>
              <a:ext uri="{FF2B5EF4-FFF2-40B4-BE49-F238E27FC236}">
                <a16:creationId xmlns:a16="http://schemas.microsoft.com/office/drawing/2014/main" id="{9A76486E-2742-492B-B5E8-A72540E6F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393" y="263532"/>
            <a:ext cx="2445017" cy="2769473"/>
          </a:xfrm>
          <a:prstGeom prst="rect">
            <a:avLst/>
          </a:prstGeom>
        </p:spPr>
      </p:pic>
    </p:spTree>
    <p:extLst>
      <p:ext uri="{BB962C8B-B14F-4D97-AF65-F5344CB8AC3E}">
        <p14:creationId xmlns:p14="http://schemas.microsoft.com/office/powerpoint/2010/main" val="209057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Single Socket</a:t>
            </a:r>
          </a:p>
        </p:txBody>
      </p:sp>
      <p:sp>
        <p:nvSpPr>
          <p:cNvPr id="5" name="Rectangle 4"/>
          <p:cNvSpPr/>
          <p:nvPr/>
        </p:nvSpPr>
        <p:spPr>
          <a:xfrm>
            <a:off x="1749024" y="5661248"/>
            <a:ext cx="8640960"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Main Memory</a:t>
            </a:r>
          </a:p>
        </p:txBody>
      </p:sp>
      <p:sp>
        <p:nvSpPr>
          <p:cNvPr id="7" name="Rectangle 6"/>
          <p:cNvSpPr/>
          <p:nvPr/>
        </p:nvSpPr>
        <p:spPr>
          <a:xfrm>
            <a:off x="1749024" y="4293096"/>
            <a:ext cx="864096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DataBus</a:t>
            </a:r>
            <a:endParaRPr lang="en-US" dirty="0"/>
          </a:p>
        </p:txBody>
      </p:sp>
      <p:cxnSp>
        <p:nvCxnSpPr>
          <p:cNvPr id="9" name="Straight Connector 8"/>
          <p:cNvCxnSpPr>
            <a:stCxn id="5" idx="0"/>
            <a:endCxn id="7" idx="2"/>
          </p:cNvCxnSpPr>
          <p:nvPr/>
        </p:nvCxnSpPr>
        <p:spPr>
          <a:xfrm flipV="1">
            <a:off x="6069504" y="5085184"/>
            <a:ext cx="0" cy="576064"/>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31504" y="692696"/>
            <a:ext cx="8928992" cy="3240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4784687" y="703263"/>
            <a:ext cx="2592288" cy="369332"/>
          </a:xfrm>
          <a:prstGeom prst="rect">
            <a:avLst/>
          </a:prstGeom>
          <a:noFill/>
        </p:spPr>
        <p:txBody>
          <a:bodyPr wrap="square" rtlCol="0">
            <a:spAutoFit/>
          </a:bodyPr>
          <a:lstStyle/>
          <a:p>
            <a:r>
              <a:rPr lang="en-US" dirty="0"/>
              <a:t>Socket with 4 cores</a:t>
            </a:r>
          </a:p>
        </p:txBody>
      </p:sp>
      <p:cxnSp>
        <p:nvCxnSpPr>
          <p:cNvPr id="17" name="Straight Connector 16"/>
          <p:cNvCxnSpPr>
            <a:stCxn id="6" idx="2"/>
            <a:endCxn id="7" idx="0"/>
          </p:cNvCxnSpPr>
          <p:nvPr/>
        </p:nvCxnSpPr>
        <p:spPr>
          <a:xfrm flipH="1">
            <a:off x="6069505" y="3592638"/>
            <a:ext cx="1" cy="700459"/>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866545" y="1113685"/>
            <a:ext cx="1800200" cy="1965007"/>
            <a:chOff x="467544" y="887929"/>
            <a:chExt cx="1800200" cy="1965007"/>
          </a:xfrm>
        </p:grpSpPr>
        <p:sp>
          <p:nvSpPr>
            <p:cNvPr id="11" name="Rectangle 1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CPU1</a:t>
              </a:r>
            </a:p>
            <a:p>
              <a:pPr algn="ctr"/>
              <a:r>
                <a:rPr lang="en-US" sz="1200" dirty="0"/>
                <a:t>registers</a:t>
              </a:r>
            </a:p>
            <a:p>
              <a:pPr algn="ctr"/>
              <a:endParaRPr lang="en-US" sz="1200" dirty="0"/>
            </a:p>
          </p:txBody>
        </p:sp>
        <p:sp>
          <p:nvSpPr>
            <p:cNvPr id="16" name="Rectangle 15"/>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19" name="Rectangle 1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20" name="Rectangle 1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 name="Rectangle 2"/>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0" name="Group 29"/>
          <p:cNvGrpSpPr/>
          <p:nvPr/>
        </p:nvGrpSpPr>
        <p:grpSpPr>
          <a:xfrm>
            <a:off x="4068451" y="1113685"/>
            <a:ext cx="1800200" cy="1965007"/>
            <a:chOff x="467544" y="887929"/>
            <a:chExt cx="1800200" cy="1965007"/>
          </a:xfrm>
        </p:grpSpPr>
        <p:sp>
          <p:nvSpPr>
            <p:cNvPr id="31" name="Rectangle 3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CPU2</a:t>
              </a:r>
            </a:p>
            <a:p>
              <a:pPr algn="ctr"/>
              <a:r>
                <a:rPr lang="en-US" sz="1200" dirty="0"/>
                <a:t>registers</a:t>
              </a:r>
            </a:p>
            <a:p>
              <a:pPr algn="ctr"/>
              <a:endParaRPr lang="en-US" sz="1200" dirty="0"/>
            </a:p>
          </p:txBody>
        </p:sp>
        <p:sp>
          <p:nvSpPr>
            <p:cNvPr id="32" name="Rectangle 31"/>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33" name="Rectangle 32"/>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34" name="Rectangle 33"/>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5" name="Rectangle 34"/>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p:cNvGrpSpPr/>
          <p:nvPr/>
        </p:nvGrpSpPr>
        <p:grpSpPr>
          <a:xfrm>
            <a:off x="6270357" y="1113685"/>
            <a:ext cx="1800200" cy="1965007"/>
            <a:chOff x="467544" y="887929"/>
            <a:chExt cx="1800200" cy="1965007"/>
          </a:xfrm>
        </p:grpSpPr>
        <p:sp>
          <p:nvSpPr>
            <p:cNvPr id="44" name="Rectangle 43"/>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CPU3</a:t>
              </a:r>
            </a:p>
            <a:p>
              <a:pPr algn="ctr"/>
              <a:r>
                <a:rPr lang="en-US" sz="1200" dirty="0"/>
                <a:t>registers</a:t>
              </a:r>
            </a:p>
            <a:p>
              <a:pPr algn="ctr"/>
              <a:endParaRPr lang="en-US" sz="1200" dirty="0"/>
            </a:p>
          </p:txBody>
        </p:sp>
        <p:sp>
          <p:nvSpPr>
            <p:cNvPr id="45" name="Rectangle 44"/>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46" name="Rectangle 45"/>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47" name="Rectangle 46"/>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48" name="Rectangle 47"/>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6" name="Group 55"/>
          <p:cNvGrpSpPr/>
          <p:nvPr/>
        </p:nvGrpSpPr>
        <p:grpSpPr>
          <a:xfrm>
            <a:off x="8472264" y="1113685"/>
            <a:ext cx="1800200" cy="1965007"/>
            <a:chOff x="467544" y="887929"/>
            <a:chExt cx="1800200" cy="1965007"/>
          </a:xfrm>
        </p:grpSpPr>
        <p:sp>
          <p:nvSpPr>
            <p:cNvPr id="57" name="Rectangle 56"/>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CPU4</a:t>
              </a:r>
            </a:p>
            <a:p>
              <a:pPr algn="ctr"/>
              <a:r>
                <a:rPr lang="en-US" sz="1200" dirty="0"/>
                <a:t>registers</a:t>
              </a:r>
            </a:p>
            <a:p>
              <a:pPr algn="ctr"/>
              <a:endParaRPr lang="en-US" sz="1200" dirty="0"/>
            </a:p>
          </p:txBody>
        </p:sp>
        <p:sp>
          <p:nvSpPr>
            <p:cNvPr id="58" name="Rectangle 57"/>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59" name="Rectangle 5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60" name="Rectangle 5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61" name="Rectangle 60"/>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4"/>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Rectangle 5"/>
          <p:cNvSpPr/>
          <p:nvPr/>
        </p:nvSpPr>
        <p:spPr>
          <a:xfrm>
            <a:off x="1866546" y="3078691"/>
            <a:ext cx="8405919" cy="51394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L3 Cache</a:t>
            </a:r>
          </a:p>
        </p:txBody>
      </p:sp>
    </p:spTree>
    <p:extLst>
      <p:ext uri="{BB962C8B-B14F-4D97-AF65-F5344CB8AC3E}">
        <p14:creationId xmlns:p14="http://schemas.microsoft.com/office/powerpoint/2010/main" val="282673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Cache Size</a:t>
            </a:r>
          </a:p>
        </p:txBody>
      </p:sp>
      <p:sp>
        <p:nvSpPr>
          <p:cNvPr id="4" name="Text Placeholder 3"/>
          <p:cNvSpPr>
            <a:spLocks noGrp="1"/>
          </p:cNvSpPr>
          <p:nvPr>
            <p:ph type="body" sz="quarter" idx="4294967295"/>
          </p:nvPr>
        </p:nvSpPr>
        <p:spPr>
          <a:xfrm>
            <a:off x="0" y="836613"/>
            <a:ext cx="8713788" cy="5327650"/>
          </a:xfrm>
        </p:spPr>
        <p:txBody>
          <a:bodyPr/>
          <a:lstStyle/>
          <a:p>
            <a:r>
              <a:rPr lang="en-US" dirty="0"/>
              <a:t>Your cache 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never big enough!</a:t>
            </a:r>
          </a:p>
          <a:p>
            <a:endParaRPr lang="en-US" dirty="0"/>
          </a:p>
          <a:p>
            <a:endParaRPr lang="en-US" dirty="0"/>
          </a:p>
          <a:p>
            <a:endParaRPr lang="en-US" dirty="0"/>
          </a:p>
          <a:p>
            <a:endParaRPr lang="en-US" dirty="0"/>
          </a:p>
          <a:p>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134" y="1440608"/>
            <a:ext cx="8471339" cy="422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6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anim calcmode="lin" valueType="num">
                                      <p:cBhvr additive="base">
                                        <p:cTn id="1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Cache Size</a:t>
            </a:r>
          </a:p>
        </p:txBody>
      </p:sp>
      <p:sp>
        <p:nvSpPr>
          <p:cNvPr id="4" name="Text Placeholder 3"/>
          <p:cNvSpPr>
            <a:spLocks noGrp="1"/>
          </p:cNvSpPr>
          <p:nvPr>
            <p:ph type="body" sz="quarter" idx="4294967295"/>
          </p:nvPr>
        </p:nvSpPr>
        <p:spPr>
          <a:xfrm>
            <a:off x="0" y="836613"/>
            <a:ext cx="8713788" cy="5327650"/>
          </a:xfrm>
        </p:spPr>
        <p:txBody>
          <a:bodyPr/>
          <a:lstStyle/>
          <a:p>
            <a:endParaRPr lang="en-US" dirty="0"/>
          </a:p>
          <a:p>
            <a:r>
              <a:rPr lang="en-US" dirty="0"/>
              <a:t>Caches are small compared to the vast amounts of RAM</a:t>
            </a:r>
          </a:p>
          <a:p>
            <a:endParaRPr lang="en-US" dirty="0"/>
          </a:p>
          <a:p>
            <a:r>
              <a:rPr lang="en-US" dirty="0"/>
              <a:t>Caches don’t cache bytes, but lines of bytes (</a:t>
            </a:r>
            <a:r>
              <a:rPr lang="en-US" dirty="0" err="1"/>
              <a:t>LineSize</a:t>
            </a:r>
            <a:r>
              <a:rPr lang="en-US" dirty="0"/>
              <a:t>)</a:t>
            </a:r>
          </a:p>
          <a:p>
            <a:pPr lvl="1"/>
            <a:r>
              <a:rPr lang="en-US" dirty="0"/>
              <a:t>So reading one byte that is not in cache will trigger a read of </a:t>
            </a:r>
            <a:r>
              <a:rPr lang="en-US" dirty="0" err="1"/>
              <a:t>LineSize</a:t>
            </a:r>
            <a:r>
              <a:rPr lang="en-US" dirty="0"/>
              <a:t> bytes from memory! Same for writing!</a:t>
            </a:r>
          </a:p>
          <a:p>
            <a:endParaRPr lang="en-US" dirty="0"/>
          </a:p>
          <a:p>
            <a:r>
              <a:rPr lang="en-US" dirty="0"/>
              <a:t>Everything in L1 is also in L2, and everything in L2 is also in L3</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38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Cache Size</a:t>
            </a:r>
          </a:p>
        </p:txBody>
      </p:sp>
      <p:sp>
        <p:nvSpPr>
          <p:cNvPr id="4" name="Text Placeholder 3"/>
          <p:cNvSpPr>
            <a:spLocks noGrp="1"/>
          </p:cNvSpPr>
          <p:nvPr>
            <p:ph type="body" sz="quarter" idx="4294967295"/>
          </p:nvPr>
        </p:nvSpPr>
        <p:spPr>
          <a:xfrm>
            <a:off x="0" y="836613"/>
            <a:ext cx="8713788" cy="5327650"/>
          </a:xfrm>
        </p:spPr>
        <p:txBody>
          <a:bodyPr/>
          <a:lstStyle/>
          <a:p>
            <a:r>
              <a:rPr lang="en-US" dirty="0"/>
              <a:t>Using CoreInfo.exe from </a:t>
            </a:r>
            <a:r>
              <a:rPr lang="en-US" dirty="0" err="1"/>
              <a:t>SysInternals</a:t>
            </a:r>
            <a:r>
              <a:rPr lang="en-US" dirty="0"/>
              <a:t> you can get info</a:t>
            </a:r>
          </a:p>
          <a:p>
            <a:endParaRPr lang="en-US" dirty="0"/>
          </a:p>
          <a:p>
            <a:endParaRPr lang="en-US" dirty="0"/>
          </a:p>
          <a:p>
            <a:endParaRPr lang="en-US" dirty="0"/>
          </a:p>
          <a:p>
            <a:r>
              <a:rPr lang="en-US" dirty="0"/>
              <a:t>Level 1 of 32KB with a 64-bytes line size</a:t>
            </a:r>
            <a:br>
              <a:rPr lang="en-US" dirty="0"/>
            </a:br>
            <a:r>
              <a:rPr lang="en-US" dirty="0">
                <a:sym typeface="Wingdings" panose="05000000000000000000" pitchFamily="2" charset="2"/>
              </a:rPr>
              <a:t>512 lines of 64-bytes</a:t>
            </a:r>
          </a:p>
          <a:p>
            <a:endParaRPr lang="en-US" dirty="0">
              <a:sym typeface="Wingdings" panose="05000000000000000000" pitchFamily="2" charset="2"/>
            </a:endParaRPr>
          </a:p>
          <a:p>
            <a:r>
              <a:rPr lang="en-US" dirty="0">
                <a:sym typeface="Wingdings" panose="05000000000000000000" pitchFamily="2" charset="2"/>
              </a:rPr>
              <a:t>Level 2 of 256KB with a 64-bytes line size</a:t>
            </a:r>
            <a:br>
              <a:rPr lang="en-US" dirty="0">
                <a:sym typeface="Wingdings" panose="05000000000000000000" pitchFamily="2" charset="2"/>
              </a:rPr>
            </a:br>
            <a:r>
              <a:rPr lang="en-US" dirty="0">
                <a:sym typeface="Wingdings" panose="05000000000000000000" pitchFamily="2" charset="2"/>
              </a:rPr>
              <a:t>4096 lines of 64-bytes, but only 3072 different from L1</a:t>
            </a:r>
          </a:p>
          <a:p>
            <a:endParaRPr lang="en-US" dirty="0">
              <a:sym typeface="Wingdings" panose="05000000000000000000" pitchFamily="2" charset="2"/>
            </a:endParaRPr>
          </a:p>
          <a:p>
            <a:r>
              <a:rPr lang="en-US" dirty="0">
                <a:sym typeface="Wingdings" panose="05000000000000000000" pitchFamily="2" charset="2"/>
              </a:rPr>
              <a:t>Level 3 of 40MB with a 64-bytes line size</a:t>
            </a:r>
            <a:br>
              <a:rPr lang="en-US" dirty="0">
                <a:sym typeface="Wingdings" panose="05000000000000000000" pitchFamily="2" charset="2"/>
              </a:rPr>
            </a:br>
            <a:r>
              <a:rPr lang="en-US" dirty="0">
                <a:sym typeface="Wingdings" panose="05000000000000000000" pitchFamily="2" charset="2"/>
              </a:rPr>
              <a:t>655360 lines of 64-bytes, only 589824 different from L1/L2</a:t>
            </a:r>
            <a:endParaRPr lang="en-US" dirty="0"/>
          </a:p>
          <a:p>
            <a:endParaRPr lang="en-US" dirty="0"/>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556793"/>
            <a:ext cx="77279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6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Cache Speed</a:t>
            </a:r>
          </a:p>
        </p:txBody>
      </p:sp>
      <p:sp>
        <p:nvSpPr>
          <p:cNvPr id="4" name="Text Placeholder 3"/>
          <p:cNvSpPr>
            <a:spLocks noGrp="1"/>
          </p:cNvSpPr>
          <p:nvPr>
            <p:ph type="body" sz="quarter" idx="4294967295"/>
          </p:nvPr>
        </p:nvSpPr>
        <p:spPr>
          <a:xfrm>
            <a:off x="0" y="981075"/>
            <a:ext cx="8388350"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Rule-of-thumb: every cache level is +/- 3 times slower</a:t>
            </a:r>
          </a:p>
          <a:p>
            <a:pPr lvl="1"/>
            <a:r>
              <a:rPr lang="en-US" dirty="0"/>
              <a:t>Register: 1</a:t>
            </a:r>
          </a:p>
          <a:p>
            <a:pPr lvl="1"/>
            <a:r>
              <a:rPr lang="en-US" dirty="0"/>
              <a:t>L1: 3</a:t>
            </a:r>
          </a:p>
          <a:p>
            <a:pPr lvl="1"/>
            <a:r>
              <a:rPr lang="en-US" dirty="0"/>
              <a:t>L2: 9</a:t>
            </a:r>
          </a:p>
          <a:p>
            <a:pPr lvl="1"/>
            <a:r>
              <a:rPr lang="en-US" dirty="0"/>
              <a:t>L3: 27</a:t>
            </a:r>
          </a:p>
          <a:p>
            <a:pPr lvl="1"/>
            <a:r>
              <a:rPr lang="en-US" dirty="0"/>
              <a:t>Main memory: 81</a:t>
            </a:r>
          </a:p>
          <a:p>
            <a:pPr marL="0" indent="0">
              <a:buNone/>
            </a:pPr>
            <a:endParaRPr lang="en-US" dirty="0"/>
          </a:p>
          <a:p>
            <a:endParaRPr lang="en-US" dirty="0"/>
          </a:p>
          <a:p>
            <a:endParaRPr lang="en-US" dirty="0"/>
          </a:p>
          <a:p>
            <a:endParaRPr lang="en-US" dirty="0"/>
          </a:p>
          <a:p>
            <a:endParaRPr lang="en-US" dirty="0"/>
          </a:p>
        </p:txBody>
      </p:sp>
      <p:sp>
        <p:nvSpPr>
          <p:cNvPr id="5" name="Rectangle: Rounded Corners 4">
            <a:extLst>
              <a:ext uri="{FF2B5EF4-FFF2-40B4-BE49-F238E27FC236}">
                <a16:creationId xmlns:a16="http://schemas.microsoft.com/office/drawing/2014/main" id="{FA88D989-8AB6-44DB-9DAA-9337C73D7DB3}"/>
              </a:ext>
            </a:extLst>
          </p:cNvPr>
          <p:cNvSpPr/>
          <p:nvPr/>
        </p:nvSpPr>
        <p:spPr>
          <a:xfrm>
            <a:off x="2063552" y="1695411"/>
            <a:ext cx="1409390" cy="1767839"/>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CPU</a:t>
            </a:r>
          </a:p>
        </p:txBody>
      </p:sp>
      <p:sp>
        <p:nvSpPr>
          <p:cNvPr id="6" name="Rectangle: Rounded Corners 5">
            <a:extLst>
              <a:ext uri="{FF2B5EF4-FFF2-40B4-BE49-F238E27FC236}">
                <a16:creationId xmlns:a16="http://schemas.microsoft.com/office/drawing/2014/main" id="{9ECCA043-B06E-466E-9D71-19333FB0315A}"/>
              </a:ext>
            </a:extLst>
          </p:cNvPr>
          <p:cNvSpPr/>
          <p:nvPr/>
        </p:nvSpPr>
        <p:spPr>
          <a:xfrm>
            <a:off x="6206520" y="903033"/>
            <a:ext cx="864096" cy="6876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L1</a:t>
            </a:r>
          </a:p>
        </p:txBody>
      </p:sp>
      <p:sp>
        <p:nvSpPr>
          <p:cNvPr id="7" name="Rectangle: Rounded Corners 6">
            <a:extLst>
              <a:ext uri="{FF2B5EF4-FFF2-40B4-BE49-F238E27FC236}">
                <a16:creationId xmlns:a16="http://schemas.microsoft.com/office/drawing/2014/main" id="{51F7B2F7-544C-43FD-8AC0-77C79F298DF3}"/>
              </a:ext>
            </a:extLst>
          </p:cNvPr>
          <p:cNvSpPr/>
          <p:nvPr/>
        </p:nvSpPr>
        <p:spPr>
          <a:xfrm>
            <a:off x="6226821" y="1695410"/>
            <a:ext cx="864096" cy="6876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L2</a:t>
            </a:r>
          </a:p>
        </p:txBody>
      </p:sp>
      <p:sp>
        <p:nvSpPr>
          <p:cNvPr id="8" name="Rectangle: Rounded Corners 7">
            <a:extLst>
              <a:ext uri="{FF2B5EF4-FFF2-40B4-BE49-F238E27FC236}">
                <a16:creationId xmlns:a16="http://schemas.microsoft.com/office/drawing/2014/main" id="{FA48F6E7-5EC6-4175-B25F-877D7516A9CC}"/>
              </a:ext>
            </a:extLst>
          </p:cNvPr>
          <p:cNvSpPr/>
          <p:nvPr/>
        </p:nvSpPr>
        <p:spPr>
          <a:xfrm>
            <a:off x="6242226" y="2477489"/>
            <a:ext cx="864096" cy="6876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L3</a:t>
            </a:r>
          </a:p>
        </p:txBody>
      </p:sp>
      <p:sp>
        <p:nvSpPr>
          <p:cNvPr id="9" name="Oval 8">
            <a:extLst>
              <a:ext uri="{FF2B5EF4-FFF2-40B4-BE49-F238E27FC236}">
                <a16:creationId xmlns:a16="http://schemas.microsoft.com/office/drawing/2014/main" id="{D63DE875-BC99-47CA-9FF5-42DD06AD2479}"/>
              </a:ext>
            </a:extLst>
          </p:cNvPr>
          <p:cNvSpPr/>
          <p:nvPr/>
        </p:nvSpPr>
        <p:spPr>
          <a:xfrm>
            <a:off x="6066685" y="1138821"/>
            <a:ext cx="216024" cy="21602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DB8BED33-020F-4A2B-8D4B-F9ABAEBBED49}"/>
              </a:ext>
            </a:extLst>
          </p:cNvPr>
          <p:cNvSpPr/>
          <p:nvPr/>
        </p:nvSpPr>
        <p:spPr>
          <a:xfrm>
            <a:off x="6096000" y="1931198"/>
            <a:ext cx="216024" cy="21602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Rounded Corners 13">
            <a:extLst>
              <a:ext uri="{FF2B5EF4-FFF2-40B4-BE49-F238E27FC236}">
                <a16:creationId xmlns:a16="http://schemas.microsoft.com/office/drawing/2014/main" id="{920B45A1-9ED2-45D3-BED9-1FFA6FF53289}"/>
              </a:ext>
            </a:extLst>
          </p:cNvPr>
          <p:cNvSpPr/>
          <p:nvPr/>
        </p:nvSpPr>
        <p:spPr>
          <a:xfrm>
            <a:off x="6226821" y="3314469"/>
            <a:ext cx="1525363" cy="6876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Memory</a:t>
            </a:r>
          </a:p>
        </p:txBody>
      </p:sp>
      <p:sp>
        <p:nvSpPr>
          <p:cNvPr id="17" name="Oval 16">
            <a:extLst>
              <a:ext uri="{FF2B5EF4-FFF2-40B4-BE49-F238E27FC236}">
                <a16:creationId xmlns:a16="http://schemas.microsoft.com/office/drawing/2014/main" id="{CF8383AD-7624-4115-970A-C9F3BD9ADE7B}"/>
              </a:ext>
            </a:extLst>
          </p:cNvPr>
          <p:cNvSpPr/>
          <p:nvPr/>
        </p:nvSpPr>
        <p:spPr>
          <a:xfrm>
            <a:off x="6174697" y="2686969"/>
            <a:ext cx="216024" cy="21602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F973EE62-8509-405E-812E-56C9ED0AFD2B}"/>
              </a:ext>
            </a:extLst>
          </p:cNvPr>
          <p:cNvSpPr/>
          <p:nvPr/>
        </p:nvSpPr>
        <p:spPr>
          <a:xfrm>
            <a:off x="6197038" y="3507750"/>
            <a:ext cx="216024" cy="21602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499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2.96296E-6 L -0.29549 0.17963 " pathEditMode="relative" rAng="0" ptsTypes="AA">
                                      <p:cBhvr>
                                        <p:cTn id="6" dur="500" fill="hold"/>
                                        <p:tgtEl>
                                          <p:spTgt spid="9"/>
                                        </p:tgtEl>
                                        <p:attrNameLst>
                                          <p:attrName>ppt_x</p:attrName>
                                          <p:attrName>ppt_y</p:attrName>
                                        </p:attrNameLst>
                                      </p:cBhvr>
                                      <p:rCtr x="-14774" y="89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57 0.00116 L -0.29862 0.06389 " pathEditMode="relative" rAng="0" ptsTypes="AA">
                                      <p:cBhvr>
                                        <p:cTn id="10" dur="1500" fill="hold"/>
                                        <p:tgtEl>
                                          <p:spTgt spid="10"/>
                                        </p:tgtEl>
                                        <p:attrNameLst>
                                          <p:attrName>ppt_x</p:attrName>
                                          <p:attrName>ppt_y</p:attrName>
                                        </p:attrNameLst>
                                      </p:cBhvr>
                                      <p:rCtr x="-14861" y="31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6 -0.00093 L -0.3073 -0.03449 " pathEditMode="relative" rAng="0" ptsTypes="AA">
                                      <p:cBhvr>
                                        <p:cTn id="14" dur="4500" fill="hold"/>
                                        <p:tgtEl>
                                          <p:spTgt spid="17"/>
                                        </p:tgtEl>
                                        <p:attrNameLst>
                                          <p:attrName>ppt_x</p:attrName>
                                          <p:attrName>ppt_y</p:attrName>
                                        </p:attrNameLst>
                                      </p:cBhvr>
                                      <p:rCtr x="-15451" y="-169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4.81481E-6 L -0.30973 -0.15416 " pathEditMode="relative" rAng="0" ptsTypes="AA">
                                      <p:cBhvr>
                                        <p:cTn id="18" dur="14000" fill="hold"/>
                                        <p:tgtEl>
                                          <p:spTgt spid="18"/>
                                        </p:tgtEl>
                                        <p:attrNameLst>
                                          <p:attrName>ppt_x</p:attrName>
                                          <p:attrName>ppt_y</p:attrName>
                                        </p:attrNameLst>
                                      </p:cBhvr>
                                      <p:rCtr x="-15486" y="-770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Conclusion</a:t>
            </a:r>
          </a:p>
        </p:txBody>
      </p:sp>
      <p:sp>
        <p:nvSpPr>
          <p:cNvPr id="4" name="Text Placeholder 3"/>
          <p:cNvSpPr>
            <a:spLocks noGrp="1"/>
          </p:cNvSpPr>
          <p:nvPr>
            <p:ph type="body" sz="quarter" idx="4294967295"/>
          </p:nvPr>
        </p:nvSpPr>
        <p:spPr>
          <a:xfrm>
            <a:off x="0" y="1123950"/>
            <a:ext cx="11183938" cy="5327650"/>
          </a:xfrm>
        </p:spPr>
        <p:txBody>
          <a:bodyPr/>
          <a:lstStyle/>
          <a:p>
            <a:r>
              <a:rPr lang="en-US" dirty="0"/>
              <a:t>Not thinking about caches and cache-lines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can hurt your algorithm runtime performance significant!</a:t>
            </a:r>
          </a:p>
          <a:p>
            <a:endParaRPr lang="en-US" dirty="0"/>
          </a:p>
          <a:p>
            <a:pPr marL="0" indent="0">
              <a:buNone/>
            </a:pPr>
            <a:endParaRPr lang="en-US" dirty="0"/>
          </a:p>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443"/>
          <a:stretch/>
        </p:blipFill>
        <p:spPr bwMode="auto">
          <a:xfrm>
            <a:off x="1899990" y="2090590"/>
            <a:ext cx="8372475"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 calcmode="lin" valueType="num">
                                      <p:cBhvr additive="base">
                                        <p:cTn id="1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2099556" y="2924944"/>
            <a:ext cx="7992888" cy="707886"/>
          </a:xfrm>
          <a:prstGeom prst="rect">
            <a:avLst/>
          </a:prstGeom>
          <a:noFill/>
        </p:spPr>
        <p:txBody>
          <a:bodyPr wrap="square" rtlCol="0">
            <a:spAutoFit/>
          </a:bodyPr>
          <a:lstStyle/>
          <a:p>
            <a:pPr algn="ctr"/>
            <a:r>
              <a:rPr lang="en-US" sz="4000" dirty="0">
                <a:solidFill>
                  <a:srgbClr val="495257"/>
                </a:solidFill>
                <a:latin typeface="Verdana"/>
              </a:rPr>
              <a:t>Let’s investigate  </a:t>
            </a:r>
          </a:p>
        </p:txBody>
      </p:sp>
      <p:pic>
        <p:nvPicPr>
          <p:cNvPr id="3" name="Picture 2">
            <a:extLst>
              <a:ext uri="{FF2B5EF4-FFF2-40B4-BE49-F238E27FC236}">
                <a16:creationId xmlns:a16="http://schemas.microsoft.com/office/drawing/2014/main" id="{32A98126-3098-4960-82D1-7DE7E2BBF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05" y="3652647"/>
            <a:ext cx="1266825" cy="1371600"/>
          </a:xfrm>
          <a:prstGeom prst="rect">
            <a:avLst/>
          </a:prstGeom>
        </p:spPr>
      </p:pic>
    </p:spTree>
    <p:extLst>
      <p:ext uri="{BB962C8B-B14F-4D97-AF65-F5344CB8AC3E}">
        <p14:creationId xmlns:p14="http://schemas.microsoft.com/office/powerpoint/2010/main" val="36958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 of matrix elements</a:t>
            </a:r>
          </a:p>
        </p:txBody>
      </p:sp>
      <p:sp>
        <p:nvSpPr>
          <p:cNvPr id="4" name="Text Placeholder 3"/>
          <p:cNvSpPr>
            <a:spLocks noGrp="1"/>
          </p:cNvSpPr>
          <p:nvPr>
            <p:ph type="body" sz="quarter" idx="4294967295"/>
          </p:nvPr>
        </p:nvSpPr>
        <p:spPr>
          <a:xfrm>
            <a:off x="0" y="981075"/>
            <a:ext cx="8388350" cy="5327650"/>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484784"/>
            <a:ext cx="7488832" cy="498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Summing a matrix: Results for big matrices</a:t>
            </a:r>
          </a:p>
        </p:txBody>
      </p:sp>
      <p:sp>
        <p:nvSpPr>
          <p:cNvPr id="4" name="Text Placeholder 3"/>
          <p:cNvSpPr>
            <a:spLocks noGrp="1"/>
          </p:cNvSpPr>
          <p:nvPr>
            <p:ph type="body" sz="quarter" idx="4294967295"/>
          </p:nvPr>
        </p:nvSpPr>
        <p:spPr>
          <a:xfrm>
            <a:off x="0" y="841375"/>
            <a:ext cx="8388350" cy="55435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Note that</a:t>
            </a:r>
          </a:p>
          <a:p>
            <a:pPr lvl="1"/>
            <a:r>
              <a:rPr lang="en-US" dirty="0"/>
              <a:t>8MB does not fit in L1 and L2 cache</a:t>
            </a:r>
          </a:p>
          <a:p>
            <a:pPr lvl="1"/>
            <a:r>
              <a:rPr lang="en-US" dirty="0"/>
              <a:t>&gt; 100MB does not fit in L3 cache either</a:t>
            </a:r>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010" y="854415"/>
            <a:ext cx="5353844" cy="321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34758" y="3406306"/>
            <a:ext cx="1224136" cy="523220"/>
          </a:xfrm>
          <a:prstGeom prst="rect">
            <a:avLst/>
          </a:prstGeom>
          <a:noFill/>
        </p:spPr>
        <p:txBody>
          <a:bodyPr wrap="square" rtlCol="0">
            <a:spAutoFit/>
          </a:bodyPr>
          <a:lstStyle/>
          <a:p>
            <a:r>
              <a:rPr lang="en-US" sz="1400" dirty="0"/>
              <a:t>Number of elements</a:t>
            </a:r>
          </a:p>
        </p:txBody>
      </p:sp>
    </p:spTree>
    <p:extLst>
      <p:ext uri="{BB962C8B-B14F-4D97-AF65-F5344CB8AC3E}">
        <p14:creationId xmlns:p14="http://schemas.microsoft.com/office/powerpoint/2010/main" val="311423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 calcmode="lin" valueType="num">
                                      <p:cBhvr additive="base">
                                        <p:cTn id="1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 calcmode="lin" valueType="num">
                                      <p:cBhvr additive="base">
                                        <p:cTn id="1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Summing a matrix: Results for small matrices</a:t>
            </a:r>
          </a:p>
        </p:txBody>
      </p:sp>
      <p:sp>
        <p:nvSpPr>
          <p:cNvPr id="4" name="Text Placeholder 3"/>
          <p:cNvSpPr>
            <a:spLocks noGrp="1"/>
          </p:cNvSpPr>
          <p:nvPr>
            <p:ph type="body" sz="quarter" idx="12"/>
          </p:nvPr>
        </p:nvSpPr>
        <p:spPr>
          <a:xfrm>
            <a:off x="1847528" y="836712"/>
            <a:ext cx="8388000" cy="5544616"/>
          </a:xfrm>
        </p:spPr>
        <p:txBody>
          <a:bodyPr/>
          <a:lstStyle/>
          <a:p>
            <a:r>
              <a:rPr lang="en-US" dirty="0"/>
              <a:t>For small matrices that fit in L1 (or even L2) you would expect no difference in performance?</a:t>
            </a:r>
          </a:p>
          <a:p>
            <a:endParaRPr lang="en-US" dirty="0"/>
          </a:p>
          <a:p>
            <a:endParaRPr lang="en-US" dirty="0"/>
          </a:p>
          <a:p>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628800"/>
            <a:ext cx="6192688" cy="37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0056" y="4653136"/>
            <a:ext cx="1224136" cy="523220"/>
          </a:xfrm>
          <a:prstGeom prst="rect">
            <a:avLst/>
          </a:prstGeom>
          <a:noFill/>
        </p:spPr>
        <p:txBody>
          <a:bodyPr wrap="square" rtlCol="0">
            <a:spAutoFit/>
          </a:bodyPr>
          <a:lstStyle/>
          <a:p>
            <a:r>
              <a:rPr lang="en-US" sz="1400" dirty="0"/>
              <a:t>Number of elements</a:t>
            </a:r>
          </a:p>
        </p:txBody>
      </p:sp>
      <p:pic>
        <p:nvPicPr>
          <p:cNvPr id="7" name="Picture 6">
            <a:extLst>
              <a:ext uri="{FF2B5EF4-FFF2-40B4-BE49-F238E27FC236}">
                <a16:creationId xmlns:a16="http://schemas.microsoft.com/office/drawing/2014/main" id="{4BE0633E-D453-4CFF-B617-288533E0E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987" y="1948358"/>
            <a:ext cx="1938501" cy="2304256"/>
          </a:xfrm>
          <a:prstGeom prst="rect">
            <a:avLst/>
          </a:prstGeom>
        </p:spPr>
      </p:pic>
    </p:spTree>
    <p:extLst>
      <p:ext uri="{BB962C8B-B14F-4D97-AF65-F5344CB8AC3E}">
        <p14:creationId xmlns:p14="http://schemas.microsoft.com/office/powerpoint/2010/main" val="261675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69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Matrices revised</a:t>
            </a:r>
          </a:p>
        </p:txBody>
      </p:sp>
      <p:sp>
        <p:nvSpPr>
          <p:cNvPr id="4" name="Text Placeholder 3"/>
          <p:cNvSpPr>
            <a:spLocks noGrp="1"/>
          </p:cNvSpPr>
          <p:nvPr>
            <p:ph type="body" sz="quarter" idx="4294967295"/>
          </p:nvPr>
        </p:nvSpPr>
        <p:spPr>
          <a:xfrm>
            <a:off x="0" y="836613"/>
            <a:ext cx="8388350" cy="5545137"/>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838" y="1268760"/>
            <a:ext cx="875289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28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results!</a:t>
            </a:r>
          </a:p>
        </p:txBody>
      </p:sp>
      <p:sp>
        <p:nvSpPr>
          <p:cNvPr id="4" name="Text Placeholder 3"/>
          <p:cNvSpPr>
            <a:spLocks noGrp="1"/>
          </p:cNvSpPr>
          <p:nvPr>
            <p:ph type="body" sz="quarter" idx="4294967295"/>
          </p:nvPr>
        </p:nvSpPr>
        <p:spPr>
          <a:xfrm>
            <a:off x="0" y="836613"/>
            <a:ext cx="8388350" cy="5545137"/>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7" y="1196752"/>
            <a:ext cx="539064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442" y="3362419"/>
            <a:ext cx="515106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495600" y="3425924"/>
            <a:ext cx="1872208" cy="2088232"/>
            <a:chOff x="1259632" y="3356992"/>
            <a:chExt cx="1872208" cy="2088232"/>
          </a:xfrm>
        </p:grpSpPr>
        <p:sp>
          <p:nvSpPr>
            <p:cNvPr id="5" name="Rectangle 4"/>
            <p:cNvSpPr/>
            <p:nvPr/>
          </p:nvSpPr>
          <p:spPr>
            <a:xfrm>
              <a:off x="1259632" y="4905164"/>
              <a:ext cx="1872208" cy="5400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L2-Cache size</a:t>
              </a:r>
            </a:p>
          </p:txBody>
        </p:sp>
        <p:cxnSp>
          <p:nvCxnSpPr>
            <p:cNvPr id="8" name="Straight Arrow Connector 7"/>
            <p:cNvCxnSpPr>
              <a:stCxn id="5" idx="0"/>
            </p:cNvCxnSpPr>
            <p:nvPr/>
          </p:nvCxnSpPr>
          <p:spPr>
            <a:xfrm flipV="1">
              <a:off x="2195736" y="3356992"/>
              <a:ext cx="0" cy="1548172"/>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grpSp>
      <p:pic>
        <p:nvPicPr>
          <p:cNvPr id="717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02" t="16983" r="22313" b="30699"/>
          <a:stretch/>
        </p:blipFill>
        <p:spPr bwMode="auto">
          <a:xfrm>
            <a:off x="7464153" y="126952"/>
            <a:ext cx="27146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336360" y="5877272"/>
            <a:ext cx="1224136" cy="523220"/>
          </a:xfrm>
          <a:prstGeom prst="rect">
            <a:avLst/>
          </a:prstGeom>
          <a:noFill/>
        </p:spPr>
        <p:txBody>
          <a:bodyPr wrap="square" rtlCol="0">
            <a:spAutoFit/>
          </a:bodyPr>
          <a:lstStyle/>
          <a:p>
            <a:r>
              <a:rPr lang="en-US" sz="1400" dirty="0"/>
              <a:t>Number of elements</a:t>
            </a:r>
          </a:p>
        </p:txBody>
      </p:sp>
    </p:spTree>
    <p:extLst>
      <p:ext uri="{BB962C8B-B14F-4D97-AF65-F5344CB8AC3E}">
        <p14:creationId xmlns:p14="http://schemas.microsoft.com/office/powerpoint/2010/main" val="15926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Prefetching</a:t>
            </a:r>
          </a:p>
        </p:txBody>
      </p:sp>
      <p:sp>
        <p:nvSpPr>
          <p:cNvPr id="4" name="Text Placeholder 3"/>
          <p:cNvSpPr>
            <a:spLocks noGrp="1"/>
          </p:cNvSpPr>
          <p:nvPr>
            <p:ph type="body" sz="quarter" idx="4294967295"/>
          </p:nvPr>
        </p:nvSpPr>
        <p:spPr>
          <a:xfrm>
            <a:off x="0" y="836613"/>
            <a:ext cx="8388350" cy="5545137"/>
          </a:xfrm>
        </p:spPr>
        <p:txBody>
          <a:bodyPr/>
          <a:lstStyle/>
          <a:p>
            <a:r>
              <a:rPr lang="en-US" dirty="0"/>
              <a:t>Processors try to predict the memory</a:t>
            </a:r>
            <a:br>
              <a:rPr lang="en-US" dirty="0"/>
            </a:br>
            <a:r>
              <a:rPr lang="en-US" dirty="0"/>
              <a:t>you will read in future.</a:t>
            </a:r>
          </a:p>
          <a:p>
            <a:r>
              <a:rPr lang="en-US" dirty="0"/>
              <a:t>By the time you actually read it, the </a:t>
            </a:r>
            <a:br>
              <a:rPr lang="en-US" dirty="0"/>
            </a:br>
            <a:r>
              <a:rPr lang="en-US" dirty="0"/>
              <a:t>data is already in the cache</a:t>
            </a:r>
          </a:p>
          <a:p>
            <a:r>
              <a:rPr lang="en-US" dirty="0"/>
              <a:t>2 simple algorithms</a:t>
            </a:r>
          </a:p>
          <a:p>
            <a:pPr lvl="1"/>
            <a:r>
              <a:rPr lang="en-US" dirty="0"/>
              <a:t>Forward/backward consecutive reading</a:t>
            </a:r>
          </a:p>
          <a:p>
            <a:r>
              <a:rPr lang="en-US" dirty="0"/>
              <a:t>Probably also some more complex ones!</a:t>
            </a:r>
          </a:p>
          <a:p>
            <a:r>
              <a:rPr lang="en-US" dirty="0"/>
              <a:t>Good to know</a:t>
            </a:r>
          </a:p>
          <a:p>
            <a:pPr lvl="1"/>
            <a:r>
              <a:rPr lang="en-US" dirty="0"/>
              <a:t>No hardware prefetching over page </a:t>
            </a:r>
            <a:br>
              <a:rPr lang="en-US" dirty="0"/>
            </a:br>
            <a:r>
              <a:rPr lang="en-US" dirty="0"/>
              <a:t>boundaries (Apple filed a patent although)</a:t>
            </a:r>
            <a:br>
              <a:rPr lang="en-US" dirty="0"/>
            </a:br>
            <a:r>
              <a:rPr lang="en-US" dirty="0">
                <a:sym typeface="Wingdings" panose="05000000000000000000" pitchFamily="2" charset="2"/>
              </a:rPr>
              <a:t> Locality is VERY important!</a:t>
            </a:r>
          </a:p>
          <a:p>
            <a:pPr lvl="2"/>
            <a:r>
              <a:rPr lang="en-US" dirty="0">
                <a:sym typeface="Wingdings" panose="05000000000000000000" pitchFamily="2" charset="2"/>
              </a:rPr>
              <a:t>Page is typically 4KB, but you can go bigger,</a:t>
            </a:r>
            <a:br>
              <a:rPr lang="en-US" dirty="0">
                <a:sym typeface="Wingdings" panose="05000000000000000000" pitchFamily="2" charset="2"/>
              </a:rPr>
            </a:br>
            <a:r>
              <a:rPr lang="en-US" dirty="0">
                <a:sym typeface="Wingdings" panose="05000000000000000000" pitchFamily="2" charset="2"/>
              </a:rPr>
              <a:t>e.g. 2MB and 4MB</a:t>
            </a:r>
            <a:endParaRPr lang="en-US" dirty="0"/>
          </a:p>
          <a:p>
            <a:pPr lvl="1"/>
            <a:r>
              <a:rPr lang="en-US" dirty="0"/>
              <a:t>_</a:t>
            </a:r>
            <a:r>
              <a:rPr lang="en-US" dirty="0" err="1"/>
              <a:t>mm_prefetch</a:t>
            </a:r>
            <a:r>
              <a:rPr lang="en-US" dirty="0"/>
              <a:t> can be used to hint on</a:t>
            </a:r>
            <a:br>
              <a:rPr lang="en-US" dirty="0"/>
            </a:br>
            <a:r>
              <a:rPr lang="en-US" dirty="0"/>
              <a:t>prefetching yourself  </a:t>
            </a:r>
            <a:r>
              <a:rPr lang="en-US" dirty="0">
                <a:sym typeface="Wingdings" panose="05000000000000000000" pitchFamily="2" charset="2"/>
              </a:rPr>
              <a:t> know what you</a:t>
            </a:r>
            <a:br>
              <a:rPr lang="en-US" dirty="0">
                <a:sym typeface="Wingdings" panose="05000000000000000000" pitchFamily="2" charset="2"/>
              </a:rPr>
            </a:br>
            <a:r>
              <a:rPr lang="en-US" dirty="0">
                <a:sym typeface="Wingdings" panose="05000000000000000000" pitchFamily="2" charset="2"/>
              </a:rPr>
              <a:t>are doing, it can work against you!</a:t>
            </a:r>
            <a:endParaRPr lang="en-US" dirty="0"/>
          </a:p>
          <a:p>
            <a:endParaRPr lang="en-US" dirty="0"/>
          </a:p>
          <a:p>
            <a:endParaRPr lang="en-US" dirty="0"/>
          </a:p>
          <a:p>
            <a:endParaRPr lang="en-US" dirty="0"/>
          </a:p>
          <a:p>
            <a:endParaRPr lang="en-US" dirty="0"/>
          </a:p>
          <a:p>
            <a:endParaRPr lang="en-US" dirty="0"/>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477" y="692696"/>
            <a:ext cx="3346871"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68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 calcmode="lin" valueType="num">
                                      <p:cBhvr additive="base">
                                        <p:cTn id="4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a:t>
            </a:r>
            <a:r>
              <a:rPr lang="en-US" dirty="0" err="1"/>
              <a:t>mm_prefetch</a:t>
            </a:r>
            <a:r>
              <a:rPr lang="en-US" dirty="0"/>
              <a:t>: a simple linked list example</a:t>
            </a:r>
          </a:p>
        </p:txBody>
      </p:sp>
      <p:sp>
        <p:nvSpPr>
          <p:cNvPr id="3" name="Text Placeholder 2"/>
          <p:cNvSpPr>
            <a:spLocks noGrp="1"/>
          </p:cNvSpPr>
          <p:nvPr>
            <p:ph type="body" sz="quarter" idx="4294967295"/>
          </p:nvPr>
        </p:nvSpPr>
        <p:spPr>
          <a:xfrm>
            <a:off x="0" y="836613"/>
            <a:ext cx="8388350" cy="5327650"/>
          </a:xfrm>
        </p:spPr>
        <p:txBody>
          <a:bodyPr/>
          <a:lstStyle/>
          <a:p>
            <a:r>
              <a:rPr lang="en-US" dirty="0"/>
              <a:t>Consider a simple linked list concept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1339851"/>
            <a:ext cx="5256584" cy="51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484784"/>
            <a:ext cx="7776864" cy="46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a:t>
            </a:r>
            <a:r>
              <a:rPr lang="en-US" dirty="0" err="1"/>
              <a:t>mm_prefetch</a:t>
            </a:r>
            <a:r>
              <a:rPr lang="en-US" dirty="0"/>
              <a:t>: let’s jump forward</a:t>
            </a:r>
          </a:p>
        </p:txBody>
      </p:sp>
      <p:sp>
        <p:nvSpPr>
          <p:cNvPr id="3" name="Text Placeholder 2"/>
          <p:cNvSpPr>
            <a:spLocks noGrp="1"/>
          </p:cNvSpPr>
          <p:nvPr>
            <p:ph type="body" sz="quarter" idx="4294967295"/>
          </p:nvPr>
        </p:nvSpPr>
        <p:spPr>
          <a:xfrm>
            <a:off x="0" y="836613"/>
            <a:ext cx="8388350" cy="5327650"/>
          </a:xfrm>
        </p:spPr>
        <p:txBody>
          <a:bodyPr/>
          <a:lstStyle/>
          <a:p>
            <a:endParaRPr lang="en-US" dirty="0"/>
          </a:p>
          <a:p>
            <a:endParaRPr lang="en-US" dirty="0"/>
          </a:p>
          <a:p>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04" t="3283" r="9163" b="3627"/>
          <a:stretch/>
        </p:blipFill>
        <p:spPr bwMode="auto">
          <a:xfrm rot="16200000">
            <a:off x="4953000" y="-2269577"/>
            <a:ext cx="2219326" cy="814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908720"/>
            <a:ext cx="7450183" cy="533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8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a:t>
            </a:r>
            <a:r>
              <a:rPr lang="en-US" dirty="0" err="1"/>
              <a:t>mm_prefetch</a:t>
            </a:r>
            <a:r>
              <a:rPr lang="en-US" dirty="0"/>
              <a:t>: the results</a:t>
            </a:r>
          </a:p>
        </p:txBody>
      </p:sp>
      <p:sp>
        <p:nvSpPr>
          <p:cNvPr id="3" name="Text Placeholder 2"/>
          <p:cNvSpPr>
            <a:spLocks noGrp="1"/>
          </p:cNvSpPr>
          <p:nvPr>
            <p:ph type="body" sz="quarter" idx="4294967295"/>
          </p:nvPr>
        </p:nvSpPr>
        <p:spPr>
          <a:xfrm>
            <a:off x="0" y="836613"/>
            <a:ext cx="8388350"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 nice 5% improvement, if </a:t>
            </a:r>
            <a:br>
              <a:rPr lang="en-US" dirty="0"/>
            </a:br>
            <a:r>
              <a:rPr lang="en-US" dirty="0"/>
              <a:t>you jump far enough</a:t>
            </a:r>
          </a:p>
          <a:p>
            <a:endParaRPr lang="en-US" dirty="0"/>
          </a:p>
          <a:p>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764704"/>
            <a:ext cx="8712968" cy="44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76320" y="4695528"/>
            <a:ext cx="1319144" cy="461665"/>
          </a:xfrm>
          <a:prstGeom prst="rect">
            <a:avLst/>
          </a:prstGeom>
          <a:noFill/>
        </p:spPr>
        <p:txBody>
          <a:bodyPr wrap="none" rtlCol="0">
            <a:spAutoFit/>
          </a:bodyPr>
          <a:lstStyle/>
          <a:p>
            <a:r>
              <a:rPr lang="en-US" sz="1200" dirty="0" err="1"/>
              <a:t>Prefetch</a:t>
            </a:r>
            <a:r>
              <a:rPr lang="en-US" sz="1200" dirty="0"/>
              <a:t> Look</a:t>
            </a:r>
            <a:br>
              <a:rPr lang="en-US" sz="1200" dirty="0"/>
            </a:br>
            <a:r>
              <a:rPr lang="en-US" sz="1200" dirty="0"/>
              <a:t>Forward Count</a:t>
            </a:r>
          </a:p>
        </p:txBody>
      </p:sp>
      <p:pic>
        <p:nvPicPr>
          <p:cNvPr id="1127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16" t="21497" r="26807" b="24895"/>
          <a:stretch/>
        </p:blipFill>
        <p:spPr bwMode="auto">
          <a:xfrm>
            <a:off x="6334126" y="4629150"/>
            <a:ext cx="43338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68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additive="base">
                                        <p:cTn id="11" dur="500" fill="hold"/>
                                        <p:tgtEl>
                                          <p:spTgt spid="11270"/>
                                        </p:tgtEl>
                                        <p:attrNameLst>
                                          <p:attrName>ppt_x</p:attrName>
                                        </p:attrNameLst>
                                      </p:cBhvr>
                                      <p:tavLst>
                                        <p:tav tm="0">
                                          <p:val>
                                            <p:strVal val="#ppt_x"/>
                                          </p:val>
                                        </p:tav>
                                        <p:tav tm="100000">
                                          <p:val>
                                            <p:strVal val="#ppt_x"/>
                                          </p:val>
                                        </p:tav>
                                      </p:tavLst>
                                    </p:anim>
                                    <p:anim calcmode="lin" valueType="num">
                                      <p:cBhvr additive="base">
                                        <p:cTn id="12"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a:t>
            </a:r>
            <a:r>
              <a:rPr lang="en-US" dirty="0" err="1"/>
              <a:t>mm_prefetch</a:t>
            </a:r>
            <a:r>
              <a:rPr lang="en-US" dirty="0"/>
              <a:t>: but don’t jump to far!</a:t>
            </a:r>
          </a:p>
        </p:txBody>
      </p:sp>
      <p:sp>
        <p:nvSpPr>
          <p:cNvPr id="3" name="Text Placeholder 2"/>
          <p:cNvSpPr>
            <a:spLocks noGrp="1"/>
          </p:cNvSpPr>
          <p:nvPr>
            <p:ph type="body" sz="quarter" idx="4294967295"/>
          </p:nvPr>
        </p:nvSpPr>
        <p:spPr>
          <a:xfrm>
            <a:off x="0" y="836613"/>
            <a:ext cx="8388350" cy="5327650"/>
          </a:xfrm>
        </p:spPr>
        <p:txBody>
          <a:bodyPr/>
          <a:lstStyle/>
          <a:p>
            <a:endParaRPr lang="en-US" dirty="0"/>
          </a:p>
          <a:p>
            <a:endParaRPr lang="en-US" dirty="0"/>
          </a:p>
          <a:p>
            <a:endParaRPr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6" y="749300"/>
            <a:ext cx="7675563"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56426" y="5589241"/>
            <a:ext cx="1319144" cy="461665"/>
          </a:xfrm>
          <a:prstGeom prst="rect">
            <a:avLst/>
          </a:prstGeom>
          <a:noFill/>
        </p:spPr>
        <p:txBody>
          <a:bodyPr wrap="none" rtlCol="0">
            <a:spAutoFit/>
          </a:bodyPr>
          <a:lstStyle/>
          <a:p>
            <a:r>
              <a:rPr lang="en-US" sz="1200" dirty="0" err="1"/>
              <a:t>Prefetch</a:t>
            </a:r>
            <a:r>
              <a:rPr lang="en-US" sz="1200" dirty="0"/>
              <a:t> Look</a:t>
            </a:r>
            <a:br>
              <a:rPr lang="en-US" sz="1200" dirty="0"/>
            </a:br>
            <a:r>
              <a:rPr lang="en-US" sz="1200" dirty="0"/>
              <a:t>Forward Count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2879180"/>
            <a:ext cx="43434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67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Oblivious</a:t>
            </a:r>
          </a:p>
        </p:txBody>
      </p:sp>
      <p:sp>
        <p:nvSpPr>
          <p:cNvPr id="3" name="Text Placeholder 2"/>
          <p:cNvSpPr>
            <a:spLocks noGrp="1"/>
          </p:cNvSpPr>
          <p:nvPr>
            <p:ph type="body" sz="quarter" idx="4294967295"/>
          </p:nvPr>
        </p:nvSpPr>
        <p:spPr>
          <a:xfrm>
            <a:off x="2009994" y="2213427"/>
            <a:ext cx="8386762" cy="2162175"/>
          </a:xfrm>
        </p:spPr>
        <p:style>
          <a:lnRef idx="2">
            <a:schemeClr val="accent2"/>
          </a:lnRef>
          <a:fillRef idx="1">
            <a:schemeClr val="lt1"/>
          </a:fillRef>
          <a:effectRef idx="0">
            <a:schemeClr val="accent2"/>
          </a:effectRef>
          <a:fontRef idx="minor">
            <a:schemeClr val="dk1"/>
          </a:fontRef>
        </p:style>
        <p:txBody>
          <a:bodyPr/>
          <a:lstStyle/>
          <a:p>
            <a:endParaRPr lang="en-US" dirty="0"/>
          </a:p>
          <a:p>
            <a:pPr marL="0" indent="0">
              <a:buNone/>
            </a:pPr>
            <a:r>
              <a:rPr lang="en-US" dirty="0"/>
              <a:t>Cache-Oblivious Algorithm:</a:t>
            </a:r>
          </a:p>
          <a:p>
            <a:pPr lvl="1"/>
            <a:r>
              <a:rPr lang="en-US" dirty="0"/>
              <a:t>An </a:t>
            </a:r>
            <a:r>
              <a:rPr lang="en-US" dirty="0">
                <a:solidFill>
                  <a:schemeClr val="bg2">
                    <a:lumMod val="50000"/>
                  </a:schemeClr>
                </a:solidFill>
              </a:rPr>
              <a:t>algorithm</a:t>
            </a:r>
            <a:r>
              <a:rPr lang="en-US" dirty="0"/>
              <a:t> designed to </a:t>
            </a:r>
            <a:r>
              <a:rPr lang="en-US" dirty="0">
                <a:solidFill>
                  <a:schemeClr val="bg2">
                    <a:lumMod val="50000"/>
                  </a:schemeClr>
                </a:solidFill>
              </a:rPr>
              <a:t>take advantage </a:t>
            </a:r>
            <a:r>
              <a:rPr lang="en-US" dirty="0"/>
              <a:t>of a </a:t>
            </a:r>
            <a:r>
              <a:rPr lang="en-US" dirty="0">
                <a:solidFill>
                  <a:schemeClr val="bg2">
                    <a:lumMod val="50000"/>
                  </a:schemeClr>
                </a:solidFill>
              </a:rPr>
              <a:t>CPU cache without</a:t>
            </a:r>
            <a:r>
              <a:rPr lang="en-US" dirty="0"/>
              <a:t> having the </a:t>
            </a:r>
            <a:r>
              <a:rPr lang="en-US" dirty="0">
                <a:solidFill>
                  <a:schemeClr val="bg2">
                    <a:lumMod val="50000"/>
                  </a:schemeClr>
                </a:solidFill>
              </a:rPr>
              <a:t>size</a:t>
            </a:r>
            <a:r>
              <a:rPr lang="en-US" dirty="0"/>
              <a:t> of the </a:t>
            </a:r>
            <a:r>
              <a:rPr lang="en-US" dirty="0">
                <a:solidFill>
                  <a:schemeClr val="bg2">
                    <a:lumMod val="50000"/>
                  </a:schemeClr>
                </a:solidFill>
              </a:rPr>
              <a:t>cache</a:t>
            </a:r>
            <a:r>
              <a:rPr lang="en-US" dirty="0"/>
              <a:t> as an </a:t>
            </a:r>
            <a:r>
              <a:rPr lang="en-US" dirty="0">
                <a:solidFill>
                  <a:schemeClr val="bg2">
                    <a:lumMod val="50000"/>
                  </a:schemeClr>
                </a:solidFill>
              </a:rPr>
              <a:t>explicit</a:t>
            </a:r>
            <a:r>
              <a:rPr lang="en-US" dirty="0"/>
              <a:t> parameter</a:t>
            </a:r>
          </a:p>
          <a:p>
            <a:pPr marL="0" indent="0">
              <a:buNone/>
            </a:pPr>
            <a:endParaRPr lang="en-US" dirty="0"/>
          </a:p>
        </p:txBody>
      </p:sp>
    </p:spTree>
    <p:extLst>
      <p:ext uri="{BB962C8B-B14F-4D97-AF65-F5344CB8AC3E}">
        <p14:creationId xmlns:p14="http://schemas.microsoft.com/office/powerpoint/2010/main" val="359696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  Binary Search Revisited</a:t>
            </a:r>
          </a:p>
        </p:txBody>
      </p:sp>
      <p:sp>
        <p:nvSpPr>
          <p:cNvPr id="3" name="Text Placeholder 2"/>
          <p:cNvSpPr>
            <a:spLocks noGrp="1"/>
          </p:cNvSpPr>
          <p:nvPr>
            <p:ph type="body" sz="quarter" idx="4294967295"/>
          </p:nvPr>
        </p:nvSpPr>
        <p:spPr>
          <a:xfrm>
            <a:off x="2197916" y="897185"/>
            <a:ext cx="8388350" cy="5327650"/>
          </a:xfrm>
        </p:spPr>
        <p:txBody>
          <a:bodyPr/>
          <a:lstStyle/>
          <a:p>
            <a:r>
              <a:rPr lang="en-US" dirty="0"/>
              <a:t>Binary Search Basics: </a:t>
            </a:r>
          </a:p>
          <a:p>
            <a:pPr lvl="1"/>
            <a:r>
              <a:rPr lang="en-US" dirty="0"/>
              <a:t>sorted collection </a:t>
            </a:r>
          </a:p>
          <a:p>
            <a:pPr lvl="1"/>
            <a:r>
              <a:rPr lang="en-US" dirty="0"/>
              <a:t>divide remaining search space by 2 each loop</a:t>
            </a:r>
          </a:p>
          <a:p>
            <a:pPr lvl="1"/>
            <a:r>
              <a:rPr lang="en-US" dirty="0"/>
              <a:t>complexity: O(Log2(n))</a:t>
            </a:r>
          </a:p>
          <a:p>
            <a:pPr lvl="1"/>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772" y="2924944"/>
            <a:ext cx="4104456" cy="2621694"/>
          </a:xfrm>
          <a:prstGeom prst="rect">
            <a:avLst/>
          </a:prstGeom>
        </p:spPr>
      </p:pic>
      <p:sp>
        <p:nvSpPr>
          <p:cNvPr id="5" name="Rectangle: Rounded Corners 4">
            <a:extLst>
              <a:ext uri="{FF2B5EF4-FFF2-40B4-BE49-F238E27FC236}">
                <a16:creationId xmlns:a16="http://schemas.microsoft.com/office/drawing/2014/main" id="{99276D40-29B0-47B4-8DF0-7183728D9F92}"/>
              </a:ext>
            </a:extLst>
          </p:cNvPr>
          <p:cNvSpPr/>
          <p:nvPr/>
        </p:nvSpPr>
        <p:spPr>
          <a:xfrm>
            <a:off x="6672064" y="2181917"/>
            <a:ext cx="3750320" cy="2621694"/>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Is this a cache friendly algorithm?</a:t>
            </a:r>
          </a:p>
        </p:txBody>
      </p:sp>
      <p:pic>
        <p:nvPicPr>
          <p:cNvPr id="9" name="Picture 8">
            <a:extLst>
              <a:ext uri="{FF2B5EF4-FFF2-40B4-BE49-F238E27FC236}">
                <a16:creationId xmlns:a16="http://schemas.microsoft.com/office/drawing/2014/main" id="{938878E2-4565-4EAA-B088-AEE0A6BBB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3805507"/>
            <a:ext cx="954412" cy="954412"/>
          </a:xfrm>
          <a:prstGeom prst="rect">
            <a:avLst/>
          </a:prstGeom>
        </p:spPr>
      </p:pic>
    </p:spTree>
    <p:extLst>
      <p:ext uri="{BB962C8B-B14F-4D97-AF65-F5344CB8AC3E}">
        <p14:creationId xmlns:p14="http://schemas.microsoft.com/office/powerpoint/2010/main" val="248726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Cache-oblivious thinking: Binary Search Revisited</a:t>
            </a:r>
          </a:p>
        </p:txBody>
      </p:sp>
      <p:sp>
        <p:nvSpPr>
          <p:cNvPr id="3" name="Text Placeholder 2"/>
          <p:cNvSpPr>
            <a:spLocks noGrp="1"/>
          </p:cNvSpPr>
          <p:nvPr>
            <p:ph type="body" sz="quarter" idx="4294967295"/>
          </p:nvPr>
        </p:nvSpPr>
        <p:spPr>
          <a:xfrm>
            <a:off x="0" y="698500"/>
            <a:ext cx="8386763" cy="5327650"/>
          </a:xfrm>
        </p:spPr>
        <p:txBody>
          <a:bodyPr/>
          <a:lstStyle/>
          <a:p>
            <a:pPr marL="444500" lvl="1" indent="0">
              <a:buNone/>
            </a:pPr>
            <a:endParaRPr lang="en-US" dirty="0"/>
          </a:p>
          <a:p>
            <a:r>
              <a:rPr lang="en-US" dirty="0"/>
              <a:t>Can we improve </a:t>
            </a:r>
            <a:r>
              <a:rPr lang="en-US" dirty="0">
                <a:sym typeface="Wingdings" panose="05000000000000000000" pitchFamily="2" charset="2"/>
              </a:rPr>
              <a:t> Sort the vector as if it was a tree</a:t>
            </a:r>
            <a:endParaRPr lang="en-US" dirty="0"/>
          </a:p>
        </p:txBody>
      </p:sp>
      <p:graphicFrame>
        <p:nvGraphicFramePr>
          <p:cNvPr id="6" name="Table 5"/>
          <p:cNvGraphicFramePr>
            <a:graphicFrameLocks noGrp="1"/>
          </p:cNvGraphicFramePr>
          <p:nvPr>
            <p:extLst/>
          </p:nvPr>
        </p:nvGraphicFramePr>
        <p:xfrm>
          <a:off x="1758664" y="2068832"/>
          <a:ext cx="8352930" cy="370840"/>
        </p:xfrm>
        <a:graphic>
          <a:graphicData uri="http://schemas.openxmlformats.org/drawingml/2006/table">
            <a:tbl>
              <a:tblPr firstRow="1" bandRow="1">
                <a:tableStyleId>{21E4AEA4-8DFA-4A89-87EB-49C32662AFE0}</a:tableStyleId>
              </a:tblPr>
              <a:tblGrid>
                <a:gridCol w="556862">
                  <a:extLst>
                    <a:ext uri="{9D8B030D-6E8A-4147-A177-3AD203B41FA5}">
                      <a16:colId xmlns:a16="http://schemas.microsoft.com/office/drawing/2014/main" val="20000"/>
                    </a:ext>
                  </a:extLst>
                </a:gridCol>
                <a:gridCol w="556862">
                  <a:extLst>
                    <a:ext uri="{9D8B030D-6E8A-4147-A177-3AD203B41FA5}">
                      <a16:colId xmlns:a16="http://schemas.microsoft.com/office/drawing/2014/main" val="20001"/>
                    </a:ext>
                  </a:extLst>
                </a:gridCol>
                <a:gridCol w="556862">
                  <a:extLst>
                    <a:ext uri="{9D8B030D-6E8A-4147-A177-3AD203B41FA5}">
                      <a16:colId xmlns:a16="http://schemas.microsoft.com/office/drawing/2014/main" val="20002"/>
                    </a:ext>
                  </a:extLst>
                </a:gridCol>
                <a:gridCol w="556862">
                  <a:extLst>
                    <a:ext uri="{9D8B030D-6E8A-4147-A177-3AD203B41FA5}">
                      <a16:colId xmlns:a16="http://schemas.microsoft.com/office/drawing/2014/main" val="20003"/>
                    </a:ext>
                  </a:extLst>
                </a:gridCol>
                <a:gridCol w="556862">
                  <a:extLst>
                    <a:ext uri="{9D8B030D-6E8A-4147-A177-3AD203B41FA5}">
                      <a16:colId xmlns:a16="http://schemas.microsoft.com/office/drawing/2014/main" val="20004"/>
                    </a:ext>
                  </a:extLst>
                </a:gridCol>
                <a:gridCol w="556862">
                  <a:extLst>
                    <a:ext uri="{9D8B030D-6E8A-4147-A177-3AD203B41FA5}">
                      <a16:colId xmlns:a16="http://schemas.microsoft.com/office/drawing/2014/main" val="20005"/>
                    </a:ext>
                  </a:extLst>
                </a:gridCol>
                <a:gridCol w="556862">
                  <a:extLst>
                    <a:ext uri="{9D8B030D-6E8A-4147-A177-3AD203B41FA5}">
                      <a16:colId xmlns:a16="http://schemas.microsoft.com/office/drawing/2014/main" val="20006"/>
                    </a:ext>
                  </a:extLst>
                </a:gridCol>
                <a:gridCol w="556862">
                  <a:extLst>
                    <a:ext uri="{9D8B030D-6E8A-4147-A177-3AD203B41FA5}">
                      <a16:colId xmlns:a16="http://schemas.microsoft.com/office/drawing/2014/main" val="20007"/>
                    </a:ext>
                  </a:extLst>
                </a:gridCol>
                <a:gridCol w="556862">
                  <a:extLst>
                    <a:ext uri="{9D8B030D-6E8A-4147-A177-3AD203B41FA5}">
                      <a16:colId xmlns:a16="http://schemas.microsoft.com/office/drawing/2014/main" val="20008"/>
                    </a:ext>
                  </a:extLst>
                </a:gridCol>
                <a:gridCol w="556862">
                  <a:extLst>
                    <a:ext uri="{9D8B030D-6E8A-4147-A177-3AD203B41FA5}">
                      <a16:colId xmlns:a16="http://schemas.microsoft.com/office/drawing/2014/main" val="20009"/>
                    </a:ext>
                  </a:extLst>
                </a:gridCol>
                <a:gridCol w="556862">
                  <a:extLst>
                    <a:ext uri="{9D8B030D-6E8A-4147-A177-3AD203B41FA5}">
                      <a16:colId xmlns:a16="http://schemas.microsoft.com/office/drawing/2014/main" val="20010"/>
                    </a:ext>
                  </a:extLst>
                </a:gridCol>
                <a:gridCol w="556862">
                  <a:extLst>
                    <a:ext uri="{9D8B030D-6E8A-4147-A177-3AD203B41FA5}">
                      <a16:colId xmlns:a16="http://schemas.microsoft.com/office/drawing/2014/main" val="20011"/>
                    </a:ext>
                  </a:extLst>
                </a:gridCol>
                <a:gridCol w="556862">
                  <a:extLst>
                    <a:ext uri="{9D8B030D-6E8A-4147-A177-3AD203B41FA5}">
                      <a16:colId xmlns:a16="http://schemas.microsoft.com/office/drawing/2014/main" val="20012"/>
                    </a:ext>
                  </a:extLst>
                </a:gridCol>
                <a:gridCol w="556862">
                  <a:extLst>
                    <a:ext uri="{9D8B030D-6E8A-4147-A177-3AD203B41FA5}">
                      <a16:colId xmlns:a16="http://schemas.microsoft.com/office/drawing/2014/main" val="20013"/>
                    </a:ext>
                  </a:extLst>
                </a:gridCol>
                <a:gridCol w="556862">
                  <a:extLst>
                    <a:ext uri="{9D8B030D-6E8A-4147-A177-3AD203B41FA5}">
                      <a16:colId xmlns:a16="http://schemas.microsoft.com/office/drawing/2014/main" val="20014"/>
                    </a:ext>
                  </a:extLst>
                </a:gridCol>
              </a:tblGrid>
              <a:tr h="370840">
                <a:tc>
                  <a:txBody>
                    <a:bodyPr/>
                    <a:lstStyle/>
                    <a:p>
                      <a:r>
                        <a:rPr lang="en-US" dirty="0"/>
                        <a:t>8</a:t>
                      </a:r>
                    </a:p>
                  </a:txBody>
                  <a:tcPr/>
                </a:tc>
                <a:tc>
                  <a:txBody>
                    <a:bodyPr/>
                    <a:lstStyle/>
                    <a:p>
                      <a:r>
                        <a:rPr lang="en-US" dirty="0"/>
                        <a:t>4</a:t>
                      </a:r>
                    </a:p>
                  </a:txBody>
                  <a:tcPr/>
                </a:tc>
                <a:tc>
                  <a:txBody>
                    <a:bodyPr/>
                    <a:lstStyle/>
                    <a:p>
                      <a:r>
                        <a:rPr lang="en-US" dirty="0"/>
                        <a:t>12</a:t>
                      </a:r>
                    </a:p>
                  </a:txBody>
                  <a:tcPr/>
                </a:tc>
                <a:tc>
                  <a:txBody>
                    <a:bodyPr/>
                    <a:lstStyle/>
                    <a:p>
                      <a:r>
                        <a:rPr lang="en-US" dirty="0"/>
                        <a:t>2</a:t>
                      </a:r>
                    </a:p>
                  </a:txBody>
                  <a:tcPr/>
                </a:tc>
                <a:tc>
                  <a:txBody>
                    <a:bodyPr/>
                    <a:lstStyle/>
                    <a:p>
                      <a:r>
                        <a:rPr lang="en-US" dirty="0"/>
                        <a:t>6</a:t>
                      </a:r>
                    </a:p>
                  </a:txBody>
                  <a:tcPr/>
                </a:tc>
                <a:tc>
                  <a:txBody>
                    <a:bodyPr/>
                    <a:lstStyle/>
                    <a:p>
                      <a:r>
                        <a:rPr lang="en-US" dirty="0"/>
                        <a:t>10</a:t>
                      </a:r>
                    </a:p>
                  </a:txBody>
                  <a:tcPr/>
                </a:tc>
                <a:tc>
                  <a:txBody>
                    <a:bodyPr/>
                    <a:lstStyle/>
                    <a:p>
                      <a:r>
                        <a:rPr lang="en-US" dirty="0"/>
                        <a:t>14</a:t>
                      </a:r>
                    </a:p>
                  </a:txBody>
                  <a:tcPr/>
                </a:tc>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dirty="0"/>
                        <a:t>7</a:t>
                      </a:r>
                    </a:p>
                  </a:txBody>
                  <a:tcPr/>
                </a:tc>
                <a:tc>
                  <a:txBody>
                    <a:bodyPr/>
                    <a:lstStyle/>
                    <a:p>
                      <a:r>
                        <a:rPr lang="en-US" dirty="0"/>
                        <a:t>9</a:t>
                      </a:r>
                    </a:p>
                  </a:txBody>
                  <a:tcPr/>
                </a:tc>
                <a:tc>
                  <a:txBody>
                    <a:bodyPr/>
                    <a:lstStyle/>
                    <a:p>
                      <a:r>
                        <a:rPr lang="en-US" dirty="0"/>
                        <a:t>11</a:t>
                      </a:r>
                    </a:p>
                  </a:txBody>
                  <a:tcPr/>
                </a:tc>
                <a:tc>
                  <a:txBody>
                    <a:bodyPr/>
                    <a:lstStyle/>
                    <a:p>
                      <a:r>
                        <a:rPr lang="en-US" dirty="0"/>
                        <a:t>13</a:t>
                      </a:r>
                    </a:p>
                  </a:txBody>
                  <a:tcPr/>
                </a:tc>
                <a:tc>
                  <a:txBody>
                    <a:bodyPr/>
                    <a:lstStyle/>
                    <a:p>
                      <a:r>
                        <a:rPr lang="en-US" dirty="0"/>
                        <a:t>15</a:t>
                      </a:r>
                    </a:p>
                  </a:txBody>
                  <a:tcPr/>
                </a:tc>
                <a:extLst>
                  <a:ext uri="{0D108BD9-81ED-4DB2-BD59-A6C34878D82A}">
                    <a16:rowId xmlns:a16="http://schemas.microsoft.com/office/drawing/2014/main" val="10000"/>
                  </a:ext>
                </a:extLst>
              </a:tr>
            </a:tbl>
          </a:graphicData>
        </a:graphic>
      </p:graphicFrame>
      <p:sp>
        <p:nvSpPr>
          <p:cNvPr id="13" name="TextBox 12">
            <a:extLst>
              <a:ext uri="{FF2B5EF4-FFF2-40B4-BE49-F238E27FC236}">
                <a16:creationId xmlns:a16="http://schemas.microsoft.com/office/drawing/2014/main" id="{EF28D342-0ED9-4BB3-94E0-3E04ECED2F3F}"/>
              </a:ext>
            </a:extLst>
          </p:cNvPr>
          <p:cNvSpPr txBox="1"/>
          <p:nvPr/>
        </p:nvSpPr>
        <p:spPr>
          <a:xfrm>
            <a:off x="3027747" y="2863002"/>
            <a:ext cx="282450" cy="276999"/>
          </a:xfrm>
          <a:prstGeom prst="rect">
            <a:avLst/>
          </a:prstGeom>
          <a:noFill/>
        </p:spPr>
        <p:txBody>
          <a:bodyPr wrap="none" rtlCol="0">
            <a:spAutoFit/>
          </a:bodyPr>
          <a:lstStyle/>
          <a:p>
            <a:r>
              <a:rPr lang="en-US" sz="1200" dirty="0"/>
              <a:t>8</a:t>
            </a:r>
          </a:p>
        </p:txBody>
      </p:sp>
      <p:sp>
        <p:nvSpPr>
          <p:cNvPr id="14" name="TextBox 13">
            <a:extLst>
              <a:ext uri="{FF2B5EF4-FFF2-40B4-BE49-F238E27FC236}">
                <a16:creationId xmlns:a16="http://schemas.microsoft.com/office/drawing/2014/main" id="{17DC7AC9-677D-4AFA-8C0D-0F19332837A4}"/>
              </a:ext>
            </a:extLst>
          </p:cNvPr>
          <p:cNvSpPr txBox="1"/>
          <p:nvPr/>
        </p:nvSpPr>
        <p:spPr>
          <a:xfrm>
            <a:off x="2492809" y="3223714"/>
            <a:ext cx="282450" cy="276999"/>
          </a:xfrm>
          <a:prstGeom prst="rect">
            <a:avLst/>
          </a:prstGeom>
          <a:noFill/>
        </p:spPr>
        <p:txBody>
          <a:bodyPr wrap="square" rtlCol="0">
            <a:spAutoFit/>
          </a:bodyPr>
          <a:lstStyle/>
          <a:p>
            <a:r>
              <a:rPr lang="en-US" sz="1200" dirty="0"/>
              <a:t>4</a:t>
            </a:r>
          </a:p>
        </p:txBody>
      </p:sp>
      <p:sp>
        <p:nvSpPr>
          <p:cNvPr id="15" name="TextBox 14">
            <a:extLst>
              <a:ext uri="{FF2B5EF4-FFF2-40B4-BE49-F238E27FC236}">
                <a16:creationId xmlns:a16="http://schemas.microsoft.com/office/drawing/2014/main" id="{42D74161-7E7D-4C83-9676-2DDE6BFB0A94}"/>
              </a:ext>
            </a:extLst>
          </p:cNvPr>
          <p:cNvSpPr txBox="1"/>
          <p:nvPr/>
        </p:nvSpPr>
        <p:spPr>
          <a:xfrm>
            <a:off x="3793980" y="3228379"/>
            <a:ext cx="380232" cy="276999"/>
          </a:xfrm>
          <a:prstGeom prst="rect">
            <a:avLst/>
          </a:prstGeom>
          <a:noFill/>
        </p:spPr>
        <p:txBody>
          <a:bodyPr wrap="none" rtlCol="0">
            <a:spAutoFit/>
          </a:bodyPr>
          <a:lstStyle/>
          <a:p>
            <a:r>
              <a:rPr lang="en-US" sz="1200" dirty="0"/>
              <a:t>12</a:t>
            </a:r>
          </a:p>
        </p:txBody>
      </p:sp>
      <p:sp>
        <p:nvSpPr>
          <p:cNvPr id="16" name="TextBox 15">
            <a:extLst>
              <a:ext uri="{FF2B5EF4-FFF2-40B4-BE49-F238E27FC236}">
                <a16:creationId xmlns:a16="http://schemas.microsoft.com/office/drawing/2014/main" id="{0158EC48-55FA-42D2-80CC-1D55D47868D4}"/>
              </a:ext>
            </a:extLst>
          </p:cNvPr>
          <p:cNvSpPr txBox="1"/>
          <p:nvPr/>
        </p:nvSpPr>
        <p:spPr>
          <a:xfrm>
            <a:off x="2976334" y="3679720"/>
            <a:ext cx="282450" cy="276999"/>
          </a:xfrm>
          <a:prstGeom prst="rect">
            <a:avLst/>
          </a:prstGeom>
          <a:noFill/>
        </p:spPr>
        <p:txBody>
          <a:bodyPr wrap="none" rtlCol="0">
            <a:spAutoFit/>
          </a:bodyPr>
          <a:lstStyle/>
          <a:p>
            <a:r>
              <a:rPr lang="en-US" sz="1200" dirty="0"/>
              <a:t>6</a:t>
            </a:r>
          </a:p>
        </p:txBody>
      </p:sp>
      <p:sp>
        <p:nvSpPr>
          <p:cNvPr id="17" name="TextBox 16">
            <a:extLst>
              <a:ext uri="{FF2B5EF4-FFF2-40B4-BE49-F238E27FC236}">
                <a16:creationId xmlns:a16="http://schemas.microsoft.com/office/drawing/2014/main" id="{A2051198-D2D4-455D-998F-2B87F6C36ED0}"/>
              </a:ext>
            </a:extLst>
          </p:cNvPr>
          <p:cNvSpPr txBox="1"/>
          <p:nvPr/>
        </p:nvSpPr>
        <p:spPr>
          <a:xfrm>
            <a:off x="2161514" y="3679719"/>
            <a:ext cx="282450" cy="276999"/>
          </a:xfrm>
          <a:prstGeom prst="rect">
            <a:avLst/>
          </a:prstGeom>
          <a:noFill/>
        </p:spPr>
        <p:txBody>
          <a:bodyPr wrap="none" rtlCol="0">
            <a:spAutoFit/>
          </a:bodyPr>
          <a:lstStyle/>
          <a:p>
            <a:r>
              <a:rPr lang="en-US" sz="1200" dirty="0"/>
              <a:t>2</a:t>
            </a:r>
          </a:p>
        </p:txBody>
      </p:sp>
      <p:sp>
        <p:nvSpPr>
          <p:cNvPr id="18" name="TextBox 17">
            <a:extLst>
              <a:ext uri="{FF2B5EF4-FFF2-40B4-BE49-F238E27FC236}">
                <a16:creationId xmlns:a16="http://schemas.microsoft.com/office/drawing/2014/main" id="{573FEF13-B71C-43DF-9C83-26F2AE67DCD8}"/>
              </a:ext>
            </a:extLst>
          </p:cNvPr>
          <p:cNvSpPr txBox="1"/>
          <p:nvPr/>
        </p:nvSpPr>
        <p:spPr>
          <a:xfrm>
            <a:off x="3625014" y="3710780"/>
            <a:ext cx="380232" cy="276999"/>
          </a:xfrm>
          <a:prstGeom prst="rect">
            <a:avLst/>
          </a:prstGeom>
          <a:noFill/>
        </p:spPr>
        <p:txBody>
          <a:bodyPr wrap="none" rtlCol="0">
            <a:spAutoFit/>
          </a:bodyPr>
          <a:lstStyle/>
          <a:p>
            <a:r>
              <a:rPr lang="en-US" sz="1200" dirty="0"/>
              <a:t>10</a:t>
            </a:r>
          </a:p>
        </p:txBody>
      </p:sp>
      <p:sp>
        <p:nvSpPr>
          <p:cNvPr id="19" name="TextBox 18">
            <a:extLst>
              <a:ext uri="{FF2B5EF4-FFF2-40B4-BE49-F238E27FC236}">
                <a16:creationId xmlns:a16="http://schemas.microsoft.com/office/drawing/2014/main" id="{0E98A8F6-6099-469A-8EDA-437F60D93B47}"/>
              </a:ext>
            </a:extLst>
          </p:cNvPr>
          <p:cNvSpPr txBox="1"/>
          <p:nvPr/>
        </p:nvSpPr>
        <p:spPr>
          <a:xfrm>
            <a:off x="4311648" y="3659893"/>
            <a:ext cx="380232" cy="276999"/>
          </a:xfrm>
          <a:prstGeom prst="rect">
            <a:avLst/>
          </a:prstGeom>
          <a:noFill/>
        </p:spPr>
        <p:txBody>
          <a:bodyPr wrap="none" rtlCol="0">
            <a:spAutoFit/>
          </a:bodyPr>
          <a:lstStyle/>
          <a:p>
            <a:r>
              <a:rPr lang="en-US" sz="1200" dirty="0"/>
              <a:t>14</a:t>
            </a:r>
          </a:p>
        </p:txBody>
      </p:sp>
      <p:sp>
        <p:nvSpPr>
          <p:cNvPr id="20" name="TextBox 19">
            <a:extLst>
              <a:ext uri="{FF2B5EF4-FFF2-40B4-BE49-F238E27FC236}">
                <a16:creationId xmlns:a16="http://schemas.microsoft.com/office/drawing/2014/main" id="{0A6445AC-890D-4BCC-85BA-ECC04E1514A4}"/>
              </a:ext>
            </a:extLst>
          </p:cNvPr>
          <p:cNvSpPr txBox="1"/>
          <p:nvPr/>
        </p:nvSpPr>
        <p:spPr>
          <a:xfrm>
            <a:off x="2390459" y="4167711"/>
            <a:ext cx="282450" cy="276999"/>
          </a:xfrm>
          <a:prstGeom prst="rect">
            <a:avLst/>
          </a:prstGeom>
          <a:noFill/>
        </p:spPr>
        <p:txBody>
          <a:bodyPr wrap="none" rtlCol="0">
            <a:spAutoFit/>
          </a:bodyPr>
          <a:lstStyle/>
          <a:p>
            <a:r>
              <a:rPr lang="en-US" sz="1200" dirty="0"/>
              <a:t>3</a:t>
            </a:r>
          </a:p>
        </p:txBody>
      </p:sp>
      <p:sp>
        <p:nvSpPr>
          <p:cNvPr id="21" name="TextBox 20">
            <a:extLst>
              <a:ext uri="{FF2B5EF4-FFF2-40B4-BE49-F238E27FC236}">
                <a16:creationId xmlns:a16="http://schemas.microsoft.com/office/drawing/2014/main" id="{90867D57-0E94-40C4-ABF7-6961ECC3CBD9}"/>
              </a:ext>
            </a:extLst>
          </p:cNvPr>
          <p:cNvSpPr txBox="1"/>
          <p:nvPr/>
        </p:nvSpPr>
        <p:spPr>
          <a:xfrm>
            <a:off x="1891863" y="4191491"/>
            <a:ext cx="282450" cy="276999"/>
          </a:xfrm>
          <a:prstGeom prst="rect">
            <a:avLst/>
          </a:prstGeom>
          <a:noFill/>
        </p:spPr>
        <p:txBody>
          <a:bodyPr wrap="none" rtlCol="0">
            <a:spAutoFit/>
          </a:bodyPr>
          <a:lstStyle/>
          <a:p>
            <a:r>
              <a:rPr lang="en-US" sz="1200" dirty="0"/>
              <a:t>1</a:t>
            </a:r>
          </a:p>
        </p:txBody>
      </p:sp>
      <p:sp>
        <p:nvSpPr>
          <p:cNvPr id="22" name="TextBox 21">
            <a:extLst>
              <a:ext uri="{FF2B5EF4-FFF2-40B4-BE49-F238E27FC236}">
                <a16:creationId xmlns:a16="http://schemas.microsoft.com/office/drawing/2014/main" id="{FEC4D77C-3C6D-494E-889C-88248CCE9BA5}"/>
              </a:ext>
            </a:extLst>
          </p:cNvPr>
          <p:cNvSpPr txBox="1"/>
          <p:nvPr/>
        </p:nvSpPr>
        <p:spPr>
          <a:xfrm>
            <a:off x="2679804" y="4167710"/>
            <a:ext cx="282450" cy="276999"/>
          </a:xfrm>
          <a:prstGeom prst="rect">
            <a:avLst/>
          </a:prstGeom>
          <a:noFill/>
        </p:spPr>
        <p:txBody>
          <a:bodyPr wrap="none" rtlCol="0">
            <a:spAutoFit/>
          </a:bodyPr>
          <a:lstStyle/>
          <a:p>
            <a:r>
              <a:rPr lang="en-US" sz="1200" dirty="0"/>
              <a:t>5</a:t>
            </a:r>
          </a:p>
        </p:txBody>
      </p:sp>
      <p:sp>
        <p:nvSpPr>
          <p:cNvPr id="23" name="TextBox 22">
            <a:extLst>
              <a:ext uri="{FF2B5EF4-FFF2-40B4-BE49-F238E27FC236}">
                <a16:creationId xmlns:a16="http://schemas.microsoft.com/office/drawing/2014/main" id="{B640FA92-6CC7-4175-986F-57D8ECBF6790}"/>
              </a:ext>
            </a:extLst>
          </p:cNvPr>
          <p:cNvSpPr txBox="1"/>
          <p:nvPr/>
        </p:nvSpPr>
        <p:spPr>
          <a:xfrm>
            <a:off x="3180364" y="4124749"/>
            <a:ext cx="282450" cy="276999"/>
          </a:xfrm>
          <a:prstGeom prst="rect">
            <a:avLst/>
          </a:prstGeom>
          <a:noFill/>
        </p:spPr>
        <p:txBody>
          <a:bodyPr wrap="none" rtlCol="0">
            <a:spAutoFit/>
          </a:bodyPr>
          <a:lstStyle/>
          <a:p>
            <a:r>
              <a:rPr lang="en-US" sz="1200" dirty="0"/>
              <a:t>7</a:t>
            </a:r>
          </a:p>
        </p:txBody>
      </p:sp>
      <p:sp>
        <p:nvSpPr>
          <p:cNvPr id="24" name="TextBox 23">
            <a:extLst>
              <a:ext uri="{FF2B5EF4-FFF2-40B4-BE49-F238E27FC236}">
                <a16:creationId xmlns:a16="http://schemas.microsoft.com/office/drawing/2014/main" id="{5204632D-1AFC-4B26-834F-766F3B2033ED}"/>
              </a:ext>
            </a:extLst>
          </p:cNvPr>
          <p:cNvSpPr txBox="1"/>
          <p:nvPr/>
        </p:nvSpPr>
        <p:spPr>
          <a:xfrm>
            <a:off x="3890988" y="4131958"/>
            <a:ext cx="380232" cy="276999"/>
          </a:xfrm>
          <a:prstGeom prst="rect">
            <a:avLst/>
          </a:prstGeom>
          <a:noFill/>
        </p:spPr>
        <p:txBody>
          <a:bodyPr wrap="none" rtlCol="0">
            <a:spAutoFit/>
          </a:bodyPr>
          <a:lstStyle/>
          <a:p>
            <a:r>
              <a:rPr lang="en-US" sz="1200" dirty="0"/>
              <a:t>11</a:t>
            </a:r>
          </a:p>
        </p:txBody>
      </p:sp>
      <p:sp>
        <p:nvSpPr>
          <p:cNvPr id="25" name="TextBox 24">
            <a:extLst>
              <a:ext uri="{FF2B5EF4-FFF2-40B4-BE49-F238E27FC236}">
                <a16:creationId xmlns:a16="http://schemas.microsoft.com/office/drawing/2014/main" id="{ED06D413-7C1F-493D-847A-6A198940B6B5}"/>
              </a:ext>
            </a:extLst>
          </p:cNvPr>
          <p:cNvSpPr txBox="1"/>
          <p:nvPr/>
        </p:nvSpPr>
        <p:spPr>
          <a:xfrm>
            <a:off x="3531756" y="4142439"/>
            <a:ext cx="282450" cy="276999"/>
          </a:xfrm>
          <a:prstGeom prst="rect">
            <a:avLst/>
          </a:prstGeom>
          <a:noFill/>
        </p:spPr>
        <p:txBody>
          <a:bodyPr wrap="none" rtlCol="0">
            <a:spAutoFit/>
          </a:bodyPr>
          <a:lstStyle/>
          <a:p>
            <a:r>
              <a:rPr lang="en-US" sz="1200" dirty="0"/>
              <a:t>9</a:t>
            </a:r>
          </a:p>
        </p:txBody>
      </p:sp>
      <p:sp>
        <p:nvSpPr>
          <p:cNvPr id="26" name="TextBox 25">
            <a:extLst>
              <a:ext uri="{FF2B5EF4-FFF2-40B4-BE49-F238E27FC236}">
                <a16:creationId xmlns:a16="http://schemas.microsoft.com/office/drawing/2014/main" id="{E1B02404-368F-43E5-B751-E763CB34F75A}"/>
              </a:ext>
            </a:extLst>
          </p:cNvPr>
          <p:cNvSpPr txBox="1"/>
          <p:nvPr/>
        </p:nvSpPr>
        <p:spPr>
          <a:xfrm>
            <a:off x="4206678" y="4135224"/>
            <a:ext cx="380232" cy="276999"/>
          </a:xfrm>
          <a:prstGeom prst="rect">
            <a:avLst/>
          </a:prstGeom>
          <a:noFill/>
        </p:spPr>
        <p:txBody>
          <a:bodyPr wrap="none" rtlCol="0">
            <a:spAutoFit/>
          </a:bodyPr>
          <a:lstStyle/>
          <a:p>
            <a:r>
              <a:rPr lang="en-US" sz="1200" dirty="0"/>
              <a:t>13</a:t>
            </a:r>
          </a:p>
        </p:txBody>
      </p:sp>
      <p:sp>
        <p:nvSpPr>
          <p:cNvPr id="27" name="TextBox 26">
            <a:extLst>
              <a:ext uri="{FF2B5EF4-FFF2-40B4-BE49-F238E27FC236}">
                <a16:creationId xmlns:a16="http://schemas.microsoft.com/office/drawing/2014/main" id="{815DB4A4-F687-4144-A623-471786DA5BF5}"/>
              </a:ext>
            </a:extLst>
          </p:cNvPr>
          <p:cNvSpPr txBox="1"/>
          <p:nvPr/>
        </p:nvSpPr>
        <p:spPr>
          <a:xfrm>
            <a:off x="4594098" y="4142093"/>
            <a:ext cx="380232" cy="276999"/>
          </a:xfrm>
          <a:prstGeom prst="rect">
            <a:avLst/>
          </a:prstGeom>
          <a:noFill/>
        </p:spPr>
        <p:txBody>
          <a:bodyPr wrap="none" rtlCol="0">
            <a:spAutoFit/>
          </a:bodyPr>
          <a:lstStyle/>
          <a:p>
            <a:r>
              <a:rPr lang="en-US" sz="1200" dirty="0"/>
              <a:t>15</a:t>
            </a:r>
          </a:p>
        </p:txBody>
      </p:sp>
      <p:cxnSp>
        <p:nvCxnSpPr>
          <p:cNvPr id="29" name="Straight Connector 28">
            <a:extLst>
              <a:ext uri="{FF2B5EF4-FFF2-40B4-BE49-F238E27FC236}">
                <a16:creationId xmlns:a16="http://schemas.microsoft.com/office/drawing/2014/main" id="{D82F3AD1-5F75-49B8-BC6E-215E2FEB0A47}"/>
              </a:ext>
            </a:extLst>
          </p:cNvPr>
          <p:cNvCxnSpPr>
            <a:stCxn id="13" idx="1"/>
          </p:cNvCxnSpPr>
          <p:nvPr/>
        </p:nvCxnSpPr>
        <p:spPr>
          <a:xfrm flipH="1">
            <a:off x="2775259" y="3001501"/>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C432B7-83FF-4B4B-B68A-E19A875067AE}"/>
              </a:ext>
            </a:extLst>
          </p:cNvPr>
          <p:cNvCxnSpPr/>
          <p:nvPr/>
        </p:nvCxnSpPr>
        <p:spPr>
          <a:xfrm flipH="1">
            <a:off x="2347403" y="3488567"/>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1EEE6B-E55A-4E06-B89E-F383A907D24D}"/>
              </a:ext>
            </a:extLst>
          </p:cNvPr>
          <p:cNvCxnSpPr>
            <a:cxnSpLocks/>
          </p:cNvCxnSpPr>
          <p:nvPr/>
        </p:nvCxnSpPr>
        <p:spPr>
          <a:xfrm flipH="1">
            <a:off x="2043388" y="3947513"/>
            <a:ext cx="203304" cy="205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D0D316-0644-40B3-8BBA-2D09EE48D1EE}"/>
              </a:ext>
            </a:extLst>
          </p:cNvPr>
          <p:cNvCxnSpPr>
            <a:cxnSpLocks/>
            <a:stCxn id="15" idx="1"/>
          </p:cNvCxnSpPr>
          <p:nvPr/>
        </p:nvCxnSpPr>
        <p:spPr>
          <a:xfrm flipH="1" flipV="1">
            <a:off x="3281736" y="3038350"/>
            <a:ext cx="512244" cy="3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960108-7C6E-4818-9482-6351AF7AAD2A}"/>
              </a:ext>
            </a:extLst>
          </p:cNvPr>
          <p:cNvCxnSpPr>
            <a:cxnSpLocks/>
            <a:endCxn id="15" idx="2"/>
          </p:cNvCxnSpPr>
          <p:nvPr/>
        </p:nvCxnSpPr>
        <p:spPr>
          <a:xfrm flipH="1" flipV="1">
            <a:off x="3984097" y="3505377"/>
            <a:ext cx="258783" cy="18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985E74-BE03-40B2-8A05-50B43117457C}"/>
              </a:ext>
            </a:extLst>
          </p:cNvPr>
          <p:cNvCxnSpPr>
            <a:cxnSpLocks/>
            <a:stCxn id="15" idx="2"/>
            <a:endCxn id="18" idx="0"/>
          </p:cNvCxnSpPr>
          <p:nvPr/>
        </p:nvCxnSpPr>
        <p:spPr>
          <a:xfrm flipH="1">
            <a:off x="3815130" y="3505377"/>
            <a:ext cx="168966" cy="205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E8AD9B-2328-4AA8-B1BD-227094AA71E3}"/>
              </a:ext>
            </a:extLst>
          </p:cNvPr>
          <p:cNvCxnSpPr>
            <a:cxnSpLocks/>
            <a:endCxn id="14" idx="2"/>
          </p:cNvCxnSpPr>
          <p:nvPr/>
        </p:nvCxnSpPr>
        <p:spPr>
          <a:xfrm flipH="1" flipV="1">
            <a:off x="2634034" y="3500713"/>
            <a:ext cx="324340" cy="210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EFF1F9-6B3B-4346-BFC3-B023285810C0}"/>
              </a:ext>
            </a:extLst>
          </p:cNvPr>
          <p:cNvCxnSpPr>
            <a:cxnSpLocks/>
            <a:stCxn id="20" idx="0"/>
          </p:cNvCxnSpPr>
          <p:nvPr/>
        </p:nvCxnSpPr>
        <p:spPr>
          <a:xfrm flipH="1" flipV="1">
            <a:off x="2392036" y="3975434"/>
            <a:ext cx="139649" cy="192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585A6A-E122-4395-A025-0EF52A7020EB}"/>
              </a:ext>
            </a:extLst>
          </p:cNvPr>
          <p:cNvCxnSpPr/>
          <p:nvPr/>
        </p:nvCxnSpPr>
        <p:spPr>
          <a:xfrm flipH="1">
            <a:off x="2808191" y="3901319"/>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86BD37-ADA8-43A1-98B3-3DD9D44F6034}"/>
              </a:ext>
            </a:extLst>
          </p:cNvPr>
          <p:cNvCxnSpPr>
            <a:cxnSpLocks/>
            <a:stCxn id="18" idx="2"/>
          </p:cNvCxnSpPr>
          <p:nvPr/>
        </p:nvCxnSpPr>
        <p:spPr>
          <a:xfrm flipH="1">
            <a:off x="3692940" y="3987778"/>
            <a:ext cx="122191" cy="196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B5E1B15-6FA5-43BD-A496-E8898598BABC}"/>
              </a:ext>
            </a:extLst>
          </p:cNvPr>
          <p:cNvCxnSpPr>
            <a:cxnSpLocks/>
          </p:cNvCxnSpPr>
          <p:nvPr/>
        </p:nvCxnSpPr>
        <p:spPr>
          <a:xfrm flipH="1" flipV="1">
            <a:off x="3943281" y="3998400"/>
            <a:ext cx="129407" cy="170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399E577-9C11-414C-9997-504C7C51C949}"/>
              </a:ext>
            </a:extLst>
          </p:cNvPr>
          <p:cNvCxnSpPr>
            <a:cxnSpLocks/>
            <a:stCxn id="19" idx="2"/>
            <a:endCxn id="26" idx="0"/>
          </p:cNvCxnSpPr>
          <p:nvPr/>
        </p:nvCxnSpPr>
        <p:spPr>
          <a:xfrm flipH="1">
            <a:off x="4396794" y="3936891"/>
            <a:ext cx="104970" cy="19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6C4E73C-1B67-470B-853A-A11A39C3D35F}"/>
              </a:ext>
            </a:extLst>
          </p:cNvPr>
          <p:cNvCxnSpPr>
            <a:cxnSpLocks/>
            <a:stCxn id="27" idx="0"/>
          </p:cNvCxnSpPr>
          <p:nvPr/>
        </p:nvCxnSpPr>
        <p:spPr>
          <a:xfrm flipH="1" flipV="1">
            <a:off x="4534618" y="3921556"/>
            <a:ext cx="249596" cy="220536"/>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31B333-7583-446F-9922-A5750E1B1B65}"/>
              </a:ext>
            </a:extLst>
          </p:cNvPr>
          <p:cNvSpPr txBox="1"/>
          <p:nvPr/>
        </p:nvSpPr>
        <p:spPr>
          <a:xfrm>
            <a:off x="2983534" y="4734122"/>
            <a:ext cx="1168910" cy="369332"/>
          </a:xfrm>
          <a:prstGeom prst="rect">
            <a:avLst/>
          </a:prstGeom>
          <a:noFill/>
        </p:spPr>
        <p:txBody>
          <a:bodyPr wrap="none" rtlCol="0">
            <a:spAutoFit/>
          </a:bodyPr>
          <a:lstStyle/>
          <a:p>
            <a:r>
              <a:rPr lang="en-US" dirty="0"/>
              <a:t>In Order</a:t>
            </a:r>
          </a:p>
        </p:txBody>
      </p:sp>
      <p:cxnSp>
        <p:nvCxnSpPr>
          <p:cNvPr id="90" name="Straight Connector 89">
            <a:extLst>
              <a:ext uri="{FF2B5EF4-FFF2-40B4-BE49-F238E27FC236}">
                <a16:creationId xmlns:a16="http://schemas.microsoft.com/office/drawing/2014/main" id="{514FB437-FF2D-4048-898C-BA52D65B8B7D}"/>
              </a:ext>
            </a:extLst>
          </p:cNvPr>
          <p:cNvCxnSpPr>
            <a:cxnSpLocks/>
          </p:cNvCxnSpPr>
          <p:nvPr/>
        </p:nvCxnSpPr>
        <p:spPr>
          <a:xfrm flipH="1" flipV="1">
            <a:off x="3141684" y="3908688"/>
            <a:ext cx="299704" cy="20516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AAD9E16-C718-4EAA-BF90-B25D54FE99FF}"/>
              </a:ext>
            </a:extLst>
          </p:cNvPr>
          <p:cNvSpPr txBox="1"/>
          <p:nvPr/>
        </p:nvSpPr>
        <p:spPr>
          <a:xfrm>
            <a:off x="7450017" y="2873623"/>
            <a:ext cx="282450" cy="276999"/>
          </a:xfrm>
          <a:prstGeom prst="rect">
            <a:avLst/>
          </a:prstGeom>
          <a:noFill/>
        </p:spPr>
        <p:txBody>
          <a:bodyPr wrap="none" rtlCol="0">
            <a:spAutoFit/>
          </a:bodyPr>
          <a:lstStyle/>
          <a:p>
            <a:r>
              <a:rPr lang="en-US" sz="1200" dirty="0"/>
              <a:t>1</a:t>
            </a:r>
          </a:p>
        </p:txBody>
      </p:sp>
      <p:sp>
        <p:nvSpPr>
          <p:cNvPr id="104" name="TextBox 103">
            <a:extLst>
              <a:ext uri="{FF2B5EF4-FFF2-40B4-BE49-F238E27FC236}">
                <a16:creationId xmlns:a16="http://schemas.microsoft.com/office/drawing/2014/main" id="{05541A73-2BFF-42F6-ACEF-8F66949C8FB8}"/>
              </a:ext>
            </a:extLst>
          </p:cNvPr>
          <p:cNvSpPr txBox="1"/>
          <p:nvPr/>
        </p:nvSpPr>
        <p:spPr>
          <a:xfrm>
            <a:off x="6915079" y="3234335"/>
            <a:ext cx="282450" cy="276999"/>
          </a:xfrm>
          <a:prstGeom prst="rect">
            <a:avLst/>
          </a:prstGeom>
          <a:noFill/>
        </p:spPr>
        <p:txBody>
          <a:bodyPr wrap="square" rtlCol="0">
            <a:spAutoFit/>
          </a:bodyPr>
          <a:lstStyle/>
          <a:p>
            <a:r>
              <a:rPr lang="en-US" sz="1200" dirty="0"/>
              <a:t>2</a:t>
            </a:r>
          </a:p>
        </p:txBody>
      </p:sp>
      <p:sp>
        <p:nvSpPr>
          <p:cNvPr id="105" name="TextBox 104">
            <a:extLst>
              <a:ext uri="{FF2B5EF4-FFF2-40B4-BE49-F238E27FC236}">
                <a16:creationId xmlns:a16="http://schemas.microsoft.com/office/drawing/2014/main" id="{8D283C86-E096-4298-A2B0-0E2B74BBB292}"/>
              </a:ext>
            </a:extLst>
          </p:cNvPr>
          <p:cNvSpPr txBox="1"/>
          <p:nvPr/>
        </p:nvSpPr>
        <p:spPr>
          <a:xfrm>
            <a:off x="8216250" y="3239000"/>
            <a:ext cx="282450" cy="276999"/>
          </a:xfrm>
          <a:prstGeom prst="rect">
            <a:avLst/>
          </a:prstGeom>
          <a:noFill/>
        </p:spPr>
        <p:txBody>
          <a:bodyPr wrap="none" rtlCol="0">
            <a:spAutoFit/>
          </a:bodyPr>
          <a:lstStyle/>
          <a:p>
            <a:r>
              <a:rPr lang="en-US" sz="1200" dirty="0"/>
              <a:t>3</a:t>
            </a:r>
          </a:p>
        </p:txBody>
      </p:sp>
      <p:sp>
        <p:nvSpPr>
          <p:cNvPr id="106" name="TextBox 105">
            <a:extLst>
              <a:ext uri="{FF2B5EF4-FFF2-40B4-BE49-F238E27FC236}">
                <a16:creationId xmlns:a16="http://schemas.microsoft.com/office/drawing/2014/main" id="{141AB9AE-F51E-49C5-8F23-BF347246AD58}"/>
              </a:ext>
            </a:extLst>
          </p:cNvPr>
          <p:cNvSpPr txBox="1"/>
          <p:nvPr/>
        </p:nvSpPr>
        <p:spPr>
          <a:xfrm>
            <a:off x="7398604" y="3690341"/>
            <a:ext cx="282450" cy="276999"/>
          </a:xfrm>
          <a:prstGeom prst="rect">
            <a:avLst/>
          </a:prstGeom>
          <a:noFill/>
        </p:spPr>
        <p:txBody>
          <a:bodyPr wrap="none" rtlCol="0">
            <a:spAutoFit/>
          </a:bodyPr>
          <a:lstStyle/>
          <a:p>
            <a:r>
              <a:rPr lang="en-US" sz="1200" dirty="0"/>
              <a:t>5</a:t>
            </a:r>
          </a:p>
        </p:txBody>
      </p:sp>
      <p:sp>
        <p:nvSpPr>
          <p:cNvPr id="107" name="TextBox 106">
            <a:extLst>
              <a:ext uri="{FF2B5EF4-FFF2-40B4-BE49-F238E27FC236}">
                <a16:creationId xmlns:a16="http://schemas.microsoft.com/office/drawing/2014/main" id="{C2AC8C9D-2D54-41FA-994E-E2F2D9D809AD}"/>
              </a:ext>
            </a:extLst>
          </p:cNvPr>
          <p:cNvSpPr txBox="1"/>
          <p:nvPr/>
        </p:nvSpPr>
        <p:spPr>
          <a:xfrm>
            <a:off x="6583784" y="3690340"/>
            <a:ext cx="282450" cy="276999"/>
          </a:xfrm>
          <a:prstGeom prst="rect">
            <a:avLst/>
          </a:prstGeom>
          <a:noFill/>
        </p:spPr>
        <p:txBody>
          <a:bodyPr wrap="none" rtlCol="0">
            <a:spAutoFit/>
          </a:bodyPr>
          <a:lstStyle/>
          <a:p>
            <a:r>
              <a:rPr lang="en-US" sz="1200" dirty="0"/>
              <a:t>4</a:t>
            </a:r>
          </a:p>
        </p:txBody>
      </p:sp>
      <p:sp>
        <p:nvSpPr>
          <p:cNvPr id="108" name="TextBox 107">
            <a:extLst>
              <a:ext uri="{FF2B5EF4-FFF2-40B4-BE49-F238E27FC236}">
                <a16:creationId xmlns:a16="http://schemas.microsoft.com/office/drawing/2014/main" id="{EAA53B6D-8E4F-4D04-AF9E-E450B36CEB55}"/>
              </a:ext>
            </a:extLst>
          </p:cNvPr>
          <p:cNvSpPr txBox="1"/>
          <p:nvPr/>
        </p:nvSpPr>
        <p:spPr>
          <a:xfrm>
            <a:off x="8047284" y="3721401"/>
            <a:ext cx="282450" cy="276999"/>
          </a:xfrm>
          <a:prstGeom prst="rect">
            <a:avLst/>
          </a:prstGeom>
          <a:noFill/>
        </p:spPr>
        <p:txBody>
          <a:bodyPr wrap="none" rtlCol="0">
            <a:spAutoFit/>
          </a:bodyPr>
          <a:lstStyle/>
          <a:p>
            <a:r>
              <a:rPr lang="en-US" sz="1200" dirty="0"/>
              <a:t>6</a:t>
            </a:r>
          </a:p>
        </p:txBody>
      </p:sp>
      <p:sp>
        <p:nvSpPr>
          <p:cNvPr id="109" name="TextBox 108">
            <a:extLst>
              <a:ext uri="{FF2B5EF4-FFF2-40B4-BE49-F238E27FC236}">
                <a16:creationId xmlns:a16="http://schemas.microsoft.com/office/drawing/2014/main" id="{6CD66FDB-EC4E-49E4-B4D5-07E350147496}"/>
              </a:ext>
            </a:extLst>
          </p:cNvPr>
          <p:cNvSpPr txBox="1"/>
          <p:nvPr/>
        </p:nvSpPr>
        <p:spPr>
          <a:xfrm>
            <a:off x="8733918" y="3670514"/>
            <a:ext cx="282450" cy="276999"/>
          </a:xfrm>
          <a:prstGeom prst="rect">
            <a:avLst/>
          </a:prstGeom>
          <a:noFill/>
        </p:spPr>
        <p:txBody>
          <a:bodyPr wrap="none" rtlCol="0">
            <a:spAutoFit/>
          </a:bodyPr>
          <a:lstStyle/>
          <a:p>
            <a:r>
              <a:rPr lang="en-US" sz="1200" dirty="0"/>
              <a:t>7</a:t>
            </a:r>
          </a:p>
        </p:txBody>
      </p:sp>
      <p:sp>
        <p:nvSpPr>
          <p:cNvPr id="110" name="TextBox 109">
            <a:extLst>
              <a:ext uri="{FF2B5EF4-FFF2-40B4-BE49-F238E27FC236}">
                <a16:creationId xmlns:a16="http://schemas.microsoft.com/office/drawing/2014/main" id="{F56EDB61-0F45-42B9-91A0-B1669DE08A8E}"/>
              </a:ext>
            </a:extLst>
          </p:cNvPr>
          <p:cNvSpPr txBox="1"/>
          <p:nvPr/>
        </p:nvSpPr>
        <p:spPr>
          <a:xfrm>
            <a:off x="6812729" y="4178332"/>
            <a:ext cx="282450" cy="276999"/>
          </a:xfrm>
          <a:prstGeom prst="rect">
            <a:avLst/>
          </a:prstGeom>
          <a:noFill/>
        </p:spPr>
        <p:txBody>
          <a:bodyPr wrap="none" rtlCol="0">
            <a:spAutoFit/>
          </a:bodyPr>
          <a:lstStyle/>
          <a:p>
            <a:r>
              <a:rPr lang="en-US" sz="1200" dirty="0"/>
              <a:t>9</a:t>
            </a:r>
          </a:p>
        </p:txBody>
      </p:sp>
      <p:sp>
        <p:nvSpPr>
          <p:cNvPr id="111" name="TextBox 110">
            <a:extLst>
              <a:ext uri="{FF2B5EF4-FFF2-40B4-BE49-F238E27FC236}">
                <a16:creationId xmlns:a16="http://schemas.microsoft.com/office/drawing/2014/main" id="{9149B246-CB82-4190-84F0-2D8328080E92}"/>
              </a:ext>
            </a:extLst>
          </p:cNvPr>
          <p:cNvSpPr txBox="1"/>
          <p:nvPr/>
        </p:nvSpPr>
        <p:spPr>
          <a:xfrm>
            <a:off x="6314133" y="4202112"/>
            <a:ext cx="282450" cy="276999"/>
          </a:xfrm>
          <a:prstGeom prst="rect">
            <a:avLst/>
          </a:prstGeom>
          <a:noFill/>
        </p:spPr>
        <p:txBody>
          <a:bodyPr wrap="none" rtlCol="0">
            <a:spAutoFit/>
          </a:bodyPr>
          <a:lstStyle/>
          <a:p>
            <a:r>
              <a:rPr lang="en-US" sz="1200" dirty="0"/>
              <a:t>8</a:t>
            </a:r>
          </a:p>
        </p:txBody>
      </p:sp>
      <p:sp>
        <p:nvSpPr>
          <p:cNvPr id="112" name="TextBox 111">
            <a:extLst>
              <a:ext uri="{FF2B5EF4-FFF2-40B4-BE49-F238E27FC236}">
                <a16:creationId xmlns:a16="http://schemas.microsoft.com/office/drawing/2014/main" id="{DB971B38-9808-4A7A-A25D-D92D72105E66}"/>
              </a:ext>
            </a:extLst>
          </p:cNvPr>
          <p:cNvSpPr txBox="1"/>
          <p:nvPr/>
        </p:nvSpPr>
        <p:spPr>
          <a:xfrm>
            <a:off x="7102074" y="4178331"/>
            <a:ext cx="380232" cy="276999"/>
          </a:xfrm>
          <a:prstGeom prst="rect">
            <a:avLst/>
          </a:prstGeom>
          <a:noFill/>
        </p:spPr>
        <p:txBody>
          <a:bodyPr wrap="none" rtlCol="0">
            <a:spAutoFit/>
          </a:bodyPr>
          <a:lstStyle/>
          <a:p>
            <a:r>
              <a:rPr lang="en-US" sz="1200" dirty="0"/>
              <a:t>10</a:t>
            </a:r>
          </a:p>
        </p:txBody>
      </p:sp>
      <p:sp>
        <p:nvSpPr>
          <p:cNvPr id="113" name="TextBox 112">
            <a:extLst>
              <a:ext uri="{FF2B5EF4-FFF2-40B4-BE49-F238E27FC236}">
                <a16:creationId xmlns:a16="http://schemas.microsoft.com/office/drawing/2014/main" id="{61FBCF52-E92A-4363-8EBE-F35E5E18C49B}"/>
              </a:ext>
            </a:extLst>
          </p:cNvPr>
          <p:cNvSpPr txBox="1"/>
          <p:nvPr/>
        </p:nvSpPr>
        <p:spPr>
          <a:xfrm>
            <a:off x="7602634" y="4135370"/>
            <a:ext cx="380232" cy="276999"/>
          </a:xfrm>
          <a:prstGeom prst="rect">
            <a:avLst/>
          </a:prstGeom>
          <a:noFill/>
        </p:spPr>
        <p:txBody>
          <a:bodyPr wrap="none" rtlCol="0">
            <a:spAutoFit/>
          </a:bodyPr>
          <a:lstStyle/>
          <a:p>
            <a:r>
              <a:rPr lang="en-US" sz="1200" dirty="0"/>
              <a:t>11</a:t>
            </a:r>
          </a:p>
        </p:txBody>
      </p:sp>
      <p:sp>
        <p:nvSpPr>
          <p:cNvPr id="114" name="TextBox 113">
            <a:extLst>
              <a:ext uri="{FF2B5EF4-FFF2-40B4-BE49-F238E27FC236}">
                <a16:creationId xmlns:a16="http://schemas.microsoft.com/office/drawing/2014/main" id="{8B1F3173-2C6C-4FC2-9FAE-9DF167F7B4C7}"/>
              </a:ext>
            </a:extLst>
          </p:cNvPr>
          <p:cNvSpPr txBox="1"/>
          <p:nvPr/>
        </p:nvSpPr>
        <p:spPr>
          <a:xfrm>
            <a:off x="8313258" y="4142579"/>
            <a:ext cx="380232" cy="276999"/>
          </a:xfrm>
          <a:prstGeom prst="rect">
            <a:avLst/>
          </a:prstGeom>
          <a:noFill/>
        </p:spPr>
        <p:txBody>
          <a:bodyPr wrap="none" rtlCol="0">
            <a:spAutoFit/>
          </a:bodyPr>
          <a:lstStyle/>
          <a:p>
            <a:r>
              <a:rPr lang="en-US" sz="1200" dirty="0"/>
              <a:t>13</a:t>
            </a:r>
          </a:p>
        </p:txBody>
      </p:sp>
      <p:sp>
        <p:nvSpPr>
          <p:cNvPr id="115" name="TextBox 114">
            <a:extLst>
              <a:ext uri="{FF2B5EF4-FFF2-40B4-BE49-F238E27FC236}">
                <a16:creationId xmlns:a16="http://schemas.microsoft.com/office/drawing/2014/main" id="{FD5DDCBB-6449-41E2-BD25-6580A435A30B}"/>
              </a:ext>
            </a:extLst>
          </p:cNvPr>
          <p:cNvSpPr txBox="1"/>
          <p:nvPr/>
        </p:nvSpPr>
        <p:spPr>
          <a:xfrm>
            <a:off x="7954026" y="4153060"/>
            <a:ext cx="380232" cy="276999"/>
          </a:xfrm>
          <a:prstGeom prst="rect">
            <a:avLst/>
          </a:prstGeom>
          <a:noFill/>
        </p:spPr>
        <p:txBody>
          <a:bodyPr wrap="none" rtlCol="0">
            <a:spAutoFit/>
          </a:bodyPr>
          <a:lstStyle/>
          <a:p>
            <a:r>
              <a:rPr lang="en-US" sz="1200" dirty="0"/>
              <a:t>12</a:t>
            </a:r>
          </a:p>
        </p:txBody>
      </p:sp>
      <p:sp>
        <p:nvSpPr>
          <p:cNvPr id="116" name="TextBox 115">
            <a:extLst>
              <a:ext uri="{FF2B5EF4-FFF2-40B4-BE49-F238E27FC236}">
                <a16:creationId xmlns:a16="http://schemas.microsoft.com/office/drawing/2014/main" id="{A5A93C96-3361-4B6B-AFDF-C47B1721CA74}"/>
              </a:ext>
            </a:extLst>
          </p:cNvPr>
          <p:cNvSpPr txBox="1"/>
          <p:nvPr/>
        </p:nvSpPr>
        <p:spPr>
          <a:xfrm>
            <a:off x="8628948" y="4145845"/>
            <a:ext cx="380232" cy="276999"/>
          </a:xfrm>
          <a:prstGeom prst="rect">
            <a:avLst/>
          </a:prstGeom>
          <a:noFill/>
        </p:spPr>
        <p:txBody>
          <a:bodyPr wrap="none" rtlCol="0">
            <a:spAutoFit/>
          </a:bodyPr>
          <a:lstStyle/>
          <a:p>
            <a:r>
              <a:rPr lang="en-US" sz="1200" dirty="0"/>
              <a:t>14</a:t>
            </a:r>
          </a:p>
        </p:txBody>
      </p:sp>
      <p:sp>
        <p:nvSpPr>
          <p:cNvPr id="117" name="TextBox 116">
            <a:extLst>
              <a:ext uri="{FF2B5EF4-FFF2-40B4-BE49-F238E27FC236}">
                <a16:creationId xmlns:a16="http://schemas.microsoft.com/office/drawing/2014/main" id="{44C59EB5-A4C8-4A83-81A9-268622FB9342}"/>
              </a:ext>
            </a:extLst>
          </p:cNvPr>
          <p:cNvSpPr txBox="1"/>
          <p:nvPr/>
        </p:nvSpPr>
        <p:spPr>
          <a:xfrm>
            <a:off x="9016368" y="4152714"/>
            <a:ext cx="380232" cy="276999"/>
          </a:xfrm>
          <a:prstGeom prst="rect">
            <a:avLst/>
          </a:prstGeom>
          <a:noFill/>
        </p:spPr>
        <p:txBody>
          <a:bodyPr wrap="none" rtlCol="0">
            <a:spAutoFit/>
          </a:bodyPr>
          <a:lstStyle/>
          <a:p>
            <a:r>
              <a:rPr lang="en-US" sz="1200" dirty="0"/>
              <a:t>15</a:t>
            </a:r>
          </a:p>
        </p:txBody>
      </p:sp>
      <p:cxnSp>
        <p:nvCxnSpPr>
          <p:cNvPr id="118" name="Straight Connector 117">
            <a:extLst>
              <a:ext uri="{FF2B5EF4-FFF2-40B4-BE49-F238E27FC236}">
                <a16:creationId xmlns:a16="http://schemas.microsoft.com/office/drawing/2014/main" id="{C8BABBC3-BE08-42EF-BBE7-653C2D82F9C3}"/>
              </a:ext>
            </a:extLst>
          </p:cNvPr>
          <p:cNvCxnSpPr>
            <a:stCxn id="103" idx="1"/>
          </p:cNvCxnSpPr>
          <p:nvPr/>
        </p:nvCxnSpPr>
        <p:spPr>
          <a:xfrm flipH="1">
            <a:off x="7197529" y="3012122"/>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18ED914-00C6-43FA-943B-04A19FECCAE5}"/>
              </a:ext>
            </a:extLst>
          </p:cNvPr>
          <p:cNvCxnSpPr/>
          <p:nvPr/>
        </p:nvCxnSpPr>
        <p:spPr>
          <a:xfrm flipH="1">
            <a:off x="6769673" y="3499188"/>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E76FB6F-E480-4E5D-8C43-379A28343F79}"/>
              </a:ext>
            </a:extLst>
          </p:cNvPr>
          <p:cNvCxnSpPr>
            <a:cxnSpLocks/>
          </p:cNvCxnSpPr>
          <p:nvPr/>
        </p:nvCxnSpPr>
        <p:spPr>
          <a:xfrm flipH="1">
            <a:off x="6465658" y="3958134"/>
            <a:ext cx="203304" cy="205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33118FB-B671-42DF-9535-A47F2F792973}"/>
              </a:ext>
            </a:extLst>
          </p:cNvPr>
          <p:cNvCxnSpPr>
            <a:cxnSpLocks/>
            <a:stCxn id="105" idx="1"/>
          </p:cNvCxnSpPr>
          <p:nvPr/>
        </p:nvCxnSpPr>
        <p:spPr>
          <a:xfrm flipH="1" flipV="1">
            <a:off x="7704006" y="3048971"/>
            <a:ext cx="512244" cy="3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4376584-D449-44C7-85FC-14C7F7086C45}"/>
              </a:ext>
            </a:extLst>
          </p:cNvPr>
          <p:cNvCxnSpPr>
            <a:cxnSpLocks/>
            <a:endCxn id="105" idx="2"/>
          </p:cNvCxnSpPr>
          <p:nvPr/>
        </p:nvCxnSpPr>
        <p:spPr>
          <a:xfrm flipH="1" flipV="1">
            <a:off x="8357475" y="3515998"/>
            <a:ext cx="307672" cy="18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B53B194-07A3-4CF9-BB6C-A374825C9282}"/>
              </a:ext>
            </a:extLst>
          </p:cNvPr>
          <p:cNvCxnSpPr>
            <a:cxnSpLocks/>
            <a:stCxn id="105" idx="2"/>
            <a:endCxn id="108" idx="0"/>
          </p:cNvCxnSpPr>
          <p:nvPr/>
        </p:nvCxnSpPr>
        <p:spPr>
          <a:xfrm flipH="1">
            <a:off x="8188509" y="3515998"/>
            <a:ext cx="168966" cy="205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9304D2E-7E29-4A2A-B9A8-F8D82FAAD0F3}"/>
              </a:ext>
            </a:extLst>
          </p:cNvPr>
          <p:cNvCxnSpPr>
            <a:cxnSpLocks/>
            <a:endCxn id="104" idx="2"/>
          </p:cNvCxnSpPr>
          <p:nvPr/>
        </p:nvCxnSpPr>
        <p:spPr>
          <a:xfrm flipH="1" flipV="1">
            <a:off x="7056304" y="3511334"/>
            <a:ext cx="324340" cy="210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0E6A886-9DE5-40AB-97EF-1D74EC21DD6F}"/>
              </a:ext>
            </a:extLst>
          </p:cNvPr>
          <p:cNvCxnSpPr>
            <a:cxnSpLocks/>
            <a:stCxn id="110" idx="0"/>
          </p:cNvCxnSpPr>
          <p:nvPr/>
        </p:nvCxnSpPr>
        <p:spPr>
          <a:xfrm flipH="1" flipV="1">
            <a:off x="6814304" y="3986055"/>
            <a:ext cx="139650" cy="192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A2CEE57-9262-4E78-AC6C-0455E592FEBA}"/>
              </a:ext>
            </a:extLst>
          </p:cNvPr>
          <p:cNvCxnSpPr/>
          <p:nvPr/>
        </p:nvCxnSpPr>
        <p:spPr>
          <a:xfrm flipH="1">
            <a:off x="7230461" y="3911940"/>
            <a:ext cx="252488" cy="22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D3009F-E40A-4977-89C2-3113CAB3493A}"/>
              </a:ext>
            </a:extLst>
          </p:cNvPr>
          <p:cNvCxnSpPr>
            <a:cxnSpLocks/>
            <a:stCxn id="108" idx="2"/>
          </p:cNvCxnSpPr>
          <p:nvPr/>
        </p:nvCxnSpPr>
        <p:spPr>
          <a:xfrm flipH="1">
            <a:off x="8115207" y="3998399"/>
            <a:ext cx="73302" cy="196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77484A3-4F5E-43F3-9D60-6406A9BD6EEF}"/>
              </a:ext>
            </a:extLst>
          </p:cNvPr>
          <p:cNvCxnSpPr>
            <a:cxnSpLocks/>
          </p:cNvCxnSpPr>
          <p:nvPr/>
        </p:nvCxnSpPr>
        <p:spPr>
          <a:xfrm flipH="1" flipV="1">
            <a:off x="8195253" y="3974059"/>
            <a:ext cx="299704" cy="205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FAA9D80-B2B1-433F-A748-1776B8254FD8}"/>
              </a:ext>
            </a:extLst>
          </p:cNvPr>
          <p:cNvCxnSpPr>
            <a:cxnSpLocks/>
            <a:stCxn id="109" idx="2"/>
            <a:endCxn id="116" idx="0"/>
          </p:cNvCxnSpPr>
          <p:nvPr/>
        </p:nvCxnSpPr>
        <p:spPr>
          <a:xfrm flipH="1">
            <a:off x="8819065" y="3947512"/>
            <a:ext cx="56079" cy="19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86CD2CE-7A61-41E7-94CE-F7E9BF6470FD}"/>
              </a:ext>
            </a:extLst>
          </p:cNvPr>
          <p:cNvCxnSpPr>
            <a:cxnSpLocks/>
            <a:stCxn id="117" idx="0"/>
          </p:cNvCxnSpPr>
          <p:nvPr/>
        </p:nvCxnSpPr>
        <p:spPr>
          <a:xfrm flipH="1" flipV="1">
            <a:off x="8956888" y="3932177"/>
            <a:ext cx="249596" cy="220536"/>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EE94BD6B-4214-4C0A-860D-3531F62EC469}"/>
              </a:ext>
            </a:extLst>
          </p:cNvPr>
          <p:cNvSpPr txBox="1"/>
          <p:nvPr/>
        </p:nvSpPr>
        <p:spPr>
          <a:xfrm>
            <a:off x="7405805" y="4744743"/>
            <a:ext cx="633507" cy="369332"/>
          </a:xfrm>
          <a:prstGeom prst="rect">
            <a:avLst/>
          </a:prstGeom>
          <a:noFill/>
        </p:spPr>
        <p:txBody>
          <a:bodyPr wrap="none" rtlCol="0">
            <a:spAutoFit/>
          </a:bodyPr>
          <a:lstStyle/>
          <a:p>
            <a:r>
              <a:rPr lang="en-US" dirty="0"/>
              <a:t>BFS</a:t>
            </a:r>
          </a:p>
        </p:txBody>
      </p:sp>
      <p:cxnSp>
        <p:nvCxnSpPr>
          <p:cNvPr id="132" name="Straight Connector 131">
            <a:extLst>
              <a:ext uri="{FF2B5EF4-FFF2-40B4-BE49-F238E27FC236}">
                <a16:creationId xmlns:a16="http://schemas.microsoft.com/office/drawing/2014/main" id="{C2AA1823-6B88-4E28-9E69-42B9E645CA10}"/>
              </a:ext>
            </a:extLst>
          </p:cNvPr>
          <p:cNvCxnSpPr>
            <a:cxnSpLocks/>
          </p:cNvCxnSpPr>
          <p:nvPr/>
        </p:nvCxnSpPr>
        <p:spPr>
          <a:xfrm flipH="1" flipV="1">
            <a:off x="7563954" y="3919309"/>
            <a:ext cx="299704" cy="205160"/>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Picture 2">
            <a:extLst>
              <a:ext uri="{FF2B5EF4-FFF2-40B4-BE49-F238E27FC236}">
                <a16:creationId xmlns:a16="http://schemas.microsoft.com/office/drawing/2014/main" id="{FD905C4A-4895-4FBF-BC44-DA1166AD0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692" y="2616899"/>
            <a:ext cx="7087806" cy="415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3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2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3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3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8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1991544" y="4509120"/>
            <a:ext cx="7992888" cy="707886"/>
          </a:xfrm>
          <a:prstGeom prst="rect">
            <a:avLst/>
          </a:prstGeom>
          <a:noFill/>
        </p:spPr>
        <p:txBody>
          <a:bodyPr wrap="square" rtlCol="0">
            <a:spAutoFit/>
          </a:bodyPr>
          <a:lstStyle/>
          <a:p>
            <a:pPr algn="ctr"/>
            <a:r>
              <a:rPr lang="en-US" sz="4000" dirty="0"/>
              <a:t>Who Am I?</a:t>
            </a:r>
          </a:p>
        </p:txBody>
      </p:sp>
      <p:sp>
        <p:nvSpPr>
          <p:cNvPr id="9" name="Rectangle: Rounded Corners 8">
            <a:extLst>
              <a:ext uri="{FF2B5EF4-FFF2-40B4-BE49-F238E27FC236}">
                <a16:creationId xmlns:a16="http://schemas.microsoft.com/office/drawing/2014/main" id="{4DFF4472-2430-40EA-AC74-00030C852644}"/>
              </a:ext>
            </a:extLst>
          </p:cNvPr>
          <p:cNvSpPr/>
          <p:nvPr/>
        </p:nvSpPr>
        <p:spPr>
          <a:xfrm>
            <a:off x="1775520" y="908720"/>
            <a:ext cx="7272808" cy="2808312"/>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dirty="0"/>
              <a:t>Studied mathematics and computer science at the University of Antwerp</a:t>
            </a:r>
          </a:p>
          <a:p>
            <a:pPr marL="285750" indent="-285750">
              <a:buFont typeface="Arial" panose="020B0604020202020204" pitchFamily="34" charset="0"/>
              <a:buChar char="•"/>
            </a:pPr>
            <a:r>
              <a:rPr lang="en-US" dirty="0"/>
              <a:t>Work for OM Partners  (</a:t>
            </a:r>
            <a:r>
              <a:rPr lang="en-US" dirty="0">
                <a:hlinkClick r:id="rId2"/>
              </a:rPr>
              <a:t>https://ompartners.com/</a:t>
            </a:r>
            <a:r>
              <a:rPr lang="en-US" dirty="0"/>
              <a:t>)</a:t>
            </a:r>
          </a:p>
          <a:p>
            <a:pPr marL="742950" lvl="1" indent="-285750">
              <a:buFont typeface="Arial" panose="020B0604020202020204" pitchFamily="34" charset="0"/>
              <a:buChar char="•"/>
            </a:pPr>
            <a:r>
              <a:rPr lang="en-US" dirty="0"/>
              <a:t>Senior Manager Of Technology </a:t>
            </a:r>
          </a:p>
        </p:txBody>
      </p:sp>
      <p:pic>
        <p:nvPicPr>
          <p:cNvPr id="5" name="Picture 4">
            <a:extLst>
              <a:ext uri="{FF2B5EF4-FFF2-40B4-BE49-F238E27FC236}">
                <a16:creationId xmlns:a16="http://schemas.microsoft.com/office/drawing/2014/main" id="{D3ADFC70-55CB-46C5-B610-AB3706AFC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2708920"/>
            <a:ext cx="811716" cy="811716"/>
          </a:xfrm>
          <a:prstGeom prst="rect">
            <a:avLst/>
          </a:prstGeom>
        </p:spPr>
      </p:pic>
    </p:spTree>
    <p:extLst>
      <p:ext uri="{BB962C8B-B14F-4D97-AF65-F5344CB8AC3E}">
        <p14:creationId xmlns:p14="http://schemas.microsoft.com/office/powerpoint/2010/main" val="20945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 Revisited: The Results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836712"/>
            <a:ext cx="8568952" cy="547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68208" y="5661248"/>
            <a:ext cx="1224136" cy="523220"/>
          </a:xfrm>
          <a:prstGeom prst="rect">
            <a:avLst/>
          </a:prstGeom>
          <a:noFill/>
        </p:spPr>
        <p:txBody>
          <a:bodyPr wrap="square" rtlCol="0">
            <a:spAutoFit/>
          </a:bodyPr>
          <a:lstStyle/>
          <a:p>
            <a:r>
              <a:rPr lang="en-US" sz="1400" dirty="0"/>
              <a:t>Number of elements</a:t>
            </a:r>
          </a:p>
        </p:txBody>
      </p:sp>
    </p:spTree>
    <p:extLst>
      <p:ext uri="{BB962C8B-B14F-4D97-AF65-F5344CB8AC3E}">
        <p14:creationId xmlns:p14="http://schemas.microsoft.com/office/powerpoint/2010/main" val="1442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Efficient Tree/Graphs: Alternatives </a:t>
            </a:r>
          </a:p>
        </p:txBody>
      </p:sp>
      <p:sp>
        <p:nvSpPr>
          <p:cNvPr id="3" name="Text Placeholder 2"/>
          <p:cNvSpPr>
            <a:spLocks noGrp="1"/>
          </p:cNvSpPr>
          <p:nvPr>
            <p:ph type="body" sz="quarter" idx="4294967295"/>
          </p:nvPr>
        </p:nvSpPr>
        <p:spPr>
          <a:xfrm>
            <a:off x="0" y="1123950"/>
            <a:ext cx="11183938" cy="5327650"/>
          </a:xfrm>
        </p:spPr>
        <p:txBody>
          <a:bodyPr/>
          <a:lstStyle/>
          <a:p>
            <a:r>
              <a:rPr lang="en-US" dirty="0"/>
              <a:t>Previous binary search encoding is good for problems where the data does not change much</a:t>
            </a:r>
          </a:p>
          <a:p>
            <a:endParaRPr lang="en-US" dirty="0"/>
          </a:p>
          <a:p>
            <a:r>
              <a:rPr lang="en-US" dirty="0"/>
              <a:t>If you also want to insert, remove and maintain balanced trees, we typically switch to the following presentation</a:t>
            </a:r>
          </a:p>
          <a:p>
            <a:endParaRPr lang="en-US" dirty="0"/>
          </a:p>
          <a:p>
            <a:endParaRPr lang="en-US" dirty="0"/>
          </a:p>
          <a:p>
            <a:endParaRPr lang="en-US" dirty="0"/>
          </a:p>
          <a:p>
            <a:endParaRPr lang="en-US" dirty="0"/>
          </a:p>
          <a:p>
            <a:endParaRPr lang="en-US" dirty="0"/>
          </a:p>
          <a:p>
            <a:r>
              <a:rPr lang="en-US" dirty="0"/>
              <a:t>To maintain a balanced property in the tree, we typically introduce rotations (with red/black coloring)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3212976"/>
            <a:ext cx="3888432" cy="197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93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Efficient Tree/Graphs: Alternatives </a:t>
            </a:r>
          </a:p>
        </p:txBody>
      </p:sp>
      <p:sp>
        <p:nvSpPr>
          <p:cNvPr id="3" name="Text Placeholder 2"/>
          <p:cNvSpPr>
            <a:spLocks noGrp="1"/>
          </p:cNvSpPr>
          <p:nvPr>
            <p:ph type="body" sz="quarter" idx="4294967295"/>
          </p:nvPr>
        </p:nvSpPr>
        <p:spPr>
          <a:xfrm>
            <a:off x="0" y="1052513"/>
            <a:ext cx="8388350" cy="5111750"/>
          </a:xfrm>
        </p:spPr>
        <p:txBody>
          <a:bodyPr/>
          <a:lstStyle/>
          <a:p>
            <a:r>
              <a:rPr lang="en-US" dirty="0"/>
              <a:t>Most common implementations are a horror for the cache as you jump around in memory like hell.</a:t>
            </a:r>
          </a:p>
          <a:p>
            <a:endParaRPr lang="en-US" dirty="0"/>
          </a:p>
          <a:p>
            <a:r>
              <a:rPr lang="en-US" dirty="0"/>
              <a:t>Can we fix that?</a:t>
            </a:r>
          </a:p>
          <a:p>
            <a:pPr lvl="1"/>
            <a:r>
              <a:rPr lang="en-US" dirty="0"/>
              <a:t>Definitely, both cache-oblivious and not cache-oblivious</a:t>
            </a:r>
          </a:p>
          <a:p>
            <a:pPr lvl="1"/>
            <a:endParaRPr lang="en-US" dirty="0"/>
          </a:p>
          <a:p>
            <a:r>
              <a:rPr lang="en-US" dirty="0"/>
              <a:t>Let’s explore a non cache-oblivious approach</a:t>
            </a:r>
          </a:p>
          <a:p>
            <a:pPr lvl="1"/>
            <a:r>
              <a:rPr lang="en-US" dirty="0"/>
              <a:t>Suppose</a:t>
            </a:r>
          </a:p>
          <a:p>
            <a:pPr lvl="2"/>
            <a:r>
              <a:rPr lang="en-US" dirty="0" err="1"/>
              <a:t>ValueType</a:t>
            </a:r>
            <a:r>
              <a:rPr lang="en-US" dirty="0"/>
              <a:t> == uint32_t</a:t>
            </a:r>
          </a:p>
          <a:p>
            <a:pPr lvl="2"/>
            <a:r>
              <a:rPr lang="en-US" dirty="0"/>
              <a:t>Max number of elements &lt; 2^(</a:t>
            </a:r>
            <a:r>
              <a:rPr lang="en-US" dirty="0" err="1"/>
              <a:t>sizeof</a:t>
            </a:r>
            <a:r>
              <a:rPr lang="en-US" dirty="0"/>
              <a:t>(uint32_t)*8)</a:t>
            </a:r>
          </a:p>
          <a:p>
            <a:pPr lvl="1"/>
            <a:r>
              <a:rPr lang="en-US" dirty="0"/>
              <a:t>In a 64-bytes cache line, we can fit 16 uint32_t</a:t>
            </a:r>
          </a:p>
          <a:p>
            <a:pPr marL="444500" lvl="1" indent="0">
              <a:buNone/>
            </a:pPr>
            <a:endParaRPr lang="en-US" dirty="0"/>
          </a:p>
        </p:txBody>
      </p:sp>
    </p:spTree>
    <p:extLst>
      <p:ext uri="{BB962C8B-B14F-4D97-AF65-F5344CB8AC3E}">
        <p14:creationId xmlns:p14="http://schemas.microsoft.com/office/powerpoint/2010/main" val="396559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efficient binary tree</a:t>
            </a:r>
          </a:p>
        </p:txBody>
      </p:sp>
      <p:sp>
        <p:nvSpPr>
          <p:cNvPr id="7" name="Text Placeholder 2"/>
          <p:cNvSpPr>
            <a:spLocks noGrp="1"/>
          </p:cNvSpPr>
          <p:nvPr>
            <p:ph type="body" sz="quarter" idx="4294967295"/>
          </p:nvPr>
        </p:nvSpPr>
        <p:spPr>
          <a:xfrm>
            <a:off x="3516313" y="836613"/>
            <a:ext cx="8675687" cy="5327650"/>
          </a:xfrm>
        </p:spPr>
        <p:txBody>
          <a:bodyPr/>
          <a:lstStyle/>
          <a:p>
            <a:endParaRPr lang="en-US" dirty="0"/>
          </a:p>
          <a:p>
            <a:r>
              <a:rPr lang="en-US" dirty="0"/>
              <a:t>Recall that the above presentation was especially efficient in the beginning of the search</a:t>
            </a:r>
          </a:p>
          <a:p>
            <a:r>
              <a:rPr lang="en-US" dirty="0"/>
              <a:t>Can we exploit this better?</a:t>
            </a:r>
          </a:p>
          <a:p>
            <a:r>
              <a:rPr lang="en-US" dirty="0"/>
              <a:t>Some observations</a:t>
            </a:r>
          </a:p>
          <a:p>
            <a:pPr lvl="1"/>
            <a:r>
              <a:rPr lang="en-US" dirty="0"/>
              <a:t>The first tree levels of a binary tree fit in 7 positions of the 16</a:t>
            </a:r>
          </a:p>
          <a:p>
            <a:pPr lvl="1"/>
            <a:r>
              <a:rPr lang="en-US" dirty="0"/>
              <a:t>The fourth level has at most 8 elements</a:t>
            </a:r>
          </a:p>
          <a:p>
            <a:pPr lvl="1"/>
            <a:r>
              <a:rPr lang="en-US" dirty="0"/>
              <a:t>Thus, in a cache line we store</a:t>
            </a:r>
          </a:p>
          <a:p>
            <a:pPr lvl="2"/>
            <a:r>
              <a:rPr lang="en-US" dirty="0"/>
              <a:t>3 levels of the tree using the special encoding</a:t>
            </a:r>
          </a:p>
          <a:p>
            <a:pPr lvl="2"/>
            <a:r>
              <a:rPr lang="en-US" dirty="0"/>
              <a:t>8 references to the next lines containing the rest of the tree</a:t>
            </a:r>
          </a:p>
          <a:p>
            <a:pPr lvl="2"/>
            <a:r>
              <a:rPr lang="en-US" dirty="0"/>
              <a:t>And in the remaining free space, we can store a reference to the parent</a:t>
            </a:r>
          </a:p>
          <a:p>
            <a:pPr lvl="2"/>
            <a:endParaRPr lang="en-US" dirty="0"/>
          </a:p>
          <a:p>
            <a:endParaRPr lang="en-US" dirty="0"/>
          </a:p>
          <a:p>
            <a:pPr marL="444500" lvl="1" indent="0">
              <a:buNone/>
            </a:pPr>
            <a:endParaRPr lang="en-US" dirty="0"/>
          </a:p>
        </p:txBody>
      </p:sp>
      <p:graphicFrame>
        <p:nvGraphicFramePr>
          <p:cNvPr id="5" name="Table 4"/>
          <p:cNvGraphicFramePr>
            <a:graphicFrameLocks noGrp="1"/>
          </p:cNvGraphicFramePr>
          <p:nvPr>
            <p:extLst/>
          </p:nvPr>
        </p:nvGraphicFramePr>
        <p:xfrm>
          <a:off x="1919536" y="836712"/>
          <a:ext cx="8352930" cy="370840"/>
        </p:xfrm>
        <a:graphic>
          <a:graphicData uri="http://schemas.openxmlformats.org/drawingml/2006/table">
            <a:tbl>
              <a:tblPr firstRow="1" bandRow="1">
                <a:tableStyleId>{21E4AEA4-8DFA-4A89-87EB-49C32662AFE0}</a:tableStyleId>
              </a:tblPr>
              <a:tblGrid>
                <a:gridCol w="556862">
                  <a:extLst>
                    <a:ext uri="{9D8B030D-6E8A-4147-A177-3AD203B41FA5}">
                      <a16:colId xmlns:a16="http://schemas.microsoft.com/office/drawing/2014/main" val="20000"/>
                    </a:ext>
                  </a:extLst>
                </a:gridCol>
                <a:gridCol w="556862">
                  <a:extLst>
                    <a:ext uri="{9D8B030D-6E8A-4147-A177-3AD203B41FA5}">
                      <a16:colId xmlns:a16="http://schemas.microsoft.com/office/drawing/2014/main" val="20001"/>
                    </a:ext>
                  </a:extLst>
                </a:gridCol>
                <a:gridCol w="556862">
                  <a:extLst>
                    <a:ext uri="{9D8B030D-6E8A-4147-A177-3AD203B41FA5}">
                      <a16:colId xmlns:a16="http://schemas.microsoft.com/office/drawing/2014/main" val="20002"/>
                    </a:ext>
                  </a:extLst>
                </a:gridCol>
                <a:gridCol w="556862">
                  <a:extLst>
                    <a:ext uri="{9D8B030D-6E8A-4147-A177-3AD203B41FA5}">
                      <a16:colId xmlns:a16="http://schemas.microsoft.com/office/drawing/2014/main" val="20003"/>
                    </a:ext>
                  </a:extLst>
                </a:gridCol>
                <a:gridCol w="556862">
                  <a:extLst>
                    <a:ext uri="{9D8B030D-6E8A-4147-A177-3AD203B41FA5}">
                      <a16:colId xmlns:a16="http://schemas.microsoft.com/office/drawing/2014/main" val="20004"/>
                    </a:ext>
                  </a:extLst>
                </a:gridCol>
                <a:gridCol w="556862">
                  <a:extLst>
                    <a:ext uri="{9D8B030D-6E8A-4147-A177-3AD203B41FA5}">
                      <a16:colId xmlns:a16="http://schemas.microsoft.com/office/drawing/2014/main" val="20005"/>
                    </a:ext>
                  </a:extLst>
                </a:gridCol>
                <a:gridCol w="556862">
                  <a:extLst>
                    <a:ext uri="{9D8B030D-6E8A-4147-A177-3AD203B41FA5}">
                      <a16:colId xmlns:a16="http://schemas.microsoft.com/office/drawing/2014/main" val="20006"/>
                    </a:ext>
                  </a:extLst>
                </a:gridCol>
                <a:gridCol w="556862">
                  <a:extLst>
                    <a:ext uri="{9D8B030D-6E8A-4147-A177-3AD203B41FA5}">
                      <a16:colId xmlns:a16="http://schemas.microsoft.com/office/drawing/2014/main" val="20007"/>
                    </a:ext>
                  </a:extLst>
                </a:gridCol>
                <a:gridCol w="556862">
                  <a:extLst>
                    <a:ext uri="{9D8B030D-6E8A-4147-A177-3AD203B41FA5}">
                      <a16:colId xmlns:a16="http://schemas.microsoft.com/office/drawing/2014/main" val="20008"/>
                    </a:ext>
                  </a:extLst>
                </a:gridCol>
                <a:gridCol w="556862">
                  <a:extLst>
                    <a:ext uri="{9D8B030D-6E8A-4147-A177-3AD203B41FA5}">
                      <a16:colId xmlns:a16="http://schemas.microsoft.com/office/drawing/2014/main" val="20009"/>
                    </a:ext>
                  </a:extLst>
                </a:gridCol>
                <a:gridCol w="556862">
                  <a:extLst>
                    <a:ext uri="{9D8B030D-6E8A-4147-A177-3AD203B41FA5}">
                      <a16:colId xmlns:a16="http://schemas.microsoft.com/office/drawing/2014/main" val="20010"/>
                    </a:ext>
                  </a:extLst>
                </a:gridCol>
                <a:gridCol w="556862">
                  <a:extLst>
                    <a:ext uri="{9D8B030D-6E8A-4147-A177-3AD203B41FA5}">
                      <a16:colId xmlns:a16="http://schemas.microsoft.com/office/drawing/2014/main" val="20011"/>
                    </a:ext>
                  </a:extLst>
                </a:gridCol>
                <a:gridCol w="556862">
                  <a:extLst>
                    <a:ext uri="{9D8B030D-6E8A-4147-A177-3AD203B41FA5}">
                      <a16:colId xmlns:a16="http://schemas.microsoft.com/office/drawing/2014/main" val="20012"/>
                    </a:ext>
                  </a:extLst>
                </a:gridCol>
                <a:gridCol w="556862">
                  <a:extLst>
                    <a:ext uri="{9D8B030D-6E8A-4147-A177-3AD203B41FA5}">
                      <a16:colId xmlns:a16="http://schemas.microsoft.com/office/drawing/2014/main" val="20013"/>
                    </a:ext>
                  </a:extLst>
                </a:gridCol>
                <a:gridCol w="556862">
                  <a:extLst>
                    <a:ext uri="{9D8B030D-6E8A-4147-A177-3AD203B41FA5}">
                      <a16:colId xmlns:a16="http://schemas.microsoft.com/office/drawing/2014/main" val="20014"/>
                    </a:ext>
                  </a:extLst>
                </a:gridCol>
              </a:tblGrid>
              <a:tr h="370840">
                <a:tc>
                  <a:txBody>
                    <a:bodyPr/>
                    <a:lstStyle/>
                    <a:p>
                      <a:r>
                        <a:rPr lang="en-US" dirty="0"/>
                        <a:t>8</a:t>
                      </a:r>
                    </a:p>
                  </a:txBody>
                  <a:tcPr/>
                </a:tc>
                <a:tc>
                  <a:txBody>
                    <a:bodyPr/>
                    <a:lstStyle/>
                    <a:p>
                      <a:r>
                        <a:rPr lang="en-US" dirty="0"/>
                        <a:t>4</a:t>
                      </a:r>
                    </a:p>
                  </a:txBody>
                  <a:tcPr/>
                </a:tc>
                <a:tc>
                  <a:txBody>
                    <a:bodyPr/>
                    <a:lstStyle/>
                    <a:p>
                      <a:r>
                        <a:rPr lang="en-US" dirty="0"/>
                        <a:t>12</a:t>
                      </a:r>
                    </a:p>
                  </a:txBody>
                  <a:tcPr/>
                </a:tc>
                <a:tc>
                  <a:txBody>
                    <a:bodyPr/>
                    <a:lstStyle/>
                    <a:p>
                      <a:r>
                        <a:rPr lang="en-US" dirty="0"/>
                        <a:t>2</a:t>
                      </a:r>
                    </a:p>
                  </a:txBody>
                  <a:tcPr/>
                </a:tc>
                <a:tc>
                  <a:txBody>
                    <a:bodyPr/>
                    <a:lstStyle/>
                    <a:p>
                      <a:r>
                        <a:rPr lang="en-US" dirty="0"/>
                        <a:t>6</a:t>
                      </a:r>
                    </a:p>
                  </a:txBody>
                  <a:tcPr/>
                </a:tc>
                <a:tc>
                  <a:txBody>
                    <a:bodyPr/>
                    <a:lstStyle/>
                    <a:p>
                      <a:r>
                        <a:rPr lang="en-US" dirty="0"/>
                        <a:t>10</a:t>
                      </a:r>
                    </a:p>
                  </a:txBody>
                  <a:tcPr/>
                </a:tc>
                <a:tc>
                  <a:txBody>
                    <a:bodyPr/>
                    <a:lstStyle/>
                    <a:p>
                      <a:r>
                        <a:rPr lang="en-US" dirty="0"/>
                        <a:t>14</a:t>
                      </a:r>
                    </a:p>
                  </a:txBody>
                  <a:tcPr/>
                </a:tc>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dirty="0"/>
                        <a:t>7</a:t>
                      </a:r>
                    </a:p>
                  </a:txBody>
                  <a:tcPr/>
                </a:tc>
                <a:tc>
                  <a:txBody>
                    <a:bodyPr/>
                    <a:lstStyle/>
                    <a:p>
                      <a:r>
                        <a:rPr lang="en-US" dirty="0"/>
                        <a:t>9</a:t>
                      </a:r>
                    </a:p>
                  </a:txBody>
                  <a:tcPr/>
                </a:tc>
                <a:tc>
                  <a:txBody>
                    <a:bodyPr/>
                    <a:lstStyle/>
                    <a:p>
                      <a:r>
                        <a:rPr lang="en-US" dirty="0"/>
                        <a:t>11</a:t>
                      </a:r>
                    </a:p>
                  </a:txBody>
                  <a:tcPr/>
                </a:tc>
                <a:tc>
                  <a:txBody>
                    <a:bodyPr/>
                    <a:lstStyle/>
                    <a:p>
                      <a:r>
                        <a:rPr lang="en-US" dirty="0"/>
                        <a:t>13</a:t>
                      </a:r>
                    </a:p>
                  </a:txBody>
                  <a:tcPr/>
                </a:tc>
                <a:tc>
                  <a:txBody>
                    <a:bodyPr/>
                    <a:lstStyle/>
                    <a:p>
                      <a:r>
                        <a:rPr lang="en-US" dirty="0"/>
                        <a:t>15</a:t>
                      </a: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2063552" y="4930368"/>
          <a:ext cx="8352928" cy="370840"/>
        </p:xfrm>
        <a:graphic>
          <a:graphicData uri="http://schemas.openxmlformats.org/drawingml/2006/table">
            <a:tbl>
              <a:tblPr firstRow="1" bandRow="1">
                <a:tableStyleId>{21E4AEA4-8DFA-4A89-87EB-49C32662AFE0}</a:tableStyleId>
              </a:tblPr>
              <a:tblGrid>
                <a:gridCol w="522058">
                  <a:extLst>
                    <a:ext uri="{9D8B030D-6E8A-4147-A177-3AD203B41FA5}">
                      <a16:colId xmlns:a16="http://schemas.microsoft.com/office/drawing/2014/main" val="20000"/>
                    </a:ext>
                  </a:extLst>
                </a:gridCol>
                <a:gridCol w="522058">
                  <a:extLst>
                    <a:ext uri="{9D8B030D-6E8A-4147-A177-3AD203B41FA5}">
                      <a16:colId xmlns:a16="http://schemas.microsoft.com/office/drawing/2014/main" val="20001"/>
                    </a:ext>
                  </a:extLst>
                </a:gridCol>
                <a:gridCol w="522058">
                  <a:extLst>
                    <a:ext uri="{9D8B030D-6E8A-4147-A177-3AD203B41FA5}">
                      <a16:colId xmlns:a16="http://schemas.microsoft.com/office/drawing/2014/main" val="20002"/>
                    </a:ext>
                  </a:extLst>
                </a:gridCol>
                <a:gridCol w="522058">
                  <a:extLst>
                    <a:ext uri="{9D8B030D-6E8A-4147-A177-3AD203B41FA5}">
                      <a16:colId xmlns:a16="http://schemas.microsoft.com/office/drawing/2014/main" val="20003"/>
                    </a:ext>
                  </a:extLst>
                </a:gridCol>
                <a:gridCol w="522058">
                  <a:extLst>
                    <a:ext uri="{9D8B030D-6E8A-4147-A177-3AD203B41FA5}">
                      <a16:colId xmlns:a16="http://schemas.microsoft.com/office/drawing/2014/main" val="20004"/>
                    </a:ext>
                  </a:extLst>
                </a:gridCol>
                <a:gridCol w="522058">
                  <a:extLst>
                    <a:ext uri="{9D8B030D-6E8A-4147-A177-3AD203B41FA5}">
                      <a16:colId xmlns:a16="http://schemas.microsoft.com/office/drawing/2014/main" val="20005"/>
                    </a:ext>
                  </a:extLst>
                </a:gridCol>
                <a:gridCol w="522058">
                  <a:extLst>
                    <a:ext uri="{9D8B030D-6E8A-4147-A177-3AD203B41FA5}">
                      <a16:colId xmlns:a16="http://schemas.microsoft.com/office/drawing/2014/main" val="20006"/>
                    </a:ext>
                  </a:extLst>
                </a:gridCol>
                <a:gridCol w="522058">
                  <a:extLst>
                    <a:ext uri="{9D8B030D-6E8A-4147-A177-3AD203B41FA5}">
                      <a16:colId xmlns:a16="http://schemas.microsoft.com/office/drawing/2014/main" val="20007"/>
                    </a:ext>
                  </a:extLst>
                </a:gridCol>
                <a:gridCol w="522058">
                  <a:extLst>
                    <a:ext uri="{9D8B030D-6E8A-4147-A177-3AD203B41FA5}">
                      <a16:colId xmlns:a16="http://schemas.microsoft.com/office/drawing/2014/main" val="20008"/>
                    </a:ext>
                  </a:extLst>
                </a:gridCol>
                <a:gridCol w="522058">
                  <a:extLst>
                    <a:ext uri="{9D8B030D-6E8A-4147-A177-3AD203B41FA5}">
                      <a16:colId xmlns:a16="http://schemas.microsoft.com/office/drawing/2014/main" val="20009"/>
                    </a:ext>
                  </a:extLst>
                </a:gridCol>
                <a:gridCol w="522058">
                  <a:extLst>
                    <a:ext uri="{9D8B030D-6E8A-4147-A177-3AD203B41FA5}">
                      <a16:colId xmlns:a16="http://schemas.microsoft.com/office/drawing/2014/main" val="20010"/>
                    </a:ext>
                  </a:extLst>
                </a:gridCol>
                <a:gridCol w="522058">
                  <a:extLst>
                    <a:ext uri="{9D8B030D-6E8A-4147-A177-3AD203B41FA5}">
                      <a16:colId xmlns:a16="http://schemas.microsoft.com/office/drawing/2014/main" val="20011"/>
                    </a:ext>
                  </a:extLst>
                </a:gridCol>
                <a:gridCol w="522058">
                  <a:extLst>
                    <a:ext uri="{9D8B030D-6E8A-4147-A177-3AD203B41FA5}">
                      <a16:colId xmlns:a16="http://schemas.microsoft.com/office/drawing/2014/main" val="20012"/>
                    </a:ext>
                  </a:extLst>
                </a:gridCol>
                <a:gridCol w="522058">
                  <a:extLst>
                    <a:ext uri="{9D8B030D-6E8A-4147-A177-3AD203B41FA5}">
                      <a16:colId xmlns:a16="http://schemas.microsoft.com/office/drawing/2014/main" val="20013"/>
                    </a:ext>
                  </a:extLst>
                </a:gridCol>
                <a:gridCol w="522058">
                  <a:extLst>
                    <a:ext uri="{9D8B030D-6E8A-4147-A177-3AD203B41FA5}">
                      <a16:colId xmlns:a16="http://schemas.microsoft.com/office/drawing/2014/main" val="20014"/>
                    </a:ext>
                  </a:extLst>
                </a:gridCol>
                <a:gridCol w="522058">
                  <a:extLst>
                    <a:ext uri="{9D8B030D-6E8A-4147-A177-3AD203B41FA5}">
                      <a16:colId xmlns:a16="http://schemas.microsoft.com/office/drawing/2014/main" val="20015"/>
                    </a:ext>
                  </a:extLst>
                </a:gridCol>
              </a:tblGrid>
              <a:tr h="370840">
                <a:tc>
                  <a:txBody>
                    <a:bodyPr/>
                    <a:lstStyle/>
                    <a:p>
                      <a:r>
                        <a:rPr lang="en-US" dirty="0"/>
                        <a:t>8</a:t>
                      </a:r>
                    </a:p>
                  </a:txBody>
                  <a:tcPr/>
                </a:tc>
                <a:tc>
                  <a:txBody>
                    <a:bodyPr/>
                    <a:lstStyle/>
                    <a:p>
                      <a:r>
                        <a:rPr lang="en-US" dirty="0"/>
                        <a:t>4</a:t>
                      </a:r>
                    </a:p>
                  </a:txBody>
                  <a:tcPr/>
                </a:tc>
                <a:tc>
                  <a:txBody>
                    <a:bodyPr/>
                    <a:lstStyle/>
                    <a:p>
                      <a:r>
                        <a:rPr lang="en-US" dirty="0"/>
                        <a:t>12</a:t>
                      </a:r>
                    </a:p>
                  </a:txBody>
                  <a:tcPr/>
                </a:tc>
                <a:tc>
                  <a:txBody>
                    <a:bodyPr/>
                    <a:lstStyle/>
                    <a:p>
                      <a:r>
                        <a:rPr lang="en-US" dirty="0"/>
                        <a:t>2</a:t>
                      </a:r>
                    </a:p>
                  </a:txBody>
                  <a:tcPr/>
                </a:tc>
                <a:tc>
                  <a:txBody>
                    <a:bodyPr/>
                    <a:lstStyle/>
                    <a:p>
                      <a:r>
                        <a:rPr lang="en-US" dirty="0"/>
                        <a:t>6</a:t>
                      </a:r>
                    </a:p>
                  </a:txBody>
                  <a:tcPr/>
                </a:tc>
                <a:tc>
                  <a:txBody>
                    <a:bodyPr/>
                    <a:lstStyle/>
                    <a:p>
                      <a:r>
                        <a:rPr lang="en-US" dirty="0"/>
                        <a:t>10</a:t>
                      </a:r>
                    </a:p>
                  </a:txBody>
                  <a:tcPr/>
                </a:tc>
                <a:tc>
                  <a:txBody>
                    <a:bodyPr/>
                    <a:lstStyle/>
                    <a:p>
                      <a:r>
                        <a:rPr lang="en-US" dirty="0"/>
                        <a:t>14</a:t>
                      </a:r>
                    </a:p>
                  </a:txBody>
                  <a:tcPr/>
                </a:tc>
                <a:tc>
                  <a:txBody>
                    <a:bodyPr/>
                    <a:lstStyle/>
                    <a:p>
                      <a:r>
                        <a:rPr lang="en-US" dirty="0"/>
                        <a:t>L1</a:t>
                      </a:r>
                    </a:p>
                  </a:txBody>
                  <a:tcPr/>
                </a:tc>
                <a:tc>
                  <a:txBody>
                    <a:bodyPr/>
                    <a:lstStyle/>
                    <a:p>
                      <a:r>
                        <a:rPr lang="en-US" dirty="0"/>
                        <a:t>L2</a:t>
                      </a:r>
                    </a:p>
                  </a:txBody>
                  <a:tcPr/>
                </a:tc>
                <a:tc>
                  <a:txBody>
                    <a:bodyPr/>
                    <a:lstStyle/>
                    <a:p>
                      <a:r>
                        <a:rPr lang="en-US" dirty="0"/>
                        <a:t>L3</a:t>
                      </a:r>
                    </a:p>
                  </a:txBody>
                  <a:tcPr/>
                </a:tc>
                <a:tc>
                  <a:txBody>
                    <a:bodyPr/>
                    <a:lstStyle/>
                    <a:p>
                      <a:r>
                        <a:rPr lang="en-US" dirty="0"/>
                        <a:t>L4</a:t>
                      </a:r>
                    </a:p>
                  </a:txBody>
                  <a:tcPr/>
                </a:tc>
                <a:tc>
                  <a:txBody>
                    <a:bodyPr/>
                    <a:lstStyle/>
                    <a:p>
                      <a:r>
                        <a:rPr lang="en-US" dirty="0"/>
                        <a:t>L5</a:t>
                      </a:r>
                    </a:p>
                  </a:txBody>
                  <a:tcPr/>
                </a:tc>
                <a:tc>
                  <a:txBody>
                    <a:bodyPr/>
                    <a:lstStyle/>
                    <a:p>
                      <a:r>
                        <a:rPr lang="en-US" dirty="0"/>
                        <a:t>L6</a:t>
                      </a:r>
                    </a:p>
                  </a:txBody>
                  <a:tcPr/>
                </a:tc>
                <a:tc>
                  <a:txBody>
                    <a:bodyPr/>
                    <a:lstStyle/>
                    <a:p>
                      <a:r>
                        <a:rPr lang="en-US" dirty="0"/>
                        <a:t>L7</a:t>
                      </a:r>
                    </a:p>
                  </a:txBody>
                  <a:tcPr/>
                </a:tc>
                <a:tc>
                  <a:txBody>
                    <a:bodyPr/>
                    <a:lstStyle/>
                    <a:p>
                      <a:r>
                        <a:rPr lang="en-US" dirty="0"/>
                        <a:t>L8</a:t>
                      </a:r>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2197356" y="5866472"/>
          <a:ext cx="8352928" cy="370840"/>
        </p:xfrm>
        <a:graphic>
          <a:graphicData uri="http://schemas.openxmlformats.org/drawingml/2006/table">
            <a:tbl>
              <a:tblPr firstRow="1" bandRow="1">
                <a:tableStyleId>{21E4AEA4-8DFA-4A89-87EB-49C32662AFE0}</a:tableStyleId>
              </a:tblPr>
              <a:tblGrid>
                <a:gridCol w="522058">
                  <a:extLst>
                    <a:ext uri="{9D8B030D-6E8A-4147-A177-3AD203B41FA5}">
                      <a16:colId xmlns:a16="http://schemas.microsoft.com/office/drawing/2014/main" val="20000"/>
                    </a:ext>
                  </a:extLst>
                </a:gridCol>
                <a:gridCol w="522058">
                  <a:extLst>
                    <a:ext uri="{9D8B030D-6E8A-4147-A177-3AD203B41FA5}">
                      <a16:colId xmlns:a16="http://schemas.microsoft.com/office/drawing/2014/main" val="20001"/>
                    </a:ext>
                  </a:extLst>
                </a:gridCol>
                <a:gridCol w="522058">
                  <a:extLst>
                    <a:ext uri="{9D8B030D-6E8A-4147-A177-3AD203B41FA5}">
                      <a16:colId xmlns:a16="http://schemas.microsoft.com/office/drawing/2014/main" val="20002"/>
                    </a:ext>
                  </a:extLst>
                </a:gridCol>
                <a:gridCol w="522058">
                  <a:extLst>
                    <a:ext uri="{9D8B030D-6E8A-4147-A177-3AD203B41FA5}">
                      <a16:colId xmlns:a16="http://schemas.microsoft.com/office/drawing/2014/main" val="20003"/>
                    </a:ext>
                  </a:extLst>
                </a:gridCol>
                <a:gridCol w="522058">
                  <a:extLst>
                    <a:ext uri="{9D8B030D-6E8A-4147-A177-3AD203B41FA5}">
                      <a16:colId xmlns:a16="http://schemas.microsoft.com/office/drawing/2014/main" val="20004"/>
                    </a:ext>
                  </a:extLst>
                </a:gridCol>
                <a:gridCol w="522058">
                  <a:extLst>
                    <a:ext uri="{9D8B030D-6E8A-4147-A177-3AD203B41FA5}">
                      <a16:colId xmlns:a16="http://schemas.microsoft.com/office/drawing/2014/main" val="20005"/>
                    </a:ext>
                  </a:extLst>
                </a:gridCol>
                <a:gridCol w="522058">
                  <a:extLst>
                    <a:ext uri="{9D8B030D-6E8A-4147-A177-3AD203B41FA5}">
                      <a16:colId xmlns:a16="http://schemas.microsoft.com/office/drawing/2014/main" val="20006"/>
                    </a:ext>
                  </a:extLst>
                </a:gridCol>
                <a:gridCol w="522058">
                  <a:extLst>
                    <a:ext uri="{9D8B030D-6E8A-4147-A177-3AD203B41FA5}">
                      <a16:colId xmlns:a16="http://schemas.microsoft.com/office/drawing/2014/main" val="20007"/>
                    </a:ext>
                  </a:extLst>
                </a:gridCol>
                <a:gridCol w="522058">
                  <a:extLst>
                    <a:ext uri="{9D8B030D-6E8A-4147-A177-3AD203B41FA5}">
                      <a16:colId xmlns:a16="http://schemas.microsoft.com/office/drawing/2014/main" val="20008"/>
                    </a:ext>
                  </a:extLst>
                </a:gridCol>
                <a:gridCol w="522058">
                  <a:extLst>
                    <a:ext uri="{9D8B030D-6E8A-4147-A177-3AD203B41FA5}">
                      <a16:colId xmlns:a16="http://schemas.microsoft.com/office/drawing/2014/main" val="20009"/>
                    </a:ext>
                  </a:extLst>
                </a:gridCol>
                <a:gridCol w="522058">
                  <a:extLst>
                    <a:ext uri="{9D8B030D-6E8A-4147-A177-3AD203B41FA5}">
                      <a16:colId xmlns:a16="http://schemas.microsoft.com/office/drawing/2014/main" val="20010"/>
                    </a:ext>
                  </a:extLst>
                </a:gridCol>
                <a:gridCol w="522058">
                  <a:extLst>
                    <a:ext uri="{9D8B030D-6E8A-4147-A177-3AD203B41FA5}">
                      <a16:colId xmlns:a16="http://schemas.microsoft.com/office/drawing/2014/main" val="20011"/>
                    </a:ext>
                  </a:extLst>
                </a:gridCol>
                <a:gridCol w="522058">
                  <a:extLst>
                    <a:ext uri="{9D8B030D-6E8A-4147-A177-3AD203B41FA5}">
                      <a16:colId xmlns:a16="http://schemas.microsoft.com/office/drawing/2014/main" val="20012"/>
                    </a:ext>
                  </a:extLst>
                </a:gridCol>
                <a:gridCol w="522058">
                  <a:extLst>
                    <a:ext uri="{9D8B030D-6E8A-4147-A177-3AD203B41FA5}">
                      <a16:colId xmlns:a16="http://schemas.microsoft.com/office/drawing/2014/main" val="20013"/>
                    </a:ext>
                  </a:extLst>
                </a:gridCol>
                <a:gridCol w="522058">
                  <a:extLst>
                    <a:ext uri="{9D8B030D-6E8A-4147-A177-3AD203B41FA5}">
                      <a16:colId xmlns:a16="http://schemas.microsoft.com/office/drawing/2014/main" val="20014"/>
                    </a:ext>
                  </a:extLst>
                </a:gridCol>
                <a:gridCol w="522058">
                  <a:extLst>
                    <a:ext uri="{9D8B030D-6E8A-4147-A177-3AD203B41FA5}">
                      <a16:colId xmlns:a16="http://schemas.microsoft.com/office/drawing/2014/main" val="20015"/>
                    </a:ext>
                  </a:extLst>
                </a:gridCol>
              </a:tblGrid>
              <a:tr h="370840">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P</a:t>
                      </a:r>
                    </a:p>
                  </a:txBody>
                  <a:tcPr/>
                </a:tc>
                <a:extLst>
                  <a:ext uri="{0D108BD9-81ED-4DB2-BD59-A6C34878D82A}">
                    <a16:rowId xmlns:a16="http://schemas.microsoft.com/office/drawing/2014/main" val="10000"/>
                  </a:ext>
                </a:extLst>
              </a:tr>
            </a:tbl>
          </a:graphicData>
        </a:graphic>
      </p:graphicFrame>
      <p:cxnSp>
        <p:nvCxnSpPr>
          <p:cNvPr id="11" name="Elbow Connector 10"/>
          <p:cNvCxnSpPr>
            <a:endCxn id="9" idx="1"/>
          </p:cNvCxnSpPr>
          <p:nvPr/>
        </p:nvCxnSpPr>
        <p:spPr>
          <a:xfrm rot="10800000" flipV="1">
            <a:off x="2197356" y="5550162"/>
            <a:ext cx="3826636" cy="501730"/>
          </a:xfrm>
          <a:prstGeom prst="bentConnector3">
            <a:avLst>
              <a:gd name="adj1" fmla="val 10597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23992" y="5301208"/>
            <a:ext cx="0" cy="248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Elbow Connector 3"/>
          <p:cNvCxnSpPr>
            <a:endCxn id="6" idx="1"/>
          </p:cNvCxnSpPr>
          <p:nvPr/>
        </p:nvCxnSpPr>
        <p:spPr>
          <a:xfrm rot="10800000">
            <a:off x="2063552" y="5115788"/>
            <a:ext cx="8208912" cy="545460"/>
          </a:xfrm>
          <a:prstGeom prst="bentConnector3">
            <a:avLst>
              <a:gd name="adj1" fmla="val 10278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72464" y="5661250"/>
            <a:ext cx="0" cy="2160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 calcmode="lin" valueType="num">
                                      <p:cBhvr additive="base">
                                        <p:cTn id="2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van </a:t>
            </a:r>
            <a:r>
              <a:rPr lang="en-US" dirty="0" err="1"/>
              <a:t>Emde</a:t>
            </a:r>
            <a:r>
              <a:rPr lang="en-US" dirty="0"/>
              <a:t> Boas layout for binary trees</a:t>
            </a:r>
          </a:p>
        </p:txBody>
      </p:sp>
      <p:sp>
        <p:nvSpPr>
          <p:cNvPr id="3" name="Text Placeholder 2"/>
          <p:cNvSpPr>
            <a:spLocks noGrp="1"/>
          </p:cNvSpPr>
          <p:nvPr>
            <p:ph type="body" sz="quarter" idx="4294967295"/>
          </p:nvPr>
        </p:nvSpPr>
        <p:spPr>
          <a:xfrm>
            <a:off x="0" y="1123950"/>
            <a:ext cx="11183938"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Clearly not cache-oblivious as we exploit our knowledge of the hardware</a:t>
            </a:r>
          </a:p>
          <a:p>
            <a:r>
              <a:rPr lang="en-US" dirty="0"/>
              <a:t>The representation is a bit more complex to understand</a:t>
            </a:r>
          </a:p>
          <a:p>
            <a:r>
              <a:rPr lang="en-US" dirty="0"/>
              <a:t>Rotations and so on to rebalance will be a bit more cumbersome, but it is possible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692697"/>
            <a:ext cx="8964488" cy="354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51584" y="692696"/>
            <a:ext cx="6840760"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31504" y="2296716"/>
            <a:ext cx="792088"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23592" y="2296716"/>
            <a:ext cx="720080"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5680" y="2297485"/>
            <a:ext cx="1152128"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67808" y="2297485"/>
            <a:ext cx="1224136" cy="193555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63952" y="2297485"/>
            <a:ext cx="792088"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56040" y="2297485"/>
            <a:ext cx="1728192" cy="193555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84232" y="2300189"/>
            <a:ext cx="1080120" cy="158417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95556" y="2276873"/>
            <a:ext cx="1300436" cy="1607493"/>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84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van </a:t>
            </a:r>
            <a:r>
              <a:rPr lang="en-US" dirty="0" err="1"/>
              <a:t>Emde</a:t>
            </a:r>
            <a:r>
              <a:rPr lang="en-US" dirty="0"/>
              <a:t> Boas layout for binary trees</a:t>
            </a:r>
          </a:p>
        </p:txBody>
      </p:sp>
      <p:sp>
        <p:nvSpPr>
          <p:cNvPr id="3" name="Text Placeholder 2"/>
          <p:cNvSpPr>
            <a:spLocks noGrp="1"/>
          </p:cNvSpPr>
          <p:nvPr>
            <p:ph type="body" sz="quarter" idx="4294967295"/>
          </p:nvPr>
        </p:nvSpPr>
        <p:spPr>
          <a:xfrm>
            <a:off x="880844" y="1132339"/>
            <a:ext cx="11183938" cy="5327650"/>
          </a:xfrm>
        </p:spPr>
        <p:txBody>
          <a:bodyPr/>
          <a:lstStyle/>
          <a:p>
            <a:r>
              <a:rPr lang="en-US" dirty="0"/>
              <a:t>You can also implement it cache oblivious</a:t>
            </a:r>
          </a:p>
          <a:p>
            <a:endParaRPr lang="en-US" dirty="0"/>
          </a:p>
          <a:p>
            <a:r>
              <a:rPr lang="en-US" dirty="0"/>
              <a:t>Instead of optimizing on cache-line size, you could optimize on page size</a:t>
            </a:r>
          </a:p>
          <a:p>
            <a:pPr lvl="1"/>
            <a:r>
              <a:rPr lang="en-US" dirty="0"/>
              <a:t>Fit 9 levels of a binary tree in the first 511 elements</a:t>
            </a:r>
          </a:p>
          <a:p>
            <a:pPr lvl="1"/>
            <a:r>
              <a:rPr lang="en-US" dirty="0"/>
              <a:t>Level 10 contains 512 references to the continuation pages</a:t>
            </a:r>
          </a:p>
          <a:p>
            <a:pPr lvl="1"/>
            <a:endParaRPr lang="en-US" dirty="0"/>
          </a:p>
          <a:p>
            <a:r>
              <a:rPr lang="en-US" dirty="0"/>
              <a:t>But!</a:t>
            </a:r>
          </a:p>
          <a:p>
            <a:pPr lvl="1"/>
            <a:r>
              <a:rPr lang="en-US" dirty="0"/>
              <a:t>you need to know/understand the problem you want to fix</a:t>
            </a:r>
          </a:p>
          <a:p>
            <a:pPr lvl="2"/>
            <a:r>
              <a:rPr lang="en-US" dirty="0"/>
              <a:t>E.g. amount of searches vs inserts vs deletes</a:t>
            </a:r>
          </a:p>
          <a:p>
            <a:pPr lvl="2"/>
            <a:r>
              <a:rPr lang="en-US" dirty="0"/>
              <a:t>Only parallel searching, or also parallel modifications</a:t>
            </a:r>
          </a:p>
          <a:p>
            <a:pPr lvl="2"/>
            <a:r>
              <a:rPr lang="en-US" dirty="0"/>
              <a:t>…</a:t>
            </a:r>
          </a:p>
          <a:p>
            <a:pPr lvl="1"/>
            <a:r>
              <a:rPr lang="en-US" dirty="0"/>
              <a:t>you need to test and measure, but also try to explain the results</a:t>
            </a:r>
          </a:p>
          <a:p>
            <a:endParaRPr lang="en-US" dirty="0"/>
          </a:p>
        </p:txBody>
      </p:sp>
    </p:spTree>
    <p:extLst>
      <p:ext uri="{BB962C8B-B14F-4D97-AF65-F5344CB8AC3E}">
        <p14:creationId xmlns:p14="http://schemas.microsoft.com/office/powerpoint/2010/main" val="35406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results: cache-line optimized version</a:t>
            </a:r>
          </a:p>
        </p:txBody>
      </p:sp>
      <p:sp>
        <p:nvSpPr>
          <p:cNvPr id="3" name="Text Placeholder 2"/>
          <p:cNvSpPr>
            <a:spLocks noGrp="1"/>
          </p:cNvSpPr>
          <p:nvPr>
            <p:ph type="body" sz="quarter" idx="4294967295"/>
          </p:nvPr>
        </p:nvSpPr>
        <p:spPr>
          <a:xfrm>
            <a:off x="1803633" y="859304"/>
            <a:ext cx="8388350" cy="5327650"/>
          </a:xfrm>
        </p:spPr>
        <p:txBody>
          <a:bodyPr/>
          <a:lstStyle/>
          <a:p>
            <a:r>
              <a:rPr lang="en-US" dirty="0"/>
              <a:t>10% slower w.r.t. our </a:t>
            </a:r>
            <a:r>
              <a:rPr lang="en-US" dirty="0" err="1"/>
              <a:t>OptimizedBinarySearch</a:t>
            </a:r>
            <a:r>
              <a:rPr lang="en-US" dirty="0"/>
              <a:t> for smaller amounts of elements</a:t>
            </a:r>
          </a:p>
          <a:p>
            <a:pPr lvl="1"/>
            <a:r>
              <a:rPr lang="en-US" dirty="0"/>
              <a:t>The data-structure uses 50% more memory for storing the references</a:t>
            </a:r>
          </a:p>
          <a:p>
            <a:pPr lvl="2"/>
            <a:r>
              <a:rPr lang="en-US" dirty="0"/>
              <a:t>In a 4KB page we can fit 1024 elements for the first representation, but we need 1024/7*16*4 = +/-9KB for the BST representation</a:t>
            </a:r>
          </a:p>
          <a:p>
            <a:pPr lvl="3"/>
            <a:r>
              <a:rPr lang="en-US" dirty="0"/>
              <a:t>7 </a:t>
            </a:r>
            <a:r>
              <a:rPr lang="en-US" dirty="0">
                <a:sym typeface="Wingdings" panose="05000000000000000000" pitchFamily="2" charset="2"/>
              </a:rPr>
              <a:t> useful elements that fit in 1 cache line</a:t>
            </a:r>
          </a:p>
          <a:p>
            <a:pPr lvl="3"/>
            <a:r>
              <a:rPr lang="en-US" dirty="0">
                <a:sym typeface="Wingdings" panose="05000000000000000000" pitchFamily="2" charset="2"/>
              </a:rPr>
              <a:t>16  available elements in cache line</a:t>
            </a:r>
          </a:p>
          <a:p>
            <a:pPr lvl="3"/>
            <a:r>
              <a:rPr lang="en-US" dirty="0">
                <a:sym typeface="Wingdings" panose="05000000000000000000" pitchFamily="2" charset="2"/>
              </a:rPr>
              <a:t>4  bytes per element</a:t>
            </a:r>
          </a:p>
          <a:p>
            <a:pPr lvl="2"/>
            <a:r>
              <a:rPr lang="en-US" dirty="0">
                <a:sym typeface="Wingdings" panose="05000000000000000000" pitchFamily="2" charset="2"/>
              </a:rPr>
              <a:t>No prefetching over page boundaries</a:t>
            </a:r>
            <a:endParaRPr lang="en-US" dirty="0"/>
          </a:p>
          <a:p>
            <a:pPr lvl="1"/>
            <a:r>
              <a:rPr lang="en-US" dirty="0"/>
              <a:t>But we have of course increased functionality as we can also insert/delete and keep the thing balanced</a:t>
            </a:r>
          </a:p>
          <a:p>
            <a:pPr lvl="1"/>
            <a:r>
              <a:rPr lang="en-US" dirty="0"/>
              <a:t>The added complexity (extra function calls) also add some extra time</a:t>
            </a:r>
          </a:p>
          <a:p>
            <a:pPr lvl="1"/>
            <a:endParaRPr lang="en-US" dirty="0"/>
          </a:p>
          <a:p>
            <a:r>
              <a:rPr lang="en-US" dirty="0"/>
              <a:t>The gap decreases when the amount of elements grows</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0390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old B-Trees</a:t>
            </a:r>
          </a:p>
        </p:txBody>
      </p:sp>
      <p:sp>
        <p:nvSpPr>
          <p:cNvPr id="3" name="Text Placeholder 2"/>
          <p:cNvSpPr>
            <a:spLocks noGrp="1"/>
          </p:cNvSpPr>
          <p:nvPr>
            <p:ph type="body" sz="quarter" idx="4294967295"/>
          </p:nvPr>
        </p:nvSpPr>
        <p:spPr>
          <a:xfrm>
            <a:off x="1805594" y="928892"/>
            <a:ext cx="8532812" cy="5327650"/>
          </a:xfrm>
        </p:spPr>
        <p:txBody>
          <a:bodyPr/>
          <a:lstStyle/>
          <a:p>
            <a:r>
              <a:rPr lang="en-US" dirty="0"/>
              <a:t>Remember the B-Trees used in databases to overcome the slow hard-drives vs RAM memory?</a:t>
            </a:r>
          </a:p>
          <a:p>
            <a:r>
              <a:rPr lang="en-US" dirty="0">
                <a:sym typeface="Wingdings" panose="05000000000000000000" pitchFamily="2" charset="2"/>
              </a:rPr>
              <a:t> replace “hard-drives” with RAM and “RAM” with cache</a:t>
            </a:r>
          </a:p>
          <a:p>
            <a:endParaRPr lang="en-US" dirty="0">
              <a:sym typeface="Wingdings" panose="05000000000000000000" pitchFamily="2" charset="2"/>
            </a:endParaRPr>
          </a:p>
          <a:p>
            <a:r>
              <a:rPr lang="en-US" dirty="0">
                <a:sym typeface="Wingdings" panose="05000000000000000000" pitchFamily="2" charset="2"/>
              </a:rPr>
              <a:t>Suppose we store uint32_t, i.e. 4 bytes</a:t>
            </a:r>
          </a:p>
          <a:p>
            <a:pPr lvl="1"/>
            <a:r>
              <a:rPr lang="en-US" dirty="0">
                <a:sym typeface="Wingdings" panose="05000000000000000000" pitchFamily="2" charset="2"/>
              </a:rPr>
              <a:t>So, in 64-bytes, we can fit 16 elements</a:t>
            </a:r>
          </a:p>
          <a:p>
            <a:endParaRPr lang="en-US" dirty="0">
              <a:sym typeface="Wingdings" panose="05000000000000000000" pitchFamily="2" charset="2"/>
            </a:endParaRPr>
          </a:p>
          <a:p>
            <a:r>
              <a:rPr lang="en-US" dirty="0">
                <a:sym typeface="Wingdings" panose="05000000000000000000" pitchFamily="2" charset="2"/>
              </a:rPr>
              <a:t> Let’s create a 16-ary tree</a:t>
            </a:r>
          </a:p>
          <a:p>
            <a:endParaRPr lang="en-US" dirty="0"/>
          </a:p>
          <a:p>
            <a:endParaRPr lang="en-US" dirty="0"/>
          </a:p>
        </p:txBody>
      </p:sp>
    </p:spTree>
    <p:extLst>
      <p:ext uri="{BB962C8B-B14F-4D97-AF65-F5344CB8AC3E}">
        <p14:creationId xmlns:p14="http://schemas.microsoft.com/office/powerpoint/2010/main" val="17323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16-ary tree search</a:t>
            </a:r>
          </a:p>
        </p:txBody>
      </p:sp>
      <p:sp>
        <p:nvSpPr>
          <p:cNvPr id="3" name="Text Placeholder 2"/>
          <p:cNvSpPr>
            <a:spLocks noGrp="1"/>
          </p:cNvSpPr>
          <p:nvPr>
            <p:ph type="body" sz="quarter" idx="4294967295"/>
          </p:nvPr>
        </p:nvSpPr>
        <p:spPr>
          <a:xfrm>
            <a:off x="3659188" y="836613"/>
            <a:ext cx="8532812" cy="5327650"/>
          </a:xfrm>
        </p:spPr>
        <p:txBody>
          <a:bodyPr/>
          <a:lstStyle/>
          <a:p>
            <a:endParaRPr lang="en-US" dirty="0"/>
          </a:p>
          <a:p>
            <a:endParaRPr lang="en-US"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094259"/>
            <a:ext cx="8136904" cy="531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4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16-ary tree search: the results</a:t>
            </a:r>
          </a:p>
        </p:txBody>
      </p:sp>
      <p:sp>
        <p:nvSpPr>
          <p:cNvPr id="3" name="Text Placeholder 2"/>
          <p:cNvSpPr>
            <a:spLocks noGrp="1"/>
          </p:cNvSpPr>
          <p:nvPr>
            <p:ph type="body" sz="quarter" idx="4294967295"/>
          </p:nvPr>
        </p:nvSpPr>
        <p:spPr>
          <a:xfrm>
            <a:off x="3659188" y="836613"/>
            <a:ext cx="8532812" cy="5327650"/>
          </a:xfrm>
        </p:spPr>
        <p:txBody>
          <a:bodyPr/>
          <a:lstStyle/>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60" y="888578"/>
            <a:ext cx="844391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1991544" y="4509120"/>
            <a:ext cx="7992888" cy="707886"/>
          </a:xfrm>
          <a:prstGeom prst="rect">
            <a:avLst/>
          </a:prstGeom>
          <a:noFill/>
        </p:spPr>
        <p:txBody>
          <a:bodyPr wrap="square" rtlCol="0">
            <a:spAutoFit/>
          </a:bodyPr>
          <a:lstStyle/>
          <a:p>
            <a:pPr algn="ctr"/>
            <a:r>
              <a:rPr lang="en-US" sz="4000" dirty="0"/>
              <a:t>Credits</a:t>
            </a:r>
          </a:p>
        </p:txBody>
      </p:sp>
      <p:sp>
        <p:nvSpPr>
          <p:cNvPr id="9" name="Rectangle: Rounded Corners 8">
            <a:extLst>
              <a:ext uri="{FF2B5EF4-FFF2-40B4-BE49-F238E27FC236}">
                <a16:creationId xmlns:a16="http://schemas.microsoft.com/office/drawing/2014/main" id="{4DFF4472-2430-40EA-AC74-00030C852644}"/>
              </a:ext>
            </a:extLst>
          </p:cNvPr>
          <p:cNvSpPr/>
          <p:nvPr/>
        </p:nvSpPr>
        <p:spPr>
          <a:xfrm>
            <a:off x="1775520" y="944724"/>
            <a:ext cx="8424936" cy="2808312"/>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dirty="0"/>
              <a:t>Investigations were done by OMP R&amp;I department</a:t>
            </a:r>
          </a:p>
          <a:p>
            <a:pPr marL="742950" lvl="1" indent="-285750">
              <a:buFont typeface="Arial" panose="020B0604020202020204" pitchFamily="34" charset="0"/>
              <a:buChar char="•"/>
            </a:pPr>
            <a:r>
              <a:rPr lang="en-US" dirty="0"/>
              <a:t>Davy Van Nieuwenborgh, Bart Tanghe, Patrick Van Cauteren</a:t>
            </a:r>
          </a:p>
        </p:txBody>
      </p:sp>
      <p:pic>
        <p:nvPicPr>
          <p:cNvPr id="3" name="Picture 2">
            <a:extLst>
              <a:ext uri="{FF2B5EF4-FFF2-40B4-BE49-F238E27FC236}">
                <a16:creationId xmlns:a16="http://schemas.microsoft.com/office/drawing/2014/main" id="{12A1C144-A43B-48DD-AD1F-CB11486A0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2708920"/>
            <a:ext cx="802258" cy="802258"/>
          </a:xfrm>
          <a:prstGeom prst="rect">
            <a:avLst/>
          </a:prstGeom>
        </p:spPr>
      </p:pic>
      <p:pic>
        <p:nvPicPr>
          <p:cNvPr id="6" name="Picture 5">
            <a:extLst>
              <a:ext uri="{FF2B5EF4-FFF2-40B4-BE49-F238E27FC236}">
                <a16:creationId xmlns:a16="http://schemas.microsoft.com/office/drawing/2014/main" id="{D60089CB-A072-4D9E-A604-7D7B086D5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65" y="2696915"/>
            <a:ext cx="802258" cy="802258"/>
          </a:xfrm>
          <a:prstGeom prst="rect">
            <a:avLst/>
          </a:prstGeom>
        </p:spPr>
      </p:pic>
      <p:pic>
        <p:nvPicPr>
          <p:cNvPr id="8" name="Picture 7">
            <a:extLst>
              <a:ext uri="{FF2B5EF4-FFF2-40B4-BE49-F238E27FC236}">
                <a16:creationId xmlns:a16="http://schemas.microsoft.com/office/drawing/2014/main" id="{35FA9258-C198-47A8-8116-DDA4735C1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759" y="2632230"/>
            <a:ext cx="814263" cy="814263"/>
          </a:xfrm>
          <a:prstGeom prst="rect">
            <a:avLst/>
          </a:prstGeom>
        </p:spPr>
      </p:pic>
    </p:spTree>
    <p:extLst>
      <p:ext uri="{BB962C8B-B14F-4D97-AF65-F5344CB8AC3E}">
        <p14:creationId xmlns:p14="http://schemas.microsoft.com/office/powerpoint/2010/main" val="32297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from the game industry</a:t>
            </a:r>
          </a:p>
        </p:txBody>
      </p:sp>
      <p:pic>
        <p:nvPicPr>
          <p:cNvPr id="4" name="Picture 3">
            <a:extLst>
              <a:ext uri="{FF2B5EF4-FFF2-40B4-BE49-F238E27FC236}">
                <a16:creationId xmlns:a16="http://schemas.microsoft.com/office/drawing/2014/main" id="{64B06C09-6989-489A-9BF3-5031224C7C23}"/>
              </a:ext>
            </a:extLst>
          </p:cNvPr>
          <p:cNvPicPr>
            <a:picLocks noChangeAspect="1"/>
          </p:cNvPicPr>
          <p:nvPr/>
        </p:nvPicPr>
        <p:blipFill>
          <a:blip r:embed="rId2"/>
          <a:stretch>
            <a:fillRect/>
          </a:stretch>
        </p:blipFill>
        <p:spPr>
          <a:xfrm>
            <a:off x="1788935" y="3624903"/>
            <a:ext cx="3634924" cy="2642084"/>
          </a:xfrm>
          <a:prstGeom prst="rect">
            <a:avLst/>
          </a:prstGeom>
        </p:spPr>
      </p:pic>
      <p:pic>
        <p:nvPicPr>
          <p:cNvPr id="6" name="Picture 5">
            <a:extLst>
              <a:ext uri="{FF2B5EF4-FFF2-40B4-BE49-F238E27FC236}">
                <a16:creationId xmlns:a16="http://schemas.microsoft.com/office/drawing/2014/main" id="{62D31E24-DE6D-4BD7-916D-C4305E68C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481" y="3547758"/>
            <a:ext cx="4787052" cy="2642084"/>
          </a:xfrm>
          <a:prstGeom prst="rect">
            <a:avLst/>
          </a:prstGeom>
        </p:spPr>
      </p:pic>
      <p:sp>
        <p:nvSpPr>
          <p:cNvPr id="10" name="Rectangle 9">
            <a:extLst>
              <a:ext uri="{FF2B5EF4-FFF2-40B4-BE49-F238E27FC236}">
                <a16:creationId xmlns:a16="http://schemas.microsoft.com/office/drawing/2014/main" id="{31FDFD5D-9633-41F2-96E6-B9A6F4CB3E14}"/>
              </a:ext>
            </a:extLst>
          </p:cNvPr>
          <p:cNvSpPr/>
          <p:nvPr/>
        </p:nvSpPr>
        <p:spPr>
          <a:xfrm>
            <a:off x="1884000" y="1099034"/>
            <a:ext cx="6804288" cy="369332"/>
          </a:xfrm>
          <a:prstGeom prst="rect">
            <a:avLst/>
          </a:prstGeom>
        </p:spPr>
        <p:txBody>
          <a:bodyPr wrap="square">
            <a:spAutoFit/>
          </a:bodyPr>
          <a:lstStyle/>
          <a:p>
            <a:r>
              <a:rPr lang="en-US" dirty="0">
                <a:hlinkClick r:id="rId4"/>
              </a:rPr>
              <a:t>http://gameprogrammingpatterns.com/data-locality.html</a:t>
            </a:r>
            <a:endParaRPr lang="en-US" dirty="0"/>
          </a:p>
        </p:txBody>
      </p:sp>
      <p:sp>
        <p:nvSpPr>
          <p:cNvPr id="11" name="Rectangle 10">
            <a:extLst>
              <a:ext uri="{FF2B5EF4-FFF2-40B4-BE49-F238E27FC236}">
                <a16:creationId xmlns:a16="http://schemas.microsoft.com/office/drawing/2014/main" id="{1D3DDB7D-B29C-40D4-A832-9282F3EEA79E}"/>
              </a:ext>
            </a:extLst>
          </p:cNvPr>
          <p:cNvSpPr/>
          <p:nvPr/>
        </p:nvSpPr>
        <p:spPr>
          <a:xfrm>
            <a:off x="2207568" y="1807801"/>
            <a:ext cx="756084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222222"/>
                </a:solidFill>
                <a:latin typeface="Merriweather"/>
              </a:rPr>
              <a:t>When I got some stuff working, I was surprised. I knew it was a big deal, but there’s nothing quite like seeing it with your own eyes. </a:t>
            </a:r>
            <a:r>
              <a:rPr lang="en-US" dirty="0">
                <a:solidFill>
                  <a:srgbClr val="222222"/>
                </a:solidFill>
                <a:latin typeface="&amp;quot"/>
              </a:rPr>
              <a:t>I wrote two programs</a:t>
            </a:r>
            <a:r>
              <a:rPr lang="en-US" dirty="0">
                <a:solidFill>
                  <a:srgbClr val="222222"/>
                </a:solidFill>
                <a:latin typeface="Merriweather"/>
              </a:rPr>
              <a:t> that did the </a:t>
            </a:r>
            <a:r>
              <a:rPr lang="en-US" i="1" dirty="0">
                <a:solidFill>
                  <a:srgbClr val="222222"/>
                </a:solidFill>
                <a:latin typeface="&amp;quot"/>
              </a:rPr>
              <a:t>exact same</a:t>
            </a:r>
            <a:r>
              <a:rPr lang="en-US" dirty="0">
                <a:solidFill>
                  <a:srgbClr val="222222"/>
                </a:solidFill>
                <a:latin typeface="Merriweather"/>
              </a:rPr>
              <a:t> computation. The only difference was how many cache misses they caused. The slow one was </a:t>
            </a:r>
            <a:r>
              <a:rPr lang="en-US" b="1" i="1" dirty="0">
                <a:solidFill>
                  <a:srgbClr val="222222"/>
                </a:solidFill>
                <a:latin typeface="&amp;quot"/>
              </a:rPr>
              <a:t>fifty times</a:t>
            </a:r>
            <a:r>
              <a:rPr lang="en-US" b="1" dirty="0">
                <a:solidFill>
                  <a:srgbClr val="222222"/>
                </a:solidFill>
                <a:latin typeface="Merriweather"/>
              </a:rPr>
              <a:t> slower</a:t>
            </a:r>
            <a:r>
              <a:rPr lang="en-US" dirty="0">
                <a:solidFill>
                  <a:srgbClr val="222222"/>
                </a:solidFill>
                <a:latin typeface="Merriweather"/>
              </a:rPr>
              <a:t> than the other.</a:t>
            </a:r>
            <a:endParaRPr lang="en-US" dirty="0"/>
          </a:p>
        </p:txBody>
      </p:sp>
    </p:spTree>
    <p:extLst>
      <p:ext uri="{BB962C8B-B14F-4D97-AF65-F5344CB8AC3E}">
        <p14:creationId xmlns:p14="http://schemas.microsoft.com/office/powerpoint/2010/main" val="143327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from the game industry</a:t>
            </a:r>
          </a:p>
        </p:txBody>
      </p:sp>
      <p:pic>
        <p:nvPicPr>
          <p:cNvPr id="7" name="Picture 6">
            <a:extLst>
              <a:ext uri="{FF2B5EF4-FFF2-40B4-BE49-F238E27FC236}">
                <a16:creationId xmlns:a16="http://schemas.microsoft.com/office/drawing/2014/main" id="{200D8E49-54CE-478A-A1E2-1CCB4ED9A552}"/>
              </a:ext>
            </a:extLst>
          </p:cNvPr>
          <p:cNvPicPr>
            <a:picLocks noChangeAspect="1"/>
          </p:cNvPicPr>
          <p:nvPr/>
        </p:nvPicPr>
        <p:blipFill>
          <a:blip r:embed="rId2"/>
          <a:stretch>
            <a:fillRect/>
          </a:stretch>
        </p:blipFill>
        <p:spPr>
          <a:xfrm>
            <a:off x="1832153" y="1458245"/>
            <a:ext cx="3852428" cy="4280475"/>
          </a:xfrm>
          <a:prstGeom prst="rect">
            <a:avLst/>
          </a:prstGeom>
        </p:spPr>
      </p:pic>
      <p:pic>
        <p:nvPicPr>
          <p:cNvPr id="9" name="Picture 8">
            <a:extLst>
              <a:ext uri="{FF2B5EF4-FFF2-40B4-BE49-F238E27FC236}">
                <a16:creationId xmlns:a16="http://schemas.microsoft.com/office/drawing/2014/main" id="{91BB795A-2EAE-4871-8EFE-D98456335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152" y="1458245"/>
            <a:ext cx="4593525" cy="1241135"/>
          </a:xfrm>
          <a:prstGeom prst="rect">
            <a:avLst/>
          </a:prstGeom>
        </p:spPr>
      </p:pic>
    </p:spTree>
    <p:extLst>
      <p:ext uri="{BB962C8B-B14F-4D97-AF65-F5344CB8AC3E}">
        <p14:creationId xmlns:p14="http://schemas.microsoft.com/office/powerpoint/2010/main" val="21312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on alignment</a:t>
            </a:r>
          </a:p>
        </p:txBody>
      </p:sp>
      <p:sp>
        <p:nvSpPr>
          <p:cNvPr id="3" name="Text Placeholder 2"/>
          <p:cNvSpPr>
            <a:spLocks noGrp="1"/>
          </p:cNvSpPr>
          <p:nvPr>
            <p:ph type="body" sz="quarter" idx="4294967295"/>
          </p:nvPr>
        </p:nvSpPr>
        <p:spPr>
          <a:xfrm>
            <a:off x="738232" y="1165895"/>
            <a:ext cx="11183938" cy="5327650"/>
          </a:xfrm>
        </p:spPr>
        <p:txBody>
          <a:bodyPr/>
          <a:lstStyle/>
          <a:p>
            <a:r>
              <a:rPr lang="en-US" dirty="0"/>
              <a:t>Alignment is important</a:t>
            </a:r>
          </a:p>
          <a:p>
            <a:pPr lvl="1"/>
            <a:r>
              <a:rPr lang="en-US" dirty="0"/>
              <a:t>If your structure is less then 64-bytes, make sure it is not spread over a cache line, i.e. align on 64-bytes if needed!</a:t>
            </a:r>
          </a:p>
          <a:p>
            <a:pPr lvl="1"/>
            <a:r>
              <a:rPr lang="en-US" dirty="0"/>
              <a:t>When your structure is bigger then 64-bytes, make sure to align it on 64-bytes!</a:t>
            </a:r>
          </a:p>
          <a:p>
            <a:pPr lvl="2"/>
            <a:r>
              <a:rPr lang="en-US" dirty="0"/>
              <a:t>Hot/cold splitting if needed</a:t>
            </a:r>
          </a:p>
          <a:p>
            <a:pPr lvl="1"/>
            <a:r>
              <a:rPr lang="en-US" dirty="0"/>
              <a:t>Reduce amounts of padding bytes</a:t>
            </a:r>
          </a:p>
          <a:p>
            <a:pPr marL="444500" lvl="1" indent="0">
              <a:buNone/>
            </a:pP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113527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2099556" y="2924944"/>
            <a:ext cx="7992888" cy="707886"/>
          </a:xfrm>
          <a:prstGeom prst="rect">
            <a:avLst/>
          </a:prstGeom>
          <a:noFill/>
        </p:spPr>
        <p:txBody>
          <a:bodyPr wrap="square" rtlCol="0">
            <a:spAutoFit/>
          </a:bodyPr>
          <a:lstStyle/>
          <a:p>
            <a:pPr algn="ctr"/>
            <a:r>
              <a:rPr lang="en-US" sz="4000" dirty="0">
                <a:solidFill>
                  <a:srgbClr val="495257"/>
                </a:solidFill>
                <a:latin typeface="Verdana"/>
              </a:rPr>
              <a:t>Things to remember</a:t>
            </a:r>
          </a:p>
        </p:txBody>
      </p:sp>
      <p:pic>
        <p:nvPicPr>
          <p:cNvPr id="3" name="Picture 2">
            <a:extLst>
              <a:ext uri="{FF2B5EF4-FFF2-40B4-BE49-F238E27FC236}">
                <a16:creationId xmlns:a16="http://schemas.microsoft.com/office/drawing/2014/main" id="{E4ED00EC-5689-4CF3-AE8A-A117548A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24" y="3861048"/>
            <a:ext cx="2571750" cy="1771650"/>
          </a:xfrm>
          <a:prstGeom prst="rect">
            <a:avLst/>
          </a:prstGeom>
        </p:spPr>
      </p:pic>
    </p:spTree>
    <p:extLst>
      <p:ext uri="{BB962C8B-B14F-4D97-AF65-F5344CB8AC3E}">
        <p14:creationId xmlns:p14="http://schemas.microsoft.com/office/powerpoint/2010/main" val="25317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a:t>
            </a:r>
          </a:p>
        </p:txBody>
      </p:sp>
      <p:sp>
        <p:nvSpPr>
          <p:cNvPr id="3" name="Text Placeholder 2"/>
          <p:cNvSpPr>
            <a:spLocks noGrp="1"/>
          </p:cNvSpPr>
          <p:nvPr>
            <p:ph type="body" sz="quarter" idx="4294967295"/>
          </p:nvPr>
        </p:nvSpPr>
        <p:spPr>
          <a:xfrm>
            <a:off x="838899" y="1123950"/>
            <a:ext cx="11183938" cy="5327650"/>
          </a:xfrm>
        </p:spPr>
        <p:txBody>
          <a:bodyPr/>
          <a:lstStyle/>
          <a:p>
            <a:r>
              <a:rPr lang="en-US" dirty="0"/>
              <a:t>Think about how and where you store your data</a:t>
            </a:r>
          </a:p>
          <a:p>
            <a:r>
              <a:rPr lang="en-US" dirty="0"/>
              <a:t>Think about how you use your data</a:t>
            </a:r>
          </a:p>
          <a:p>
            <a:pPr lvl="1"/>
            <a:r>
              <a:rPr lang="en-US" dirty="0"/>
              <a:t>Remember: forward/backward traversal triggers prefetching!</a:t>
            </a:r>
          </a:p>
          <a:p>
            <a:r>
              <a:rPr lang="en-US" dirty="0"/>
              <a:t>Try to use as much of a cache line as possible</a:t>
            </a:r>
          </a:p>
          <a:p>
            <a:r>
              <a:rPr lang="en-US" dirty="0"/>
              <a:t>Don’t neglect alignment</a:t>
            </a:r>
          </a:p>
          <a:p>
            <a:r>
              <a:rPr lang="en-US" dirty="0"/>
              <a:t>Data oriented over object oriented programming</a:t>
            </a:r>
          </a:p>
          <a:p>
            <a:pPr lvl="1"/>
            <a:r>
              <a:rPr lang="en-US" dirty="0"/>
              <a:t>Sometimes you need to give in on inheritance, virtual functions,…</a:t>
            </a:r>
          </a:p>
          <a:p>
            <a:r>
              <a:rPr lang="en-US" dirty="0"/>
              <a:t>Measure ,Measure and Measure!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036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2099556" y="2924945"/>
            <a:ext cx="7992888" cy="1323439"/>
          </a:xfrm>
          <a:prstGeom prst="rect">
            <a:avLst/>
          </a:prstGeom>
          <a:noFill/>
        </p:spPr>
        <p:txBody>
          <a:bodyPr wrap="square" rtlCol="0">
            <a:spAutoFit/>
          </a:bodyPr>
          <a:lstStyle/>
          <a:p>
            <a:pPr algn="ctr"/>
            <a:r>
              <a:rPr lang="en-US" sz="4000" dirty="0"/>
              <a:t>Let’s put some threads to the equation</a:t>
            </a:r>
          </a:p>
        </p:txBody>
      </p:sp>
    </p:spTree>
    <p:extLst>
      <p:ext uri="{BB962C8B-B14F-4D97-AF65-F5344CB8AC3E}">
        <p14:creationId xmlns:p14="http://schemas.microsoft.com/office/powerpoint/2010/main" val="365083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(partial) summation of vector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9" y="764704"/>
            <a:ext cx="656694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3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summation of vector: results</a:t>
            </a:r>
          </a:p>
        </p:txBody>
      </p:sp>
      <p:sp>
        <p:nvSpPr>
          <p:cNvPr id="3" name="Text Placeholder 2"/>
          <p:cNvSpPr>
            <a:spLocks noGrp="1"/>
          </p:cNvSpPr>
          <p:nvPr>
            <p:ph type="body" sz="quarter" idx="4294967295"/>
          </p:nvPr>
        </p:nvSpPr>
        <p:spPr>
          <a:xfrm>
            <a:off x="0" y="1123950"/>
            <a:ext cx="11183938"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Only 8 times faster for 16 cores!</a:t>
            </a:r>
          </a:p>
          <a:p>
            <a:r>
              <a:rPr lang="en-US" dirty="0"/>
              <a:t>What is going on?</a:t>
            </a:r>
          </a:p>
          <a:p>
            <a:r>
              <a:rPr lang="en-US" dirty="0"/>
              <a:t>Remember the </a:t>
            </a:r>
            <a:r>
              <a:rPr lang="en-US" dirty="0" err="1"/>
              <a:t>databus</a:t>
            </a:r>
            <a:r>
              <a:rPr lang="en-US" dirty="0"/>
              <a:t>?</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764704"/>
            <a:ext cx="646877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408" y="4077073"/>
            <a:ext cx="4129210" cy="23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6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sure you have work to do!</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692696"/>
            <a:ext cx="6813326" cy="606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908720"/>
            <a:ext cx="7776864" cy="559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5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 Parallel summation</a:t>
            </a:r>
          </a:p>
        </p:txBody>
      </p:sp>
      <p:sp>
        <p:nvSpPr>
          <p:cNvPr id="4" name="Text Placeholder 3"/>
          <p:cNvSpPr>
            <a:spLocks noGrp="1"/>
          </p:cNvSpPr>
          <p:nvPr>
            <p:ph type="body" sz="quarter" idx="4294967295"/>
          </p:nvPr>
        </p:nvSpPr>
        <p:spPr>
          <a:xfrm>
            <a:off x="0" y="1123950"/>
            <a:ext cx="11183938" cy="5327650"/>
          </a:xfrm>
        </p:spPr>
        <p:txBody>
          <a:bodyPr/>
          <a:lstStyle/>
          <a:p>
            <a:endParaRPr lang="en-US" dirty="0"/>
          </a:p>
          <a:p>
            <a:endParaRPr lang="en-US" dirty="0"/>
          </a:p>
          <a:p>
            <a:endParaRPr lang="en-US" dirty="0"/>
          </a:p>
          <a:p>
            <a:endParaRPr lang="en-US" dirty="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836712"/>
            <a:ext cx="8640960" cy="581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80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1991544" y="4509120"/>
            <a:ext cx="7992888" cy="707886"/>
          </a:xfrm>
          <a:prstGeom prst="rect">
            <a:avLst/>
          </a:prstGeom>
          <a:noFill/>
        </p:spPr>
        <p:txBody>
          <a:bodyPr wrap="square" rtlCol="0">
            <a:spAutoFit/>
          </a:bodyPr>
          <a:lstStyle/>
          <a:p>
            <a:pPr algn="ctr"/>
            <a:r>
              <a:rPr lang="en-US" sz="4000" dirty="0"/>
              <a:t>What will I present?</a:t>
            </a:r>
          </a:p>
        </p:txBody>
      </p:sp>
      <p:sp>
        <p:nvSpPr>
          <p:cNvPr id="9" name="Rectangle: Rounded Corners 8">
            <a:extLst>
              <a:ext uri="{FF2B5EF4-FFF2-40B4-BE49-F238E27FC236}">
                <a16:creationId xmlns:a16="http://schemas.microsoft.com/office/drawing/2014/main" id="{4DFF4472-2430-40EA-AC74-00030C852644}"/>
              </a:ext>
            </a:extLst>
          </p:cNvPr>
          <p:cNvSpPr/>
          <p:nvPr/>
        </p:nvSpPr>
        <p:spPr>
          <a:xfrm>
            <a:off x="1775520" y="908720"/>
            <a:ext cx="6336704" cy="2808312"/>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dirty="0"/>
              <a:t>This is not a pure C++ presentation</a:t>
            </a:r>
          </a:p>
          <a:p>
            <a:pPr marL="285750" indent="-285750">
              <a:buFont typeface="Arial" panose="020B0604020202020204" pitchFamily="34" charset="0"/>
              <a:buChar char="•"/>
            </a:pPr>
            <a:r>
              <a:rPr lang="en-US" dirty="0"/>
              <a:t>We’ll see how current memory hardware architecture might impact how you want to write algorithms</a:t>
            </a:r>
          </a:p>
          <a:p>
            <a:pPr marL="285750" indent="-285750">
              <a:buFont typeface="Arial" panose="020B0604020202020204" pitchFamily="34" charset="0"/>
              <a:buChar char="•"/>
            </a:pPr>
            <a:r>
              <a:rPr lang="en-US" dirty="0"/>
              <a:t>Basic goal is to bring some more awareness</a:t>
            </a:r>
          </a:p>
          <a:p>
            <a:pPr marL="285750" indent="-285750">
              <a:buFont typeface="Arial" panose="020B0604020202020204" pitchFamily="34" charset="0"/>
              <a:buChar char="•"/>
            </a:pPr>
            <a:r>
              <a:rPr lang="en-US" dirty="0"/>
              <a:t>Presented material is not new and well-known in certain industries (e.g. Gaming industries)</a:t>
            </a:r>
          </a:p>
        </p:txBody>
      </p:sp>
    </p:spTree>
    <p:extLst>
      <p:ext uri="{BB962C8B-B14F-4D97-AF65-F5344CB8AC3E}">
        <p14:creationId xmlns:p14="http://schemas.microsoft.com/office/powerpoint/2010/main" val="75400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Parallel summation: performance?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404" y="6731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436" y="3402256"/>
            <a:ext cx="5707732" cy="34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3FF8178-0002-4BCB-BACA-6177FDA29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17" y="2028368"/>
            <a:ext cx="1938501" cy="2304256"/>
          </a:xfrm>
          <a:prstGeom prst="rect">
            <a:avLst/>
          </a:prstGeom>
        </p:spPr>
      </p:pic>
    </p:spTree>
    <p:extLst>
      <p:ext uri="{BB962C8B-B14F-4D97-AF65-F5344CB8AC3E}">
        <p14:creationId xmlns:p14="http://schemas.microsoft.com/office/powerpoint/2010/main" val="17991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going on? Cache Coherency</a:t>
            </a:r>
          </a:p>
        </p:txBody>
      </p:sp>
      <p:sp>
        <p:nvSpPr>
          <p:cNvPr id="69" name="Text Placeholder 2"/>
          <p:cNvSpPr>
            <a:spLocks noGrp="1"/>
          </p:cNvSpPr>
          <p:nvPr>
            <p:ph type="body" sz="quarter" idx="4294967295"/>
          </p:nvPr>
        </p:nvSpPr>
        <p:spPr>
          <a:xfrm>
            <a:off x="0" y="1123950"/>
            <a:ext cx="8388350"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Each CPU has the same value x at address y in its cache </a:t>
            </a:r>
          </a:p>
          <a:p>
            <a:r>
              <a:rPr lang="en-US" dirty="0"/>
              <a:t>Suppose CPU1 writes a new value x’ at y</a:t>
            </a:r>
          </a:p>
          <a:p>
            <a:r>
              <a:rPr lang="en-US" dirty="0"/>
              <a:t>What do CPU2, CPU3 and CPU4 read?</a:t>
            </a:r>
          </a:p>
        </p:txBody>
      </p:sp>
      <p:sp>
        <p:nvSpPr>
          <p:cNvPr id="10" name="Rectangle 9"/>
          <p:cNvSpPr/>
          <p:nvPr/>
        </p:nvSpPr>
        <p:spPr>
          <a:xfrm>
            <a:off x="1631504" y="692696"/>
            <a:ext cx="8928992" cy="3240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4784687" y="703263"/>
            <a:ext cx="2592288" cy="369332"/>
          </a:xfrm>
          <a:prstGeom prst="rect">
            <a:avLst/>
          </a:prstGeom>
          <a:noFill/>
        </p:spPr>
        <p:txBody>
          <a:bodyPr wrap="square" rtlCol="0">
            <a:spAutoFit/>
          </a:bodyPr>
          <a:lstStyle/>
          <a:p>
            <a:r>
              <a:rPr lang="en-US" dirty="0"/>
              <a:t>Socket with 4 cores</a:t>
            </a:r>
          </a:p>
        </p:txBody>
      </p:sp>
      <p:grpSp>
        <p:nvGrpSpPr>
          <p:cNvPr id="4" name="Group 3"/>
          <p:cNvGrpSpPr/>
          <p:nvPr/>
        </p:nvGrpSpPr>
        <p:grpSpPr>
          <a:xfrm>
            <a:off x="1866545" y="1113685"/>
            <a:ext cx="1800200" cy="1965007"/>
            <a:chOff x="467544" y="887929"/>
            <a:chExt cx="1800200" cy="1965007"/>
          </a:xfrm>
        </p:grpSpPr>
        <p:sp>
          <p:nvSpPr>
            <p:cNvPr id="11" name="Rectangle 1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CPU1</a:t>
              </a:r>
            </a:p>
            <a:p>
              <a:pPr algn="ctr"/>
              <a:r>
                <a:rPr lang="en-US" sz="1200" dirty="0"/>
                <a:t>registers</a:t>
              </a:r>
            </a:p>
            <a:p>
              <a:pPr algn="ctr"/>
              <a:endParaRPr lang="en-US" sz="1200" dirty="0"/>
            </a:p>
          </p:txBody>
        </p:sp>
        <p:sp>
          <p:nvSpPr>
            <p:cNvPr id="16" name="Rectangle 15"/>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19" name="Rectangle 1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20" name="Rectangle 1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 name="Rectangle 2"/>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0" name="Group 29"/>
          <p:cNvGrpSpPr/>
          <p:nvPr/>
        </p:nvGrpSpPr>
        <p:grpSpPr>
          <a:xfrm>
            <a:off x="4068451" y="1113685"/>
            <a:ext cx="1800200" cy="1965007"/>
            <a:chOff x="467544" y="887929"/>
            <a:chExt cx="1800200" cy="1965007"/>
          </a:xfrm>
        </p:grpSpPr>
        <p:sp>
          <p:nvSpPr>
            <p:cNvPr id="31" name="Rectangle 3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CPU2</a:t>
              </a:r>
            </a:p>
            <a:p>
              <a:pPr algn="ctr"/>
              <a:r>
                <a:rPr lang="en-US" sz="1200" dirty="0"/>
                <a:t>registers</a:t>
              </a:r>
            </a:p>
            <a:p>
              <a:pPr algn="ctr"/>
              <a:endParaRPr lang="en-US" sz="1200" dirty="0"/>
            </a:p>
          </p:txBody>
        </p:sp>
        <p:sp>
          <p:nvSpPr>
            <p:cNvPr id="32" name="Rectangle 31"/>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33" name="Rectangle 32"/>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34" name="Rectangle 33"/>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5" name="Rectangle 34"/>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p:cNvGrpSpPr/>
          <p:nvPr/>
        </p:nvGrpSpPr>
        <p:grpSpPr>
          <a:xfrm>
            <a:off x="6270357" y="1113685"/>
            <a:ext cx="1800200" cy="1965007"/>
            <a:chOff x="467544" y="887929"/>
            <a:chExt cx="1800200" cy="1965007"/>
          </a:xfrm>
        </p:grpSpPr>
        <p:sp>
          <p:nvSpPr>
            <p:cNvPr id="44" name="Rectangle 43"/>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CPU3</a:t>
              </a:r>
            </a:p>
            <a:p>
              <a:pPr algn="ctr"/>
              <a:r>
                <a:rPr lang="en-US" sz="1200" dirty="0"/>
                <a:t>registers</a:t>
              </a:r>
            </a:p>
            <a:p>
              <a:pPr algn="ctr"/>
              <a:endParaRPr lang="en-US" sz="1200" dirty="0"/>
            </a:p>
          </p:txBody>
        </p:sp>
        <p:sp>
          <p:nvSpPr>
            <p:cNvPr id="45" name="Rectangle 44"/>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46" name="Rectangle 45"/>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47" name="Rectangle 46"/>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48" name="Rectangle 47"/>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6" name="Group 55"/>
          <p:cNvGrpSpPr/>
          <p:nvPr/>
        </p:nvGrpSpPr>
        <p:grpSpPr>
          <a:xfrm>
            <a:off x="8472264" y="1113685"/>
            <a:ext cx="1800200" cy="1965007"/>
            <a:chOff x="467544" y="887929"/>
            <a:chExt cx="1800200" cy="1965007"/>
          </a:xfrm>
        </p:grpSpPr>
        <p:sp>
          <p:nvSpPr>
            <p:cNvPr id="57" name="Rectangle 56"/>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CPU4</a:t>
              </a:r>
            </a:p>
            <a:p>
              <a:pPr algn="ctr"/>
              <a:r>
                <a:rPr lang="en-US" sz="1200" dirty="0"/>
                <a:t>registers</a:t>
              </a:r>
            </a:p>
            <a:p>
              <a:pPr algn="ctr"/>
              <a:endParaRPr lang="en-US" sz="1200" dirty="0"/>
            </a:p>
          </p:txBody>
        </p:sp>
        <p:sp>
          <p:nvSpPr>
            <p:cNvPr id="58" name="Rectangle 57"/>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59" name="Rectangle 5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60" name="Rectangle 5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61" name="Rectangle 60"/>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4"/>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Rectangle 5"/>
          <p:cNvSpPr/>
          <p:nvPr/>
        </p:nvSpPr>
        <p:spPr>
          <a:xfrm>
            <a:off x="1866546" y="3078691"/>
            <a:ext cx="8405919" cy="51394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L3 Cache</a:t>
            </a:r>
          </a:p>
        </p:txBody>
      </p:sp>
      <p:grpSp>
        <p:nvGrpSpPr>
          <p:cNvPr id="12" name="Group 11"/>
          <p:cNvGrpSpPr/>
          <p:nvPr/>
        </p:nvGrpSpPr>
        <p:grpSpPr>
          <a:xfrm>
            <a:off x="1866545" y="2502627"/>
            <a:ext cx="1772112" cy="144016"/>
            <a:chOff x="2537202" y="4941168"/>
            <a:chExt cx="1772112" cy="144016"/>
          </a:xfrm>
        </p:grpSpPr>
        <p:sp>
          <p:nvSpPr>
            <p:cNvPr id="8" name="Rectangle 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085538" y="2502627"/>
            <a:ext cx="1772112" cy="144016"/>
            <a:chOff x="2537202" y="4941168"/>
            <a:chExt cx="1772112" cy="144016"/>
          </a:xfrm>
        </p:grpSpPr>
        <p:sp>
          <p:nvSpPr>
            <p:cNvPr id="118" name="Rectangle 11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Rectangle 12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87444" y="2502627"/>
            <a:ext cx="1772112" cy="144016"/>
            <a:chOff x="2537202" y="4941168"/>
            <a:chExt cx="1772112" cy="144016"/>
          </a:xfrm>
        </p:grpSpPr>
        <p:sp>
          <p:nvSpPr>
            <p:cNvPr id="133" name="Rectangle 132"/>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5" name="Rectangle 144"/>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471632" y="2523562"/>
            <a:ext cx="1772112" cy="144016"/>
            <a:chOff x="2537202" y="4941168"/>
            <a:chExt cx="1772112" cy="144016"/>
          </a:xfrm>
        </p:grpSpPr>
        <p:sp>
          <p:nvSpPr>
            <p:cNvPr id="148" name="Rectangle 14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0" name="Rectangle 15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p:cNvSpPr/>
          <p:nvPr/>
        </p:nvSpPr>
        <p:spPr>
          <a:xfrm>
            <a:off x="3272697" y="2502627"/>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0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going on? Cache Coherency</a:t>
            </a:r>
          </a:p>
        </p:txBody>
      </p:sp>
      <p:sp>
        <p:nvSpPr>
          <p:cNvPr id="69" name="Text Placeholder 2"/>
          <p:cNvSpPr>
            <a:spLocks noGrp="1"/>
          </p:cNvSpPr>
          <p:nvPr>
            <p:ph type="body" sz="quarter" idx="4294967295"/>
          </p:nvPr>
        </p:nvSpPr>
        <p:spPr>
          <a:xfrm>
            <a:off x="0" y="765175"/>
            <a:ext cx="8388350" cy="532765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Caches are introduced to reduce the latency involved when reading main memory</a:t>
            </a:r>
          </a:p>
          <a:p>
            <a:pPr lvl="1"/>
            <a:r>
              <a:rPr lang="en-US" dirty="0"/>
              <a:t>It should be transparent to the user</a:t>
            </a:r>
          </a:p>
          <a:p>
            <a:pPr lvl="1"/>
            <a:r>
              <a:rPr lang="en-US" dirty="0"/>
              <a:t>There is only one memory location corresponding with y!</a:t>
            </a:r>
          </a:p>
          <a:p>
            <a:r>
              <a:rPr lang="en-US" dirty="0"/>
              <a:t>Thus CPU1 will invalidate y in CPU2, CPU3 and CPU4 caches</a:t>
            </a:r>
          </a:p>
          <a:p>
            <a:r>
              <a:rPr lang="en-US" dirty="0"/>
              <a:t>CPU2, CPU3 and CPU4 will read the new values</a:t>
            </a:r>
            <a:br>
              <a:rPr lang="en-US" dirty="0"/>
            </a:br>
            <a:r>
              <a:rPr lang="en-US" dirty="0">
                <a:sym typeface="Wingdings" panose="05000000000000000000" pitchFamily="2" charset="2"/>
              </a:rPr>
              <a:t> Takes time!!!</a:t>
            </a:r>
            <a:endParaRPr lang="en-US" dirty="0"/>
          </a:p>
        </p:txBody>
      </p:sp>
      <p:sp>
        <p:nvSpPr>
          <p:cNvPr id="10" name="Rectangle 9"/>
          <p:cNvSpPr/>
          <p:nvPr/>
        </p:nvSpPr>
        <p:spPr>
          <a:xfrm>
            <a:off x="1631504" y="692696"/>
            <a:ext cx="8928992" cy="3240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4784687" y="703263"/>
            <a:ext cx="2592288" cy="369332"/>
          </a:xfrm>
          <a:prstGeom prst="rect">
            <a:avLst/>
          </a:prstGeom>
          <a:noFill/>
        </p:spPr>
        <p:txBody>
          <a:bodyPr wrap="square" rtlCol="0">
            <a:spAutoFit/>
          </a:bodyPr>
          <a:lstStyle/>
          <a:p>
            <a:r>
              <a:rPr lang="en-US" dirty="0"/>
              <a:t>Socket with 4 cores</a:t>
            </a:r>
          </a:p>
        </p:txBody>
      </p:sp>
      <p:grpSp>
        <p:nvGrpSpPr>
          <p:cNvPr id="4" name="Group 3"/>
          <p:cNvGrpSpPr/>
          <p:nvPr/>
        </p:nvGrpSpPr>
        <p:grpSpPr>
          <a:xfrm>
            <a:off x="1866545" y="1113685"/>
            <a:ext cx="1800200" cy="1965007"/>
            <a:chOff x="467544" y="887929"/>
            <a:chExt cx="1800200" cy="1965007"/>
          </a:xfrm>
        </p:grpSpPr>
        <p:sp>
          <p:nvSpPr>
            <p:cNvPr id="11" name="Rectangle 1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CPU1</a:t>
              </a:r>
            </a:p>
            <a:p>
              <a:pPr algn="ctr"/>
              <a:r>
                <a:rPr lang="en-US" sz="1200" dirty="0"/>
                <a:t>registers</a:t>
              </a:r>
            </a:p>
            <a:p>
              <a:pPr algn="ctr"/>
              <a:endParaRPr lang="en-US" sz="1200" dirty="0"/>
            </a:p>
          </p:txBody>
        </p:sp>
        <p:sp>
          <p:nvSpPr>
            <p:cNvPr id="16" name="Rectangle 15"/>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19" name="Rectangle 1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20" name="Rectangle 1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 name="Rectangle 2"/>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0" name="Group 29"/>
          <p:cNvGrpSpPr/>
          <p:nvPr/>
        </p:nvGrpSpPr>
        <p:grpSpPr>
          <a:xfrm>
            <a:off x="4068451" y="1113685"/>
            <a:ext cx="1800200" cy="1965007"/>
            <a:chOff x="467544" y="887929"/>
            <a:chExt cx="1800200" cy="1965007"/>
          </a:xfrm>
        </p:grpSpPr>
        <p:sp>
          <p:nvSpPr>
            <p:cNvPr id="31" name="Rectangle 3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CPU2</a:t>
              </a:r>
            </a:p>
            <a:p>
              <a:pPr algn="ctr"/>
              <a:r>
                <a:rPr lang="en-US" sz="1200" dirty="0"/>
                <a:t>registers</a:t>
              </a:r>
            </a:p>
            <a:p>
              <a:pPr algn="ctr"/>
              <a:endParaRPr lang="en-US" sz="1200" dirty="0"/>
            </a:p>
          </p:txBody>
        </p:sp>
        <p:sp>
          <p:nvSpPr>
            <p:cNvPr id="32" name="Rectangle 31"/>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33" name="Rectangle 32"/>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34" name="Rectangle 33"/>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5" name="Rectangle 34"/>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p:cNvGrpSpPr/>
          <p:nvPr/>
        </p:nvGrpSpPr>
        <p:grpSpPr>
          <a:xfrm>
            <a:off x="6270357" y="1113685"/>
            <a:ext cx="1800200" cy="1965007"/>
            <a:chOff x="467544" y="887929"/>
            <a:chExt cx="1800200" cy="1965007"/>
          </a:xfrm>
        </p:grpSpPr>
        <p:sp>
          <p:nvSpPr>
            <p:cNvPr id="44" name="Rectangle 43"/>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CPU3</a:t>
              </a:r>
            </a:p>
            <a:p>
              <a:pPr algn="ctr"/>
              <a:r>
                <a:rPr lang="en-US" sz="1200" dirty="0"/>
                <a:t>registers</a:t>
              </a:r>
            </a:p>
            <a:p>
              <a:pPr algn="ctr"/>
              <a:endParaRPr lang="en-US" sz="1200" dirty="0"/>
            </a:p>
          </p:txBody>
        </p:sp>
        <p:sp>
          <p:nvSpPr>
            <p:cNvPr id="45" name="Rectangle 44"/>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46" name="Rectangle 45"/>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47" name="Rectangle 46"/>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48" name="Rectangle 47"/>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6" name="Group 55"/>
          <p:cNvGrpSpPr/>
          <p:nvPr/>
        </p:nvGrpSpPr>
        <p:grpSpPr>
          <a:xfrm>
            <a:off x="8472264" y="1113685"/>
            <a:ext cx="1800200" cy="1965007"/>
            <a:chOff x="467544" y="887929"/>
            <a:chExt cx="1800200" cy="1965007"/>
          </a:xfrm>
        </p:grpSpPr>
        <p:sp>
          <p:nvSpPr>
            <p:cNvPr id="57" name="Rectangle 56"/>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CPU4</a:t>
              </a:r>
            </a:p>
            <a:p>
              <a:pPr algn="ctr"/>
              <a:r>
                <a:rPr lang="en-US" sz="1200" dirty="0"/>
                <a:t>registers</a:t>
              </a:r>
            </a:p>
            <a:p>
              <a:pPr algn="ctr"/>
              <a:endParaRPr lang="en-US" sz="1200" dirty="0"/>
            </a:p>
          </p:txBody>
        </p:sp>
        <p:sp>
          <p:nvSpPr>
            <p:cNvPr id="58" name="Rectangle 57"/>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59" name="Rectangle 5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60" name="Rectangle 5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61" name="Rectangle 60"/>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4"/>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Rectangle 5"/>
          <p:cNvSpPr/>
          <p:nvPr/>
        </p:nvSpPr>
        <p:spPr>
          <a:xfrm>
            <a:off x="1866546" y="3078691"/>
            <a:ext cx="8405919" cy="51394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L3 Cache</a:t>
            </a:r>
          </a:p>
        </p:txBody>
      </p:sp>
      <p:grpSp>
        <p:nvGrpSpPr>
          <p:cNvPr id="12" name="Group 11"/>
          <p:cNvGrpSpPr/>
          <p:nvPr/>
        </p:nvGrpSpPr>
        <p:grpSpPr>
          <a:xfrm>
            <a:off x="1866545" y="2502627"/>
            <a:ext cx="1772112" cy="144016"/>
            <a:chOff x="2537202" y="4941168"/>
            <a:chExt cx="1772112" cy="144016"/>
          </a:xfrm>
        </p:grpSpPr>
        <p:sp>
          <p:nvSpPr>
            <p:cNvPr id="8" name="Rectangle 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085538" y="2502627"/>
            <a:ext cx="1772112" cy="144016"/>
            <a:chOff x="2537202" y="4941168"/>
            <a:chExt cx="1772112" cy="144016"/>
          </a:xfrm>
        </p:grpSpPr>
        <p:sp>
          <p:nvSpPr>
            <p:cNvPr id="118" name="Rectangle 11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Rectangle 12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87444" y="2502627"/>
            <a:ext cx="1772112" cy="144016"/>
            <a:chOff x="2537202" y="4941168"/>
            <a:chExt cx="1772112" cy="144016"/>
          </a:xfrm>
        </p:grpSpPr>
        <p:sp>
          <p:nvSpPr>
            <p:cNvPr id="133" name="Rectangle 132"/>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5" name="Rectangle 144"/>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471632" y="2523562"/>
            <a:ext cx="1772112" cy="144016"/>
            <a:chOff x="2537202" y="4941168"/>
            <a:chExt cx="1772112" cy="144016"/>
          </a:xfrm>
        </p:grpSpPr>
        <p:sp>
          <p:nvSpPr>
            <p:cNvPr id="148" name="Rectangle 14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0" name="Rectangle 15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p:cNvSpPr/>
          <p:nvPr/>
        </p:nvSpPr>
        <p:spPr>
          <a:xfrm>
            <a:off x="3272697" y="2502627"/>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2" name="Rectangle 161"/>
          <p:cNvSpPr/>
          <p:nvPr/>
        </p:nvSpPr>
        <p:spPr>
          <a:xfrm>
            <a:off x="5491690" y="2507397"/>
            <a:ext cx="108012" cy="144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3" name="Rectangle 162"/>
          <p:cNvSpPr/>
          <p:nvPr/>
        </p:nvSpPr>
        <p:spPr>
          <a:xfrm>
            <a:off x="7680176" y="2492896"/>
            <a:ext cx="108012" cy="144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4" name="Rectangle 163"/>
          <p:cNvSpPr/>
          <p:nvPr/>
        </p:nvSpPr>
        <p:spPr>
          <a:xfrm>
            <a:off x="9876420" y="2519601"/>
            <a:ext cx="108012" cy="144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5" name="Rectangle 164"/>
          <p:cNvSpPr/>
          <p:nvPr/>
        </p:nvSpPr>
        <p:spPr>
          <a:xfrm>
            <a:off x="5480249" y="2507397"/>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6" name="Rectangle 165"/>
          <p:cNvSpPr/>
          <p:nvPr/>
        </p:nvSpPr>
        <p:spPr>
          <a:xfrm>
            <a:off x="7672634" y="2507397"/>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7" name="Rectangle 166"/>
          <p:cNvSpPr/>
          <p:nvPr/>
        </p:nvSpPr>
        <p:spPr>
          <a:xfrm>
            <a:off x="9875934" y="2519601"/>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7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4" grpId="0" animBg="1"/>
      <p:bldP spid="165" grpId="0" animBg="1"/>
      <p:bldP spid="166" grpId="0" animBg="1"/>
      <p:bldP spid="16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going on? Cache Coherency</a:t>
            </a:r>
          </a:p>
        </p:txBody>
      </p:sp>
      <p:sp>
        <p:nvSpPr>
          <p:cNvPr id="69" name="Text Placeholder 2"/>
          <p:cNvSpPr>
            <a:spLocks noGrp="1"/>
          </p:cNvSpPr>
          <p:nvPr>
            <p:ph type="body" sz="quarter" idx="4294967295"/>
          </p:nvPr>
        </p:nvSpPr>
        <p:spPr>
          <a:xfrm>
            <a:off x="0" y="836613"/>
            <a:ext cx="8388350" cy="53292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Reminder, caches are read/written per line, not per element</a:t>
            </a:r>
          </a:p>
          <a:p>
            <a:r>
              <a:rPr lang="en-US" dirty="0"/>
              <a:t>So a write invalidates a complete cache-line and forces a completely reread of the line!</a:t>
            </a:r>
          </a:p>
        </p:txBody>
      </p:sp>
      <p:sp>
        <p:nvSpPr>
          <p:cNvPr id="10" name="Rectangle 9"/>
          <p:cNvSpPr/>
          <p:nvPr/>
        </p:nvSpPr>
        <p:spPr>
          <a:xfrm>
            <a:off x="1631504" y="692696"/>
            <a:ext cx="8928992" cy="3240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4784687" y="703263"/>
            <a:ext cx="2592288" cy="369332"/>
          </a:xfrm>
          <a:prstGeom prst="rect">
            <a:avLst/>
          </a:prstGeom>
          <a:noFill/>
        </p:spPr>
        <p:txBody>
          <a:bodyPr wrap="square" rtlCol="0">
            <a:spAutoFit/>
          </a:bodyPr>
          <a:lstStyle/>
          <a:p>
            <a:r>
              <a:rPr lang="en-US" dirty="0"/>
              <a:t>Socket with 4 cores</a:t>
            </a:r>
          </a:p>
        </p:txBody>
      </p:sp>
      <p:grpSp>
        <p:nvGrpSpPr>
          <p:cNvPr id="4" name="Group 3"/>
          <p:cNvGrpSpPr/>
          <p:nvPr/>
        </p:nvGrpSpPr>
        <p:grpSpPr>
          <a:xfrm>
            <a:off x="1866545" y="1113685"/>
            <a:ext cx="1800200" cy="1965007"/>
            <a:chOff x="467544" y="887929"/>
            <a:chExt cx="1800200" cy="1965007"/>
          </a:xfrm>
        </p:grpSpPr>
        <p:sp>
          <p:nvSpPr>
            <p:cNvPr id="11" name="Rectangle 1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CPU1</a:t>
              </a:r>
            </a:p>
            <a:p>
              <a:pPr algn="ctr"/>
              <a:r>
                <a:rPr lang="en-US" sz="1200" dirty="0"/>
                <a:t>registers</a:t>
              </a:r>
            </a:p>
            <a:p>
              <a:pPr algn="ctr"/>
              <a:endParaRPr lang="en-US" sz="1200" dirty="0"/>
            </a:p>
          </p:txBody>
        </p:sp>
        <p:sp>
          <p:nvSpPr>
            <p:cNvPr id="16" name="Rectangle 15"/>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19" name="Rectangle 1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20" name="Rectangle 1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 name="Rectangle 2"/>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0" name="Group 29"/>
          <p:cNvGrpSpPr/>
          <p:nvPr/>
        </p:nvGrpSpPr>
        <p:grpSpPr>
          <a:xfrm>
            <a:off x="4068451" y="1113685"/>
            <a:ext cx="1800200" cy="1965007"/>
            <a:chOff x="467544" y="887929"/>
            <a:chExt cx="1800200" cy="1965007"/>
          </a:xfrm>
        </p:grpSpPr>
        <p:sp>
          <p:nvSpPr>
            <p:cNvPr id="31" name="Rectangle 3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CPU2</a:t>
              </a:r>
            </a:p>
            <a:p>
              <a:pPr algn="ctr"/>
              <a:r>
                <a:rPr lang="en-US" sz="1200" dirty="0"/>
                <a:t>registers</a:t>
              </a:r>
            </a:p>
            <a:p>
              <a:pPr algn="ctr"/>
              <a:endParaRPr lang="en-US" sz="1200" dirty="0"/>
            </a:p>
          </p:txBody>
        </p:sp>
        <p:sp>
          <p:nvSpPr>
            <p:cNvPr id="32" name="Rectangle 31"/>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33" name="Rectangle 32"/>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34" name="Rectangle 33"/>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5" name="Rectangle 34"/>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p:cNvGrpSpPr/>
          <p:nvPr/>
        </p:nvGrpSpPr>
        <p:grpSpPr>
          <a:xfrm>
            <a:off x="6270357" y="1113685"/>
            <a:ext cx="1800200" cy="1965007"/>
            <a:chOff x="467544" y="887929"/>
            <a:chExt cx="1800200" cy="1965007"/>
          </a:xfrm>
        </p:grpSpPr>
        <p:sp>
          <p:nvSpPr>
            <p:cNvPr id="44" name="Rectangle 43"/>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CPU3</a:t>
              </a:r>
            </a:p>
            <a:p>
              <a:pPr algn="ctr"/>
              <a:r>
                <a:rPr lang="en-US" sz="1200" dirty="0"/>
                <a:t>registers</a:t>
              </a:r>
            </a:p>
            <a:p>
              <a:pPr algn="ctr"/>
              <a:endParaRPr lang="en-US" sz="1200" dirty="0"/>
            </a:p>
          </p:txBody>
        </p:sp>
        <p:sp>
          <p:nvSpPr>
            <p:cNvPr id="45" name="Rectangle 44"/>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46" name="Rectangle 45"/>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47" name="Rectangle 46"/>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48" name="Rectangle 47"/>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6" name="Group 55"/>
          <p:cNvGrpSpPr/>
          <p:nvPr/>
        </p:nvGrpSpPr>
        <p:grpSpPr>
          <a:xfrm>
            <a:off x="8472264" y="1113685"/>
            <a:ext cx="1800200" cy="1965007"/>
            <a:chOff x="467544" y="887929"/>
            <a:chExt cx="1800200" cy="1965007"/>
          </a:xfrm>
        </p:grpSpPr>
        <p:sp>
          <p:nvSpPr>
            <p:cNvPr id="57" name="Rectangle 56"/>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CPU4</a:t>
              </a:r>
            </a:p>
            <a:p>
              <a:pPr algn="ctr"/>
              <a:r>
                <a:rPr lang="en-US" sz="1200" dirty="0"/>
                <a:t>registers</a:t>
              </a:r>
            </a:p>
            <a:p>
              <a:pPr algn="ctr"/>
              <a:endParaRPr lang="en-US" sz="1200" dirty="0"/>
            </a:p>
          </p:txBody>
        </p:sp>
        <p:sp>
          <p:nvSpPr>
            <p:cNvPr id="58" name="Rectangle 57"/>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59" name="Rectangle 5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60" name="Rectangle 5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61" name="Rectangle 60"/>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4"/>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Rectangle 5"/>
          <p:cNvSpPr/>
          <p:nvPr/>
        </p:nvSpPr>
        <p:spPr>
          <a:xfrm>
            <a:off x="1866546" y="3078691"/>
            <a:ext cx="8405919" cy="51394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L3 Cache</a:t>
            </a:r>
          </a:p>
        </p:txBody>
      </p:sp>
      <p:grpSp>
        <p:nvGrpSpPr>
          <p:cNvPr id="12" name="Group 11"/>
          <p:cNvGrpSpPr/>
          <p:nvPr/>
        </p:nvGrpSpPr>
        <p:grpSpPr>
          <a:xfrm>
            <a:off x="1866545" y="2502627"/>
            <a:ext cx="1772112" cy="144016"/>
            <a:chOff x="2537202" y="4941168"/>
            <a:chExt cx="1772112" cy="144016"/>
          </a:xfrm>
        </p:grpSpPr>
        <p:sp>
          <p:nvSpPr>
            <p:cNvPr id="8" name="Rectangle 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085538" y="2502627"/>
            <a:ext cx="1772112" cy="144016"/>
            <a:chOff x="2537202" y="4941168"/>
            <a:chExt cx="1772112" cy="144016"/>
          </a:xfrm>
        </p:grpSpPr>
        <p:sp>
          <p:nvSpPr>
            <p:cNvPr id="118" name="Rectangle 11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Rectangle 12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87444" y="2502627"/>
            <a:ext cx="1772112" cy="144016"/>
            <a:chOff x="2537202" y="4941168"/>
            <a:chExt cx="1772112" cy="144016"/>
          </a:xfrm>
        </p:grpSpPr>
        <p:sp>
          <p:nvSpPr>
            <p:cNvPr id="133" name="Rectangle 132"/>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5" name="Rectangle 144"/>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471632" y="2523562"/>
            <a:ext cx="1772112" cy="144016"/>
            <a:chOff x="2537202" y="4941168"/>
            <a:chExt cx="1772112" cy="144016"/>
          </a:xfrm>
        </p:grpSpPr>
        <p:sp>
          <p:nvSpPr>
            <p:cNvPr id="148" name="Rectangle 14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0" name="Rectangle 15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p:cNvSpPr/>
          <p:nvPr/>
        </p:nvSpPr>
        <p:spPr>
          <a:xfrm>
            <a:off x="3272697" y="2502627"/>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2" name="Rectangle 161"/>
          <p:cNvSpPr/>
          <p:nvPr/>
        </p:nvSpPr>
        <p:spPr>
          <a:xfrm>
            <a:off x="4068452" y="2507397"/>
            <a:ext cx="1789199" cy="1601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3" name="Rectangle 162"/>
          <p:cNvSpPr/>
          <p:nvPr/>
        </p:nvSpPr>
        <p:spPr>
          <a:xfrm>
            <a:off x="6270358" y="2492896"/>
            <a:ext cx="1789199" cy="1746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4" name="Rectangle 163"/>
          <p:cNvSpPr/>
          <p:nvPr/>
        </p:nvSpPr>
        <p:spPr>
          <a:xfrm>
            <a:off x="8480868" y="2492896"/>
            <a:ext cx="1791597" cy="1746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5" name="Group 4"/>
          <p:cNvGrpSpPr/>
          <p:nvPr/>
        </p:nvGrpSpPr>
        <p:grpSpPr>
          <a:xfrm>
            <a:off x="8483891" y="2515478"/>
            <a:ext cx="1772112" cy="144016"/>
            <a:chOff x="-2484784" y="3647132"/>
            <a:chExt cx="1772112" cy="144016"/>
          </a:xfrm>
        </p:grpSpPr>
        <p:grpSp>
          <p:nvGrpSpPr>
            <p:cNvPr id="168" name="Group 167"/>
            <p:cNvGrpSpPr/>
            <p:nvPr/>
          </p:nvGrpSpPr>
          <p:grpSpPr>
            <a:xfrm>
              <a:off x="-2484784" y="3647132"/>
              <a:ext cx="1772112" cy="144016"/>
              <a:chOff x="2537202" y="4941168"/>
              <a:chExt cx="1772112" cy="144016"/>
            </a:xfrm>
          </p:grpSpPr>
          <p:sp>
            <p:nvSpPr>
              <p:cNvPr id="169" name="Rectangle 168"/>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2" name="Rectangle 181"/>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1078632" y="3647132"/>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85" name="Group 184"/>
          <p:cNvGrpSpPr/>
          <p:nvPr/>
        </p:nvGrpSpPr>
        <p:grpSpPr>
          <a:xfrm>
            <a:off x="6270357" y="2507396"/>
            <a:ext cx="1772112" cy="144016"/>
            <a:chOff x="-2484784" y="3647132"/>
            <a:chExt cx="1772112" cy="144016"/>
          </a:xfrm>
        </p:grpSpPr>
        <p:grpSp>
          <p:nvGrpSpPr>
            <p:cNvPr id="186" name="Group 185"/>
            <p:cNvGrpSpPr/>
            <p:nvPr/>
          </p:nvGrpSpPr>
          <p:grpSpPr>
            <a:xfrm>
              <a:off x="-2484784" y="3647132"/>
              <a:ext cx="1772112" cy="144016"/>
              <a:chOff x="2537202" y="4941168"/>
              <a:chExt cx="1772112" cy="144016"/>
            </a:xfrm>
          </p:grpSpPr>
          <p:sp>
            <p:nvSpPr>
              <p:cNvPr id="188" name="Rectangle 18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0" name="Rectangle 19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Rectangle 186"/>
            <p:cNvSpPr/>
            <p:nvPr/>
          </p:nvSpPr>
          <p:spPr>
            <a:xfrm>
              <a:off x="-1078632" y="3647132"/>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2" name="Group 201"/>
          <p:cNvGrpSpPr/>
          <p:nvPr/>
        </p:nvGrpSpPr>
        <p:grpSpPr>
          <a:xfrm>
            <a:off x="4082495" y="2523562"/>
            <a:ext cx="1772112" cy="144016"/>
            <a:chOff x="-2484784" y="3647132"/>
            <a:chExt cx="1772112" cy="144016"/>
          </a:xfrm>
        </p:grpSpPr>
        <p:grpSp>
          <p:nvGrpSpPr>
            <p:cNvPr id="203" name="Group 202"/>
            <p:cNvGrpSpPr/>
            <p:nvPr/>
          </p:nvGrpSpPr>
          <p:grpSpPr>
            <a:xfrm>
              <a:off x="-2484784" y="3647132"/>
              <a:ext cx="1772112" cy="144016"/>
              <a:chOff x="2537202" y="4941168"/>
              <a:chExt cx="1772112" cy="144016"/>
            </a:xfrm>
          </p:grpSpPr>
          <p:sp>
            <p:nvSpPr>
              <p:cNvPr id="205" name="Rectangle 204"/>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7" name="Rectangle 216"/>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1078632" y="3647132"/>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00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going on? False sharing!</a:t>
            </a:r>
          </a:p>
        </p:txBody>
      </p:sp>
      <p:sp>
        <p:nvSpPr>
          <p:cNvPr id="69" name="Text Placeholder 2"/>
          <p:cNvSpPr>
            <a:spLocks noGrp="1"/>
          </p:cNvSpPr>
          <p:nvPr>
            <p:ph type="body" sz="quarter" idx="4294967295"/>
          </p:nvPr>
        </p:nvSpPr>
        <p:spPr>
          <a:xfrm>
            <a:off x="1616672" y="742133"/>
            <a:ext cx="8388350" cy="5327650"/>
          </a:xfrm>
        </p:spPr>
        <p:txBody>
          <a:bodyPr/>
          <a:lstStyle/>
          <a:p>
            <a:r>
              <a:rPr lang="en-US" dirty="0"/>
              <a:t>Logically different memory</a:t>
            </a:r>
            <a:br>
              <a:rPr lang="en-US" dirty="0"/>
            </a:br>
            <a:r>
              <a:rPr lang="en-US" dirty="0"/>
              <a:t>locations sharing the same</a:t>
            </a:r>
            <a:br>
              <a:rPr lang="en-US" dirty="0"/>
            </a:br>
            <a:r>
              <a:rPr lang="en-US" dirty="0"/>
              <a:t>cache line</a:t>
            </a:r>
          </a:p>
          <a:p>
            <a:r>
              <a:rPr lang="en-US" dirty="0"/>
              <a:t>So each time a CPU writes in</a:t>
            </a:r>
            <a:br>
              <a:rPr lang="en-US" dirty="0"/>
            </a:br>
            <a:r>
              <a:rPr lang="en-US" dirty="0"/>
              <a:t>his result, the cache line is</a:t>
            </a:r>
            <a:br>
              <a:rPr lang="en-US" dirty="0"/>
            </a:br>
            <a:r>
              <a:rPr lang="en-US" dirty="0"/>
              <a:t>invalidated and the others</a:t>
            </a:r>
            <a:br>
              <a:rPr lang="en-US" dirty="0"/>
            </a:br>
            <a:r>
              <a:rPr lang="en-US" dirty="0"/>
              <a:t>have to reread!</a:t>
            </a:r>
          </a:p>
        </p:txBody>
      </p:sp>
      <p:sp>
        <p:nvSpPr>
          <p:cNvPr id="10" name="Rectangle 9"/>
          <p:cNvSpPr/>
          <p:nvPr/>
        </p:nvSpPr>
        <p:spPr>
          <a:xfrm>
            <a:off x="1631504" y="3573016"/>
            <a:ext cx="8928992" cy="3240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4784687" y="3583583"/>
            <a:ext cx="2592288" cy="369332"/>
          </a:xfrm>
          <a:prstGeom prst="rect">
            <a:avLst/>
          </a:prstGeom>
          <a:noFill/>
        </p:spPr>
        <p:txBody>
          <a:bodyPr wrap="square" rtlCol="0">
            <a:spAutoFit/>
          </a:bodyPr>
          <a:lstStyle/>
          <a:p>
            <a:r>
              <a:rPr lang="en-US" dirty="0"/>
              <a:t>Socket with 4 cores</a:t>
            </a:r>
          </a:p>
        </p:txBody>
      </p:sp>
      <p:grpSp>
        <p:nvGrpSpPr>
          <p:cNvPr id="4" name="Group 3"/>
          <p:cNvGrpSpPr/>
          <p:nvPr/>
        </p:nvGrpSpPr>
        <p:grpSpPr>
          <a:xfrm>
            <a:off x="1866545" y="3994005"/>
            <a:ext cx="1800200" cy="1965007"/>
            <a:chOff x="467544" y="887929"/>
            <a:chExt cx="1800200" cy="1965007"/>
          </a:xfrm>
        </p:grpSpPr>
        <p:sp>
          <p:nvSpPr>
            <p:cNvPr id="11" name="Rectangle 1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CPU1</a:t>
              </a:r>
            </a:p>
            <a:p>
              <a:pPr algn="ctr"/>
              <a:r>
                <a:rPr lang="en-US" sz="1200" dirty="0"/>
                <a:t>registers</a:t>
              </a:r>
            </a:p>
            <a:p>
              <a:pPr algn="ctr"/>
              <a:endParaRPr lang="en-US" sz="1200" dirty="0"/>
            </a:p>
          </p:txBody>
        </p:sp>
        <p:sp>
          <p:nvSpPr>
            <p:cNvPr id="16" name="Rectangle 15"/>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19" name="Rectangle 1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20" name="Rectangle 1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 name="Rectangle 2"/>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0" name="Group 29"/>
          <p:cNvGrpSpPr/>
          <p:nvPr/>
        </p:nvGrpSpPr>
        <p:grpSpPr>
          <a:xfrm>
            <a:off x="4068451" y="3994005"/>
            <a:ext cx="1800200" cy="1965007"/>
            <a:chOff x="467544" y="887929"/>
            <a:chExt cx="1800200" cy="1965007"/>
          </a:xfrm>
        </p:grpSpPr>
        <p:sp>
          <p:nvSpPr>
            <p:cNvPr id="31" name="Rectangle 30"/>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CPU2</a:t>
              </a:r>
            </a:p>
            <a:p>
              <a:pPr algn="ctr"/>
              <a:r>
                <a:rPr lang="en-US" sz="1200" dirty="0"/>
                <a:t>registers</a:t>
              </a:r>
            </a:p>
            <a:p>
              <a:pPr algn="ctr"/>
              <a:endParaRPr lang="en-US" sz="1200" dirty="0"/>
            </a:p>
          </p:txBody>
        </p:sp>
        <p:sp>
          <p:nvSpPr>
            <p:cNvPr id="32" name="Rectangle 31"/>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33" name="Rectangle 32"/>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34" name="Rectangle 33"/>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35" name="Rectangle 34"/>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p:cNvGrpSpPr/>
          <p:nvPr/>
        </p:nvGrpSpPr>
        <p:grpSpPr>
          <a:xfrm>
            <a:off x="6270357" y="3994005"/>
            <a:ext cx="1800200" cy="1965007"/>
            <a:chOff x="467544" y="887929"/>
            <a:chExt cx="1800200" cy="1965007"/>
          </a:xfrm>
        </p:grpSpPr>
        <p:sp>
          <p:nvSpPr>
            <p:cNvPr id="44" name="Rectangle 43"/>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CPU3</a:t>
              </a:r>
            </a:p>
            <a:p>
              <a:pPr algn="ctr"/>
              <a:r>
                <a:rPr lang="en-US" sz="1200" dirty="0"/>
                <a:t>registers</a:t>
              </a:r>
            </a:p>
            <a:p>
              <a:pPr algn="ctr"/>
              <a:endParaRPr lang="en-US" sz="1200" dirty="0"/>
            </a:p>
          </p:txBody>
        </p:sp>
        <p:sp>
          <p:nvSpPr>
            <p:cNvPr id="45" name="Rectangle 44"/>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46" name="Rectangle 45"/>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47" name="Rectangle 46"/>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48" name="Rectangle 47"/>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6" name="Group 55"/>
          <p:cNvGrpSpPr/>
          <p:nvPr/>
        </p:nvGrpSpPr>
        <p:grpSpPr>
          <a:xfrm>
            <a:off x="8472264" y="3994005"/>
            <a:ext cx="1800200" cy="1965007"/>
            <a:chOff x="467544" y="887929"/>
            <a:chExt cx="1800200" cy="1965007"/>
          </a:xfrm>
        </p:grpSpPr>
        <p:sp>
          <p:nvSpPr>
            <p:cNvPr id="57" name="Rectangle 56"/>
            <p:cNvSpPr/>
            <p:nvPr/>
          </p:nvSpPr>
          <p:spPr>
            <a:xfrm>
              <a:off x="467544" y="887929"/>
              <a:ext cx="1800200" cy="81287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CPU4</a:t>
              </a:r>
            </a:p>
            <a:p>
              <a:pPr algn="ctr"/>
              <a:r>
                <a:rPr lang="en-US" sz="1200" dirty="0"/>
                <a:t>registers</a:t>
              </a:r>
            </a:p>
            <a:p>
              <a:pPr algn="ctr"/>
              <a:endParaRPr lang="en-US" sz="1200" dirty="0"/>
            </a:p>
          </p:txBody>
        </p:sp>
        <p:sp>
          <p:nvSpPr>
            <p:cNvPr id="58" name="Rectangle 57"/>
            <p:cNvSpPr/>
            <p:nvPr/>
          </p:nvSpPr>
          <p:spPr>
            <a:xfrm>
              <a:off x="4675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I</a:t>
              </a:r>
            </a:p>
          </p:txBody>
        </p:sp>
        <p:sp>
          <p:nvSpPr>
            <p:cNvPr id="59" name="Rectangle 58"/>
            <p:cNvSpPr/>
            <p:nvPr/>
          </p:nvSpPr>
          <p:spPr>
            <a:xfrm>
              <a:off x="1367644" y="1700808"/>
              <a:ext cx="900100" cy="576064"/>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L1 D</a:t>
              </a:r>
            </a:p>
          </p:txBody>
        </p:sp>
        <p:sp>
          <p:nvSpPr>
            <p:cNvPr id="60" name="Rectangle 59"/>
            <p:cNvSpPr/>
            <p:nvPr/>
          </p:nvSpPr>
          <p:spPr>
            <a:xfrm>
              <a:off x="467544" y="2276872"/>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L2 Cache</a:t>
              </a:r>
            </a:p>
          </p:txBody>
        </p:sp>
        <p:sp>
          <p:nvSpPr>
            <p:cNvPr id="61" name="Rectangle 60"/>
            <p:cNvSpPr/>
            <p:nvPr/>
          </p:nvSpPr>
          <p:spPr>
            <a:xfrm>
              <a:off x="69965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47614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92316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p:cNvSpPr/>
            <p:nvPr/>
          </p:nvSpPr>
          <p:spPr>
            <a:xfrm>
              <a:off x="114667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4"/>
            <p:cNvSpPr/>
            <p:nvPr/>
          </p:nvSpPr>
          <p:spPr>
            <a:xfrm>
              <a:off x="137018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159369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1817208"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2040719" y="1484784"/>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Rectangle 5"/>
          <p:cNvSpPr/>
          <p:nvPr/>
        </p:nvSpPr>
        <p:spPr>
          <a:xfrm>
            <a:off x="1866546" y="5959011"/>
            <a:ext cx="8405919" cy="51394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L3 Cache</a:t>
            </a:r>
          </a:p>
        </p:txBody>
      </p:sp>
      <p:grpSp>
        <p:nvGrpSpPr>
          <p:cNvPr id="12" name="Group 11"/>
          <p:cNvGrpSpPr/>
          <p:nvPr/>
        </p:nvGrpSpPr>
        <p:grpSpPr>
          <a:xfrm>
            <a:off x="1866545" y="5382947"/>
            <a:ext cx="1772112" cy="144016"/>
            <a:chOff x="2537202" y="4941168"/>
            <a:chExt cx="1772112" cy="144016"/>
          </a:xfrm>
        </p:grpSpPr>
        <p:sp>
          <p:nvSpPr>
            <p:cNvPr id="8" name="Rectangle 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085538" y="5382947"/>
            <a:ext cx="1772112" cy="144016"/>
            <a:chOff x="2537202" y="4941168"/>
            <a:chExt cx="1772112" cy="144016"/>
          </a:xfrm>
        </p:grpSpPr>
        <p:sp>
          <p:nvSpPr>
            <p:cNvPr id="118" name="Rectangle 11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4335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072328" y="4941168"/>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1" name="Rectangle 13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87444" y="5382947"/>
            <a:ext cx="1772112" cy="144016"/>
            <a:chOff x="2537202" y="4941168"/>
            <a:chExt cx="1772112" cy="144016"/>
          </a:xfrm>
        </p:grpSpPr>
        <p:sp>
          <p:nvSpPr>
            <p:cNvPr id="133" name="Rectangle 132"/>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4335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01302" y="4941168"/>
              <a:ext cx="108012" cy="144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47" name="Group 146"/>
          <p:cNvGrpSpPr/>
          <p:nvPr/>
        </p:nvGrpSpPr>
        <p:grpSpPr>
          <a:xfrm>
            <a:off x="8471632" y="5403882"/>
            <a:ext cx="1772112" cy="144016"/>
            <a:chOff x="2537202" y="4941168"/>
            <a:chExt cx="1772112" cy="144016"/>
          </a:xfrm>
        </p:grpSpPr>
        <p:sp>
          <p:nvSpPr>
            <p:cNvPr id="148" name="Rectangle 147"/>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814380" y="4941168"/>
              <a:ext cx="10801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Rectangle 158"/>
            <p:cNvSpPr/>
            <p:nvPr/>
          </p:nvSpPr>
          <p:spPr>
            <a:xfrm>
              <a:off x="394335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358" y="836712"/>
            <a:ext cx="42478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p:cNvSpPr/>
          <p:nvPr/>
        </p:nvSpPr>
        <p:spPr>
          <a:xfrm>
            <a:off x="5620664" y="5386179"/>
            <a:ext cx="108012"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1" name="Rectangle 230"/>
          <p:cNvSpPr/>
          <p:nvPr/>
        </p:nvSpPr>
        <p:spPr>
          <a:xfrm>
            <a:off x="1887507" y="5382947"/>
            <a:ext cx="1768237" cy="1649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4" name="Rectangle 233"/>
          <p:cNvSpPr/>
          <p:nvPr/>
        </p:nvSpPr>
        <p:spPr>
          <a:xfrm>
            <a:off x="6306147" y="5372480"/>
            <a:ext cx="1768237" cy="1649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5" name="Rectangle 234"/>
          <p:cNvSpPr/>
          <p:nvPr/>
        </p:nvSpPr>
        <p:spPr>
          <a:xfrm>
            <a:off x="8493227" y="5393415"/>
            <a:ext cx="1768237" cy="1649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36" name="Group 235"/>
          <p:cNvGrpSpPr/>
          <p:nvPr/>
        </p:nvGrpSpPr>
        <p:grpSpPr>
          <a:xfrm>
            <a:off x="1866545" y="5392833"/>
            <a:ext cx="1772112" cy="144016"/>
            <a:chOff x="2537202" y="4941168"/>
            <a:chExt cx="1772112" cy="144016"/>
          </a:xfrm>
        </p:grpSpPr>
        <p:sp>
          <p:nvSpPr>
            <p:cNvPr id="237" name="Rectangle 236"/>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3943354" y="4941168"/>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9" name="Rectangle 248"/>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6304208" y="5381017"/>
            <a:ext cx="1772112" cy="144016"/>
            <a:chOff x="2537202" y="4941168"/>
            <a:chExt cx="1772112" cy="144016"/>
          </a:xfrm>
        </p:grpSpPr>
        <p:sp>
          <p:nvSpPr>
            <p:cNvPr id="252" name="Rectangle 251"/>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381438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394335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4201302" y="4941168"/>
              <a:ext cx="108012" cy="144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66" name="Group 265"/>
          <p:cNvGrpSpPr/>
          <p:nvPr/>
        </p:nvGrpSpPr>
        <p:grpSpPr>
          <a:xfrm>
            <a:off x="8490858" y="5403882"/>
            <a:ext cx="1772112" cy="144016"/>
            <a:chOff x="2537202" y="4941168"/>
            <a:chExt cx="1772112" cy="144016"/>
          </a:xfrm>
        </p:grpSpPr>
        <p:sp>
          <p:nvSpPr>
            <p:cNvPr id="267" name="Rectangle 266"/>
            <p:cNvSpPr/>
            <p:nvPr/>
          </p:nvSpPr>
          <p:spPr>
            <a:xfrm>
              <a:off x="25372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266617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2795150"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292412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305309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318207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331104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3440023"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355643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3685406"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3814380" y="4941168"/>
              <a:ext cx="10801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8" name="Rectangle 277"/>
            <p:cNvSpPr/>
            <p:nvPr/>
          </p:nvSpPr>
          <p:spPr>
            <a:xfrm>
              <a:off x="3943354"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4072328"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201302" y="4941168"/>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Rectangle 280"/>
          <p:cNvSpPr/>
          <p:nvPr/>
        </p:nvSpPr>
        <p:spPr>
          <a:xfrm>
            <a:off x="3410878" y="5386179"/>
            <a:ext cx="108012"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2" name="Rectangle 281"/>
          <p:cNvSpPr/>
          <p:nvPr/>
        </p:nvSpPr>
        <p:spPr>
          <a:xfrm>
            <a:off x="7839334" y="5393776"/>
            <a:ext cx="108012"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3" name="Rectangle 282"/>
          <p:cNvSpPr/>
          <p:nvPr/>
        </p:nvSpPr>
        <p:spPr>
          <a:xfrm>
            <a:off x="10046946" y="5414349"/>
            <a:ext cx="108012"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34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31" grpId="0" animBg="1"/>
      <p:bldP spid="234" grpId="0" animBg="1"/>
      <p:bldP spid="235" grpId="0" animBg="1"/>
      <p:bldP spid="281" grpId="0" animBg="1"/>
      <p:bldP spid="282" grpId="0" animBg="1"/>
      <p:bldP spid="28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going on? False sharing!</a:t>
            </a:r>
          </a:p>
        </p:txBody>
      </p:sp>
      <p:sp>
        <p:nvSpPr>
          <p:cNvPr id="3" name="Text Placeholder 2"/>
          <p:cNvSpPr>
            <a:spLocks noGrp="1"/>
          </p:cNvSpPr>
          <p:nvPr>
            <p:ph type="body" sz="quarter" idx="4294967295"/>
          </p:nvPr>
        </p:nvSpPr>
        <p:spPr>
          <a:xfrm>
            <a:off x="419449" y="1090394"/>
            <a:ext cx="11183938" cy="5327650"/>
          </a:xfrm>
        </p:spPr>
        <p:txBody>
          <a:bodyPr/>
          <a:lstStyle/>
          <a:p>
            <a:r>
              <a:rPr lang="en-US" dirty="0"/>
              <a:t>As a summary, false sharing only happens when the following conditions are all satisfied</a:t>
            </a:r>
          </a:p>
          <a:p>
            <a:pPr lvl="1"/>
            <a:r>
              <a:rPr lang="en-US" dirty="0"/>
              <a:t>Access to memory that is located in the same cache line</a:t>
            </a:r>
          </a:p>
          <a:p>
            <a:pPr lvl="1"/>
            <a:r>
              <a:rPr lang="en-US" dirty="0"/>
              <a:t>The cache line is accessed concurrently from different threads</a:t>
            </a:r>
          </a:p>
          <a:p>
            <a:pPr lvl="1"/>
            <a:r>
              <a:rPr lang="en-US" dirty="0"/>
              <a:t>The access to the cache line has a high frequency</a:t>
            </a:r>
          </a:p>
          <a:p>
            <a:pPr lvl="1"/>
            <a:r>
              <a:rPr lang="en-US" dirty="0"/>
              <a:t>One of the threads is writing in the cache line</a:t>
            </a:r>
          </a:p>
          <a:p>
            <a:endParaRPr lang="en-US" dirty="0"/>
          </a:p>
          <a:p>
            <a:r>
              <a:rPr lang="en-US" dirty="0"/>
              <a:t>Note that any type of data can suffer from false sharing, both on heap, stack and statics!</a:t>
            </a:r>
          </a:p>
          <a:p>
            <a:endParaRPr lang="en-US" dirty="0"/>
          </a:p>
          <a:p>
            <a:r>
              <a:rPr lang="en-US" dirty="0"/>
              <a:t>However, if you don’t pass reference/pointer to local variables (stack) to other threads, these variables typically don’t suffer from false sharing. Hence the solution in our case …</a:t>
            </a:r>
          </a:p>
        </p:txBody>
      </p:sp>
    </p:spTree>
    <p:extLst>
      <p:ext uri="{BB962C8B-B14F-4D97-AF65-F5344CB8AC3E}">
        <p14:creationId xmlns:p14="http://schemas.microsoft.com/office/powerpoint/2010/main" val="25934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art of removing false sharing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705406"/>
            <a:ext cx="8352928" cy="60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3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62068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700" y="3337396"/>
            <a:ext cx="5782621" cy="347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FAA20-4F6B-412F-8425-C70FF5C6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184" y="2204865"/>
            <a:ext cx="4041632" cy="2660129"/>
          </a:xfrm>
          <a:prstGeom prst="rect">
            <a:avLst/>
          </a:prstGeom>
        </p:spPr>
      </p:pic>
      <p:sp>
        <p:nvSpPr>
          <p:cNvPr id="2" name="Title 1">
            <a:extLst>
              <a:ext uri="{FF2B5EF4-FFF2-40B4-BE49-F238E27FC236}">
                <a16:creationId xmlns:a16="http://schemas.microsoft.com/office/drawing/2014/main" id="{C2669431-5F02-4763-8BD3-FDAA2F43FF7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0493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Computer Architecture: Multi Socket</a:t>
            </a:r>
          </a:p>
        </p:txBody>
      </p:sp>
      <p:sp>
        <p:nvSpPr>
          <p:cNvPr id="5" name="Rectangle 4"/>
          <p:cNvSpPr/>
          <p:nvPr/>
        </p:nvSpPr>
        <p:spPr>
          <a:xfrm>
            <a:off x="2109064" y="4941168"/>
            <a:ext cx="3122840"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Main Memory</a:t>
            </a:r>
          </a:p>
        </p:txBody>
      </p:sp>
      <p:sp>
        <p:nvSpPr>
          <p:cNvPr id="7" name="Rectangle 6"/>
          <p:cNvSpPr/>
          <p:nvPr/>
        </p:nvSpPr>
        <p:spPr>
          <a:xfrm>
            <a:off x="2109064" y="3573016"/>
            <a:ext cx="31228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DataBus</a:t>
            </a:r>
            <a:endParaRPr lang="en-US" dirty="0"/>
          </a:p>
        </p:txBody>
      </p:sp>
      <p:cxnSp>
        <p:nvCxnSpPr>
          <p:cNvPr id="9" name="Straight Connector 8"/>
          <p:cNvCxnSpPr>
            <a:stCxn id="5" idx="0"/>
            <a:endCxn id="7" idx="2"/>
          </p:cNvCxnSpPr>
          <p:nvPr/>
        </p:nvCxnSpPr>
        <p:spPr>
          <a:xfrm flipV="1">
            <a:off x="3670484" y="4365104"/>
            <a:ext cx="0" cy="576064"/>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776" y="1340769"/>
            <a:ext cx="4280193" cy="158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2312" y="1340769"/>
            <a:ext cx="4280193" cy="158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3647728" y="2706849"/>
            <a:ext cx="0" cy="864096"/>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512551" y="2706849"/>
            <a:ext cx="0" cy="864096"/>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73887" y="4941168"/>
            <a:ext cx="3122840"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Main Memory</a:t>
            </a:r>
          </a:p>
        </p:txBody>
      </p:sp>
      <p:sp>
        <p:nvSpPr>
          <p:cNvPr id="14" name="Rectangle 13"/>
          <p:cNvSpPr/>
          <p:nvPr/>
        </p:nvSpPr>
        <p:spPr>
          <a:xfrm>
            <a:off x="6973887" y="3573016"/>
            <a:ext cx="31228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DataBus</a:t>
            </a:r>
            <a:endParaRPr lang="en-US" dirty="0"/>
          </a:p>
        </p:txBody>
      </p:sp>
      <p:cxnSp>
        <p:nvCxnSpPr>
          <p:cNvPr id="15" name="Straight Connector 14"/>
          <p:cNvCxnSpPr>
            <a:stCxn id="13" idx="0"/>
            <a:endCxn id="14" idx="2"/>
          </p:cNvCxnSpPr>
          <p:nvPr/>
        </p:nvCxnSpPr>
        <p:spPr>
          <a:xfrm flipV="1">
            <a:off x="8535307" y="4365104"/>
            <a:ext cx="0" cy="57606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63952" y="2636912"/>
            <a:ext cx="792088"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09822" y="735088"/>
            <a:ext cx="5794491" cy="461665"/>
          </a:xfrm>
          <a:prstGeom prst="rect">
            <a:avLst/>
          </a:prstGeom>
          <a:noFill/>
        </p:spPr>
        <p:txBody>
          <a:bodyPr wrap="square" rtlCol="0">
            <a:spAutoFit/>
          </a:bodyPr>
          <a:lstStyle/>
          <a:p>
            <a:r>
              <a:rPr lang="en-US" sz="2400" dirty="0"/>
              <a:t>NUMA: Non-Uniform Memory Access </a:t>
            </a:r>
          </a:p>
        </p:txBody>
      </p:sp>
    </p:spTree>
    <p:extLst>
      <p:ext uri="{BB962C8B-B14F-4D97-AF65-F5344CB8AC3E}">
        <p14:creationId xmlns:p14="http://schemas.microsoft.com/office/powerpoint/2010/main" val="37569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1991544" y="4509120"/>
            <a:ext cx="7992888" cy="707886"/>
          </a:xfrm>
          <a:prstGeom prst="rect">
            <a:avLst/>
          </a:prstGeom>
          <a:noFill/>
        </p:spPr>
        <p:txBody>
          <a:bodyPr wrap="square" rtlCol="0">
            <a:spAutoFit/>
          </a:bodyPr>
          <a:lstStyle/>
          <a:p>
            <a:pPr algn="ctr"/>
            <a:r>
              <a:rPr lang="en-US" sz="4000" dirty="0"/>
              <a:t>What not to expect!</a:t>
            </a:r>
          </a:p>
        </p:txBody>
      </p:sp>
      <p:sp>
        <p:nvSpPr>
          <p:cNvPr id="9" name="Rectangle: Rounded Corners 8">
            <a:extLst>
              <a:ext uri="{FF2B5EF4-FFF2-40B4-BE49-F238E27FC236}">
                <a16:creationId xmlns:a16="http://schemas.microsoft.com/office/drawing/2014/main" id="{4DFF4472-2430-40EA-AC74-00030C852644}"/>
              </a:ext>
            </a:extLst>
          </p:cNvPr>
          <p:cNvSpPr/>
          <p:nvPr/>
        </p:nvSpPr>
        <p:spPr>
          <a:xfrm>
            <a:off x="1775520" y="908720"/>
            <a:ext cx="7056784" cy="1584176"/>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dirty="0"/>
              <a:t>A silver bullet to tackle all your performance problems</a:t>
            </a:r>
          </a:p>
          <a:p>
            <a:pPr marL="285750" indent="-285750">
              <a:buFont typeface="Arial" panose="020B0604020202020204" pitchFamily="34" charset="0"/>
              <a:buChar char="•"/>
            </a:pPr>
            <a:r>
              <a:rPr lang="en-US" dirty="0"/>
              <a:t>Fully detailed coding examples</a:t>
            </a:r>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559976C9-B61D-41D6-87E9-C70167E48FC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858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Computer Architecture: Impact?</a:t>
            </a:r>
          </a:p>
        </p:txBody>
      </p:sp>
      <p:sp>
        <p:nvSpPr>
          <p:cNvPr id="3" name="Text Placeholder 2"/>
          <p:cNvSpPr>
            <a:spLocks noGrp="1"/>
          </p:cNvSpPr>
          <p:nvPr>
            <p:ph type="body" sz="quarter" idx="4294967295"/>
          </p:nvPr>
        </p:nvSpPr>
        <p:spPr>
          <a:xfrm>
            <a:off x="0" y="1123950"/>
            <a:ext cx="11183938" cy="5327650"/>
          </a:xfrm>
        </p:spPr>
        <p:txBody>
          <a:bodyPr/>
          <a:lstStyle/>
          <a:p>
            <a:r>
              <a:rPr lang="en-US" dirty="0"/>
              <a:t>Use </a:t>
            </a:r>
            <a:r>
              <a:rPr lang="en-US" dirty="0" err="1"/>
              <a:t>CoreInfo</a:t>
            </a:r>
            <a:r>
              <a:rPr lang="en-US" dirty="0"/>
              <a:t> to see the impact</a:t>
            </a:r>
            <a:br>
              <a:rPr lang="en-US" dirty="0"/>
            </a:br>
            <a:br>
              <a:rPr lang="en-US" dirty="0"/>
            </a:br>
            <a:br>
              <a:rPr lang="en-US" dirty="0"/>
            </a:br>
            <a:br>
              <a:rPr lang="en-US" dirty="0"/>
            </a:br>
            <a:br>
              <a:rPr lang="en-US" dirty="0"/>
            </a:br>
            <a:r>
              <a:rPr lang="en-US" dirty="0">
                <a:sym typeface="Wingdings" panose="05000000000000000000" pitchFamily="2" charset="2"/>
              </a:rPr>
              <a:t> 30% slow down if memory is located on another node seems to be the minimum (confirmed by own experiments)</a:t>
            </a:r>
            <a:br>
              <a:rPr lang="en-US" dirty="0"/>
            </a:br>
            <a:r>
              <a:rPr lang="en-US" dirty="0">
                <a:sym typeface="Wingdings" panose="05000000000000000000" pitchFamily="2" charset="2"/>
              </a:rPr>
              <a:t> The cost is a dynamic number, so depending on load it can be worse!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545788"/>
            <a:ext cx="7776864" cy="9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9085"/>
          <a:stretch/>
        </p:blipFill>
        <p:spPr bwMode="auto">
          <a:xfrm>
            <a:off x="2495600" y="4941169"/>
            <a:ext cx="1480864" cy="11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7837"/>
          <a:stretch/>
        </p:blipFill>
        <p:spPr bwMode="auto">
          <a:xfrm>
            <a:off x="4079776" y="4941168"/>
            <a:ext cx="1488766" cy="11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07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Computer Architecture: Impact?</a:t>
            </a:r>
          </a:p>
        </p:txBody>
      </p:sp>
      <p:sp>
        <p:nvSpPr>
          <p:cNvPr id="3" name="Text Placeholder 2"/>
          <p:cNvSpPr>
            <a:spLocks noGrp="1"/>
          </p:cNvSpPr>
          <p:nvPr>
            <p:ph type="body" sz="quarter" idx="4294967295"/>
          </p:nvPr>
        </p:nvSpPr>
        <p:spPr>
          <a:xfrm>
            <a:off x="1448557" y="853391"/>
            <a:ext cx="8604250" cy="5327650"/>
          </a:xfrm>
        </p:spPr>
        <p:txBody>
          <a:bodyPr/>
          <a:lstStyle/>
          <a:p>
            <a:r>
              <a:rPr lang="en-US" dirty="0"/>
              <a:t>Do we need to care? </a:t>
            </a:r>
          </a:p>
          <a:p>
            <a:r>
              <a:rPr lang="en-US" dirty="0"/>
              <a:t>It makes everything we discussed in this presentation </a:t>
            </a:r>
            <a:r>
              <a:rPr lang="en-US" b="1" dirty="0"/>
              <a:t>worse</a:t>
            </a:r>
            <a:r>
              <a:rPr lang="en-US" dirty="0"/>
              <a:t> with </a:t>
            </a:r>
            <a:r>
              <a:rPr lang="en-US" b="1" dirty="0"/>
              <a:t>at least 30%</a:t>
            </a:r>
            <a:r>
              <a:rPr lang="en-US" dirty="0"/>
              <a:t> if the </a:t>
            </a:r>
            <a:r>
              <a:rPr lang="en-US" b="1" dirty="0"/>
              <a:t>memory</a:t>
            </a:r>
            <a:r>
              <a:rPr lang="en-US" dirty="0"/>
              <a:t> is located on </a:t>
            </a:r>
            <a:r>
              <a:rPr lang="en-US" b="1" dirty="0"/>
              <a:t>another node</a:t>
            </a:r>
          </a:p>
          <a:p>
            <a:pPr lvl="1"/>
            <a:r>
              <a:rPr lang="en-US" dirty="0"/>
              <a:t>There is not that much you can do as a developer on a local data and algorithmic level</a:t>
            </a:r>
          </a:p>
          <a:p>
            <a:r>
              <a:rPr lang="en-US" dirty="0"/>
              <a:t>In contrast to optimization for cache behavior, the NUMA story is something we have to tackle on a higher level in tools!</a:t>
            </a:r>
          </a:p>
          <a:p>
            <a:pPr lvl="1"/>
            <a:r>
              <a:rPr lang="en-US" dirty="0"/>
              <a:t>Does it make sense to use all cores in a multi-socket system if you know that at least half of the work runs at least 30% slower?</a:t>
            </a:r>
          </a:p>
          <a:p>
            <a:pPr lvl="1"/>
            <a:r>
              <a:rPr lang="en-US" dirty="0"/>
              <a:t>Pinning a process on a certain NUMA node and make sure it only runs on the corresponding socket (processor affinity) seems an important improvement!</a:t>
            </a:r>
          </a:p>
          <a:p>
            <a:pPr marL="814387" lvl="2" indent="0">
              <a:buNone/>
            </a:pPr>
            <a:endParaRPr lang="en-US" dirty="0"/>
          </a:p>
          <a:p>
            <a:pPr lvl="1"/>
            <a:endParaRPr lang="en-US" dirty="0"/>
          </a:p>
        </p:txBody>
      </p:sp>
    </p:spTree>
    <p:extLst>
      <p:ext uri="{BB962C8B-B14F-4D97-AF65-F5344CB8AC3E}">
        <p14:creationId xmlns:p14="http://schemas.microsoft.com/office/powerpoint/2010/main" val="14512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E42E3-EDE0-45D9-A566-2E5DBDEB8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563" y="2833688"/>
            <a:ext cx="2428875" cy="1190625"/>
          </a:xfrm>
          <a:prstGeom prst="rect">
            <a:avLst/>
          </a:prstGeom>
        </p:spPr>
      </p:pic>
    </p:spTree>
    <p:extLst>
      <p:ext uri="{BB962C8B-B14F-4D97-AF65-F5344CB8AC3E}">
        <p14:creationId xmlns:p14="http://schemas.microsoft.com/office/powerpoint/2010/main" val="16914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4294967295"/>
          </p:nvPr>
        </p:nvSpPr>
        <p:spPr>
          <a:xfrm>
            <a:off x="1675060" y="765175"/>
            <a:ext cx="8604250" cy="5327650"/>
          </a:xfrm>
        </p:spPr>
        <p:txBody>
          <a:bodyPr/>
          <a:lstStyle/>
          <a:p>
            <a:endParaRPr lang="en-US" dirty="0">
              <a:hlinkClick r:id="rId2"/>
            </a:endParaRPr>
          </a:p>
          <a:p>
            <a:endParaRPr lang="en-US" dirty="0">
              <a:hlinkClick r:id="rId2"/>
            </a:endParaRPr>
          </a:p>
          <a:p>
            <a:r>
              <a:rPr lang="en-US" dirty="0">
                <a:hlinkClick r:id="rId2"/>
              </a:rPr>
              <a:t>http://gameprogrammingpatterns.com/data-locality.html</a:t>
            </a:r>
            <a:endParaRPr lang="en-US" dirty="0"/>
          </a:p>
          <a:p>
            <a:r>
              <a:rPr lang="en-US" dirty="0">
                <a:hlinkClick r:id="rId3"/>
              </a:rPr>
              <a:t>http://igoro.com/archive/gallery-of-processor-cache-effects/</a:t>
            </a:r>
            <a:endParaRPr lang="en-US" dirty="0"/>
          </a:p>
          <a:p>
            <a:r>
              <a:rPr lang="en-US" dirty="0">
                <a:hlinkClick r:id="rId4"/>
              </a:rPr>
              <a:t>http://www.aristeia.com/TalkNotes/ACCU2011_CPUCaches.pdf</a:t>
            </a:r>
            <a:endParaRPr lang="en-US" dirty="0"/>
          </a:p>
          <a:p>
            <a:r>
              <a:rPr lang="en-US" dirty="0">
                <a:hlinkClick r:id="rId5"/>
              </a:rPr>
              <a:t>https://www.akkadia.org/drepper/cpumemory.pdf</a:t>
            </a:r>
            <a:endParaRPr lang="en-US" dirty="0"/>
          </a:p>
          <a:p>
            <a:r>
              <a:rPr lang="en-US" dirty="0">
                <a:hlinkClick r:id="rId6"/>
              </a:rPr>
              <a:t>https://en.wikipedia.org/wiki/CPU_cache</a:t>
            </a:r>
            <a:endParaRPr lang="en-US" dirty="0"/>
          </a:p>
          <a:p>
            <a:r>
              <a:rPr lang="en-US" dirty="0">
                <a:hlinkClick r:id="rId7"/>
              </a:rPr>
              <a:t>http://erikdemaine.org/papers/BRICS2002/paper.pdf</a:t>
            </a:r>
            <a:endParaRPr lang="en-US" dirty="0"/>
          </a:p>
          <a:p>
            <a:r>
              <a:rPr lang="en-US" dirty="0">
                <a:hlinkClick r:id="rId8"/>
              </a:rPr>
              <a:t>http://quick-bench.com/xYfOs9oIKKqW-ujk743NBH9X2Ak</a:t>
            </a:r>
            <a:endParaRPr lang="en-US" dirty="0"/>
          </a:p>
          <a:p>
            <a:pPr lvl="1"/>
            <a:r>
              <a:rPr lang="en-US" dirty="0"/>
              <a:t>Matrix examples</a:t>
            </a:r>
          </a:p>
          <a:p>
            <a:pPr marL="0" indent="0">
              <a:buNone/>
            </a:pPr>
            <a:endParaRPr lang="en-US" dirty="0"/>
          </a:p>
          <a:p>
            <a:pPr marL="0" indent="0">
              <a:buNone/>
            </a:pPr>
            <a:endParaRPr lang="en-US" dirty="0"/>
          </a:p>
          <a:p>
            <a:endParaRPr lang="en-US" dirty="0"/>
          </a:p>
          <a:p>
            <a:endParaRPr lang="en-US" dirty="0"/>
          </a:p>
          <a:p>
            <a:pPr marL="814387" lvl="2" indent="0">
              <a:buNone/>
            </a:pPr>
            <a:endParaRPr lang="en-US" dirty="0"/>
          </a:p>
          <a:p>
            <a:pPr lvl="1"/>
            <a:endParaRPr lang="en-US" dirty="0"/>
          </a:p>
        </p:txBody>
      </p:sp>
    </p:spTree>
    <p:extLst>
      <p:ext uri="{BB962C8B-B14F-4D97-AF65-F5344CB8AC3E}">
        <p14:creationId xmlns:p14="http://schemas.microsoft.com/office/powerpoint/2010/main" val="38554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8087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Optional Comment</a:t>
            </a:r>
          </a:p>
        </p:txBody>
      </p:sp>
      <p:sp>
        <p:nvSpPr>
          <p:cNvPr id="12" name="Text Placeholder 11"/>
          <p:cNvSpPr>
            <a:spLocks noGrp="1"/>
          </p:cNvSpPr>
          <p:nvPr>
            <p:ph type="body" sz="quarter" idx="10"/>
          </p:nvPr>
        </p:nvSpPr>
        <p:spPr/>
        <p:txBody>
          <a:bodyPr/>
          <a:lstStyle/>
          <a:p>
            <a:r>
              <a:rPr lang="en-US" dirty="0"/>
              <a:t>Quote</a:t>
            </a: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309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2099556" y="2924944"/>
            <a:ext cx="7992888" cy="1938992"/>
          </a:xfrm>
          <a:prstGeom prst="rect">
            <a:avLst/>
          </a:prstGeom>
          <a:noFill/>
        </p:spPr>
        <p:txBody>
          <a:bodyPr wrap="square" rtlCol="0">
            <a:spAutoFit/>
          </a:bodyPr>
          <a:lstStyle/>
          <a:p>
            <a:pPr algn="ctr"/>
            <a:r>
              <a:rPr lang="en-US" sz="4000" dirty="0"/>
              <a:t>Mental model developers often use when writing algorithms</a:t>
            </a:r>
          </a:p>
        </p:txBody>
      </p:sp>
    </p:spTree>
    <p:extLst>
      <p:ext uri="{BB962C8B-B14F-4D97-AF65-F5344CB8AC3E}">
        <p14:creationId xmlns:p14="http://schemas.microsoft.com/office/powerpoint/2010/main" val="28073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2434B47-79C1-440A-9855-F01323B20E5D}"/>
              </a:ext>
            </a:extLst>
          </p:cNvPr>
          <p:cNvGraphicFramePr>
            <a:graphicFrameLocks noGrp="1"/>
          </p:cNvGraphicFramePr>
          <p:nvPr/>
        </p:nvGraphicFramePr>
        <p:xfrm>
          <a:off x="2947523" y="1224017"/>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906093423"/>
                    </a:ext>
                  </a:extLst>
                </a:gridCol>
                <a:gridCol w="609600">
                  <a:extLst>
                    <a:ext uri="{9D8B030D-6E8A-4147-A177-3AD203B41FA5}">
                      <a16:colId xmlns:a16="http://schemas.microsoft.com/office/drawing/2014/main" val="792004695"/>
                    </a:ext>
                  </a:extLst>
                </a:gridCol>
                <a:gridCol w="609600">
                  <a:extLst>
                    <a:ext uri="{9D8B030D-6E8A-4147-A177-3AD203B41FA5}">
                      <a16:colId xmlns:a16="http://schemas.microsoft.com/office/drawing/2014/main" val="3339441616"/>
                    </a:ext>
                  </a:extLst>
                </a:gridCol>
                <a:gridCol w="609600">
                  <a:extLst>
                    <a:ext uri="{9D8B030D-6E8A-4147-A177-3AD203B41FA5}">
                      <a16:colId xmlns:a16="http://schemas.microsoft.com/office/drawing/2014/main" val="779933725"/>
                    </a:ext>
                  </a:extLst>
                </a:gridCol>
                <a:gridCol w="609600">
                  <a:extLst>
                    <a:ext uri="{9D8B030D-6E8A-4147-A177-3AD203B41FA5}">
                      <a16:colId xmlns:a16="http://schemas.microsoft.com/office/drawing/2014/main" val="3928267207"/>
                    </a:ext>
                  </a:extLst>
                </a:gridCol>
                <a:gridCol w="609600">
                  <a:extLst>
                    <a:ext uri="{9D8B030D-6E8A-4147-A177-3AD203B41FA5}">
                      <a16:colId xmlns:a16="http://schemas.microsoft.com/office/drawing/2014/main" val="277386799"/>
                    </a:ext>
                  </a:extLst>
                </a:gridCol>
                <a:gridCol w="609600">
                  <a:extLst>
                    <a:ext uri="{9D8B030D-6E8A-4147-A177-3AD203B41FA5}">
                      <a16:colId xmlns:a16="http://schemas.microsoft.com/office/drawing/2014/main" val="2714953459"/>
                    </a:ext>
                  </a:extLst>
                </a:gridCol>
                <a:gridCol w="609600">
                  <a:extLst>
                    <a:ext uri="{9D8B030D-6E8A-4147-A177-3AD203B41FA5}">
                      <a16:colId xmlns:a16="http://schemas.microsoft.com/office/drawing/2014/main" val="1400182032"/>
                    </a:ext>
                  </a:extLst>
                </a:gridCol>
                <a:gridCol w="609600">
                  <a:extLst>
                    <a:ext uri="{9D8B030D-6E8A-4147-A177-3AD203B41FA5}">
                      <a16:colId xmlns:a16="http://schemas.microsoft.com/office/drawing/2014/main" val="2817681806"/>
                    </a:ext>
                  </a:extLst>
                </a:gridCol>
                <a:gridCol w="609600">
                  <a:extLst>
                    <a:ext uri="{9D8B030D-6E8A-4147-A177-3AD203B41FA5}">
                      <a16:colId xmlns:a16="http://schemas.microsoft.com/office/drawing/2014/main" val="35420698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2997649"/>
                  </a:ext>
                </a:extLst>
              </a:tr>
            </a:tbl>
          </a:graphicData>
        </a:graphic>
      </p:graphicFrame>
      <p:sp>
        <p:nvSpPr>
          <p:cNvPr id="13" name="Rectangle: Rounded Corners 12">
            <a:extLst>
              <a:ext uri="{FF2B5EF4-FFF2-40B4-BE49-F238E27FC236}">
                <a16:creationId xmlns:a16="http://schemas.microsoft.com/office/drawing/2014/main" id="{C4977F8B-076C-4263-B466-3A1EBE2DCEED}"/>
              </a:ext>
            </a:extLst>
          </p:cNvPr>
          <p:cNvSpPr/>
          <p:nvPr/>
        </p:nvSpPr>
        <p:spPr>
          <a:xfrm>
            <a:off x="4149479" y="2493283"/>
            <a:ext cx="3168352" cy="962597"/>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CPU</a:t>
            </a:r>
          </a:p>
        </p:txBody>
      </p:sp>
      <p:sp>
        <p:nvSpPr>
          <p:cNvPr id="14" name="TextBox 13">
            <a:extLst>
              <a:ext uri="{FF2B5EF4-FFF2-40B4-BE49-F238E27FC236}">
                <a16:creationId xmlns:a16="http://schemas.microsoft.com/office/drawing/2014/main" id="{FB0B0E29-4F22-454C-84DF-FDC5E7D5F4BB}"/>
              </a:ext>
            </a:extLst>
          </p:cNvPr>
          <p:cNvSpPr txBox="1"/>
          <p:nvPr/>
        </p:nvSpPr>
        <p:spPr>
          <a:xfrm>
            <a:off x="1850169" y="764704"/>
            <a:ext cx="1114408" cy="369332"/>
          </a:xfrm>
          <a:prstGeom prst="rect">
            <a:avLst/>
          </a:prstGeom>
          <a:noFill/>
        </p:spPr>
        <p:txBody>
          <a:bodyPr wrap="none" rtlCol="0">
            <a:spAutoFit/>
          </a:bodyPr>
          <a:lstStyle/>
          <a:p>
            <a:r>
              <a:rPr lang="en-US" dirty="0"/>
              <a:t>Memory</a:t>
            </a:r>
          </a:p>
        </p:txBody>
      </p:sp>
      <p:sp>
        <p:nvSpPr>
          <p:cNvPr id="18" name="Arrow: Curved Down 17">
            <a:extLst>
              <a:ext uri="{FF2B5EF4-FFF2-40B4-BE49-F238E27FC236}">
                <a16:creationId xmlns:a16="http://schemas.microsoft.com/office/drawing/2014/main" id="{DC1DCE20-E201-405E-AB37-E7DD878DD9A7}"/>
              </a:ext>
            </a:extLst>
          </p:cNvPr>
          <p:cNvSpPr/>
          <p:nvPr/>
        </p:nvSpPr>
        <p:spPr>
          <a:xfrm>
            <a:off x="6384033" y="2708920"/>
            <a:ext cx="543517" cy="288032"/>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Arrow: Curved Down 18">
            <a:extLst>
              <a:ext uri="{FF2B5EF4-FFF2-40B4-BE49-F238E27FC236}">
                <a16:creationId xmlns:a16="http://schemas.microsoft.com/office/drawing/2014/main" id="{37153DA3-ABAE-4BCD-B9C1-0B16185CFC5A}"/>
              </a:ext>
            </a:extLst>
          </p:cNvPr>
          <p:cNvSpPr/>
          <p:nvPr/>
        </p:nvSpPr>
        <p:spPr>
          <a:xfrm rot="10601111">
            <a:off x="6376094" y="3041070"/>
            <a:ext cx="543517" cy="288032"/>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Arrow: Down 19">
            <a:extLst>
              <a:ext uri="{FF2B5EF4-FFF2-40B4-BE49-F238E27FC236}">
                <a16:creationId xmlns:a16="http://schemas.microsoft.com/office/drawing/2014/main" id="{BE99473C-2A76-4D7B-8F51-14E160C7A531}"/>
              </a:ext>
            </a:extLst>
          </p:cNvPr>
          <p:cNvSpPr/>
          <p:nvPr/>
        </p:nvSpPr>
        <p:spPr>
          <a:xfrm>
            <a:off x="5587334" y="1656066"/>
            <a:ext cx="292642" cy="77600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DDD9A100-787C-404D-AA04-6D367D2E8088}"/>
              </a:ext>
            </a:extLst>
          </p:cNvPr>
          <p:cNvSpPr txBox="1"/>
          <p:nvPr/>
        </p:nvSpPr>
        <p:spPr>
          <a:xfrm>
            <a:off x="4799856" y="854685"/>
            <a:ext cx="486030" cy="369332"/>
          </a:xfrm>
          <a:prstGeom prst="rect">
            <a:avLst/>
          </a:prstGeom>
          <a:noFill/>
        </p:spPr>
        <p:txBody>
          <a:bodyPr wrap="none" rtlCol="0">
            <a:spAutoFit/>
          </a:bodyPr>
          <a:lstStyle/>
          <a:p>
            <a:r>
              <a:rPr lang="en-US" dirty="0"/>
              <a:t>int</a:t>
            </a:r>
          </a:p>
        </p:txBody>
      </p:sp>
      <p:sp>
        <p:nvSpPr>
          <p:cNvPr id="23" name="Plus Sign 22">
            <a:extLst>
              <a:ext uri="{FF2B5EF4-FFF2-40B4-BE49-F238E27FC236}">
                <a16:creationId xmlns:a16="http://schemas.microsoft.com/office/drawing/2014/main" id="{E99C2DD1-2D68-4843-8A6B-5AD7730788BE}"/>
              </a:ext>
            </a:extLst>
          </p:cNvPr>
          <p:cNvSpPr/>
          <p:nvPr/>
        </p:nvSpPr>
        <p:spPr>
          <a:xfrm>
            <a:off x="5447928" y="3784275"/>
            <a:ext cx="580674" cy="598822"/>
          </a:xfrm>
          <a:prstGeom prst="mathPl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FC989FB8-A70C-4BBD-83E6-F227EA147510}"/>
              </a:ext>
            </a:extLst>
          </p:cNvPr>
          <p:cNvSpPr/>
          <p:nvPr/>
        </p:nvSpPr>
        <p:spPr>
          <a:xfrm>
            <a:off x="3863752" y="4655478"/>
            <a:ext cx="4032448" cy="1368152"/>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Big O complexity of algorithm</a:t>
            </a:r>
          </a:p>
        </p:txBody>
      </p:sp>
    </p:spTree>
    <p:extLst>
      <p:ext uri="{BB962C8B-B14F-4D97-AF65-F5344CB8AC3E}">
        <p14:creationId xmlns:p14="http://schemas.microsoft.com/office/powerpoint/2010/main" val="39127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7E961-7FE0-4B09-AFDE-65EB8A90CE9A}"/>
              </a:ext>
            </a:extLst>
          </p:cNvPr>
          <p:cNvSpPr txBox="1"/>
          <p:nvPr/>
        </p:nvSpPr>
        <p:spPr>
          <a:xfrm>
            <a:off x="2099556" y="2924944"/>
            <a:ext cx="7992888" cy="707886"/>
          </a:xfrm>
          <a:prstGeom prst="rect">
            <a:avLst/>
          </a:prstGeom>
          <a:noFill/>
        </p:spPr>
        <p:txBody>
          <a:bodyPr wrap="square" rtlCol="0">
            <a:spAutoFit/>
          </a:bodyPr>
          <a:lstStyle/>
          <a:p>
            <a:pPr algn="ctr"/>
            <a:r>
              <a:rPr lang="en-US" sz="4000" dirty="0"/>
              <a:t>However reality is different </a:t>
            </a:r>
          </a:p>
        </p:txBody>
      </p:sp>
    </p:spTree>
    <p:extLst>
      <p:ext uri="{BB962C8B-B14F-4D97-AF65-F5344CB8AC3E}">
        <p14:creationId xmlns:p14="http://schemas.microsoft.com/office/powerpoint/2010/main" val="276059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MPTemplate_16-9">
  <a:themeElements>
    <a:clrScheme name="OMP Color Scheme">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 partn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501D1EF1-8F50-492A-BAC8-C72A441AFE02}"/>
    </a:ext>
  </a:extLst>
</a:theme>
</file>

<file path=ppt/theme/theme10.xml><?xml version="1.0" encoding="utf-8"?>
<a:theme xmlns:a="http://schemas.openxmlformats.org/drawingml/2006/main" name="OM Partners - 3 Points">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D9F03EBA-2026-4FAD-B5E1-A1555D5D28EF}"/>
    </a:ext>
  </a:extLst>
</a:theme>
</file>

<file path=ppt/theme/theme11.xml><?xml version="1.0" encoding="utf-8"?>
<a:theme xmlns:a="http://schemas.openxmlformats.org/drawingml/2006/main" name="OM Partners - 4 Points">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369C6F18-9DAF-46FF-820F-3250DA68DF24}"/>
    </a:ext>
  </a:extLst>
</a:theme>
</file>

<file path=ppt/theme/theme12.xml><?xml version="1.0" encoding="utf-8"?>
<a:theme xmlns:a="http://schemas.openxmlformats.org/drawingml/2006/main" name="OM Partners - Process points short">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3F0954D2-A342-47F7-962E-947AF44C74C0}"/>
    </a:ext>
  </a:extLst>
</a:theme>
</file>

<file path=ppt/theme/theme13.xml><?xml version="1.0" encoding="utf-8"?>
<a:theme xmlns:a="http://schemas.openxmlformats.org/drawingml/2006/main" name="OM Partners - Process points long">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1B34A922-C1C3-408C-85A0-A165A0821EAB}"/>
    </a:ext>
  </a:extLst>
</a:theme>
</file>

<file path=ppt/theme/theme14.xml><?xml version="1.0" encoding="utf-8"?>
<a:theme xmlns:a="http://schemas.openxmlformats.org/drawingml/2006/main" name="OM Partners - Process goal/points">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58BB4A4B-5F1F-4208-ACF8-904833DB1DB5}"/>
    </a:ext>
  </a:extLst>
</a:theme>
</file>

<file path=ppt/theme/theme15.xml><?xml version="1.0" encoding="utf-8"?>
<a:theme xmlns:a="http://schemas.openxmlformats.org/drawingml/2006/main" name="OM Partners - PPS Flower">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53FFAE4A-0874-4BAD-92D1-A44914BE0457}"/>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MP Template 2012">
  <a:themeElements>
    <a:clrScheme name="OMP Color Scheme">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 partn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C910878E-86C0-4C1C-AD8D-8425A785C20F}"/>
    </a:ext>
  </a:extLst>
</a:theme>
</file>

<file path=ppt/theme/theme3.xml><?xml version="1.0" encoding="utf-8"?>
<a:theme xmlns:a="http://schemas.openxmlformats.org/drawingml/2006/main" name="OMP TOC">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55E75E94-22D9-4B9E-88B4-41D1E72E804E}"/>
    </a:ext>
  </a:extLst>
</a:theme>
</file>

<file path=ppt/theme/theme4.xml><?xml version="1.0" encoding="utf-8"?>
<a:theme xmlns:a="http://schemas.openxmlformats.org/drawingml/2006/main" name="OMP No Bullets">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535EA0E2-AFFD-4E23-856B-A046903EFE36}"/>
    </a:ext>
  </a:extLst>
</a:theme>
</file>

<file path=ppt/theme/theme5.xml><?xml version="1.0" encoding="utf-8"?>
<a:theme xmlns:a="http://schemas.openxmlformats.org/drawingml/2006/main" name="OMP Bullets Side">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7264AD5D-BC55-459F-84B6-C5C618BE0890}"/>
    </a:ext>
  </a:extLst>
</a:theme>
</file>

<file path=ppt/theme/theme6.xml><?xml version="1.0" encoding="utf-8"?>
<a:theme xmlns:a="http://schemas.openxmlformats.org/drawingml/2006/main" name="OMP Bullets Bottom">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99184DDE-D8CD-422F-8B62-03D055FD83BF}"/>
    </a:ext>
  </a:extLst>
</a:theme>
</file>

<file path=ppt/theme/theme7.xml><?xml version="1.0" encoding="utf-8"?>
<a:theme xmlns:a="http://schemas.openxmlformats.org/drawingml/2006/main" name="OMP Other slides">
  <a:themeElements>
    <a:clrScheme name="OMP3">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FFC68EF3-9ED0-47C3-87C0-746AC899F68F}"/>
    </a:ext>
  </a:extLst>
</a:theme>
</file>

<file path=ppt/theme/theme8.xml><?xml version="1.0" encoding="utf-8"?>
<a:theme xmlns:a="http://schemas.openxmlformats.org/drawingml/2006/main" name="OMP Charts and Pictures">
  <a:themeElements>
    <a:clrScheme name="OMP">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F8D40038-395B-4513-89B7-AF69124B066C}"/>
    </a:ext>
  </a:extLst>
</a:theme>
</file>

<file path=ppt/theme/theme9.xml><?xml version="1.0" encoding="utf-8"?>
<a:theme xmlns:a="http://schemas.openxmlformats.org/drawingml/2006/main" name="1_OM Partners - Maps">
  <a:themeElements>
    <a:clrScheme name="OMP">
      <a:dk1>
        <a:srgbClr val="495257"/>
      </a:dk1>
      <a:lt1>
        <a:sysClr val="window" lastClr="FFFFFF"/>
      </a:lt1>
      <a:dk2>
        <a:srgbClr val="BABABA"/>
      </a:dk2>
      <a:lt2>
        <a:srgbClr val="E6F7E5"/>
      </a:lt2>
      <a:accent1>
        <a:srgbClr val="8B8B8B"/>
      </a:accent1>
      <a:accent2>
        <a:srgbClr val="3DB438"/>
      </a:accent2>
      <a:accent3>
        <a:srgbClr val="F8A510"/>
      </a:accent3>
      <a:accent4>
        <a:srgbClr val="4CA7DA"/>
      </a:accent4>
      <a:accent5>
        <a:srgbClr val="C43C53"/>
      </a:accent5>
      <a:accent6>
        <a:srgbClr val="8EDB89"/>
      </a:accent6>
      <a:hlink>
        <a:srgbClr val="005000"/>
      </a:hlink>
      <a:folHlink>
        <a:srgbClr val="495257"/>
      </a:folHlink>
    </a:clrScheme>
    <a:fontScheme name="OM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E031BC-7898-4213-A48F-B2AEE6BFE820}" vid="{94BF7E8A-95F2-473B-B568-8F817C165241}"/>
    </a:ext>
  </a:extLst>
</a:theme>
</file>

<file path=docProps/app.xml><?xml version="1.0" encoding="utf-8"?>
<Properties xmlns="http://schemas.openxmlformats.org/officeDocument/2006/extended-properties" xmlns:vt="http://schemas.openxmlformats.org/officeDocument/2006/docPropsVTypes">
  <Template>OMPTemplate_16-9</Template>
  <TotalTime>450</TotalTime>
  <Words>2186</Words>
  <Application>Microsoft Office PowerPoint</Application>
  <PresentationFormat>Widescreen</PresentationFormat>
  <Paragraphs>603</Paragraphs>
  <Slides>65</Slides>
  <Notes>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65</vt:i4>
      </vt:variant>
    </vt:vector>
  </HeadingPairs>
  <TitlesOfParts>
    <vt:vector size="89" baseType="lpstr">
      <vt:lpstr>&amp;quot</vt:lpstr>
      <vt:lpstr>Arial</vt:lpstr>
      <vt:lpstr>Calibri</vt:lpstr>
      <vt:lpstr>Courier New</vt:lpstr>
      <vt:lpstr>Helvetica</vt:lpstr>
      <vt:lpstr>Merriweather</vt:lpstr>
      <vt:lpstr>MT Extra</vt:lpstr>
      <vt:lpstr>Verdana</vt:lpstr>
      <vt:lpstr>Wingdings</vt:lpstr>
      <vt:lpstr>OMPTemplate_16-9</vt:lpstr>
      <vt:lpstr>1_OMP Template 2012</vt:lpstr>
      <vt:lpstr>OMP TOC</vt:lpstr>
      <vt:lpstr>OMP No Bullets</vt:lpstr>
      <vt:lpstr>OMP Bullets Side</vt:lpstr>
      <vt:lpstr>OMP Bullets Bottom</vt:lpstr>
      <vt:lpstr>OMP Other slides</vt:lpstr>
      <vt:lpstr>OMP Charts and Pictures</vt:lpstr>
      <vt:lpstr>1_OM Partners - Maps</vt:lpstr>
      <vt:lpstr>OM Partners - 3 Points</vt:lpstr>
      <vt:lpstr>OM Partners - 4 Points</vt:lpstr>
      <vt:lpstr>OM Partners - Process points short</vt:lpstr>
      <vt:lpstr>OM Partners - Process points long</vt:lpstr>
      <vt:lpstr>OM Partners - Process goal/points</vt:lpstr>
      <vt:lpstr>OM Partners - PPS Flower</vt:lpstr>
      <vt:lpstr>OMP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Computer Architecture: Single Socket</vt:lpstr>
      <vt:lpstr>Modern Computer Architecture: Cache Size</vt:lpstr>
      <vt:lpstr>Modern Computer Architecture: Cache Size</vt:lpstr>
      <vt:lpstr>Modern Computer Architecture: Cache Size</vt:lpstr>
      <vt:lpstr>Modern Computer Architecture: Cache Speed</vt:lpstr>
      <vt:lpstr>Modern Computer Architecture: Conclusion</vt:lpstr>
      <vt:lpstr>PowerPoint Presentation</vt:lpstr>
      <vt:lpstr>Sum of matrix elements</vt:lpstr>
      <vt:lpstr>Summing a matrix: Results for big matrices</vt:lpstr>
      <vt:lpstr>Summing a matrix: Results for small matrices</vt:lpstr>
      <vt:lpstr>Matrices revised</vt:lpstr>
      <vt:lpstr>The results!</vt:lpstr>
      <vt:lpstr>Why? Prefetching</vt:lpstr>
      <vt:lpstr>__mm_prefetch: a simple linked list example</vt:lpstr>
      <vt:lpstr>__mm_prefetch: let’s jump forward</vt:lpstr>
      <vt:lpstr>__mm_prefetch: the results</vt:lpstr>
      <vt:lpstr>__mm_prefetch: but don’t jump to far!</vt:lpstr>
      <vt:lpstr>Cache Oblivious</vt:lpstr>
      <vt:lpstr>  Binary Search Revisited</vt:lpstr>
      <vt:lpstr>Cache-oblivious thinking: Binary Search Revisited</vt:lpstr>
      <vt:lpstr>Binary Search Revisited: The Results</vt:lpstr>
      <vt:lpstr>(Binary) Efficient Tree/Graphs: Alternatives </vt:lpstr>
      <vt:lpstr>(Binary) Efficient Tree/Graphs: Alternatives </vt:lpstr>
      <vt:lpstr>A more efficient binary tree</vt:lpstr>
      <vt:lpstr>The van Emde Boas layout for binary trees</vt:lpstr>
      <vt:lpstr>The van Emde Boas layout for binary trees</vt:lpstr>
      <vt:lpstr>Some results: cache-line optimized version</vt:lpstr>
      <vt:lpstr>Good old B-Trees</vt:lpstr>
      <vt:lpstr>16-ary tree search</vt:lpstr>
      <vt:lpstr>16-ary tree search: the results</vt:lpstr>
      <vt:lpstr>An example from the game industry</vt:lpstr>
      <vt:lpstr>An example from the game industry</vt:lpstr>
      <vt:lpstr>A word on alignment</vt:lpstr>
      <vt:lpstr>PowerPoint Presentation</vt:lpstr>
      <vt:lpstr>Things to remember</vt:lpstr>
      <vt:lpstr>PowerPoint Presentation</vt:lpstr>
      <vt:lpstr>Parallel (partial) summation of vector</vt:lpstr>
      <vt:lpstr>Parallel summation of vector: results</vt:lpstr>
      <vt:lpstr>Make sure you have work to do!</vt:lpstr>
      <vt:lpstr>Real Parallel summation</vt:lpstr>
      <vt:lpstr>Real Parallel summation: performance?</vt:lpstr>
      <vt:lpstr>What is going on? Cache Coherency</vt:lpstr>
      <vt:lpstr>What is going on? Cache Coherency</vt:lpstr>
      <vt:lpstr>What is going on? Cache Coherency</vt:lpstr>
      <vt:lpstr>What is going on? False sharing!</vt:lpstr>
      <vt:lpstr>What is going on? False sharing!</vt:lpstr>
      <vt:lpstr>The art of removing false sharing</vt:lpstr>
      <vt:lpstr>The results</vt:lpstr>
      <vt:lpstr>PowerPoint Presentation</vt:lpstr>
      <vt:lpstr>Modern Computer Architecture: Multi Socket</vt:lpstr>
      <vt:lpstr>Modern Computer Architecture: Impact?</vt:lpstr>
      <vt:lpstr>Modern Computer Architecture: Impact?</vt:lpstr>
      <vt:lpstr>PowerPoint Presentation</vt:lpstr>
      <vt:lpstr>References</vt:lpstr>
      <vt:lpstr>Questions?</vt:lpstr>
      <vt:lpstr>Optional Comment</vt:lpstr>
    </vt:vector>
  </TitlesOfParts>
  <Company>OM Partners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OMP</dc:title>
  <dc:creator>Barry Van Landeghem</dc:creator>
  <cp:lastModifiedBy>Barry Van Landeghem</cp:lastModifiedBy>
  <cp:revision>17</cp:revision>
  <dcterms:created xsi:type="dcterms:W3CDTF">2018-10-22T15:08:17Z</dcterms:created>
  <dcterms:modified xsi:type="dcterms:W3CDTF">2018-10-29T09:57:12Z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D7ED5D58-68D1-488D-B52C-9904B1B1B277</vt:lpwstr>
  </property>
  <property fmtid="{D5CDD505-2E9C-101B-9397-08002B2CF9AE}" pid="3" name="ArticulatePath">
    <vt:lpwstr>Presentation2</vt:lpwstr>
  </property>
  <property fmtid="{D5CDD505-2E9C-101B-9397-08002B2CF9AE}" pid="4" name="_MarkAsFinal">
    <vt:bool>true</vt:bool>
  </property>
</Properties>
</file>