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924" r:id="rId1"/>
  </p:sldMasterIdLst>
  <p:notesMasterIdLst>
    <p:notesMasterId r:id="rId171"/>
  </p:notesMasterIdLst>
  <p:sldIdLst>
    <p:sldId id="256" r:id="rId2"/>
    <p:sldId id="258" r:id="rId3"/>
    <p:sldId id="390" r:id="rId4"/>
    <p:sldId id="330" r:id="rId5"/>
    <p:sldId id="389" r:id="rId6"/>
    <p:sldId id="368" r:id="rId7"/>
    <p:sldId id="369" r:id="rId8"/>
    <p:sldId id="512" r:id="rId9"/>
    <p:sldId id="513" r:id="rId10"/>
    <p:sldId id="514" r:id="rId11"/>
    <p:sldId id="358" r:id="rId12"/>
    <p:sldId id="459" r:id="rId13"/>
    <p:sldId id="460" r:id="rId14"/>
    <p:sldId id="462" r:id="rId15"/>
    <p:sldId id="463" r:id="rId16"/>
    <p:sldId id="511" r:id="rId17"/>
    <p:sldId id="465" r:id="rId18"/>
    <p:sldId id="466" r:id="rId19"/>
    <p:sldId id="327" r:id="rId20"/>
    <p:sldId id="328" r:id="rId21"/>
    <p:sldId id="326" r:id="rId22"/>
    <p:sldId id="261" r:id="rId23"/>
    <p:sldId id="271" r:id="rId24"/>
    <p:sldId id="297" r:id="rId25"/>
    <p:sldId id="266" r:id="rId26"/>
    <p:sldId id="267" r:id="rId27"/>
    <p:sldId id="268" r:id="rId28"/>
    <p:sldId id="360" r:id="rId29"/>
    <p:sldId id="359" r:id="rId30"/>
    <p:sldId id="366" r:id="rId31"/>
    <p:sldId id="269" r:id="rId32"/>
    <p:sldId id="270" r:id="rId33"/>
    <p:sldId id="301" r:id="rId34"/>
    <p:sldId id="300" r:id="rId35"/>
    <p:sldId id="302" r:id="rId36"/>
    <p:sldId id="361" r:id="rId37"/>
    <p:sldId id="304" r:id="rId38"/>
    <p:sldId id="262" r:id="rId39"/>
    <p:sldId id="362" r:id="rId40"/>
    <p:sldId id="367" r:id="rId41"/>
    <p:sldId id="363" r:id="rId42"/>
    <p:sldId id="548" r:id="rId43"/>
    <p:sldId id="547" r:id="rId44"/>
    <p:sldId id="546" r:id="rId45"/>
    <p:sldId id="545" r:id="rId46"/>
    <p:sldId id="399" r:id="rId47"/>
    <p:sldId id="549" r:id="rId48"/>
    <p:sldId id="550" r:id="rId49"/>
    <p:sldId id="551" r:id="rId50"/>
    <p:sldId id="552" r:id="rId51"/>
    <p:sldId id="553" r:id="rId52"/>
    <p:sldId id="391" r:id="rId53"/>
    <p:sldId id="393" r:id="rId54"/>
    <p:sldId id="395" r:id="rId55"/>
    <p:sldId id="396" r:id="rId56"/>
    <p:sldId id="400" r:id="rId57"/>
    <p:sldId id="404" r:id="rId58"/>
    <p:sldId id="405" r:id="rId59"/>
    <p:sldId id="406" r:id="rId60"/>
    <p:sldId id="407" r:id="rId61"/>
    <p:sldId id="408" r:id="rId62"/>
    <p:sldId id="409" r:id="rId63"/>
    <p:sldId id="410" r:id="rId64"/>
    <p:sldId id="413" r:id="rId65"/>
    <p:sldId id="411" r:id="rId66"/>
    <p:sldId id="415" r:id="rId67"/>
    <p:sldId id="414" r:id="rId68"/>
    <p:sldId id="555" r:id="rId69"/>
    <p:sldId id="558" r:id="rId70"/>
    <p:sldId id="559" r:id="rId71"/>
    <p:sldId id="554" r:id="rId72"/>
    <p:sldId id="560" r:id="rId73"/>
    <p:sldId id="467" r:id="rId74"/>
    <p:sldId id="530" r:id="rId75"/>
    <p:sldId id="526" r:id="rId76"/>
    <p:sldId id="531" r:id="rId77"/>
    <p:sldId id="527" r:id="rId78"/>
    <p:sldId id="528" r:id="rId79"/>
    <p:sldId id="529" r:id="rId80"/>
    <p:sldId id="525" r:id="rId81"/>
    <p:sldId id="540" r:id="rId82"/>
    <p:sldId id="541" r:id="rId83"/>
    <p:sldId id="543" r:id="rId84"/>
    <p:sldId id="562" r:id="rId85"/>
    <p:sldId id="544" r:id="rId86"/>
    <p:sldId id="534" r:id="rId87"/>
    <p:sldId id="491" r:id="rId88"/>
    <p:sldId id="535" r:id="rId89"/>
    <p:sldId id="536" r:id="rId90"/>
    <p:sldId id="472" r:id="rId91"/>
    <p:sldId id="532" r:id="rId92"/>
    <p:sldId id="533" r:id="rId93"/>
    <p:sldId id="431" r:id="rId94"/>
    <p:sldId id="279" r:id="rId95"/>
    <p:sldId id="425" r:id="rId96"/>
    <p:sldId id="515" r:id="rId97"/>
    <p:sldId id="428" r:id="rId98"/>
    <p:sldId id="516" r:id="rId99"/>
    <p:sldId id="429" r:id="rId100"/>
    <p:sldId id="426" r:id="rId101"/>
    <p:sldId id="427" r:id="rId102"/>
    <p:sldId id="353" r:id="rId103"/>
    <p:sldId id="436" r:id="rId104"/>
    <p:sldId id="434" r:id="rId105"/>
    <p:sldId id="437" r:id="rId106"/>
    <p:sldId id="438" r:id="rId107"/>
    <p:sldId id="439" r:id="rId108"/>
    <p:sldId id="440" r:id="rId109"/>
    <p:sldId id="356" r:id="rId110"/>
    <p:sldId id="442" r:id="rId111"/>
    <p:sldId id="443" r:id="rId112"/>
    <p:sldId id="444" r:id="rId113"/>
    <p:sldId id="445" r:id="rId114"/>
    <p:sldId id="446" r:id="rId115"/>
    <p:sldId id="449" r:id="rId116"/>
    <p:sldId id="448" r:id="rId117"/>
    <p:sldId id="451" r:id="rId118"/>
    <p:sldId id="517" r:id="rId119"/>
    <p:sldId id="450" r:id="rId120"/>
    <p:sldId id="561" r:id="rId121"/>
    <p:sldId id="518" r:id="rId122"/>
    <p:sldId id="357" r:id="rId123"/>
    <p:sldId id="452" r:id="rId124"/>
    <p:sldId id="453" r:id="rId125"/>
    <p:sldId id="455" r:id="rId126"/>
    <p:sldId id="454" r:id="rId127"/>
    <p:sldId id="519" r:id="rId128"/>
    <p:sldId id="456" r:id="rId129"/>
    <p:sldId id="457" r:id="rId130"/>
    <p:sldId id="458" r:id="rId131"/>
    <p:sldId id="471" r:id="rId132"/>
    <p:sldId id="520" r:id="rId133"/>
    <p:sldId id="523" r:id="rId134"/>
    <p:sldId id="468" r:id="rId135"/>
    <p:sldId id="473" r:id="rId136"/>
    <p:sldId id="477" r:id="rId137"/>
    <p:sldId id="478" r:id="rId138"/>
    <p:sldId id="480" r:id="rId139"/>
    <p:sldId id="476" r:id="rId140"/>
    <p:sldId id="479" r:id="rId141"/>
    <p:sldId id="493" r:id="rId142"/>
    <p:sldId id="500" r:id="rId143"/>
    <p:sldId id="492" r:id="rId144"/>
    <p:sldId id="494" r:id="rId145"/>
    <p:sldId id="495" r:id="rId146"/>
    <p:sldId id="496" r:id="rId147"/>
    <p:sldId id="497" r:id="rId148"/>
    <p:sldId id="499" r:id="rId149"/>
    <p:sldId id="539" r:id="rId150"/>
    <p:sldId id="475" r:id="rId151"/>
    <p:sldId id="481" r:id="rId152"/>
    <p:sldId id="538" r:id="rId153"/>
    <p:sldId id="509" r:id="rId154"/>
    <p:sldId id="510" r:id="rId155"/>
    <p:sldId id="482" r:id="rId156"/>
    <p:sldId id="483" r:id="rId157"/>
    <p:sldId id="484" r:id="rId158"/>
    <p:sldId id="486" r:id="rId159"/>
    <p:sldId id="485" r:id="rId160"/>
    <p:sldId id="487" r:id="rId161"/>
    <p:sldId id="488" r:id="rId162"/>
    <p:sldId id="489" r:id="rId163"/>
    <p:sldId id="508" r:id="rId164"/>
    <p:sldId id="537" r:id="rId165"/>
    <p:sldId id="490" r:id="rId166"/>
    <p:sldId id="501" r:id="rId167"/>
    <p:sldId id="506" r:id="rId168"/>
    <p:sldId id="507" r:id="rId169"/>
    <p:sldId id="505" r:id="rId170"/>
  </p:sldIdLst>
  <p:sldSz cx="9144000" cy="6858000" type="screen4x3"/>
  <p:notesSz cx="6858000" cy="9144000"/>
  <p:embeddedFontLst>
    <p:embeddedFont>
      <p:font typeface="Wingdings 2" panose="05020102010507070707" pitchFamily="18" charset="2"/>
      <p:regular r:id="rId172"/>
    </p:embeddedFont>
    <p:embeddedFont>
      <p:font typeface="Franklin Gothic Heavy" panose="020B0903020102020204" pitchFamily="34" charset="0"/>
      <p:regular r:id="rId173"/>
      <p:italic r:id="rId174"/>
    </p:embeddedFont>
    <p:embeddedFont>
      <p:font typeface="Calibri Light" panose="020F0302020204030204" pitchFamily="34" charset="0"/>
      <p:regular r:id="rId175"/>
      <p:italic r:id="rId176"/>
    </p:embeddedFont>
    <p:embeddedFont>
      <p:font typeface="Consolas" panose="020B0609020204030204" pitchFamily="49" charset="0"/>
      <p:regular r:id="rId177"/>
      <p:bold r:id="rId178"/>
      <p:italic r:id="rId179"/>
      <p:boldItalic r:id="rId180"/>
    </p:embeddedFont>
    <p:embeddedFont>
      <p:font typeface="Cambria Math" panose="02040503050406030204" pitchFamily="18" charset="0"/>
      <p:regular r:id="rId181"/>
    </p:embeddedFont>
    <p:embeddedFont>
      <p:font typeface="Calibri" panose="020F0502020204030204" pitchFamily="34" charset="0"/>
      <p:regular r:id="rId182"/>
      <p:bold r:id="rId183"/>
      <p:italic r:id="rId184"/>
      <p:boldItalic r:id="rId185"/>
    </p:embeddedFont>
    <p:embeddedFont>
      <p:font typeface="Arial Black" panose="020B0A04020102020204" pitchFamily="34" charset="0"/>
      <p:bold r:id="rId186"/>
    </p:embeddedFont>
    <p:embeddedFont>
      <p:font typeface="Georgia" panose="02040502050405020303" pitchFamily="18" charset="0"/>
      <p:regular r:id="rId187"/>
      <p:bold r:id="rId188"/>
      <p:italic r:id="rId189"/>
      <p:boldItalic r:id="rId1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84B4685-486C-46CF-AD89-4BBBC1BEDDD5}">
          <p14:sldIdLst>
            <p14:sldId id="256"/>
            <p14:sldId id="258"/>
            <p14:sldId id="390"/>
            <p14:sldId id="330"/>
            <p14:sldId id="389"/>
            <p14:sldId id="368"/>
            <p14:sldId id="369"/>
          </p14:sldIdLst>
        </p14:section>
        <p14:section name="- Part I -" id="{679555E5-B846-4D00-899D-23EF2397722A}">
          <p14:sldIdLst>
            <p14:sldId id="512"/>
            <p14:sldId id="513"/>
            <p14:sldId id="514"/>
          </p14:sldIdLst>
        </p14:section>
        <p14:section name="- Part II -" id="{C0BAFBC2-E88B-4D8C-A3A7-9CC86FD96A61}">
          <p14:sldIdLst>
            <p14:sldId id="358"/>
            <p14:sldId id="459"/>
            <p14:sldId id="460"/>
          </p14:sldIdLst>
        </p14:section>
        <p14:section name="Ch 1: Numerics and Math" id="{B14672D9-36A2-435C-B073-3E483EFE5B8F}">
          <p14:sldIdLst>
            <p14:sldId id="462"/>
            <p14:sldId id="463"/>
            <p14:sldId id="511"/>
            <p14:sldId id="465"/>
          </p14:sldIdLst>
        </p14:section>
        <p14:section name="Ch 2: General Utilities" id="{C9482AE0-2D28-45E4-A137-0081EFEFA0D0}">
          <p14:sldIdLst>
            <p14:sldId id="466"/>
          </p14:sldIdLst>
        </p14:section>
        <p14:section name="   Vocabulary Types" id="{E2A296D7-69B2-473B-89DE-DBDDAEBB3BC6}">
          <p14:sldIdLst>
            <p14:sldId id="327"/>
            <p14:sldId id="328"/>
          </p14:sldIdLst>
        </p14:section>
        <p14:section name="      optional&lt;T&gt;" id="{BC056E3F-D888-4C71-BB28-21A6212ED61A}">
          <p14:sldIdLst>
            <p14:sldId id="326"/>
            <p14:sldId id="261"/>
            <p14:sldId id="271"/>
            <p14:sldId id="297"/>
            <p14:sldId id="266"/>
            <p14:sldId id="267"/>
            <p14:sldId id="268"/>
            <p14:sldId id="360"/>
            <p14:sldId id="359"/>
            <p14:sldId id="366"/>
            <p14:sldId id="269"/>
            <p14:sldId id="270"/>
            <p14:sldId id="301"/>
            <p14:sldId id="300"/>
            <p14:sldId id="302"/>
            <p14:sldId id="361"/>
          </p14:sldIdLst>
        </p14:section>
        <p14:section name="      variant&lt;Ts...&gt;" id="{EEF43CED-AA71-44E3-AB4A-B40E3F0C1605}">
          <p14:sldIdLst>
            <p14:sldId id="304"/>
            <p14:sldId id="262"/>
            <p14:sldId id="362"/>
            <p14:sldId id="367"/>
            <p14:sldId id="363"/>
            <p14:sldId id="548"/>
            <p14:sldId id="547"/>
            <p14:sldId id="546"/>
          </p14:sldIdLst>
        </p14:section>
        <p14:section name="      any" id="{B00D5075-9D6D-4875-A376-73B6193BCD93}">
          <p14:sldIdLst>
            <p14:sldId id="545"/>
            <p14:sldId id="399"/>
            <p14:sldId id="549"/>
            <p14:sldId id="550"/>
            <p14:sldId id="551"/>
            <p14:sldId id="552"/>
            <p14:sldId id="553"/>
          </p14:sldIdLst>
        </p14:section>
        <p14:section name="   Type Traits" id="{17D70A59-2F25-4751-B97A-B17535133559}">
          <p14:sldIdLst>
            <p14:sldId id="391"/>
            <p14:sldId id="393"/>
          </p14:sldIdLst>
        </p14:section>
        <p14:section name="      void_t" id="{AC3849D0-9880-48F0-8801-D1F8E5CD9840}">
          <p14:sldIdLst>
            <p14:sldId id="395"/>
            <p14:sldId id="396"/>
            <p14:sldId id="400"/>
            <p14:sldId id="404"/>
            <p14:sldId id="405"/>
            <p14:sldId id="406"/>
            <p14:sldId id="407"/>
            <p14:sldId id="408"/>
            <p14:sldId id="409"/>
            <p14:sldId id="410"/>
            <p14:sldId id="413"/>
            <p14:sldId id="411"/>
            <p14:sldId id="415"/>
          </p14:sldIdLst>
        </p14:section>
        <p14:section name="      Type Traits (continued)" id="{F953790F-8C98-4A48-986B-F34C084466BD}">
          <p14:sldIdLst>
            <p14:sldId id="414"/>
          </p14:sldIdLst>
        </p14:section>
        <p14:section name="   Miscellaneous" id="{134FDE7C-C32F-4D82-A956-747C3818F0AF}">
          <p14:sldIdLst>
            <p14:sldId id="555"/>
            <p14:sldId id="558"/>
            <p14:sldId id="559"/>
            <p14:sldId id="554"/>
            <p14:sldId id="560"/>
          </p14:sldIdLst>
        </p14:section>
        <p14:section name="Ch 3: Containers" id="{B0F329C5-39DD-4762-9F43-B820613BB895}">
          <p14:sldIdLst>
            <p14:sldId id="467"/>
          </p14:sldIdLst>
        </p14:section>
        <p14:section name="   Map Insertion" id="{92EBA64B-0B41-4B49-8446-F2906AF03F01}">
          <p14:sldIdLst>
            <p14:sldId id="530"/>
            <p14:sldId id="526"/>
            <p14:sldId id="531"/>
            <p14:sldId id="527"/>
            <p14:sldId id="528"/>
            <p14:sldId id="529"/>
            <p14:sldId id="525"/>
          </p14:sldIdLst>
        </p14:section>
        <p14:section name="   Moving between Associative Containers" id="{A36096E5-2341-4907-9698-F7D4EE373CEA}">
          <p14:sldIdLst>
            <p14:sldId id="540"/>
            <p14:sldId id="541"/>
            <p14:sldId id="543"/>
            <p14:sldId id="562"/>
            <p14:sldId id="544"/>
          </p14:sldIdLst>
        </p14:section>
        <p14:section name="   Miscellaneous" id="{5FA7664C-C4B8-418D-933E-356871259B15}">
          <p14:sldIdLst>
            <p14:sldId id="534"/>
            <p14:sldId id="491"/>
            <p14:sldId id="535"/>
            <p14:sldId id="536"/>
          </p14:sldIdLst>
        </p14:section>
        <p14:section name="Ch 4: Algorithms" id="{53C6FC25-9FBB-4A0E-9ABF-7F867E7AA13F}">
          <p14:sldIdLst>
            <p14:sldId id="472"/>
          </p14:sldIdLst>
        </p14:section>
        <p14:section name="   Memory Management" id="{86C8E929-96DE-4A68-AFED-42B1A7F94906}">
          <p14:sldIdLst>
            <p14:sldId id="532"/>
            <p14:sldId id="533"/>
          </p14:sldIdLst>
        </p14:section>
        <p14:section name="   Subsequence search" id="{29D6F2DD-4CA8-47A5-8414-39E14143C38B}">
          <p14:sldIdLst>
            <p14:sldId id="431"/>
            <p14:sldId id="279"/>
            <p14:sldId id="425"/>
            <p14:sldId id="515"/>
            <p14:sldId id="428"/>
            <p14:sldId id="516"/>
            <p14:sldId id="429"/>
            <p14:sldId id="426"/>
            <p14:sldId id="427"/>
          </p14:sldIdLst>
        </p14:section>
        <p14:section name="   Sampling" id="{0DD51242-5690-41F6-A12B-642C1095C5E4}">
          <p14:sldIdLst>
            <p14:sldId id="353"/>
            <p14:sldId id="436"/>
          </p14:sldIdLst>
        </p14:section>
        <p14:section name="   Parallel Algorithms" id="{0D555747-F25C-4FFA-9648-D12C03132F3C}">
          <p14:sldIdLst>
            <p14:sldId id="434"/>
            <p14:sldId id="437"/>
            <p14:sldId id="438"/>
            <p14:sldId id="439"/>
            <p14:sldId id="440"/>
            <p14:sldId id="356"/>
            <p14:sldId id="442"/>
            <p14:sldId id="443"/>
            <p14:sldId id="444"/>
            <p14:sldId id="445"/>
            <p14:sldId id="446"/>
            <p14:sldId id="449"/>
            <p14:sldId id="448"/>
            <p14:sldId id="451"/>
            <p14:sldId id="517"/>
            <p14:sldId id="450"/>
            <p14:sldId id="561"/>
            <p14:sldId id="518"/>
            <p14:sldId id="357"/>
            <p14:sldId id="452"/>
            <p14:sldId id="453"/>
            <p14:sldId id="455"/>
            <p14:sldId id="454"/>
            <p14:sldId id="519"/>
            <p14:sldId id="456"/>
            <p14:sldId id="457"/>
            <p14:sldId id="458"/>
          </p14:sldIdLst>
        </p14:section>
        <p14:section name="Ch 5: File System" id="{47D2D63A-F1EE-4FCB-99D4-2B64E712B143}">
          <p14:sldIdLst>
            <p14:sldId id="471"/>
            <p14:sldId id="520"/>
            <p14:sldId id="523"/>
          </p14:sldIdLst>
        </p14:section>
        <p14:section name="Ch 6: Characters and Strings" id="{415ADCE8-BEC6-4B8B-AD36-CAA4032808BE}">
          <p14:sldIdLst>
            <p14:sldId id="468"/>
          </p14:sldIdLst>
        </p14:section>
        <p14:section name="   string_view" id="{597AC478-3F09-46D6-8505-12F5175E50D6}">
          <p14:sldIdLst>
            <p14:sldId id="473"/>
            <p14:sldId id="477"/>
            <p14:sldId id="478"/>
            <p14:sldId id="480"/>
            <p14:sldId id="476"/>
            <p14:sldId id="479"/>
          </p14:sldIdLst>
        </p14:section>
        <p14:section name="   Conversions" id="{53579D40-14E9-4E70-93B7-C30D6EBEBED3}">
          <p14:sldIdLst>
            <p14:sldId id="493"/>
            <p14:sldId id="500"/>
            <p14:sldId id="492"/>
            <p14:sldId id="494"/>
            <p14:sldId id="495"/>
            <p14:sldId id="496"/>
            <p14:sldId id="497"/>
            <p14:sldId id="499"/>
          </p14:sldIdLst>
        </p14:section>
        <p14:section name="   Miscellaneous" id="{608A2398-D98F-4FA8-945D-20EE9B364AA2}">
          <p14:sldIdLst>
            <p14:sldId id="539"/>
            <p14:sldId id="475"/>
          </p14:sldIdLst>
        </p14:section>
        <p14:section name="Ch 7: Concurrency" id="{0F23BA48-1B19-4196-970C-36B9905BF262}">
          <p14:sldIdLst>
            <p14:sldId id="481"/>
          </p14:sldIdLst>
        </p14:section>
        <p14:section name="   Cache Size" id="{6A11B10C-A0B0-4E2E-A727-19D1FA74657C}">
          <p14:sldIdLst>
            <p14:sldId id="538"/>
            <p14:sldId id="509"/>
            <p14:sldId id="510"/>
          </p14:sldIdLst>
        </p14:section>
        <p14:section name="   Variadic lock_guard" id="{E81038D9-DDD7-48D7-98DB-44CEC84110A0}">
          <p14:sldIdLst>
            <p14:sldId id="482"/>
            <p14:sldId id="483"/>
            <p14:sldId id="484"/>
            <p14:sldId id="486"/>
            <p14:sldId id="485"/>
            <p14:sldId id="487"/>
            <p14:sldId id="488"/>
            <p14:sldId id="489"/>
            <p14:sldId id="508"/>
          </p14:sldIdLst>
        </p14:section>
        <p14:section name="   Miscellaneous" id="{C6136CAC-A2E6-4F1A-9BF7-8EACAC1E4D60}">
          <p14:sldIdLst>
            <p14:sldId id="537"/>
            <p14:sldId id="490"/>
          </p14:sldIdLst>
        </p14:section>
        <p14:section name="Ch 8: Diagnostics" id="{71061C82-4F31-4406-9687-535B7B9DAFE3}">
          <p14:sldIdLst>
            <p14:sldId id="501"/>
            <p14:sldId id="506"/>
            <p14:sldId id="507"/>
            <p14:sldId id="5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ABDADF"/>
    <a:srgbClr val="0098DA"/>
    <a:srgbClr val="729D51"/>
    <a:srgbClr val="FF00FF"/>
    <a:srgbClr val="FF33CC"/>
    <a:srgbClr val="FFFF00"/>
    <a:srgbClr val="FFC600"/>
    <a:srgbClr val="A3B514"/>
    <a:srgbClr val="1F1A1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1" autoAdjust="0"/>
    <p:restoredTop sz="78955" autoAdjust="0"/>
  </p:normalViewPr>
  <p:slideViewPr>
    <p:cSldViewPr>
      <p:cViewPr varScale="1">
        <p:scale>
          <a:sx n="73" d="100"/>
          <a:sy n="73" d="100"/>
        </p:scale>
        <p:origin x="19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font" Target="fonts/font4.fntdata"/><Relationship Id="rId170" Type="http://schemas.openxmlformats.org/officeDocument/2006/relationships/slide" Target="slides/slide169.xml"/><Relationship Id="rId191"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font" Target="fonts/font10.fntdata"/><Relationship Id="rId186" Type="http://schemas.openxmlformats.org/officeDocument/2006/relationships/font" Target="fonts/font15.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font" Target="fonts/font5.fntdata"/><Relationship Id="rId19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font" Target="fonts/font11.fntdata"/><Relationship Id="rId187"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font" Target="fonts/font6.fntdata"/><Relationship Id="rId172" Type="http://schemas.openxmlformats.org/officeDocument/2006/relationships/font" Target="fonts/font1.fntdata"/><Relationship Id="rId19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font" Target="fonts/font7.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2.fntdata"/><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13.fntdata"/><Relationship Id="rId189" Type="http://schemas.openxmlformats.org/officeDocument/2006/relationships/font" Target="fonts/font18.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3.fntdata"/><Relationship Id="rId179" Type="http://schemas.openxmlformats.org/officeDocument/2006/relationships/font" Target="fonts/font8.fntdata"/><Relationship Id="rId190" Type="http://schemas.openxmlformats.org/officeDocument/2006/relationships/font" Target="fonts/font1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font" Target="fonts/font9.fntdata"/><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C18ED-04BB-4E72-9251-C1F319CB3024}" type="datetimeFigureOut">
              <a:rPr lang="en-GB" smtClean="0"/>
              <a:t>23/01/2017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5DDD4-89D5-4CCB-987C-8E0CCEA4059A}" type="slidenum">
              <a:rPr lang="en-GB" smtClean="0"/>
              <a:t>‹#›</a:t>
            </a:fld>
            <a:endParaRPr lang="en-GB" dirty="0"/>
          </a:p>
        </p:txBody>
      </p:sp>
    </p:spTree>
    <p:extLst>
      <p:ext uri="{BB962C8B-B14F-4D97-AF65-F5344CB8AC3E}">
        <p14:creationId xmlns:p14="http://schemas.microsoft.com/office/powerpoint/2010/main" val="53731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en.cppreference.com/w/cpp/memory/shared_ptr"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en.cppreference.com/w/cpp/memory/bad_weak_ptr"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pen-std.org/jtc1/sc22/wg21/docs/papers/2003/n1422.html#ISO3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a:t>
            </a:fld>
            <a:endParaRPr lang="en-GB" dirty="0"/>
          </a:p>
        </p:txBody>
      </p:sp>
    </p:spTree>
    <p:extLst>
      <p:ext uri="{BB962C8B-B14F-4D97-AF65-F5344CB8AC3E}">
        <p14:creationId xmlns:p14="http://schemas.microsoft.com/office/powerpoint/2010/main" val="6787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18</a:t>
            </a:fld>
            <a:endParaRPr lang="en-GB" dirty="0"/>
          </a:p>
        </p:txBody>
      </p:sp>
    </p:spTree>
    <p:extLst>
      <p:ext uri="{BB962C8B-B14F-4D97-AF65-F5344CB8AC3E}">
        <p14:creationId xmlns:p14="http://schemas.microsoft.com/office/powerpoint/2010/main" val="42528985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138</a:t>
            </a:fld>
            <a:endParaRPr lang="en-GB" dirty="0"/>
          </a:p>
        </p:txBody>
      </p:sp>
    </p:spTree>
    <p:extLst>
      <p:ext uri="{BB962C8B-B14F-4D97-AF65-F5344CB8AC3E}">
        <p14:creationId xmlns:p14="http://schemas.microsoft.com/office/powerpoint/2010/main" val="102354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http://www.open-std.org/jtc1/sc22/wg21/docs/papers/2016/p0254r2.pdf</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139</a:t>
            </a:fld>
            <a:endParaRPr lang="en-GB" dirty="0"/>
          </a:p>
        </p:txBody>
      </p:sp>
    </p:spTree>
    <p:extLst>
      <p:ext uri="{BB962C8B-B14F-4D97-AF65-F5344CB8AC3E}">
        <p14:creationId xmlns:p14="http://schemas.microsoft.com/office/powerpoint/2010/main" val="22580401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http://www.open-std.org/jtc1/sc22/wg21/docs/papers/2016/p0067r5.html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141</a:t>
            </a:fld>
            <a:endParaRPr lang="en-GB" dirty="0"/>
          </a:p>
        </p:txBody>
      </p:sp>
    </p:spTree>
    <p:extLst>
      <p:ext uri="{BB962C8B-B14F-4D97-AF65-F5344CB8AC3E}">
        <p14:creationId xmlns:p14="http://schemas.microsoft.com/office/powerpoint/2010/main" val="48999229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http://www.open-std.org/jtc1/sc22/wg21/docs/papers/2016/p0067r5.html</a:t>
            </a:r>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142</a:t>
            </a:fld>
            <a:endParaRPr lang="en-GB" dirty="0"/>
          </a:p>
        </p:txBody>
      </p:sp>
    </p:spTree>
    <p:extLst>
      <p:ext uri="{BB962C8B-B14F-4D97-AF65-F5344CB8AC3E}">
        <p14:creationId xmlns:p14="http://schemas.microsoft.com/office/powerpoint/2010/main" val="272265270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http://www.open-std.org/jtc1/sc22/wg21/docs/papers/2016/p0067r5.html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143</a:t>
            </a:fld>
            <a:endParaRPr lang="en-GB" dirty="0"/>
          </a:p>
        </p:txBody>
      </p:sp>
    </p:spTree>
    <p:extLst>
      <p:ext uri="{BB962C8B-B14F-4D97-AF65-F5344CB8AC3E}">
        <p14:creationId xmlns:p14="http://schemas.microsoft.com/office/powerpoint/2010/main" val="276680437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http://www.open-std.org/jtc1/sc22/wg21/docs/papers/2016/p0067r5.html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144</a:t>
            </a:fld>
            <a:endParaRPr lang="en-GB" dirty="0"/>
          </a:p>
        </p:txBody>
      </p:sp>
    </p:spTree>
    <p:extLst>
      <p:ext uri="{BB962C8B-B14F-4D97-AF65-F5344CB8AC3E}">
        <p14:creationId xmlns:p14="http://schemas.microsoft.com/office/powerpoint/2010/main" val="20231498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145</a:t>
            </a:fld>
            <a:endParaRPr lang="en-GB" dirty="0"/>
          </a:p>
        </p:txBody>
      </p:sp>
    </p:spTree>
    <p:extLst>
      <p:ext uri="{BB962C8B-B14F-4D97-AF65-F5344CB8AC3E}">
        <p14:creationId xmlns:p14="http://schemas.microsoft.com/office/powerpoint/2010/main" val="1181875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146</a:t>
            </a:fld>
            <a:endParaRPr lang="en-GB" dirty="0"/>
          </a:p>
        </p:txBody>
      </p:sp>
    </p:spTree>
    <p:extLst>
      <p:ext uri="{BB962C8B-B14F-4D97-AF65-F5344CB8AC3E}">
        <p14:creationId xmlns:p14="http://schemas.microsoft.com/office/powerpoint/2010/main" val="34762922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147</a:t>
            </a:fld>
            <a:endParaRPr lang="en-GB" dirty="0"/>
          </a:p>
        </p:txBody>
      </p:sp>
    </p:spTree>
    <p:extLst>
      <p:ext uri="{BB962C8B-B14F-4D97-AF65-F5344CB8AC3E}">
        <p14:creationId xmlns:p14="http://schemas.microsoft.com/office/powerpoint/2010/main" val="229248266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148</a:t>
            </a:fld>
            <a:endParaRPr lang="en-GB" dirty="0"/>
          </a:p>
        </p:txBody>
      </p:sp>
    </p:spTree>
    <p:extLst>
      <p:ext uri="{BB962C8B-B14F-4D97-AF65-F5344CB8AC3E}">
        <p14:creationId xmlns:p14="http://schemas.microsoft.com/office/powerpoint/2010/main" val="106538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19</a:t>
            </a:fld>
            <a:endParaRPr lang="en-GB" dirty="0"/>
          </a:p>
        </p:txBody>
      </p:sp>
    </p:spTree>
    <p:extLst>
      <p:ext uri="{BB962C8B-B14F-4D97-AF65-F5344CB8AC3E}">
        <p14:creationId xmlns:p14="http://schemas.microsoft.com/office/powerpoint/2010/main" val="9332985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http://www.open-std.org/jtc1/sc22/wg21/docs/papers/2016/p0272r1.html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150</a:t>
            </a:fld>
            <a:endParaRPr lang="en-GB" dirty="0"/>
          </a:p>
        </p:txBody>
      </p:sp>
    </p:spTree>
    <p:extLst>
      <p:ext uri="{BB962C8B-B14F-4D97-AF65-F5344CB8AC3E}">
        <p14:creationId xmlns:p14="http://schemas.microsoft.com/office/powerpoint/2010/main" val="213402542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http://www.open-std.org/jtc1/sc22/wg21/docs/papers/2015/p0154r0.html</a:t>
            </a:r>
          </a:p>
          <a:p>
            <a:endParaRPr lang="en-GB" dirty="0" smtClean="0"/>
          </a:p>
          <a:p>
            <a:r>
              <a:rPr lang="en-GB" dirty="0" smtClean="0"/>
              <a:t>Used in the design of data structures</a:t>
            </a:r>
            <a:r>
              <a:rPr lang="en-GB" baseline="0" dirty="0" smtClean="0"/>
              <a:t> </a:t>
            </a:r>
            <a:r>
              <a:rPr lang="en-GB" dirty="0" smtClean="0"/>
              <a:t>in multi-threaded programs</a:t>
            </a:r>
          </a:p>
          <a:p>
            <a:r>
              <a:rPr lang="en-GB" dirty="0" smtClean="0"/>
              <a:t>Avoiding destructive interference (false-sharing) between objects with temporally disjoint runtime access patterns from different threads. e.g. Producer-consumer queues. </a:t>
            </a:r>
          </a:p>
          <a:p>
            <a:r>
              <a:rPr lang="en-GB" dirty="0" smtClean="0"/>
              <a:t>Promoting constructive interference (true-sharing) between objects which have temporally local runtime access patterns.</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153</a:t>
            </a:fld>
            <a:endParaRPr lang="en-GB" dirty="0"/>
          </a:p>
        </p:txBody>
      </p:sp>
    </p:spTree>
    <p:extLst>
      <p:ext uri="{BB962C8B-B14F-4D97-AF65-F5344CB8AC3E}">
        <p14:creationId xmlns:p14="http://schemas.microsoft.com/office/powerpoint/2010/main" val="318644224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154</a:t>
            </a:fld>
            <a:endParaRPr lang="en-GB" dirty="0"/>
          </a:p>
        </p:txBody>
      </p:sp>
    </p:spTree>
    <p:extLst>
      <p:ext uri="{BB962C8B-B14F-4D97-AF65-F5344CB8AC3E}">
        <p14:creationId xmlns:p14="http://schemas.microsoft.com/office/powerpoint/2010/main" val="270579501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http://www.open-std.org/jtc1/sc22/wg21/docs/papers/2015/p0156r0.html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155</a:t>
            </a:fld>
            <a:endParaRPr lang="en-GB" dirty="0"/>
          </a:p>
        </p:txBody>
      </p:sp>
    </p:spTree>
    <p:extLst>
      <p:ext uri="{BB962C8B-B14F-4D97-AF65-F5344CB8AC3E}">
        <p14:creationId xmlns:p14="http://schemas.microsoft.com/office/powerpoint/2010/main" val="350537346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156</a:t>
            </a:fld>
            <a:endParaRPr lang="en-GB" dirty="0"/>
          </a:p>
        </p:txBody>
      </p:sp>
    </p:spTree>
    <p:extLst>
      <p:ext uri="{BB962C8B-B14F-4D97-AF65-F5344CB8AC3E}">
        <p14:creationId xmlns:p14="http://schemas.microsoft.com/office/powerpoint/2010/main" val="40546402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157</a:t>
            </a:fld>
            <a:endParaRPr lang="en-GB" dirty="0"/>
          </a:p>
        </p:txBody>
      </p:sp>
    </p:spTree>
    <p:extLst>
      <p:ext uri="{BB962C8B-B14F-4D97-AF65-F5344CB8AC3E}">
        <p14:creationId xmlns:p14="http://schemas.microsoft.com/office/powerpoint/2010/main" val="36834920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158</a:t>
            </a:fld>
            <a:endParaRPr lang="en-GB" dirty="0"/>
          </a:p>
        </p:txBody>
      </p:sp>
    </p:spTree>
    <p:extLst>
      <p:ext uri="{BB962C8B-B14F-4D97-AF65-F5344CB8AC3E}">
        <p14:creationId xmlns:p14="http://schemas.microsoft.com/office/powerpoint/2010/main" val="59229917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159</a:t>
            </a:fld>
            <a:endParaRPr lang="en-GB" dirty="0"/>
          </a:p>
        </p:txBody>
      </p:sp>
    </p:spTree>
    <p:extLst>
      <p:ext uri="{BB962C8B-B14F-4D97-AF65-F5344CB8AC3E}">
        <p14:creationId xmlns:p14="http://schemas.microsoft.com/office/powerpoint/2010/main" val="80523377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160</a:t>
            </a:fld>
            <a:endParaRPr lang="en-GB" dirty="0"/>
          </a:p>
        </p:txBody>
      </p:sp>
    </p:spTree>
    <p:extLst>
      <p:ext uri="{BB962C8B-B14F-4D97-AF65-F5344CB8AC3E}">
        <p14:creationId xmlns:p14="http://schemas.microsoft.com/office/powerpoint/2010/main" val="13656997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161</a:t>
            </a:fld>
            <a:endParaRPr lang="en-GB" dirty="0"/>
          </a:p>
        </p:txBody>
      </p:sp>
    </p:spTree>
    <p:extLst>
      <p:ext uri="{BB962C8B-B14F-4D97-AF65-F5344CB8AC3E}">
        <p14:creationId xmlns:p14="http://schemas.microsoft.com/office/powerpoint/2010/main" val="262517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http://www.open-std.org/jtc1/sc22/wg21/docs/papers/2015/n4480.html#optional</a:t>
            </a:r>
          </a:p>
          <a:p>
            <a:r>
              <a:rPr lang="nl-BE" dirty="0" smtClean="0"/>
              <a:t>http://en.cppreference.com/w/cpp/utility/optional</a:t>
            </a:r>
          </a:p>
          <a:p>
            <a:r>
              <a:rPr lang="nl-BE" dirty="0" smtClean="0"/>
              <a:t>http://www.boost.org/doc/libs/1_62_0/libs/optional/doc/html/index.html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21</a:t>
            </a:fld>
            <a:endParaRPr lang="en-GB" dirty="0"/>
          </a:p>
        </p:txBody>
      </p:sp>
    </p:spTree>
    <p:extLst>
      <p:ext uri="{BB962C8B-B14F-4D97-AF65-F5344CB8AC3E}">
        <p14:creationId xmlns:p14="http://schemas.microsoft.com/office/powerpoint/2010/main" val="41976153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162</a:t>
            </a:fld>
            <a:endParaRPr lang="en-GB" dirty="0"/>
          </a:p>
        </p:txBody>
      </p:sp>
    </p:spTree>
    <p:extLst>
      <p:ext uri="{BB962C8B-B14F-4D97-AF65-F5344CB8AC3E}">
        <p14:creationId xmlns:p14="http://schemas.microsoft.com/office/powerpoint/2010/main" val="35607814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http://www.open-std.org/jtc1/sc22/wg21/docs/papers/2016/p0156r1.html</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163</a:t>
            </a:fld>
            <a:endParaRPr lang="en-GB" dirty="0"/>
          </a:p>
        </p:txBody>
      </p:sp>
    </p:spTree>
    <p:extLst>
      <p:ext uri="{BB962C8B-B14F-4D97-AF65-F5344CB8AC3E}">
        <p14:creationId xmlns:p14="http://schemas.microsoft.com/office/powerpoint/2010/main" val="19966411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http://www.open-std.org/jtc1/sc22/wg21/docs/papers/2015/n4508.html</a:t>
            </a:r>
          </a:p>
          <a:p>
            <a:r>
              <a:rPr lang="nl-BE" dirty="0" smtClean="0"/>
              <a:t>http://www.open-std.org/jtc1/sc22/wg21/docs/papers/2016/p0152r1.html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165</a:t>
            </a:fld>
            <a:endParaRPr lang="en-GB" dirty="0"/>
          </a:p>
        </p:txBody>
      </p:sp>
    </p:spTree>
    <p:extLst>
      <p:ext uri="{BB962C8B-B14F-4D97-AF65-F5344CB8AC3E}">
        <p14:creationId xmlns:p14="http://schemas.microsoft.com/office/powerpoint/2010/main" val="27593944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https://isocpp.org/files/papers/N4152.pdf</a:t>
            </a:r>
          </a:p>
          <a:p>
            <a:r>
              <a:rPr lang="nl-BE" dirty="0" smtClean="0"/>
              <a:t>http://www.open-std.org/jtc1/sc22/wg21/docs/papers/2014/n4259.pdf</a:t>
            </a:r>
          </a:p>
          <a:p>
            <a:endParaRPr lang="nl-BE" dirty="0" smtClean="0"/>
          </a:p>
          <a:p>
            <a:endParaRPr lang="nl-BE" dirty="0" smtClean="0"/>
          </a:p>
          <a:p>
            <a:r>
              <a:rPr lang="nl-BE" dirty="0" smtClean="0"/>
              <a:t>Conclusion</a:t>
            </a:r>
            <a:r>
              <a:rPr lang="nl-BE" baseline="0" dirty="0" smtClean="0"/>
              <a:t> Guru ot Week 47 (http://www.gotw.ca/gotw/047.htm)</a:t>
            </a:r>
          </a:p>
          <a:p>
            <a:endParaRPr lang="nl-BE" baseline="0" dirty="0" smtClean="0"/>
          </a:p>
          <a:p>
            <a:r>
              <a:rPr lang="en-US" sz="1200" kern="1200" dirty="0" smtClean="0">
                <a:solidFill>
                  <a:schemeClr val="tx1"/>
                </a:solidFill>
                <a:latin typeface="+mn-lt"/>
                <a:ea typeface="+mn-ea"/>
                <a:cs typeface="+mn-cs"/>
              </a:rPr>
              <a:t>Is there any other good use for uncaught_exception?</a:t>
            </a:r>
          </a:p>
          <a:p>
            <a:r>
              <a:rPr lang="en-US" sz="1200" b="1" kern="1200" dirty="0" smtClean="0">
                <a:solidFill>
                  <a:schemeClr val="tx1"/>
                </a:solidFill>
                <a:latin typeface="+mn-lt"/>
                <a:ea typeface="+mn-ea"/>
                <a:cs typeface="+mn-cs"/>
              </a:rPr>
              <a:t>Unfortunately, I do not know of any good and safe use for std::uncaught_exception. My advice: Don't use it.</a:t>
            </a:r>
          </a:p>
          <a:p>
            <a:endParaRPr lang="nl-BE" dirty="0" smtClean="0"/>
          </a:p>
          <a:p>
            <a:r>
              <a:rPr lang="nl-BE" dirty="0" smtClean="0"/>
              <a:t>There is no portable way</a:t>
            </a:r>
            <a:r>
              <a:rPr lang="nl-BE" baseline="0" dirty="0" smtClean="0"/>
              <a:t> to detect whether we are handling an exception...</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167</a:t>
            </a:fld>
            <a:endParaRPr lang="en-GB" dirty="0"/>
          </a:p>
        </p:txBody>
      </p:sp>
    </p:spTree>
    <p:extLst>
      <p:ext uri="{BB962C8B-B14F-4D97-AF65-F5344CB8AC3E}">
        <p14:creationId xmlns:p14="http://schemas.microsoft.com/office/powerpoint/2010/main" val="314573926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https://isocpp.org/files/papers/N4152.pdf</a:t>
            </a:r>
          </a:p>
          <a:p>
            <a:r>
              <a:rPr lang="nl-BE" dirty="0" smtClean="0"/>
              <a:t>http://www.open-std.org/jtc1/sc22/wg21/docs/papers/2014/n4259.pdf</a:t>
            </a:r>
          </a:p>
          <a:p>
            <a:endParaRPr lang="nl-BE" dirty="0" smtClean="0"/>
          </a:p>
          <a:p>
            <a:endParaRPr lang="nl-BE" dirty="0" smtClean="0"/>
          </a:p>
          <a:p>
            <a:r>
              <a:rPr lang="nl-BE" dirty="0" smtClean="0"/>
              <a:t>Conclusion</a:t>
            </a:r>
            <a:r>
              <a:rPr lang="nl-BE" baseline="0" dirty="0" smtClean="0"/>
              <a:t> Guru ot Week 47 (http://www.gotw.ca/gotw/047.htm)</a:t>
            </a:r>
          </a:p>
          <a:p>
            <a:endParaRPr lang="nl-BE" baseline="0" dirty="0" smtClean="0"/>
          </a:p>
          <a:p>
            <a:r>
              <a:rPr lang="en-US" sz="1200" kern="1200" dirty="0" smtClean="0">
                <a:solidFill>
                  <a:schemeClr val="tx1"/>
                </a:solidFill>
                <a:latin typeface="+mn-lt"/>
                <a:ea typeface="+mn-ea"/>
                <a:cs typeface="+mn-cs"/>
              </a:rPr>
              <a:t>Is there any other good use for uncaught_exception?</a:t>
            </a:r>
          </a:p>
          <a:p>
            <a:r>
              <a:rPr lang="en-US" sz="1200" b="1" kern="1200" dirty="0" smtClean="0">
                <a:solidFill>
                  <a:schemeClr val="tx1"/>
                </a:solidFill>
                <a:latin typeface="+mn-lt"/>
                <a:ea typeface="+mn-ea"/>
                <a:cs typeface="+mn-cs"/>
              </a:rPr>
              <a:t>Unfortunately, I do not know of any good and safe use for std::uncaught_exception. My advice: Don't use it.</a:t>
            </a:r>
          </a:p>
          <a:p>
            <a:endParaRPr lang="nl-BE" dirty="0" smtClean="0"/>
          </a:p>
          <a:p>
            <a:r>
              <a:rPr lang="nl-BE" dirty="0" smtClean="0"/>
              <a:t>There is no portable way</a:t>
            </a:r>
            <a:r>
              <a:rPr lang="nl-BE" baseline="0" dirty="0" smtClean="0"/>
              <a:t> to detect whether we are handling an exception...</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168</a:t>
            </a:fld>
            <a:endParaRPr lang="en-GB" dirty="0"/>
          </a:p>
        </p:txBody>
      </p:sp>
    </p:spTree>
    <p:extLst>
      <p:ext uri="{BB962C8B-B14F-4D97-AF65-F5344CB8AC3E}">
        <p14:creationId xmlns:p14="http://schemas.microsoft.com/office/powerpoint/2010/main" val="403572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22</a:t>
            </a:fld>
            <a:endParaRPr lang="en-GB" dirty="0"/>
          </a:p>
        </p:txBody>
      </p:sp>
    </p:spTree>
    <p:extLst>
      <p:ext uri="{BB962C8B-B14F-4D97-AF65-F5344CB8AC3E}">
        <p14:creationId xmlns:p14="http://schemas.microsoft.com/office/powerpoint/2010/main" val="385695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http://www.open-std.org/jtc1/sc22/wg21/docs/papers/2015/n4480.html#optional</a:t>
            </a:r>
          </a:p>
          <a:p>
            <a:r>
              <a:rPr lang="nl-BE" dirty="0" smtClean="0"/>
              <a:t>http://en.cppreference.com/w/cpp/utility/optional</a:t>
            </a:r>
          </a:p>
          <a:p>
            <a:r>
              <a:rPr lang="nl-BE" dirty="0" smtClean="0"/>
              <a:t>http://www.boost.org/doc/libs/1_62_0/libs/optional/doc/html/index.html</a:t>
            </a:r>
          </a:p>
        </p:txBody>
      </p:sp>
      <p:sp>
        <p:nvSpPr>
          <p:cNvPr id="4" name="Slide Number Placeholder 3"/>
          <p:cNvSpPr>
            <a:spLocks noGrp="1"/>
          </p:cNvSpPr>
          <p:nvPr>
            <p:ph type="sldNum" sz="quarter" idx="10"/>
          </p:nvPr>
        </p:nvSpPr>
        <p:spPr/>
        <p:txBody>
          <a:bodyPr/>
          <a:lstStyle/>
          <a:p>
            <a:fld id="{0745DDD4-89D5-4CCB-987C-8E0CCEA4059A}" type="slidenum">
              <a:rPr lang="en-GB" smtClean="0"/>
              <a:t>23</a:t>
            </a:fld>
            <a:endParaRPr lang="en-GB" dirty="0"/>
          </a:p>
        </p:txBody>
      </p:sp>
    </p:spTree>
    <p:extLst>
      <p:ext uri="{BB962C8B-B14F-4D97-AF65-F5344CB8AC3E}">
        <p14:creationId xmlns:p14="http://schemas.microsoft.com/office/powerpoint/2010/main" val="1958920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24</a:t>
            </a:fld>
            <a:endParaRPr lang="en-GB" dirty="0"/>
          </a:p>
        </p:txBody>
      </p:sp>
    </p:spTree>
    <p:extLst>
      <p:ext uri="{BB962C8B-B14F-4D97-AF65-F5344CB8AC3E}">
        <p14:creationId xmlns:p14="http://schemas.microsoft.com/office/powerpoint/2010/main" val="230842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Note:</a:t>
            </a:r>
            <a:r>
              <a:rPr lang="nl-BE" baseline="0" dirty="0" smtClean="0"/>
              <a:t> l</a:t>
            </a:r>
            <a:r>
              <a:rPr lang="nl-BE" dirty="0" smtClean="0"/>
              <a:t>ooks</a:t>
            </a:r>
            <a:r>
              <a:rPr lang="nl-BE" baseline="0" dirty="0" smtClean="0"/>
              <a:t> </a:t>
            </a:r>
            <a:r>
              <a:rPr lang="nl-BE" baseline="0" smtClean="0"/>
              <a:t>like dereferencing, even </a:t>
            </a:r>
            <a:r>
              <a:rPr lang="nl-BE" baseline="0" dirty="0" smtClean="0"/>
              <a:t>though not really a pointer</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25</a:t>
            </a:fld>
            <a:endParaRPr lang="en-GB" dirty="0"/>
          </a:p>
        </p:txBody>
      </p:sp>
    </p:spTree>
    <p:extLst>
      <p:ext uri="{BB962C8B-B14F-4D97-AF65-F5344CB8AC3E}">
        <p14:creationId xmlns:p14="http://schemas.microsoft.com/office/powerpoint/2010/main" val="4011973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BE" dirty="0" smtClean="0"/>
              <a:t>Works</a:t>
            </a:r>
            <a:r>
              <a:rPr lang="nl-BE" baseline="0" dirty="0" smtClean="0"/>
              <a:t> with any type T (depending on constructor</a:t>
            </a:r>
            <a:r>
              <a:rPr lang="nl-BE" baseline="0" smtClean="0"/>
              <a:t>: copy-constructable, move-constructable, ...)</a:t>
            </a:r>
            <a:endParaRPr lang="nl-BE" baseline="0" dirty="0" smtClean="0"/>
          </a:p>
          <a:p>
            <a:pPr marL="171450" indent="-171450">
              <a:buFont typeface="Arial" panose="020B0604020202020204" pitchFamily="34" charset="0"/>
              <a:buChar char="•"/>
            </a:pPr>
            <a:r>
              <a:rPr lang="nl-BE" baseline="0" dirty="0" smtClean="0"/>
              <a:t>No dynamic memory is allowed to be used to store the value</a:t>
            </a:r>
          </a:p>
          <a:p>
            <a:pPr marL="171450" indent="-171450">
              <a:buFont typeface="Arial" panose="020B0604020202020204" pitchFamily="34" charset="0"/>
              <a:buChar char="•"/>
            </a:pPr>
            <a:r>
              <a:rPr lang="nl-BE" baseline="0" dirty="0" smtClean="0"/>
              <a:t>Special constructor/assingment with std::nullopt_t </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26</a:t>
            </a:fld>
            <a:endParaRPr lang="en-GB" dirty="0"/>
          </a:p>
        </p:txBody>
      </p:sp>
    </p:spTree>
    <p:extLst>
      <p:ext uri="{BB962C8B-B14F-4D97-AF65-F5344CB8AC3E}">
        <p14:creationId xmlns:p14="http://schemas.microsoft.com/office/powerpoint/2010/main" val="93951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27</a:t>
            </a:fld>
            <a:endParaRPr lang="en-GB" dirty="0"/>
          </a:p>
        </p:txBody>
      </p:sp>
    </p:spTree>
    <p:extLst>
      <p:ext uri="{BB962C8B-B14F-4D97-AF65-F5344CB8AC3E}">
        <p14:creationId xmlns:p14="http://schemas.microsoft.com/office/powerpoint/2010/main" val="380434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Note: -&gt;</a:t>
            </a:r>
            <a:r>
              <a:rPr lang="nl-BE" baseline="0" dirty="0" smtClean="0"/>
              <a:t> returns </a:t>
            </a:r>
            <a:r>
              <a:rPr lang="nl-BE" baseline="0" smtClean="0"/>
              <a:t>*T, even </a:t>
            </a:r>
            <a:r>
              <a:rPr lang="nl-BE" baseline="0" dirty="0" smtClean="0"/>
              <a:t>though value is T (not a pointer type)</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28</a:t>
            </a:fld>
            <a:endParaRPr lang="en-GB" dirty="0"/>
          </a:p>
        </p:txBody>
      </p:sp>
    </p:spTree>
    <p:extLst>
      <p:ext uri="{BB962C8B-B14F-4D97-AF65-F5344CB8AC3E}">
        <p14:creationId xmlns:p14="http://schemas.microsoft.com/office/powerpoint/2010/main" val="29183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Not shown: C++98</a:t>
            </a:r>
            <a:r>
              <a:rPr lang="en-US" baseline="0" dirty="0" smtClean="0">
                <a:effectLst/>
              </a:rPr>
              <a:t> / C++03</a:t>
            </a:r>
            <a:endParaRPr lang="en-US" dirty="0" smtClean="0">
              <a:effectLst/>
            </a:endParaRPr>
          </a:p>
          <a:p>
            <a:endParaRPr lang="en-US" dirty="0" smtClean="0">
              <a:effectLst/>
            </a:endParaRPr>
          </a:p>
          <a:p>
            <a:r>
              <a:rPr lang="en-US" dirty="0" smtClean="0">
                <a:effectLst/>
              </a:rPr>
              <a:t>Starting in 2012, the committee has transitioned to a “decoupled” model where major pieces of work can progress independently from the Standard itself and be delivered in “beta feature branch” TSes. Vendors can choose to implement these, and the community can gain experience with the std::experimental version of each feature. This lets us learn and adjust each feature’s design based on experience before it is cast in stone when merged into the “trunk” C++ Standard itself. In the meantime, the Standard can be delivered on a more regular cadence with smaller and more predictable batches of features. This approach also helps C++ compilers to track the Standard more closely and add both the experimental and the draft-final C++ features in a more consistent order.</a:t>
            </a:r>
            <a:endParaRPr lang="en-US" dirty="0" smtClean="0"/>
          </a:p>
          <a:p>
            <a:endParaRPr lang="nl-BE" dirty="0" smtClean="0"/>
          </a:p>
          <a:p>
            <a:r>
              <a:rPr lang="en-US" b="1" dirty="0" smtClean="0"/>
              <a:t>Project Details</a:t>
            </a:r>
          </a:p>
          <a:p>
            <a:r>
              <a:rPr lang="en-US" dirty="0" smtClean="0"/>
              <a:t>Here is a summary of the currently active projects and their appointed Project Editors.</a:t>
            </a:r>
          </a:p>
          <a:p>
            <a:r>
              <a:rPr lang="en-US" b="1" dirty="0" smtClean="0"/>
              <a:t>Programming Language C++ IS: Richard Smith.</a:t>
            </a:r>
            <a:r>
              <a:rPr lang="en-US" dirty="0" smtClean="0"/>
              <a:t> This is the main C++ Standard project.</a:t>
            </a:r>
          </a:p>
          <a:p>
            <a:r>
              <a:rPr lang="en-US" b="1" dirty="0" smtClean="0">
                <a:effectLst/>
              </a:rPr>
              <a:t>Library Fundamentals TS: Geoffrey Romer.</a:t>
            </a:r>
            <a:r>
              <a:rPr lang="en-US" dirty="0" smtClean="0">
                <a:effectLst/>
              </a:rPr>
              <a:t> A set of standard library extensions for vocabulary types like </a:t>
            </a:r>
            <a:r>
              <a:rPr lang="en-US" dirty="0" smtClean="0"/>
              <a:t>optional&lt;&gt;</a:t>
            </a:r>
            <a:r>
              <a:rPr lang="en-US" dirty="0" smtClean="0">
                <a:effectLst/>
              </a:rPr>
              <a:t> and other fundamental utilities.</a:t>
            </a:r>
            <a:endParaRPr lang="en-US" dirty="0" smtClean="0"/>
          </a:p>
          <a:p>
            <a:r>
              <a:rPr lang="en-US" b="1" dirty="0" smtClean="0"/>
              <a:t>Networking TS: Jonathan Wakely.</a:t>
            </a:r>
            <a:r>
              <a:rPr lang="en-US" dirty="0" smtClean="0"/>
              <a:t> A small set of network-related libraries including support for network byte order transformation and URIs.</a:t>
            </a:r>
          </a:p>
          <a:p>
            <a:r>
              <a:rPr lang="en-US" b="1" dirty="0" smtClean="0">
                <a:effectLst/>
              </a:rPr>
              <a:t>Parallelism TS: Jared Hoberock.</a:t>
            </a:r>
            <a:r>
              <a:rPr lang="en-US" dirty="0" smtClean="0">
                <a:effectLst/>
              </a:rPr>
              <a:t> Initially includes a Parallel STL library with support for parallel algorithms to exploit multiple cores, and vectorizable algorithms to exploit CPU and other vector units.</a:t>
            </a:r>
            <a:endParaRPr lang="en-US" dirty="0" smtClean="0"/>
          </a:p>
          <a:p>
            <a:r>
              <a:rPr lang="en-US" b="1" dirty="0" smtClean="0">
                <a:effectLst/>
              </a:rPr>
              <a:t>Ranges TS: Casey Carter.</a:t>
            </a:r>
            <a:r>
              <a:rPr lang="en-US" dirty="0" smtClean="0">
                <a:effectLst/>
              </a:rPr>
              <a:t> Initially includes concept-based range versions of STL iterators and algorithms.</a:t>
            </a:r>
            <a:endParaRPr lang="en-US" dirty="0" smtClean="0"/>
          </a:p>
          <a:p>
            <a:r>
              <a:rPr lang="en-US" b="1" dirty="0" smtClean="0">
                <a:effectLst/>
              </a:rPr>
              <a:t>Modules TS: Gabriel Dos Reis.</a:t>
            </a:r>
            <a:r>
              <a:rPr lang="en-US" dirty="0" smtClean="0">
                <a:effectLst/>
              </a:rPr>
              <a:t> An alternative to the header inclusion-based build model.</a:t>
            </a:r>
            <a:endParaRPr lang="en-US" dirty="0" smtClean="0"/>
          </a:p>
          <a:p>
            <a:r>
              <a:rPr lang="en-US" b="1" dirty="0" smtClean="0">
                <a:effectLst/>
              </a:rPr>
              <a:t>(upcoming) Concurrency TS: Michael Wong.</a:t>
            </a:r>
            <a:r>
              <a:rPr lang="en-US" dirty="0" smtClean="0">
                <a:effectLst/>
              </a:rPr>
              <a:t> Initially includes library support for executors and non-blocking extensions to </a:t>
            </a:r>
            <a:r>
              <a:rPr lang="en-US" dirty="0" smtClean="0"/>
              <a:t>std::future</a:t>
            </a:r>
            <a:r>
              <a:rPr lang="en-US" dirty="0" smtClean="0">
                <a:effectLst/>
              </a:rPr>
              <a:t>. Additionally may include language extensions like coroutines, and additional libraries such as concurrent hash containers and latches.</a:t>
            </a:r>
            <a:endParaRPr lang="en-US" dirty="0" smtClean="0"/>
          </a:p>
          <a:p>
            <a:endParaRPr lang="nl-BE" dirty="0" smtClean="0"/>
          </a:p>
          <a:p>
            <a:r>
              <a:rPr lang="nl-BE" dirty="0" smtClean="0"/>
              <a:t>(source</a:t>
            </a:r>
            <a:r>
              <a:rPr lang="nl-BE" baseline="0" dirty="0" smtClean="0"/>
              <a:t>: http://isocpp.org/</a:t>
            </a:r>
            <a:r>
              <a:rPr lang="nl-BE" baseline="0" dirty="0" err="1" smtClean="0"/>
              <a:t>std</a:t>
            </a:r>
            <a:r>
              <a:rPr lang="nl-BE" baseline="0" dirty="0" smtClean="0"/>
              <a:t>/status)</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2</a:t>
            </a:fld>
            <a:endParaRPr lang="en-GB" dirty="0"/>
          </a:p>
        </p:txBody>
      </p:sp>
    </p:spTree>
    <p:extLst>
      <p:ext uri="{BB962C8B-B14F-4D97-AF65-F5344CB8AC3E}">
        <p14:creationId xmlns:p14="http://schemas.microsoft.com/office/powerpoint/2010/main" val="1027431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Note: take</a:t>
            </a:r>
            <a:r>
              <a:rPr lang="nl-BE" baseline="0" dirty="0" smtClean="0"/>
              <a:t> extra care with optional&lt;bool&gt;: answer converts to bool, but...</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29</a:t>
            </a:fld>
            <a:endParaRPr lang="en-GB" dirty="0"/>
          </a:p>
        </p:txBody>
      </p:sp>
    </p:spTree>
    <p:extLst>
      <p:ext uri="{BB962C8B-B14F-4D97-AF65-F5344CB8AC3E}">
        <p14:creationId xmlns:p14="http://schemas.microsoft.com/office/powerpoint/2010/main" val="81979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http://www.open-std.org/jtc1/sc22/wg21/docs/papers/2016/p0510r0.html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30</a:t>
            </a:fld>
            <a:endParaRPr lang="en-GB" dirty="0"/>
          </a:p>
        </p:txBody>
      </p:sp>
    </p:spTree>
    <p:extLst>
      <p:ext uri="{BB962C8B-B14F-4D97-AF65-F5344CB8AC3E}">
        <p14:creationId xmlns:p14="http://schemas.microsoft.com/office/powerpoint/2010/main" val="1577335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What happens when accessing a value that</a:t>
            </a:r>
            <a:r>
              <a:rPr lang="nl-BE" baseline="0" dirty="0" smtClean="0"/>
              <a:t> is not there? With value()...</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31</a:t>
            </a:fld>
            <a:endParaRPr lang="en-GB" dirty="0"/>
          </a:p>
        </p:txBody>
      </p:sp>
    </p:spTree>
    <p:extLst>
      <p:ext uri="{BB962C8B-B14F-4D97-AF65-F5344CB8AC3E}">
        <p14:creationId xmlns:p14="http://schemas.microsoft.com/office/powerpoint/2010/main" val="720123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mtClean="0"/>
              <a:t>However,</a:t>
            </a:r>
            <a:r>
              <a:rPr lang="nl-BE" baseline="0" smtClean="0"/>
              <a:t> when </a:t>
            </a:r>
            <a:r>
              <a:rPr lang="nl-BE" baseline="0" dirty="0" smtClean="0"/>
              <a:t>using the * or </a:t>
            </a:r>
            <a:r>
              <a:rPr lang="nl-BE" baseline="0" smtClean="0"/>
              <a:t>-&gt; operators, accessing </a:t>
            </a:r>
            <a:r>
              <a:rPr lang="nl-BE" baseline="0" dirty="0" smtClean="0"/>
              <a:t>an optional without a value results in undefined behavior</a:t>
            </a:r>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32</a:t>
            </a:fld>
            <a:endParaRPr lang="en-GB" dirty="0"/>
          </a:p>
        </p:txBody>
      </p:sp>
    </p:spTree>
    <p:extLst>
      <p:ext uri="{BB962C8B-B14F-4D97-AF65-F5344CB8AC3E}">
        <p14:creationId xmlns:p14="http://schemas.microsoft.com/office/powerpoint/2010/main" val="377082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Sofar, we</a:t>
            </a:r>
            <a:r>
              <a:rPr lang="nl-BE" baseline="0" dirty="0" smtClean="0"/>
              <a:t> have only talked about the use of optional&lt;&gt; for optional return values. Obviously, ...</a:t>
            </a:r>
          </a:p>
          <a:p>
            <a:r>
              <a:rPr lang="nl-BE" baseline="0" dirty="0" smtClean="0"/>
              <a:t>Obviously, it can just as easily be used for an optional input argument, ...</a:t>
            </a:r>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33</a:t>
            </a:fld>
            <a:endParaRPr lang="en-GB" dirty="0"/>
          </a:p>
        </p:txBody>
      </p:sp>
    </p:spTree>
    <p:extLst>
      <p:ext uri="{BB962C8B-B14F-4D97-AF65-F5344CB8AC3E}">
        <p14:creationId xmlns:p14="http://schemas.microsoft.com/office/powerpoint/2010/main" val="359137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smtClean="0"/>
              <a:t>Obviously, it </a:t>
            </a:r>
            <a:r>
              <a:rPr lang="nl-BE" baseline="0" dirty="0" smtClean="0"/>
              <a:t>can just as easily be used for an optional </a:t>
            </a:r>
            <a:r>
              <a:rPr lang="nl-BE" baseline="0" smtClean="0"/>
              <a:t>input argument, ...</a:t>
            </a:r>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34</a:t>
            </a:fld>
            <a:endParaRPr lang="en-GB" dirty="0"/>
          </a:p>
        </p:txBody>
      </p:sp>
    </p:spTree>
    <p:extLst>
      <p:ext uri="{BB962C8B-B14F-4D97-AF65-F5344CB8AC3E}">
        <p14:creationId xmlns:p14="http://schemas.microsoft.com/office/powerpoint/2010/main" val="788049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smtClean="0"/>
              <a:t>Another idiom that ...</a:t>
            </a:r>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35</a:t>
            </a:fld>
            <a:endParaRPr lang="en-GB" dirty="0"/>
          </a:p>
        </p:txBody>
      </p:sp>
    </p:spTree>
    <p:extLst>
      <p:ext uri="{BB962C8B-B14F-4D97-AF65-F5344CB8AC3E}">
        <p14:creationId xmlns:p14="http://schemas.microsoft.com/office/powerpoint/2010/main" val="2622682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aseline="0" dirty="0" smtClean="0"/>
              <a:t>Another idiom that ...</a:t>
            </a:r>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36</a:t>
            </a:fld>
            <a:endParaRPr lang="en-GB" dirty="0"/>
          </a:p>
        </p:txBody>
      </p:sp>
    </p:spTree>
    <p:extLst>
      <p:ext uri="{BB962C8B-B14F-4D97-AF65-F5344CB8AC3E}">
        <p14:creationId xmlns:p14="http://schemas.microsoft.com/office/powerpoint/2010/main" val="3953201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http://www.open-std.org/jtc1/sc22/wg21/docs/papers/2016/p0088r3.html</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37</a:t>
            </a:fld>
            <a:endParaRPr lang="en-GB" dirty="0"/>
          </a:p>
        </p:txBody>
      </p:sp>
    </p:spTree>
    <p:extLst>
      <p:ext uri="{BB962C8B-B14F-4D97-AF65-F5344CB8AC3E}">
        <p14:creationId xmlns:p14="http://schemas.microsoft.com/office/powerpoint/2010/main" val="3903688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38</a:t>
            </a:fld>
            <a:endParaRPr lang="en-GB" dirty="0"/>
          </a:p>
        </p:txBody>
      </p:sp>
    </p:spTree>
    <p:extLst>
      <p:ext uri="{BB962C8B-B14F-4D97-AF65-F5344CB8AC3E}">
        <p14:creationId xmlns:p14="http://schemas.microsoft.com/office/powerpoint/2010/main" val="57418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Not shown: C++98</a:t>
            </a:r>
            <a:r>
              <a:rPr lang="en-US" baseline="0" dirty="0" smtClean="0">
                <a:effectLst/>
              </a:rPr>
              <a:t> / C++03</a:t>
            </a:r>
            <a:endParaRPr lang="en-US" dirty="0" smtClean="0">
              <a:effectLst/>
            </a:endParaRPr>
          </a:p>
          <a:p>
            <a:endParaRPr lang="en-US" dirty="0" smtClean="0">
              <a:effectLst/>
            </a:endParaRPr>
          </a:p>
          <a:p>
            <a:r>
              <a:rPr lang="en-US" dirty="0" smtClean="0">
                <a:effectLst/>
              </a:rPr>
              <a:t>Starting in 2012, the committee has transitioned to a “decoupled” model where major pieces of work can progress independently from the Standard itself and be delivered in “beta feature branch” TSes. Vendors can choose to implement these, and the community can gain experience with the std::experimental version of each feature. This lets us learn and adjust each feature’s design based on experience before it is cast in stone when merged into the “trunk” C++ Standard itself. In the meantime, the Standard can be delivered on a more regular cadence with smaller and more predictable batches of features. This approach also helps C++ compilers to track the Standard more closely and add both the experimental and the draft-final C++ features in a more consistent order.</a:t>
            </a:r>
            <a:endParaRPr lang="en-US" dirty="0" smtClean="0"/>
          </a:p>
          <a:p>
            <a:endParaRPr lang="nl-BE" dirty="0" smtClean="0"/>
          </a:p>
          <a:p>
            <a:r>
              <a:rPr lang="en-US" b="1" dirty="0" smtClean="0"/>
              <a:t>Project Details</a:t>
            </a:r>
          </a:p>
          <a:p>
            <a:r>
              <a:rPr lang="en-US" dirty="0" smtClean="0"/>
              <a:t>Here is a summary of the currently active projects and their appointed Project Editors.</a:t>
            </a:r>
          </a:p>
          <a:p>
            <a:r>
              <a:rPr lang="en-US" b="1" dirty="0" smtClean="0"/>
              <a:t>Programming Language C++ IS: Richard Smith.</a:t>
            </a:r>
            <a:r>
              <a:rPr lang="en-US" dirty="0" smtClean="0"/>
              <a:t> This is the main C++ Standard project.</a:t>
            </a:r>
          </a:p>
          <a:p>
            <a:r>
              <a:rPr lang="en-US" b="1" dirty="0" smtClean="0">
                <a:effectLst/>
              </a:rPr>
              <a:t>Library Fundamentals TS: Geoffrey Romer.</a:t>
            </a:r>
            <a:r>
              <a:rPr lang="en-US" dirty="0" smtClean="0">
                <a:effectLst/>
              </a:rPr>
              <a:t> A set of standard library extensions for vocabulary types like </a:t>
            </a:r>
            <a:r>
              <a:rPr lang="en-US" dirty="0" smtClean="0"/>
              <a:t>optional&lt;&gt;</a:t>
            </a:r>
            <a:r>
              <a:rPr lang="en-US" dirty="0" smtClean="0">
                <a:effectLst/>
              </a:rPr>
              <a:t> and other fundamental utilities.</a:t>
            </a:r>
            <a:endParaRPr lang="en-US" dirty="0" smtClean="0"/>
          </a:p>
          <a:p>
            <a:r>
              <a:rPr lang="en-US" b="1" dirty="0" smtClean="0"/>
              <a:t>Networking TS: Jonathan Wakely.</a:t>
            </a:r>
            <a:r>
              <a:rPr lang="en-US" dirty="0" smtClean="0"/>
              <a:t> A small set of network-related libraries including support for network byte order transformation and URIs.</a:t>
            </a:r>
          </a:p>
          <a:p>
            <a:r>
              <a:rPr lang="en-US" b="1" dirty="0" smtClean="0">
                <a:effectLst/>
              </a:rPr>
              <a:t>Parallelism TS: Jared Hoberock.</a:t>
            </a:r>
            <a:r>
              <a:rPr lang="en-US" dirty="0" smtClean="0">
                <a:effectLst/>
              </a:rPr>
              <a:t> Initially includes a Parallel STL library with support for parallel algorithms to exploit multiple cores, and vectorizable algorithms to exploit CPU and other vector units.</a:t>
            </a:r>
            <a:endParaRPr lang="en-US" dirty="0" smtClean="0"/>
          </a:p>
          <a:p>
            <a:r>
              <a:rPr lang="en-US" b="1" dirty="0" smtClean="0">
                <a:effectLst/>
              </a:rPr>
              <a:t>Ranges TS: Casey Carter.</a:t>
            </a:r>
            <a:r>
              <a:rPr lang="en-US" dirty="0" smtClean="0">
                <a:effectLst/>
              </a:rPr>
              <a:t> Initially includes concept-based range versions of STL iterators and algorithms.</a:t>
            </a:r>
            <a:endParaRPr lang="en-US" dirty="0" smtClean="0"/>
          </a:p>
          <a:p>
            <a:r>
              <a:rPr lang="en-US" b="1" dirty="0" smtClean="0">
                <a:effectLst/>
              </a:rPr>
              <a:t>Modules TS: Gabriel Dos Reis.</a:t>
            </a:r>
            <a:r>
              <a:rPr lang="en-US" dirty="0" smtClean="0">
                <a:effectLst/>
              </a:rPr>
              <a:t> An alternative to the header inclusion-based build model.</a:t>
            </a:r>
            <a:endParaRPr lang="en-US" dirty="0" smtClean="0"/>
          </a:p>
          <a:p>
            <a:r>
              <a:rPr lang="en-US" b="1" dirty="0" smtClean="0">
                <a:effectLst/>
              </a:rPr>
              <a:t>(upcoming) Concurrency TS: Michael Wong.</a:t>
            </a:r>
            <a:r>
              <a:rPr lang="en-US" dirty="0" smtClean="0">
                <a:effectLst/>
              </a:rPr>
              <a:t> Initially includes library support for executors and non-blocking extensions to </a:t>
            </a:r>
            <a:r>
              <a:rPr lang="en-US" dirty="0" smtClean="0"/>
              <a:t>std::future</a:t>
            </a:r>
            <a:r>
              <a:rPr lang="en-US" dirty="0" smtClean="0">
                <a:effectLst/>
              </a:rPr>
              <a:t>. Additionally may include language extensions like coroutines, and additional libraries such as concurrent hash containers and latches.</a:t>
            </a:r>
            <a:endParaRPr lang="en-US" dirty="0" smtClean="0"/>
          </a:p>
          <a:p>
            <a:endParaRPr lang="nl-BE" dirty="0" smtClean="0"/>
          </a:p>
          <a:p>
            <a:r>
              <a:rPr lang="nl-BE" dirty="0" smtClean="0"/>
              <a:t>(source</a:t>
            </a:r>
            <a:r>
              <a:rPr lang="nl-BE" baseline="0" dirty="0" smtClean="0"/>
              <a:t>: http://isocpp.org/</a:t>
            </a:r>
            <a:r>
              <a:rPr lang="nl-BE" baseline="0" dirty="0" err="1" smtClean="0"/>
              <a:t>std</a:t>
            </a:r>
            <a:r>
              <a:rPr lang="nl-BE" baseline="0" dirty="0" smtClean="0"/>
              <a:t>/status)</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3</a:t>
            </a:fld>
            <a:endParaRPr lang="en-GB" dirty="0"/>
          </a:p>
        </p:txBody>
      </p:sp>
    </p:spTree>
    <p:extLst>
      <p:ext uri="{BB962C8B-B14F-4D97-AF65-F5344CB8AC3E}">
        <p14:creationId xmlns:p14="http://schemas.microsoft.com/office/powerpoint/2010/main" val="2182955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39</a:t>
            </a:fld>
            <a:endParaRPr lang="en-GB" dirty="0"/>
          </a:p>
        </p:txBody>
      </p:sp>
    </p:spTree>
    <p:extLst>
      <p:ext uri="{BB962C8B-B14F-4D97-AF65-F5344CB8AC3E}">
        <p14:creationId xmlns:p14="http://schemas.microsoft.com/office/powerpoint/2010/main" val="251625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40</a:t>
            </a:fld>
            <a:endParaRPr lang="en-GB" dirty="0"/>
          </a:p>
        </p:txBody>
      </p:sp>
    </p:spTree>
    <p:extLst>
      <p:ext uri="{BB962C8B-B14F-4D97-AF65-F5344CB8AC3E}">
        <p14:creationId xmlns:p14="http://schemas.microsoft.com/office/powerpoint/2010/main" val="1195523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41</a:t>
            </a:fld>
            <a:endParaRPr lang="en-GB" dirty="0"/>
          </a:p>
        </p:txBody>
      </p:sp>
    </p:spTree>
    <p:extLst>
      <p:ext uri="{BB962C8B-B14F-4D97-AF65-F5344CB8AC3E}">
        <p14:creationId xmlns:p14="http://schemas.microsoft.com/office/powerpoint/2010/main" val="373521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42</a:t>
            </a:fld>
            <a:endParaRPr lang="en-GB" dirty="0"/>
          </a:p>
        </p:txBody>
      </p:sp>
    </p:spTree>
    <p:extLst>
      <p:ext uri="{BB962C8B-B14F-4D97-AF65-F5344CB8AC3E}">
        <p14:creationId xmlns:p14="http://schemas.microsoft.com/office/powerpoint/2010/main" val="5257127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43</a:t>
            </a:fld>
            <a:endParaRPr lang="en-GB" dirty="0"/>
          </a:p>
        </p:txBody>
      </p:sp>
    </p:spTree>
    <p:extLst>
      <p:ext uri="{BB962C8B-B14F-4D97-AF65-F5344CB8AC3E}">
        <p14:creationId xmlns:p14="http://schemas.microsoft.com/office/powerpoint/2010/main" val="3532725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http://www.open-std.org/jtc1/sc22/wg21/docs/papers/2016/p0088r3.html</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45</a:t>
            </a:fld>
            <a:endParaRPr lang="en-GB" dirty="0"/>
          </a:p>
        </p:txBody>
      </p:sp>
    </p:spTree>
    <p:extLst>
      <p:ext uri="{BB962C8B-B14F-4D97-AF65-F5344CB8AC3E}">
        <p14:creationId xmlns:p14="http://schemas.microsoft.com/office/powerpoint/2010/main" val="14246467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46</a:t>
            </a:fld>
            <a:endParaRPr lang="en-GB" dirty="0"/>
          </a:p>
        </p:txBody>
      </p:sp>
    </p:spTree>
    <p:extLst>
      <p:ext uri="{BB962C8B-B14F-4D97-AF65-F5344CB8AC3E}">
        <p14:creationId xmlns:p14="http://schemas.microsoft.com/office/powerpoint/2010/main" val="969568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47</a:t>
            </a:fld>
            <a:endParaRPr lang="en-GB" dirty="0"/>
          </a:p>
        </p:txBody>
      </p:sp>
    </p:spTree>
    <p:extLst>
      <p:ext uri="{BB962C8B-B14F-4D97-AF65-F5344CB8AC3E}">
        <p14:creationId xmlns:p14="http://schemas.microsoft.com/office/powerpoint/2010/main" val="3836159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48</a:t>
            </a:fld>
            <a:endParaRPr lang="en-GB" dirty="0"/>
          </a:p>
        </p:txBody>
      </p:sp>
    </p:spTree>
    <p:extLst>
      <p:ext uri="{BB962C8B-B14F-4D97-AF65-F5344CB8AC3E}">
        <p14:creationId xmlns:p14="http://schemas.microsoft.com/office/powerpoint/2010/main" val="298976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49</a:t>
            </a:fld>
            <a:endParaRPr lang="en-GB" dirty="0"/>
          </a:p>
        </p:txBody>
      </p:sp>
    </p:spTree>
    <p:extLst>
      <p:ext uri="{BB962C8B-B14F-4D97-AF65-F5344CB8AC3E}">
        <p14:creationId xmlns:p14="http://schemas.microsoft.com/office/powerpoint/2010/main" val="1076813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7</a:t>
            </a:fld>
            <a:endParaRPr lang="en-GB" dirty="0"/>
          </a:p>
        </p:txBody>
      </p:sp>
    </p:spTree>
    <p:extLst>
      <p:ext uri="{BB962C8B-B14F-4D97-AF65-F5344CB8AC3E}">
        <p14:creationId xmlns:p14="http://schemas.microsoft.com/office/powerpoint/2010/main" val="3020531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50</a:t>
            </a:fld>
            <a:endParaRPr lang="en-GB" dirty="0"/>
          </a:p>
        </p:txBody>
      </p:sp>
    </p:spTree>
    <p:extLst>
      <p:ext uri="{BB962C8B-B14F-4D97-AF65-F5344CB8AC3E}">
        <p14:creationId xmlns:p14="http://schemas.microsoft.com/office/powerpoint/2010/main" val="75244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http://www.open-std.org/jtc1/sc22/wg21/docs/papers/2016/p0088r3.html</a:t>
            </a:r>
          </a:p>
          <a:p>
            <a:r>
              <a:rPr lang="nl-BE" dirty="0" smtClean="0"/>
              <a:t>http://www.boost.org/doc/libs/1_61_0/doc/html/variant.html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51</a:t>
            </a:fld>
            <a:endParaRPr lang="en-GB" dirty="0"/>
          </a:p>
        </p:txBody>
      </p:sp>
    </p:spTree>
    <p:extLst>
      <p:ext uri="{BB962C8B-B14F-4D97-AF65-F5344CB8AC3E}">
        <p14:creationId xmlns:p14="http://schemas.microsoft.com/office/powerpoint/2010/main" val="843788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52</a:t>
            </a:fld>
            <a:endParaRPr lang="en-GB" dirty="0"/>
          </a:p>
        </p:txBody>
      </p:sp>
    </p:spTree>
    <p:extLst>
      <p:ext uri="{BB962C8B-B14F-4D97-AF65-F5344CB8AC3E}">
        <p14:creationId xmlns:p14="http://schemas.microsoft.com/office/powerpoint/2010/main" val="532645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nl-BE" dirty="0" smtClean="0"/>
              <a:t>http://www.open-std.org/jtc1/sc22/wg21/docs/papers/2015/p0013r1.html</a:t>
            </a:r>
          </a:p>
          <a:p>
            <a:r>
              <a:rPr lang="nl-BE" baseline="0" dirty="0" smtClean="0"/>
              <a:t>    </a:t>
            </a:r>
            <a:r>
              <a:rPr lang="nl-BE" dirty="0" smtClean="0"/>
              <a:t>“</a:t>
            </a:r>
            <a:r>
              <a:rPr lang="en-GB" dirty="0" smtClean="0"/>
              <a:t>are an absolute godsend, not just for a library writer, but for any user who needs to do </a:t>
            </a:r>
            <a:r>
              <a:rPr lang="en-GB" b="1" dirty="0" smtClean="0"/>
              <a:t>metaprogramming with parameter packs</a:t>
            </a:r>
            <a:r>
              <a:rPr lang="en-GB" dirty="0" smtClean="0"/>
              <a:t>”</a:t>
            </a:r>
            <a:endParaRPr lang="nl-BE" dirty="0" smtClean="0"/>
          </a:p>
          <a:p>
            <a:pPr marL="171450" indent="-171450">
              <a:buFont typeface="Arial" panose="020B0604020202020204" pitchFamily="34" charset="0"/>
              <a:buChar char="•"/>
            </a:pPr>
            <a:r>
              <a:rPr lang="nl-BE" dirty="0" smtClean="0"/>
              <a:t>http://www.open-std.org/jtc1/sc22/wg21/docs/papers/2016/p0258r2.html</a:t>
            </a:r>
          </a:p>
          <a:p>
            <a:pPr marL="171450" indent="-171450">
              <a:buFont typeface="Arial" panose="020B0604020202020204" pitchFamily="34" charset="0"/>
              <a:buChar char="•"/>
            </a:pPr>
            <a:r>
              <a:rPr lang="nl-BE" dirty="0" smtClean="0"/>
              <a:t>http://www.open-std.org/jtc1/sc22/wg21/docs/papers/2015/n4389.html</a:t>
            </a:r>
          </a:p>
          <a:p>
            <a:pPr marL="171450" indent="-171450">
              <a:buFont typeface="Arial" panose="020B0604020202020204" pitchFamily="34" charset="0"/>
              <a:buChar char="•"/>
            </a:pPr>
            <a:r>
              <a:rPr lang="nl-BE" dirty="0" smtClean="0"/>
              <a:t>http://www.open-std.org/jtc1/sc22/wg21/docs/papers/2015/p0006r0.html</a:t>
            </a:r>
          </a:p>
          <a:p>
            <a:endParaRPr lang="nl-BE" dirty="0" smtClean="0"/>
          </a:p>
        </p:txBody>
      </p:sp>
      <p:sp>
        <p:nvSpPr>
          <p:cNvPr id="4" name="Slide Number Placeholder 3"/>
          <p:cNvSpPr>
            <a:spLocks noGrp="1"/>
          </p:cNvSpPr>
          <p:nvPr>
            <p:ph type="sldNum" sz="quarter" idx="10"/>
          </p:nvPr>
        </p:nvSpPr>
        <p:spPr/>
        <p:txBody>
          <a:bodyPr/>
          <a:lstStyle/>
          <a:p>
            <a:fld id="{0745DDD4-89D5-4CCB-987C-8E0CCEA4059A}" type="slidenum">
              <a:rPr lang="en-GB" smtClean="0"/>
              <a:t>53</a:t>
            </a:fld>
            <a:endParaRPr lang="en-GB" dirty="0"/>
          </a:p>
        </p:txBody>
      </p:sp>
    </p:spTree>
    <p:extLst>
      <p:ext uri="{BB962C8B-B14F-4D97-AF65-F5344CB8AC3E}">
        <p14:creationId xmlns:p14="http://schemas.microsoft.com/office/powerpoint/2010/main" val="11211128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54</a:t>
            </a:fld>
            <a:endParaRPr lang="en-GB" dirty="0"/>
          </a:p>
        </p:txBody>
      </p:sp>
    </p:spTree>
    <p:extLst>
      <p:ext uri="{BB962C8B-B14F-4D97-AF65-F5344CB8AC3E}">
        <p14:creationId xmlns:p14="http://schemas.microsoft.com/office/powerpoint/2010/main" val="2422929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55</a:t>
            </a:fld>
            <a:endParaRPr lang="en-GB" dirty="0"/>
          </a:p>
        </p:txBody>
      </p:sp>
    </p:spTree>
    <p:extLst>
      <p:ext uri="{BB962C8B-B14F-4D97-AF65-F5344CB8AC3E}">
        <p14:creationId xmlns:p14="http://schemas.microsoft.com/office/powerpoint/2010/main" val="3005667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56</a:t>
            </a:fld>
            <a:endParaRPr lang="en-GB" dirty="0"/>
          </a:p>
        </p:txBody>
      </p:sp>
    </p:spTree>
    <p:extLst>
      <p:ext uri="{BB962C8B-B14F-4D97-AF65-F5344CB8AC3E}">
        <p14:creationId xmlns:p14="http://schemas.microsoft.com/office/powerpoint/2010/main" val="1733954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57</a:t>
            </a:fld>
            <a:endParaRPr lang="en-GB" dirty="0"/>
          </a:p>
        </p:txBody>
      </p:sp>
    </p:spTree>
    <p:extLst>
      <p:ext uri="{BB962C8B-B14F-4D97-AF65-F5344CB8AC3E}">
        <p14:creationId xmlns:p14="http://schemas.microsoft.com/office/powerpoint/2010/main" val="1718793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58</a:t>
            </a:fld>
            <a:endParaRPr lang="en-GB" dirty="0"/>
          </a:p>
        </p:txBody>
      </p:sp>
    </p:spTree>
    <p:extLst>
      <p:ext uri="{BB962C8B-B14F-4D97-AF65-F5344CB8AC3E}">
        <p14:creationId xmlns:p14="http://schemas.microsoft.com/office/powerpoint/2010/main" val="522433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59</a:t>
            </a:fld>
            <a:endParaRPr lang="en-GB" dirty="0"/>
          </a:p>
        </p:txBody>
      </p:sp>
    </p:spTree>
    <p:extLst>
      <p:ext uri="{BB962C8B-B14F-4D97-AF65-F5344CB8AC3E}">
        <p14:creationId xmlns:p14="http://schemas.microsoft.com/office/powerpoint/2010/main" val="1254022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10</a:t>
            </a:fld>
            <a:endParaRPr lang="en-GB" dirty="0"/>
          </a:p>
        </p:txBody>
      </p:sp>
    </p:spTree>
    <p:extLst>
      <p:ext uri="{BB962C8B-B14F-4D97-AF65-F5344CB8AC3E}">
        <p14:creationId xmlns:p14="http://schemas.microsoft.com/office/powerpoint/2010/main" val="2520198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60</a:t>
            </a:fld>
            <a:endParaRPr lang="en-GB" dirty="0"/>
          </a:p>
        </p:txBody>
      </p:sp>
    </p:spTree>
    <p:extLst>
      <p:ext uri="{BB962C8B-B14F-4D97-AF65-F5344CB8AC3E}">
        <p14:creationId xmlns:p14="http://schemas.microsoft.com/office/powerpoint/2010/main" val="969403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61</a:t>
            </a:fld>
            <a:endParaRPr lang="en-GB" dirty="0"/>
          </a:p>
        </p:txBody>
      </p:sp>
    </p:spTree>
    <p:extLst>
      <p:ext uri="{BB962C8B-B14F-4D97-AF65-F5344CB8AC3E}">
        <p14:creationId xmlns:p14="http://schemas.microsoft.com/office/powerpoint/2010/main" val="1661628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62</a:t>
            </a:fld>
            <a:endParaRPr lang="en-GB" dirty="0"/>
          </a:p>
        </p:txBody>
      </p:sp>
    </p:spTree>
    <p:extLst>
      <p:ext uri="{BB962C8B-B14F-4D97-AF65-F5344CB8AC3E}">
        <p14:creationId xmlns:p14="http://schemas.microsoft.com/office/powerpoint/2010/main" val="37490404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63</a:t>
            </a:fld>
            <a:endParaRPr lang="en-GB" dirty="0"/>
          </a:p>
        </p:txBody>
      </p:sp>
    </p:spTree>
    <p:extLst>
      <p:ext uri="{BB962C8B-B14F-4D97-AF65-F5344CB8AC3E}">
        <p14:creationId xmlns:p14="http://schemas.microsoft.com/office/powerpoint/2010/main" val="1991238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64</a:t>
            </a:fld>
            <a:endParaRPr lang="en-GB" dirty="0"/>
          </a:p>
        </p:txBody>
      </p:sp>
    </p:spTree>
    <p:extLst>
      <p:ext uri="{BB962C8B-B14F-4D97-AF65-F5344CB8AC3E}">
        <p14:creationId xmlns:p14="http://schemas.microsoft.com/office/powerpoint/2010/main" val="3024582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65</a:t>
            </a:fld>
            <a:endParaRPr lang="en-GB" dirty="0"/>
          </a:p>
        </p:txBody>
      </p:sp>
    </p:spTree>
    <p:extLst>
      <p:ext uri="{BB962C8B-B14F-4D97-AF65-F5344CB8AC3E}">
        <p14:creationId xmlns:p14="http://schemas.microsoft.com/office/powerpoint/2010/main" val="22575438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http://www.open-std.org/jtc1/sc22/wg21/docs/papers/2014/n3911.pdf</a:t>
            </a:r>
          </a:p>
          <a:p>
            <a:r>
              <a:rPr lang="nl-BE" dirty="0" smtClean="0"/>
              <a:t>http://stackoverflow.com/questions/27687389/how-does-void-t-work</a:t>
            </a:r>
          </a:p>
          <a:p>
            <a:r>
              <a:rPr lang="nl-BE" dirty="0" smtClean="0"/>
              <a:t>http://en.cppreference.com/w/cpp/types/void_t</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66</a:t>
            </a:fld>
            <a:endParaRPr lang="en-GB" dirty="0"/>
          </a:p>
        </p:txBody>
      </p:sp>
    </p:spTree>
    <p:extLst>
      <p:ext uri="{BB962C8B-B14F-4D97-AF65-F5344CB8AC3E}">
        <p14:creationId xmlns:p14="http://schemas.microsoft.com/office/powerpoint/2010/main" val="11314253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http://www.open-std.org/jtc1/sc22/wg21/docs/papers/2016/p0077r2.html</a:t>
            </a:r>
          </a:p>
          <a:p>
            <a:r>
              <a:rPr lang="nl-BE" dirty="0" smtClean="0"/>
              <a:t>http://talesofcpp.fusionfenix.com/post-11/true-story-call-me-maybe</a:t>
            </a:r>
          </a:p>
          <a:p>
            <a:r>
              <a:rPr lang="nl-BE" dirty="0" smtClean="0"/>
              <a:t>https://vittorioromeo.info/index/blog/checking_expression_validity_in_place.html</a:t>
            </a:r>
          </a:p>
          <a:p>
            <a:endParaRPr lang="nl-BE" dirty="0" smtClean="0"/>
          </a:p>
          <a:p>
            <a:r>
              <a:rPr lang="nl-BE" dirty="0" smtClean="0"/>
              <a:t>http://www.open-std.org/jtc1/sc22/wg21/docs/papers/2014/n4169.html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67</a:t>
            </a:fld>
            <a:endParaRPr lang="en-GB" dirty="0"/>
          </a:p>
        </p:txBody>
      </p:sp>
    </p:spTree>
    <p:extLst>
      <p:ext uri="{BB962C8B-B14F-4D97-AF65-F5344CB8AC3E}">
        <p14:creationId xmlns:p14="http://schemas.microsoft.com/office/powerpoint/2010/main" val="40309960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www.open-std.org/jtc1/sc22/wg21/docs/papers/2016/p0005r4.html</a:t>
            </a:r>
          </a:p>
          <a:p>
            <a:r>
              <a:rPr lang="nl-BE" dirty="0" smtClean="0"/>
              <a:t>http://www.open-std.org/jtc1/sc22/wg21/docs/papers/2014/n4169.html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69</a:t>
            </a:fld>
            <a:endParaRPr lang="en-GB" dirty="0"/>
          </a:p>
        </p:txBody>
      </p:sp>
    </p:spTree>
    <p:extLst>
      <p:ext uri="{BB962C8B-B14F-4D97-AF65-F5344CB8AC3E}">
        <p14:creationId xmlns:p14="http://schemas.microsoft.com/office/powerpoint/2010/main" val="42731688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http://www.open-std.org/jtc1/sc22/wg21/docs/papers/2015/n4480.html#tuple.apply</a:t>
            </a:r>
          </a:p>
          <a:p>
            <a:r>
              <a:rPr lang="en-GB" dirty="0" smtClean="0"/>
              <a:t>http://www.open-std.org/jtc1/sc22/wg21/docs/papers/2016/p0209r2.pdf</a:t>
            </a:r>
          </a:p>
          <a:p>
            <a:r>
              <a:rPr lang="en-GB" dirty="0" smtClean="0"/>
              <a:t>http://www.open-std.org/jtc1/sc22/wg21/docs/papers/2015/n4387</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70</a:t>
            </a:fld>
            <a:endParaRPr lang="en-GB" dirty="0"/>
          </a:p>
        </p:txBody>
      </p:sp>
    </p:spTree>
    <p:extLst>
      <p:ext uri="{BB962C8B-B14F-4D97-AF65-F5344CB8AC3E}">
        <p14:creationId xmlns:p14="http://schemas.microsoft.com/office/powerpoint/2010/main" val="390658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a:t>
            </a:fld>
            <a:endParaRPr lang="en-GB" dirty="0"/>
          </a:p>
        </p:txBody>
      </p:sp>
    </p:spTree>
    <p:extLst>
      <p:ext uri="{BB962C8B-B14F-4D97-AF65-F5344CB8AC3E}">
        <p14:creationId xmlns:p14="http://schemas.microsoft.com/office/powerpoint/2010/main" val="19140532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http://www.open-std.org/jtc1/sc22/wg21/docs/papers/2016/p0414r2.html (likely)</a:t>
            </a:r>
          </a:p>
          <a:p>
            <a:pPr marL="171450" indent="-171450">
              <a:buFont typeface="Arial" panose="020B0604020202020204" pitchFamily="34" charset="0"/>
              <a:buChar char="•"/>
            </a:pPr>
            <a:r>
              <a:rPr lang="en-GB" dirty="0" smtClean="0"/>
              <a:t>http://www.open-std.org/jtc1/sc22/wg21/docs/papers/2016/p0033r1.html</a:t>
            </a:r>
          </a:p>
          <a:p>
            <a:pPr marL="171450" indent="-171450">
              <a:buFont typeface="Arial" panose="020B0604020202020204" pitchFamily="34" charset="0"/>
              <a:buChar char="•"/>
            </a:pPr>
            <a:r>
              <a:rPr lang="en-GB" dirty="0" smtClean="0"/>
              <a:t>http://www.open-std.org/jtc1/sc22/wg21/docs/papers/2014/n4089.pdf</a:t>
            </a:r>
            <a:r>
              <a:rPr lang="en-GB" baseline="0" dirty="0" smtClean="0"/>
              <a:t/>
            </a:r>
            <a:br>
              <a:rPr lang="en-GB" baseline="0" dirty="0" smtClean="0"/>
            </a:br>
            <a:r>
              <a:rPr lang="en-GB" dirty="0" smtClean="0"/>
              <a:t>http://www.open-std.org/jtc1/sc22/wg21/docs/papers/2015/n4366.html</a:t>
            </a:r>
          </a:p>
          <a:p>
            <a:pPr marL="171450" indent="-171450">
              <a:buFont typeface="Arial" panose="020B0604020202020204" pitchFamily="34" charset="0"/>
              <a:buChar char="•"/>
            </a:pPr>
            <a:endParaRPr lang="nl-B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smtClean="0"/>
              <a:t>Curiously recurring template pattern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b="1"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b="0" dirty="0" smtClean="0"/>
              <a:t>http://en.cppreference.com/w/cpp/memory/enable_shared_from_this/shared_from_this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t>“It is permitted to call shared_from_this only on a previously shared object, i.e. on an object managed by </a:t>
            </a:r>
            <a:r>
              <a:rPr lang="en-GB" dirty="0" smtClean="0">
                <a:hlinkClick r:id="rId3"/>
              </a:rPr>
              <a:t>std::shared_ptr</a:t>
            </a:r>
            <a:r>
              <a:rPr lang="en-GB" dirty="0" smtClean="0"/>
              <a:t>&lt;T&gt;. Otherwise […] </a:t>
            </a:r>
            <a:r>
              <a:rPr lang="en-GB" dirty="0" smtClean="0">
                <a:hlinkClick r:id="rId4" tooltip="cpp/memory/bad weak ptr"/>
              </a:rPr>
              <a:t>std::bad_weak_ptr</a:t>
            </a:r>
            <a:r>
              <a:rPr lang="en-GB" dirty="0" smtClean="0"/>
              <a:t> is thrown […] (since</a:t>
            </a:r>
            <a:r>
              <a:rPr lang="en-GB" baseline="0" dirty="0" smtClean="0"/>
              <a:t> C++17)”</a:t>
            </a:r>
            <a:endParaRPr lang="en-GB" b="1" dirty="0" smtClean="0"/>
          </a:p>
          <a:p>
            <a:pPr marL="0" indent="0">
              <a:buFont typeface="Arial" panose="020B0604020202020204" pitchFamily="34" charset="0"/>
              <a:buNone/>
            </a:pPr>
            <a:endParaRPr lang="nl-BE" dirty="0" smtClean="0"/>
          </a:p>
        </p:txBody>
      </p:sp>
      <p:sp>
        <p:nvSpPr>
          <p:cNvPr id="4" name="Slide Number Placeholder 3"/>
          <p:cNvSpPr>
            <a:spLocks noGrp="1"/>
          </p:cNvSpPr>
          <p:nvPr>
            <p:ph type="sldNum" sz="quarter" idx="10"/>
          </p:nvPr>
        </p:nvSpPr>
        <p:spPr/>
        <p:txBody>
          <a:bodyPr/>
          <a:lstStyle/>
          <a:p>
            <a:fld id="{0745DDD4-89D5-4CCB-987C-8E0CCEA4059A}" type="slidenum">
              <a:rPr lang="en-GB" smtClean="0"/>
              <a:t>71</a:t>
            </a:fld>
            <a:endParaRPr lang="en-GB" dirty="0"/>
          </a:p>
        </p:txBody>
      </p:sp>
    </p:spTree>
    <p:extLst>
      <p:ext uri="{BB962C8B-B14F-4D97-AF65-F5344CB8AC3E}">
        <p14:creationId xmlns:p14="http://schemas.microsoft.com/office/powerpoint/2010/main" val="33034243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http://www.open-std.org/jtc1/sc22/wg21/docs/papers/2015/p0092r1.html</a:t>
            </a:r>
          </a:p>
          <a:p>
            <a:r>
              <a:rPr lang="en-GB" dirty="0" smtClean="0"/>
              <a:t>http://open-std.org/JTC1/SC22/WG21/docs/papers/2015/p0007r1.html</a:t>
            </a:r>
          </a:p>
          <a:p>
            <a:r>
              <a:rPr lang="en-GB" dirty="0" smtClean="0"/>
              <a:t>http://www.open-std.org/jtc1/sc22/wg21/docs/papers/2015/n4480.html#memory.type.erased.allocator</a:t>
            </a:r>
          </a:p>
          <a:p>
            <a:r>
              <a:rPr lang="en-GB" dirty="0" smtClean="0"/>
              <a:t>http://www.open-std.org/jtc1/sc22/wg21/docs/papers/2015/n4480.html#memory.resource.pool</a:t>
            </a:r>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72</a:t>
            </a:fld>
            <a:endParaRPr lang="en-GB" dirty="0"/>
          </a:p>
        </p:txBody>
      </p:sp>
    </p:spTree>
    <p:extLst>
      <p:ext uri="{BB962C8B-B14F-4D97-AF65-F5344CB8AC3E}">
        <p14:creationId xmlns:p14="http://schemas.microsoft.com/office/powerpoint/2010/main" val="2758589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http://www.open-std.org/jtc1/sc22/wg21/docs/papers/2014/n4279.html</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74</a:t>
            </a:fld>
            <a:endParaRPr lang="en-GB" dirty="0"/>
          </a:p>
        </p:txBody>
      </p:sp>
    </p:spTree>
    <p:extLst>
      <p:ext uri="{BB962C8B-B14F-4D97-AF65-F5344CB8AC3E}">
        <p14:creationId xmlns:p14="http://schemas.microsoft.com/office/powerpoint/2010/main" val="6927884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http://www.open-std.org/jtc1/sc22/wg21/docs/papers/2016/p0083r3.pdf</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82</a:t>
            </a:fld>
            <a:endParaRPr lang="en-GB" dirty="0"/>
          </a:p>
        </p:txBody>
      </p:sp>
    </p:spTree>
    <p:extLst>
      <p:ext uri="{BB962C8B-B14F-4D97-AF65-F5344CB8AC3E}">
        <p14:creationId xmlns:p14="http://schemas.microsoft.com/office/powerpoint/2010/main" val="40457244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http://www.open-std.org/jtc1/sc22/wg21/docs/papers/2016/p0083r3.pdf</a:t>
            </a:r>
          </a:p>
          <a:p>
            <a:endParaRPr lang="en-GB" dirty="0" smtClean="0"/>
          </a:p>
          <a:p>
            <a:r>
              <a:rPr lang="en-GB" dirty="0" smtClean="0"/>
              <a:t>“We  have moved elements of src into dst </a:t>
            </a:r>
          </a:p>
          <a:p>
            <a:r>
              <a:rPr lang="en-GB" dirty="0" smtClean="0"/>
              <a:t>without any heap allocation or deallocation, </a:t>
            </a:r>
          </a:p>
          <a:p>
            <a:r>
              <a:rPr lang="en-GB" dirty="0" smtClean="0"/>
              <a:t>and without</a:t>
            </a:r>
            <a:r>
              <a:rPr lang="en-GB" baseline="0" dirty="0" smtClean="0"/>
              <a:t> </a:t>
            </a:r>
            <a:r>
              <a:rPr lang="en-GB" dirty="0" smtClean="0"/>
              <a:t>constructing,</a:t>
            </a:r>
            <a:r>
              <a:rPr lang="en-GB" baseline="0" dirty="0" smtClean="0"/>
              <a:t> </a:t>
            </a:r>
            <a:r>
              <a:rPr lang="en-GB" dirty="0" smtClean="0"/>
              <a:t>destroying or losing any elements.</a:t>
            </a:r>
          </a:p>
          <a:p>
            <a:r>
              <a:rPr lang="en-GB" dirty="0" smtClean="0"/>
              <a:t>The third insert failed, </a:t>
            </a:r>
          </a:p>
          <a:p>
            <a:r>
              <a:rPr lang="en-GB" dirty="0" smtClean="0"/>
              <a:t>returning</a:t>
            </a:r>
            <a:r>
              <a:rPr lang="en-GB" baseline="0" dirty="0" smtClean="0"/>
              <a:t> </a:t>
            </a:r>
            <a:r>
              <a:rPr lang="en-GB" dirty="0" smtClean="0"/>
              <a:t>the usual insert return values and</a:t>
            </a:r>
            <a:r>
              <a:rPr lang="en-GB" baseline="0" dirty="0" smtClean="0"/>
              <a:t> </a:t>
            </a:r>
            <a:r>
              <a:rPr lang="en-GB" dirty="0" smtClean="0"/>
              <a:t>the orphaned node.”</a:t>
            </a:r>
          </a:p>
          <a:p>
            <a:endParaRPr lang="nl-BE" dirty="0" smtClean="0"/>
          </a:p>
          <a:p>
            <a:r>
              <a:rPr lang="en-GB" sz="1200" kern="1200" dirty="0" smtClean="0">
                <a:solidFill>
                  <a:schemeClr val="tx1"/>
                </a:solidFill>
                <a:effectLst/>
                <a:latin typeface="+mn-lt"/>
                <a:ea typeface="+mn-ea"/>
                <a:cs typeface="+mn-cs"/>
              </a:rPr>
              <a:t>“This is very important—none of the operations we propose ever lose elements. </a:t>
            </a:r>
          </a:p>
          <a:p>
            <a:r>
              <a:rPr lang="en-GB" sz="1200" kern="1200" dirty="0" smtClean="0">
                <a:solidFill>
                  <a:schemeClr val="tx1"/>
                </a:solidFill>
                <a:effectLst/>
                <a:latin typeface="+mn-lt"/>
                <a:ea typeface="+mn-ea"/>
                <a:cs typeface="+mn-cs"/>
              </a:rPr>
              <a:t>(What to do with the leftovers is left up to the user.)”</a:t>
            </a:r>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83</a:t>
            </a:fld>
            <a:endParaRPr lang="en-GB" dirty="0"/>
          </a:p>
        </p:txBody>
      </p:sp>
    </p:spTree>
    <p:extLst>
      <p:ext uri="{BB962C8B-B14F-4D97-AF65-F5344CB8AC3E}">
        <p14:creationId xmlns:p14="http://schemas.microsoft.com/office/powerpoint/2010/main" val="41354852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http://www.open-std.org/jtc1/sc22/wg21/docs/papers/2016/p0083r3.pdf</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84</a:t>
            </a:fld>
            <a:endParaRPr lang="en-GB" dirty="0"/>
          </a:p>
        </p:txBody>
      </p:sp>
    </p:spTree>
    <p:extLst>
      <p:ext uri="{BB962C8B-B14F-4D97-AF65-F5344CB8AC3E}">
        <p14:creationId xmlns:p14="http://schemas.microsoft.com/office/powerpoint/2010/main" val="3009739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http://www.open-std.org/jtc1/sc22/wg21/docs/papers/2016/p0083r3.pdf</a:t>
            </a:r>
          </a:p>
          <a:p>
            <a:endParaRPr lang="nl-BE" dirty="0" smtClean="0"/>
          </a:p>
          <a:p>
            <a:r>
              <a:rPr lang="en-GB" sz="1200" kern="1200" dirty="0" smtClean="0">
                <a:solidFill>
                  <a:schemeClr val="tx1"/>
                </a:solidFill>
                <a:effectLst/>
                <a:latin typeface="+mn-lt"/>
                <a:ea typeface="+mn-ea"/>
                <a:cs typeface="+mn-cs"/>
              </a:rPr>
              <a:t>“This is very important—none of the operations we propose ever lose elements. </a:t>
            </a:r>
          </a:p>
          <a:p>
            <a:r>
              <a:rPr lang="en-GB" sz="1200" kern="1200" dirty="0" smtClean="0">
                <a:solidFill>
                  <a:schemeClr val="tx1"/>
                </a:solidFill>
                <a:effectLst/>
                <a:latin typeface="+mn-lt"/>
                <a:ea typeface="+mn-ea"/>
                <a:cs typeface="+mn-cs"/>
              </a:rPr>
              <a:t>(What to do with the leftovers is left up to the user.)”</a:t>
            </a:r>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85</a:t>
            </a:fld>
            <a:endParaRPr lang="en-GB" dirty="0"/>
          </a:p>
        </p:txBody>
      </p:sp>
    </p:spTree>
    <p:extLst>
      <p:ext uri="{BB962C8B-B14F-4D97-AF65-F5344CB8AC3E}">
        <p14:creationId xmlns:p14="http://schemas.microsoft.com/office/powerpoint/2010/main" val="36903478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http://www.open-std.org/jtc1/sc22/wg21/docs/papers/2016/p0181r1.html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87</a:t>
            </a:fld>
            <a:endParaRPr lang="en-GB" dirty="0"/>
          </a:p>
        </p:txBody>
      </p:sp>
    </p:spTree>
    <p:extLst>
      <p:ext uri="{BB962C8B-B14F-4D97-AF65-F5344CB8AC3E}">
        <p14:creationId xmlns:p14="http://schemas.microsoft.com/office/powerpoint/2010/main" val="31511110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http://www.open-std.org/jtc1/sc22/wg21/docs/papers/2016/p0181r1.html</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http://www.open-std.org/jtc1/sc22/wg21/docs/papers/2014/n4280.pdf</a:t>
            </a:r>
          </a:p>
        </p:txBody>
      </p:sp>
      <p:sp>
        <p:nvSpPr>
          <p:cNvPr id="4" name="Slide Number Placeholder 3"/>
          <p:cNvSpPr>
            <a:spLocks noGrp="1"/>
          </p:cNvSpPr>
          <p:nvPr>
            <p:ph type="sldNum" sz="quarter" idx="10"/>
          </p:nvPr>
        </p:nvSpPr>
        <p:spPr/>
        <p:txBody>
          <a:bodyPr/>
          <a:lstStyle/>
          <a:p>
            <a:fld id="{0745DDD4-89D5-4CCB-987C-8E0CCEA4059A}" type="slidenum">
              <a:rPr lang="en-GB" smtClean="0"/>
              <a:t>88</a:t>
            </a:fld>
            <a:endParaRPr lang="en-GB" dirty="0"/>
          </a:p>
        </p:txBody>
      </p:sp>
    </p:spTree>
    <p:extLst>
      <p:ext uri="{BB962C8B-B14F-4D97-AF65-F5344CB8AC3E}">
        <p14:creationId xmlns:p14="http://schemas.microsoft.com/office/powerpoint/2010/main" val="21057687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http://www.open-std.org/jtc1/sc22/wg21/docs/papers/2016/p0181r1.html</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http://www.open-std.org/jtc1/sc22/wg21/docs/papers/2014/n4280.pdf</a:t>
            </a:r>
          </a:p>
          <a:p>
            <a:r>
              <a:rPr lang="nl-BE" dirty="0" smtClean="0"/>
              <a:t>http://www.open-std.org/jtc1/sc22/wg21/docs/papers/2015/n4510.html</a:t>
            </a:r>
          </a:p>
          <a:p>
            <a:r>
              <a:rPr lang="nl-BE" dirty="0" smtClean="0"/>
              <a:t>http://www.open-std.org/jtc1/sc22/wg21/docs/papers/2016/p0084r2.pdf</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89</a:t>
            </a:fld>
            <a:endParaRPr lang="en-GB" dirty="0"/>
          </a:p>
        </p:txBody>
      </p:sp>
    </p:spTree>
    <p:extLst>
      <p:ext uri="{BB962C8B-B14F-4D97-AF65-F5344CB8AC3E}">
        <p14:creationId xmlns:p14="http://schemas.microsoft.com/office/powerpoint/2010/main" val="372383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14</a:t>
            </a:fld>
            <a:endParaRPr lang="en-GB" dirty="0"/>
          </a:p>
        </p:txBody>
      </p:sp>
    </p:spTree>
    <p:extLst>
      <p:ext uri="{BB962C8B-B14F-4D97-AF65-F5344CB8AC3E}">
        <p14:creationId xmlns:p14="http://schemas.microsoft.com/office/powerpoint/2010/main" val="33581094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http://www.open-std.org/jtc1/sc22/wg21/docs/papers/2016/p0040r3.html</a:t>
            </a:r>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91</a:t>
            </a:fld>
            <a:endParaRPr lang="en-GB" dirty="0"/>
          </a:p>
        </p:txBody>
      </p:sp>
    </p:spTree>
    <p:extLst>
      <p:ext uri="{BB962C8B-B14F-4D97-AF65-F5344CB8AC3E}">
        <p14:creationId xmlns:p14="http://schemas.microsoft.com/office/powerpoint/2010/main" val="30612063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http://www.open-std.org/jtc1/sc22/wg21/docs/papers/2016/p0040r3.html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t>Value initialization</a:t>
            </a:r>
            <a:r>
              <a:rPr lang="en-GB" i="0" dirty="0" smtClean="0"/>
              <a:t>:</a:t>
            </a:r>
            <a:r>
              <a:rPr lang="en-GB" i="0" baseline="0" dirty="0" smtClean="0"/>
              <a:t> </a:t>
            </a:r>
            <a:r>
              <a:rPr lang="en-GB" dirty="0" smtClean="0"/>
              <a:t>No user-defined constructor</a:t>
            </a:r>
            <a:r>
              <a:rPr lang="en-GB" baseline="0" dirty="0" smtClean="0"/>
              <a:t> </a:t>
            </a:r>
            <a:r>
              <a:rPr lang="en-GB" baseline="0" dirty="0" smtClean="0">
                <a:sym typeface="Wingdings" panose="05000000000000000000" pitchFamily="2" charset="2"/>
              </a:rPr>
              <a:t> </a:t>
            </a:r>
            <a:r>
              <a:rPr lang="en-GB" dirty="0" smtClean="0"/>
              <a:t>all members are value-initialized. Default-initializing a fundamental type like </a:t>
            </a:r>
            <a:r>
              <a:rPr lang="en-GB" dirty="0" err="1" smtClean="0"/>
              <a:t>int</a:t>
            </a:r>
            <a:r>
              <a:rPr lang="en-GB" dirty="0" smtClean="0"/>
              <a:t> means “zero </a:t>
            </a:r>
            <a:r>
              <a:rPr lang="en-GB" baseline="0" dirty="0" smtClean="0"/>
              <a:t>initialization</a:t>
            </a:r>
            <a:r>
              <a:rPr lang="en-GB" dirty="0" smtClean="0"/>
              <a:t>".</a:t>
            </a:r>
            <a:endParaRPr lang="en-GB" i="1" dirty="0" smtClean="0"/>
          </a:p>
          <a:p>
            <a:r>
              <a:rPr lang="en-GB" i="1" dirty="0" smtClean="0"/>
              <a:t>Default initialization</a:t>
            </a:r>
            <a:r>
              <a:rPr lang="en-GB" i="0" dirty="0" smtClean="0"/>
              <a:t>:</a:t>
            </a:r>
            <a:r>
              <a:rPr lang="en-GB" i="0" baseline="0" dirty="0" smtClean="0"/>
              <a:t> </a:t>
            </a:r>
            <a:r>
              <a:rPr lang="en-GB" dirty="0" smtClean="0"/>
              <a:t>No user-defined constructor</a:t>
            </a:r>
            <a:r>
              <a:rPr lang="en-GB" baseline="0" dirty="0" smtClean="0"/>
              <a:t> </a:t>
            </a:r>
            <a:r>
              <a:rPr lang="en-GB" baseline="0" dirty="0" smtClean="0">
                <a:sym typeface="Wingdings" panose="05000000000000000000" pitchFamily="2" charset="2"/>
              </a:rPr>
              <a:t> </a:t>
            </a:r>
            <a:r>
              <a:rPr lang="en-GB" dirty="0" smtClean="0"/>
              <a:t>all members are default-initialized. Default-initializing a fundamental type like int means "no initialization".</a:t>
            </a:r>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92</a:t>
            </a:fld>
            <a:endParaRPr lang="en-GB" dirty="0"/>
          </a:p>
        </p:txBody>
      </p:sp>
    </p:spTree>
    <p:extLst>
      <p:ext uri="{BB962C8B-B14F-4D97-AF65-F5344CB8AC3E}">
        <p14:creationId xmlns:p14="http://schemas.microsoft.com/office/powerpoint/2010/main" val="39855159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C++17 template argument deduction</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97</a:t>
            </a:fld>
            <a:endParaRPr lang="en-GB" dirty="0"/>
          </a:p>
        </p:txBody>
      </p:sp>
    </p:spTree>
    <p:extLst>
      <p:ext uri="{BB962C8B-B14F-4D97-AF65-F5344CB8AC3E}">
        <p14:creationId xmlns:p14="http://schemas.microsoft.com/office/powerpoint/2010/main" val="19917273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98</a:t>
            </a:fld>
            <a:endParaRPr lang="en-GB" dirty="0"/>
          </a:p>
        </p:txBody>
      </p:sp>
    </p:spTree>
    <p:extLst>
      <p:ext uri="{BB962C8B-B14F-4D97-AF65-F5344CB8AC3E}">
        <p14:creationId xmlns:p14="http://schemas.microsoft.com/office/powerpoint/2010/main" val="33976293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99</a:t>
            </a:fld>
            <a:endParaRPr lang="en-GB" dirty="0"/>
          </a:p>
        </p:txBody>
      </p:sp>
    </p:spTree>
    <p:extLst>
      <p:ext uri="{BB962C8B-B14F-4D97-AF65-F5344CB8AC3E}">
        <p14:creationId xmlns:p14="http://schemas.microsoft.com/office/powerpoint/2010/main" val="352241416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http://www.open-std.org/jtc1/sc22/wg21/docs/papers/2015/n4480.html#func.searchers</a:t>
            </a:r>
          </a:p>
          <a:p>
            <a:r>
              <a:rPr lang="en-US" dirty="0" smtClean="0"/>
              <a:t>“In general, the Boyer-Moore searcher will use more memory and give better run-time performance than Boyer-Moore-Horspool”</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101</a:t>
            </a:fld>
            <a:endParaRPr lang="en-GB" dirty="0"/>
          </a:p>
        </p:txBody>
      </p:sp>
    </p:spTree>
    <p:extLst>
      <p:ext uri="{BB962C8B-B14F-4D97-AF65-F5344CB8AC3E}">
        <p14:creationId xmlns:p14="http://schemas.microsoft.com/office/powerpoint/2010/main" val="1480866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http://www.open-std.org/jtc1/sc22/wg21/docs/papers/2015/n4505.pdf</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102</a:t>
            </a:fld>
            <a:endParaRPr lang="en-GB" dirty="0"/>
          </a:p>
        </p:txBody>
      </p:sp>
    </p:spTree>
    <p:extLst>
      <p:ext uri="{BB962C8B-B14F-4D97-AF65-F5344CB8AC3E}">
        <p14:creationId xmlns:p14="http://schemas.microsoft.com/office/powerpoint/2010/main" val="40044410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http://www.open-std.org/jtc1/sc22/wg21/docs/papers/2015/n4505.pdf</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104</a:t>
            </a:fld>
            <a:endParaRPr lang="en-GB" dirty="0"/>
          </a:p>
        </p:txBody>
      </p:sp>
    </p:spTree>
    <p:extLst>
      <p:ext uri="{BB962C8B-B14F-4D97-AF65-F5344CB8AC3E}">
        <p14:creationId xmlns:p14="http://schemas.microsoft.com/office/powerpoint/2010/main" val="40903719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http://www.open-std.org/jtc1/sc22/wg21/docs/papers/2015/n4505.pdf</a:t>
            </a:r>
          </a:p>
          <a:p>
            <a:endParaRPr lang="nl-BE" dirty="0" smtClean="0"/>
          </a:p>
          <a:p>
            <a:r>
              <a:rPr lang="nl-BE" b="1" dirty="0" smtClean="0"/>
              <a:t>69</a:t>
            </a:r>
          </a:p>
        </p:txBody>
      </p:sp>
      <p:sp>
        <p:nvSpPr>
          <p:cNvPr id="4" name="Slide Number Placeholder 3"/>
          <p:cNvSpPr>
            <a:spLocks noGrp="1"/>
          </p:cNvSpPr>
          <p:nvPr>
            <p:ph type="sldNum" sz="quarter" idx="10"/>
          </p:nvPr>
        </p:nvSpPr>
        <p:spPr/>
        <p:txBody>
          <a:bodyPr/>
          <a:lstStyle/>
          <a:p>
            <a:fld id="{0745DDD4-89D5-4CCB-987C-8E0CCEA4059A}" type="slidenum">
              <a:rPr lang="en-GB" smtClean="0"/>
              <a:t>109</a:t>
            </a:fld>
            <a:endParaRPr lang="en-GB" dirty="0"/>
          </a:p>
        </p:txBody>
      </p:sp>
    </p:spTree>
    <p:extLst>
      <p:ext uri="{BB962C8B-B14F-4D97-AF65-F5344CB8AC3E}">
        <p14:creationId xmlns:p14="http://schemas.microsoft.com/office/powerpoint/2010/main" val="21511503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http://www.open-std.org/jtc1/sc22/wg21/docs/papers/2015/n4505.pdf</a:t>
            </a:r>
          </a:p>
          <a:p>
            <a:endParaRPr lang="nl-BE" dirty="0" smtClean="0"/>
          </a:p>
          <a:p>
            <a:r>
              <a:rPr lang="nl-BE" dirty="0" smtClean="0"/>
              <a:t>“</a:t>
            </a:r>
            <a:r>
              <a:rPr lang="en-US" sz="1200" kern="1200" dirty="0" smtClean="0">
                <a:solidFill>
                  <a:schemeClr val="tx1"/>
                </a:solidFill>
                <a:effectLst/>
                <a:latin typeface="+mn-lt"/>
                <a:ea typeface="+mn-ea"/>
                <a:cs typeface="+mn-cs"/>
              </a:rPr>
              <a:t>with an execution policy of type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parallel_vector_execution_policy</a:t>
            </a:r>
          </a:p>
          <a:p>
            <a:r>
              <a:rPr lang="en-US" sz="1200" kern="1200" dirty="0" smtClean="0">
                <a:solidFill>
                  <a:schemeClr val="tx1"/>
                </a:solidFill>
                <a:effectLst/>
                <a:latin typeface="+mn-lt"/>
                <a:ea typeface="+mn-ea"/>
                <a:cs typeface="+mn-cs"/>
              </a:rPr>
              <a:t>[t</a:t>
            </a:r>
            <a:r>
              <a:rPr lang="en-US" dirty="0" smtClean="0"/>
              <a:t>he invocations of element access functions]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permitted to execute in an unordered fashion in unspecified threads, and</a:t>
            </a:r>
          </a:p>
          <a:p>
            <a:r>
              <a:rPr lang="en-US" sz="1200" kern="1200" dirty="0" smtClean="0">
                <a:solidFill>
                  <a:schemeClr val="tx1"/>
                </a:solidFill>
                <a:effectLst/>
                <a:latin typeface="+mn-lt"/>
                <a:ea typeface="+mn-ea"/>
                <a:cs typeface="+mn-cs"/>
              </a:rPr>
              <a:t>unsequenced with respect to one another within each thread.</a:t>
            </a:r>
          </a:p>
          <a:p>
            <a:r>
              <a:rPr lang="en-US" sz="1200" b="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This means that multiple function object invocations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may be interleaved on a single thread.</a:t>
            </a:r>
          </a:p>
          <a:p>
            <a:r>
              <a:rPr lang="en-US" sz="1200" b="0" kern="1200" dirty="0" smtClean="0">
                <a:solidFill>
                  <a:schemeClr val="tx1"/>
                </a:solidFill>
                <a:effectLst/>
                <a:latin typeface="+mn-lt"/>
                <a:ea typeface="+mn-ea"/>
                <a:cs typeface="+mn-cs"/>
              </a:rPr>
              <a:t>[and</a:t>
            </a:r>
            <a:r>
              <a:rPr lang="en-US" sz="1200" b="0" kern="1200" baseline="0" dirty="0" smtClean="0">
                <a:solidFill>
                  <a:schemeClr val="tx1"/>
                </a:solidFill>
                <a:effectLst/>
                <a:latin typeface="+mn-lt"/>
                <a:ea typeface="+mn-ea"/>
                <a:cs typeface="+mn-cs"/>
              </a:rPr>
              <a:t> therefore that]</a:t>
            </a:r>
            <a:r>
              <a:rPr lang="en-US" sz="1200" b="0" kern="1200" dirty="0" smtClean="0">
                <a:solidFill>
                  <a:schemeClr val="tx1"/>
                </a:solidFill>
                <a:effectLst/>
                <a:latin typeface="+mn-lt"/>
                <a:ea typeface="+mn-ea"/>
                <a:cs typeface="+mn-cs"/>
              </a:rPr>
              <a:t> </a:t>
            </a:r>
            <a:r>
              <a:rPr lang="en-US" b="1" dirty="0" smtClean="0"/>
              <a:t>synchronization, including the use of mutexes, risks deadlock</a:t>
            </a:r>
          </a:p>
          <a:p>
            <a:endParaRPr lang="nl-BE" dirty="0" smtClean="0"/>
          </a:p>
          <a:p>
            <a:r>
              <a:rPr lang="en-US" sz="1200" b="1" kern="1200" dirty="0" smtClean="0">
                <a:solidFill>
                  <a:schemeClr val="tx1"/>
                </a:solidFill>
                <a:effectLst/>
                <a:latin typeface="+mn-lt"/>
                <a:ea typeface="+mn-ea"/>
                <a:cs typeface="+mn-cs"/>
              </a:rPr>
              <a:t>A standard library function is</a:t>
            </a:r>
            <a:r>
              <a:rPr lang="en-US" sz="1200" b="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vectorization-unsafe</a:t>
            </a:r>
          </a:p>
          <a:p>
            <a:r>
              <a:rPr lang="en-US" sz="1200" b="1" kern="1200" dirty="0" smtClean="0">
                <a:solidFill>
                  <a:schemeClr val="tx1"/>
                </a:solidFill>
                <a:effectLst/>
                <a:latin typeface="+mn-lt"/>
                <a:ea typeface="+mn-ea"/>
                <a:cs typeface="+mn-cs"/>
              </a:rPr>
              <a:t>if it is specified to synchronize with another function invocation, or</a:t>
            </a:r>
          </a:p>
          <a:p>
            <a:r>
              <a:rPr lang="en-US" sz="1200" b="1" kern="1200" dirty="0" smtClean="0">
                <a:solidFill>
                  <a:schemeClr val="tx1"/>
                </a:solidFill>
                <a:effectLst/>
                <a:latin typeface="+mn-lt"/>
                <a:ea typeface="+mn-ea"/>
                <a:cs typeface="+mn-cs"/>
              </a:rPr>
              <a:t>another function invocation is specified to synchronize with it, and if it is not a memory allocation or deallocation</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function. </a:t>
            </a:r>
          </a:p>
          <a:p>
            <a:r>
              <a:rPr lang="nl-BE" dirty="0" smtClean="0"/>
              <a:t>	 </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114</a:t>
            </a:fld>
            <a:endParaRPr lang="en-GB" dirty="0"/>
          </a:p>
        </p:txBody>
      </p:sp>
    </p:spTree>
    <p:extLst>
      <p:ext uri="{BB962C8B-B14F-4D97-AF65-F5344CB8AC3E}">
        <p14:creationId xmlns:p14="http://schemas.microsoft.com/office/powerpoint/2010/main" val="113781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http://www.open-std.org/jtc1/sc22/wg21/docs/papers/2003/n1422.html</a:t>
            </a:r>
          </a:p>
          <a:p>
            <a:endParaRPr lang="en-US" dirty="0" smtClean="0"/>
          </a:p>
          <a:p>
            <a:r>
              <a:rPr lang="en-US" dirty="0" smtClean="0"/>
              <a:t>Existing “special” functions:</a:t>
            </a:r>
            <a:r>
              <a:rPr lang="en-US" baseline="0" dirty="0" smtClean="0"/>
              <a:t> </a:t>
            </a:r>
            <a:r>
              <a:rPr lang="nl-BE" dirty="0" smtClean="0"/>
              <a:t>erf, erfc, tgamma, lgamma</a:t>
            </a:r>
            <a:endParaRPr lang="en-US" dirty="0" smtClean="0"/>
          </a:p>
          <a:p>
            <a:endParaRPr lang="en-US" dirty="0" smtClean="0"/>
          </a:p>
          <a:p>
            <a:r>
              <a:rPr lang="en-US" dirty="0" smtClean="0"/>
              <a:t>This proposal recommends adoption of the list of </a:t>
            </a:r>
            <a:r>
              <a:rPr lang="en-US" i="1" dirty="0" smtClean="0"/>
              <a:t>Special Functions</a:t>
            </a:r>
            <a:r>
              <a:rPr lang="en-US" dirty="0" smtClean="0"/>
              <a:t> specified in the ISO standard </a:t>
            </a:r>
            <a:r>
              <a:rPr lang="en-US" i="1" dirty="0" smtClean="0"/>
              <a:t>Quantities and units</a:t>
            </a:r>
            <a:r>
              <a:rPr lang="en-US" dirty="0" smtClean="0"/>
              <a:t> [</a:t>
            </a:r>
            <a:r>
              <a:rPr lang="en-US" dirty="0" smtClean="0">
                <a:hlinkClick r:id="rId3"/>
              </a:rPr>
              <a:t>ISO:31</a:t>
            </a:r>
            <a:r>
              <a:rPr lang="en-US" dirty="0" smtClean="0"/>
              <a:t>, Part 11, paragraph 14]</a:t>
            </a:r>
          </a:p>
          <a:p>
            <a:r>
              <a:rPr lang="en-US" dirty="0" smtClean="0"/>
              <a:t>This list has already received international scrutiny and endorsement via the standardization process. Further consultations with respected scientific colleagues have confirmed that these </a:t>
            </a:r>
            <a:r>
              <a:rPr lang="en-US" i="1" dirty="0" smtClean="0"/>
              <a:t>Special Functions</a:t>
            </a:r>
            <a:r>
              <a:rPr lang="en-US" dirty="0" smtClean="0"/>
              <a:t> would, if incorporated into the C++ standard library, constitute a significant contribution to the numeric community. </a:t>
            </a:r>
          </a:p>
          <a:p>
            <a:endParaRPr lang="en-US" dirty="0" smtClean="0"/>
          </a:p>
          <a:p>
            <a:r>
              <a:rPr lang="nl-BE" dirty="0" smtClean="0"/>
              <a:t>Cylindrical Bessel function (first kind)</a:t>
            </a:r>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Cylindrical Neumann function; aka cylindrical Bessel function (second kind)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Irregular modified cylindrical Bessel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nl-BE" dirty="0" smtClean="0"/>
          </a:p>
          <a:p>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15</a:t>
            </a:fld>
            <a:endParaRPr lang="en-GB" dirty="0"/>
          </a:p>
        </p:txBody>
      </p:sp>
    </p:spTree>
    <p:extLst>
      <p:ext uri="{BB962C8B-B14F-4D97-AF65-F5344CB8AC3E}">
        <p14:creationId xmlns:p14="http://schemas.microsoft.com/office/powerpoint/2010/main" val="4510877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An</a:t>
            </a:r>
            <a:r>
              <a:rPr lang="nl-BE" baseline="0" dirty="0" smtClean="0"/>
              <a:t> obvious question becomes: what if I wanted to parallelise this loop?</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115</a:t>
            </a:fld>
            <a:endParaRPr lang="en-GB" dirty="0"/>
          </a:p>
        </p:txBody>
      </p:sp>
    </p:spTree>
    <p:extLst>
      <p:ext uri="{BB962C8B-B14F-4D97-AF65-F5344CB8AC3E}">
        <p14:creationId xmlns:p14="http://schemas.microsoft.com/office/powerpoint/2010/main" val="41930279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Cannot</a:t>
            </a:r>
            <a:r>
              <a:rPr lang="nl-BE" baseline="0" dirty="0" smtClean="0"/>
              <a:t> do this, because integers are not valid iterators: they lack a dereference operator!</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116</a:t>
            </a:fld>
            <a:endParaRPr lang="en-GB" dirty="0"/>
          </a:p>
        </p:txBody>
      </p:sp>
    </p:spTree>
    <p:extLst>
      <p:ext uri="{BB962C8B-B14F-4D97-AF65-F5344CB8AC3E}">
        <p14:creationId xmlns:p14="http://schemas.microsoft.com/office/powerpoint/2010/main" val="2094177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Until C++20 introduces</a:t>
            </a:r>
            <a:r>
              <a:rPr lang="nl-BE" baseline="0" dirty="0" smtClean="0"/>
              <a:t> ranges, you will have to resort to non-standard solutions for this. One option is to use boost’ counting_iterators...</a:t>
            </a:r>
            <a:endParaRPr lang="nl-BE" dirty="0" smtClean="0"/>
          </a:p>
        </p:txBody>
      </p:sp>
      <p:sp>
        <p:nvSpPr>
          <p:cNvPr id="4" name="Slide Number Placeholder 3"/>
          <p:cNvSpPr>
            <a:spLocks noGrp="1"/>
          </p:cNvSpPr>
          <p:nvPr>
            <p:ph type="sldNum" sz="quarter" idx="10"/>
          </p:nvPr>
        </p:nvSpPr>
        <p:spPr/>
        <p:txBody>
          <a:bodyPr/>
          <a:lstStyle/>
          <a:p>
            <a:fld id="{0745DDD4-89D5-4CCB-987C-8E0CCEA4059A}" type="slidenum">
              <a:rPr lang="en-GB" smtClean="0"/>
              <a:t>117</a:t>
            </a:fld>
            <a:endParaRPr lang="en-GB" dirty="0"/>
          </a:p>
        </p:txBody>
      </p:sp>
    </p:spTree>
    <p:extLst>
      <p:ext uri="{BB962C8B-B14F-4D97-AF65-F5344CB8AC3E}">
        <p14:creationId xmlns:p14="http://schemas.microsoft.com/office/powerpoint/2010/main" val="9241617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Next obvious</a:t>
            </a:r>
            <a:r>
              <a:rPr lang="nl-BE" baseline="0" dirty="0" smtClean="0"/>
              <a:t> question though: </a:t>
            </a:r>
            <a:r>
              <a:rPr lang="nl-BE" b="1" dirty="0" smtClean="0"/>
              <a:t>What if DoSomething</a:t>
            </a:r>
            <a:r>
              <a:rPr lang="nl-BE" b="1" baseline="0" dirty="0" smtClean="0"/>
              <a:t> throws???</a:t>
            </a:r>
            <a:endParaRPr lang="nl-BE" b="1" dirty="0" smtClean="0"/>
          </a:p>
          <a:p>
            <a:endParaRPr lang="en-GB" dirty="0"/>
          </a:p>
        </p:txBody>
      </p:sp>
      <p:sp>
        <p:nvSpPr>
          <p:cNvPr id="4" name="Slide Number Placeholder 3"/>
          <p:cNvSpPr>
            <a:spLocks noGrp="1"/>
          </p:cNvSpPr>
          <p:nvPr>
            <p:ph type="sldNum" sz="quarter" idx="10"/>
          </p:nvPr>
        </p:nvSpPr>
        <p:spPr/>
        <p:txBody>
          <a:bodyPr/>
          <a:lstStyle/>
          <a:p>
            <a:fld id="{0745DDD4-89D5-4CCB-987C-8E0CCEA4059A}" type="slidenum">
              <a:rPr lang="en-GB" smtClean="0"/>
              <a:t>118</a:t>
            </a:fld>
            <a:endParaRPr lang="en-GB" dirty="0"/>
          </a:p>
        </p:txBody>
      </p:sp>
    </p:spTree>
    <p:extLst>
      <p:ext uri="{BB962C8B-B14F-4D97-AF65-F5344CB8AC3E}">
        <p14:creationId xmlns:p14="http://schemas.microsoft.com/office/powerpoint/2010/main" val="24680907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http://www.open-std.org/jtc1/sc22/wg21/docs/papers/2015/n4505.pdf</a:t>
            </a:r>
          </a:p>
          <a:p>
            <a:endParaRPr lang="nl-BE" dirty="0" smtClean="0"/>
          </a:p>
          <a:p>
            <a:r>
              <a:rPr lang="nl-BE" b="1" dirty="0" smtClean="0"/>
              <a:t>69</a:t>
            </a:r>
          </a:p>
        </p:txBody>
      </p:sp>
      <p:sp>
        <p:nvSpPr>
          <p:cNvPr id="4" name="Slide Number Placeholder 3"/>
          <p:cNvSpPr>
            <a:spLocks noGrp="1"/>
          </p:cNvSpPr>
          <p:nvPr>
            <p:ph type="sldNum" sz="quarter" idx="10"/>
          </p:nvPr>
        </p:nvSpPr>
        <p:spPr/>
        <p:txBody>
          <a:bodyPr/>
          <a:lstStyle/>
          <a:p>
            <a:fld id="{0745DDD4-89D5-4CCB-987C-8E0CCEA4059A}" type="slidenum">
              <a:rPr lang="en-GB" smtClean="0"/>
              <a:t>120</a:t>
            </a:fld>
            <a:endParaRPr lang="en-GB" dirty="0"/>
          </a:p>
        </p:txBody>
      </p:sp>
    </p:spTree>
    <p:extLst>
      <p:ext uri="{BB962C8B-B14F-4D97-AF65-F5344CB8AC3E}">
        <p14:creationId xmlns:p14="http://schemas.microsoft.com/office/powerpoint/2010/main" val="32421876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20</a:t>
            </a:r>
          </a:p>
        </p:txBody>
      </p:sp>
      <p:sp>
        <p:nvSpPr>
          <p:cNvPr id="4" name="Slide Number Placeholder 3"/>
          <p:cNvSpPr>
            <a:spLocks noGrp="1"/>
          </p:cNvSpPr>
          <p:nvPr>
            <p:ph type="sldNum" sz="quarter" idx="10"/>
          </p:nvPr>
        </p:nvSpPr>
        <p:spPr/>
        <p:txBody>
          <a:bodyPr/>
          <a:lstStyle/>
          <a:p>
            <a:fld id="{0745DDD4-89D5-4CCB-987C-8E0CCEA4059A}" type="slidenum">
              <a:rPr lang="en-GB" smtClean="0"/>
              <a:t>121</a:t>
            </a:fld>
            <a:endParaRPr lang="en-GB" dirty="0"/>
          </a:p>
        </p:txBody>
      </p:sp>
    </p:spTree>
    <p:extLst>
      <p:ext uri="{BB962C8B-B14F-4D97-AF65-F5344CB8AC3E}">
        <p14:creationId xmlns:p14="http://schemas.microsoft.com/office/powerpoint/2010/main" val="1839652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http://www.open-std.org/jtc1/sc22/wg21/docs/papers/2015/n4505.pdf</a:t>
            </a:r>
          </a:p>
          <a:p>
            <a:endParaRPr lang="nl-BE" dirty="0" smtClean="0"/>
          </a:p>
          <a:p>
            <a:r>
              <a:rPr lang="nl-BE" dirty="0" smtClean="0"/>
              <a:t>Both sequential</a:t>
            </a:r>
            <a:r>
              <a:rPr lang="nl-BE" baseline="0" dirty="0" smtClean="0"/>
              <a:t> and parallelised versions versions; that is: both overloads with and without an execution policy</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122</a:t>
            </a:fld>
            <a:endParaRPr lang="en-GB" dirty="0"/>
          </a:p>
        </p:txBody>
      </p:sp>
    </p:spTree>
    <p:extLst>
      <p:ext uri="{BB962C8B-B14F-4D97-AF65-F5344CB8AC3E}">
        <p14:creationId xmlns:p14="http://schemas.microsoft.com/office/powerpoint/2010/main" val="27944736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For non-random-access iterators Iter+N</a:t>
            </a:r>
            <a:r>
              <a:rPr lang="nl-BE" baseline="0" dirty="0" smtClean="0"/>
              <a:t> is not constant.</a:t>
            </a:r>
          </a:p>
          <a:p>
            <a:endParaRPr lang="nl-BE" baseline="0" dirty="0" smtClean="0"/>
          </a:p>
          <a:p>
            <a:r>
              <a:rPr lang="nl-BE" baseline="0" dirty="0" smtClean="0"/>
              <a:t>Subtle diffs: </a:t>
            </a:r>
          </a:p>
          <a:p>
            <a:pPr marL="171450" indent="-171450">
              <a:buFontTx/>
              <a:buChar char="-"/>
            </a:pPr>
            <a:r>
              <a:rPr lang="nl-BE" baseline="0" dirty="0" smtClean="0"/>
              <a:t>for_each returns referene to Func for sequential version</a:t>
            </a:r>
          </a:p>
          <a:p>
            <a:pPr marL="171450" indent="-171450">
              <a:buFontTx/>
              <a:buChar char="-"/>
            </a:pPr>
            <a:r>
              <a:rPr lang="nl-BE" baseline="0" dirty="0" smtClean="0"/>
              <a:t>for_each returns void for parallelised version</a:t>
            </a:r>
          </a:p>
          <a:p>
            <a:pPr marL="171450" indent="-171450">
              <a:buFontTx/>
              <a:buChar char="-"/>
            </a:pPr>
            <a:r>
              <a:rPr lang="nl-BE" baseline="0" dirty="0" smtClean="0"/>
              <a:t>for_each_n always returns (Iter+N)</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123</a:t>
            </a:fld>
            <a:endParaRPr lang="en-GB" dirty="0"/>
          </a:p>
        </p:txBody>
      </p:sp>
    </p:spTree>
    <p:extLst>
      <p:ext uri="{BB962C8B-B14F-4D97-AF65-F5344CB8AC3E}">
        <p14:creationId xmlns:p14="http://schemas.microsoft.com/office/powerpoint/2010/main" val="40742256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smtClean="0"/>
                  <a:t>Aka </a:t>
                </a:r>
                <a:r>
                  <a:rPr lang="en-US" b="1" dirty="0" smtClean="0"/>
                  <a:t>fold</a:t>
                </a:r>
                <a:r>
                  <a:rPr lang="en-US" dirty="0" smtClean="0"/>
                  <a:t>, </a:t>
                </a:r>
                <a:r>
                  <a:rPr lang="en-US" b="1" dirty="0" smtClean="0"/>
                  <a:t>accumulate</a:t>
                </a:r>
                <a:r>
                  <a:rPr lang="en-US" dirty="0" smtClean="0"/>
                  <a:t>, </a:t>
                </a:r>
                <a:r>
                  <a:rPr lang="en-US" b="1" dirty="0" smtClean="0"/>
                  <a:t>aggregate</a:t>
                </a:r>
                <a:r>
                  <a:rPr lang="en-US" dirty="0" smtClean="0"/>
                  <a:t>, </a:t>
                </a:r>
                <a:r>
                  <a:rPr lang="en-US" b="1" dirty="0" smtClean="0"/>
                  <a:t>compress</a:t>
                </a:r>
                <a:r>
                  <a:rPr lang="en-US" dirty="0" smtClean="0"/>
                  <a:t>, or </a:t>
                </a:r>
                <a:r>
                  <a:rPr lang="en-US" b="1" dirty="0" smtClean="0"/>
                  <a:t>inject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(https://en.wikipedia.org/wiki/Fold_(higher-order_function))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difference between reduce and accumulate is that the behavior of reduce may be non-deterministic for non-associative or non-commutative binary_op</a:t>
                </a:r>
              </a:p>
              <a:p>
                <a:r>
                  <a:rPr lang="nl-BE" dirty="0" smtClean="0"/>
                  <a:t>(http://www.open-std.org/jtc1/sc22/wg21/docs/papers/2015/n4505.pdf)</a:t>
                </a:r>
              </a:p>
              <a:p>
                <a:endParaRPr lang="nl-BE" i="1" dirty="0" smtClean="0">
                  <a:latin typeface="Cambria Math" panose="02040503050406030204" pitchFamily="18" charset="0"/>
                  <a:ea typeface="Cambria Math" panose="02040503050406030204" pitchFamily="18" charset="0"/>
                </a:endParaRPr>
              </a:p>
              <a:p>
                <a14:m>
                  <m:oMath xmlns:m="http://schemas.openxmlformats.org/officeDocument/2006/math">
                    <m:r>
                      <a:rPr lang="nl-BE" i="1" smtClean="0">
                        <a:latin typeface="Cambria Math" panose="02040503050406030204" pitchFamily="18" charset="0"/>
                        <a:ea typeface="Cambria Math" panose="02040503050406030204" pitchFamily="18" charset="0"/>
                      </a:rPr>
                      <m:t>⨁</m:t>
                    </m:r>
                  </m:oMath>
                </a14:m>
                <a:r>
                  <a:rPr lang="nl-BE" dirty="0" smtClean="0"/>
                  <a:t> can be</a:t>
                </a:r>
                <a:r>
                  <a:rPr lang="nl-BE" baseline="0" dirty="0" smtClean="0"/>
                  <a:t> sum, max, min, append, ...</a:t>
                </a:r>
                <a:endParaRPr lang="nl-BE" dirty="0" smtClean="0"/>
              </a:p>
              <a:p>
                <a:endParaRPr lang="nl-BE" dirty="0"/>
              </a:p>
            </p:txBody>
          </p:sp>
        </mc:Choice>
        <mc:Fallback xmlns="">
          <p:sp>
            <p:nvSpPr>
              <p:cNvPr id="3" name="Notes Placeholder 2"/>
              <p:cNvSpPr>
                <a:spLocks noGrp="1"/>
              </p:cNvSpPr>
              <p:nvPr>
                <p:ph type="body" idx="1"/>
              </p:nvPr>
            </p:nvSpPr>
            <p:spPr/>
            <p:txBody>
              <a:bodyPr/>
              <a:lstStyle/>
              <a:p>
                <a:r>
                  <a:rPr lang="en-US" b="0" dirty="0" smtClean="0"/>
                  <a:t>Aka </a:t>
                </a:r>
                <a:r>
                  <a:rPr lang="en-US" b="1" dirty="0" smtClean="0"/>
                  <a:t>fold</a:t>
                </a:r>
                <a:r>
                  <a:rPr lang="en-US" dirty="0" smtClean="0"/>
                  <a:t>, </a:t>
                </a:r>
                <a:r>
                  <a:rPr lang="en-US" b="1" dirty="0" smtClean="0"/>
                  <a:t>accumulate</a:t>
                </a:r>
                <a:r>
                  <a:rPr lang="en-US" dirty="0" smtClean="0"/>
                  <a:t>, </a:t>
                </a:r>
                <a:r>
                  <a:rPr lang="en-US" b="1" dirty="0" smtClean="0"/>
                  <a:t>aggregate</a:t>
                </a:r>
                <a:r>
                  <a:rPr lang="en-US" dirty="0" smtClean="0"/>
                  <a:t>, </a:t>
                </a:r>
                <a:r>
                  <a:rPr lang="en-US" b="1" dirty="0" smtClean="0"/>
                  <a:t>compress</a:t>
                </a:r>
                <a:r>
                  <a:rPr lang="en-US" dirty="0" smtClean="0"/>
                  <a:t>, or </a:t>
                </a:r>
                <a:r>
                  <a:rPr lang="en-US" b="1" dirty="0" smtClean="0"/>
                  <a:t>inject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(https://en.wikipedia.org/wiki/Fold_(higher-order_function))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primary difference between reduce and accumulate is that the behavior of reduce may be non-deterministic for non-associative or non-commutative </a:t>
                </a:r>
                <a:r>
                  <a:rPr lang="en-US" sz="1200" kern="1200" dirty="0" err="1" smtClean="0">
                    <a:solidFill>
                      <a:schemeClr val="tx1"/>
                    </a:solidFill>
                    <a:effectLst/>
                    <a:latin typeface="+mn-lt"/>
                    <a:ea typeface="+mn-ea"/>
                    <a:cs typeface="+mn-cs"/>
                  </a:rPr>
                  <a:t>binary_op</a:t>
                </a:r>
                <a:endParaRPr lang="en-US" sz="1200" kern="1200" dirty="0" smtClean="0">
                  <a:solidFill>
                    <a:schemeClr val="tx1"/>
                  </a:solidFill>
                  <a:effectLst/>
                  <a:latin typeface="+mn-lt"/>
                  <a:ea typeface="+mn-ea"/>
                  <a:cs typeface="+mn-cs"/>
                </a:endParaRPr>
              </a:p>
              <a:p>
                <a:r>
                  <a:rPr lang="nl-BE" dirty="0" smtClean="0"/>
                  <a:t>(http://www.open-std.org/jtc1/sc22/wg21/docs/papers/2015/n4505.pdf</a:t>
                </a:r>
                <a:r>
                  <a:rPr lang="nl-BE" dirty="0" smtClean="0"/>
                  <a:t>)</a:t>
                </a:r>
              </a:p>
              <a:p>
                <a:pPr/>
                <a:endParaRPr lang="nl-BE" i="1" dirty="0" smtClean="0">
                  <a:latin typeface="Cambria Math" panose="02040503050406030204" pitchFamily="18" charset="0"/>
                  <a:ea typeface="Cambria Math" panose="02040503050406030204" pitchFamily="18" charset="0"/>
                </a:endParaRPr>
              </a:p>
              <a:p>
                <a:pPr/>
                <a:r>
                  <a:rPr lang="nl-BE" i="0" smtClean="0">
                    <a:latin typeface="Cambria Math" panose="02040503050406030204" pitchFamily="18" charset="0"/>
                    <a:ea typeface="Cambria Math" panose="02040503050406030204" pitchFamily="18" charset="0"/>
                  </a:rPr>
                  <a:t>⨁</a:t>
                </a:r>
                <a:r>
                  <a:rPr lang="nl-BE" dirty="0" smtClean="0"/>
                  <a:t> can be</a:t>
                </a:r>
                <a:r>
                  <a:rPr lang="nl-BE" baseline="0" dirty="0" smtClean="0"/>
                  <a:t> sum, max, min, append, ...</a:t>
                </a:r>
                <a:endParaRPr lang="nl-BE" dirty="0" smtClean="0"/>
              </a:p>
              <a:p>
                <a:endParaRPr lang="nl-BE" dirty="0"/>
              </a:p>
            </p:txBody>
          </p:sp>
        </mc:Fallback>
      </mc:AlternateContent>
      <p:sp>
        <p:nvSpPr>
          <p:cNvPr id="4" name="Slide Number Placeholder 3"/>
          <p:cNvSpPr>
            <a:spLocks noGrp="1"/>
          </p:cNvSpPr>
          <p:nvPr>
            <p:ph type="sldNum" sz="quarter" idx="10"/>
          </p:nvPr>
        </p:nvSpPr>
        <p:spPr/>
        <p:txBody>
          <a:bodyPr/>
          <a:lstStyle/>
          <a:p>
            <a:fld id="{0745DDD4-89D5-4CCB-987C-8E0CCEA4059A}" type="slidenum">
              <a:rPr lang="en-GB" smtClean="0"/>
              <a:t>124</a:t>
            </a:fld>
            <a:endParaRPr lang="en-GB" dirty="0"/>
          </a:p>
        </p:txBody>
      </p:sp>
    </p:spTree>
    <p:extLst>
      <p:ext uri="{BB962C8B-B14F-4D97-AF65-F5344CB8AC3E}">
        <p14:creationId xmlns:p14="http://schemas.microsoft.com/office/powerpoint/2010/main" val="28096348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Map-reduce problems:</a:t>
            </a:r>
          </a:p>
          <a:p>
            <a:r>
              <a:rPr lang="nl-BE" dirty="0" smtClean="0"/>
              <a:t>- https://en.wikipedia.org/wiki/MapReduce</a:t>
            </a:r>
          </a:p>
          <a:p>
            <a:r>
              <a:rPr lang="nl-BE" dirty="0" smtClean="0"/>
              <a:t>- https://msdn.microsoft.com/en-us/library/hh873179.aspx</a:t>
            </a:r>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125</a:t>
            </a:fld>
            <a:endParaRPr lang="en-GB" dirty="0"/>
          </a:p>
        </p:txBody>
      </p:sp>
    </p:spTree>
    <p:extLst>
      <p:ext uri="{BB962C8B-B14F-4D97-AF65-F5344CB8AC3E}">
        <p14:creationId xmlns:p14="http://schemas.microsoft.com/office/powerpoint/2010/main" val="375449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17</a:t>
            </a:fld>
            <a:endParaRPr lang="en-GB" dirty="0"/>
          </a:p>
        </p:txBody>
      </p:sp>
    </p:spTree>
    <p:extLst>
      <p:ext uri="{BB962C8B-B14F-4D97-AF65-F5344CB8AC3E}">
        <p14:creationId xmlns:p14="http://schemas.microsoft.com/office/powerpoint/2010/main" val="22913480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Aka </a:t>
            </a:r>
            <a:r>
              <a:rPr lang="en-US" b="1" dirty="0" smtClean="0"/>
              <a:t>prefix sum, cumulative sum</a:t>
            </a:r>
            <a:r>
              <a:rPr lang="en-US" dirty="0" smtClean="0"/>
              <a:t>, </a:t>
            </a:r>
            <a:r>
              <a:rPr lang="en-US" b="1" dirty="0" smtClean="0"/>
              <a:t>inclusive scan</a:t>
            </a:r>
            <a:r>
              <a:rPr lang="en-US" dirty="0" smtClean="0"/>
              <a:t>, or simply </a:t>
            </a:r>
            <a:r>
              <a:rPr lang="en-US" b="1" dirty="0" smtClean="0"/>
              <a:t>scan </a:t>
            </a:r>
          </a:p>
          <a:p>
            <a:r>
              <a:rPr lang="en-US" sz="1200" kern="1200" dirty="0" smtClean="0">
                <a:solidFill>
                  <a:schemeClr val="tx1"/>
                </a:solidFill>
                <a:effectLst/>
                <a:latin typeface="+mn-lt"/>
                <a:ea typeface="+mn-ea"/>
                <a:cs typeface="+mn-cs"/>
              </a:rPr>
              <a:t>(https://en.wikipedia.org/wiki/Prefix_sum)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http://http.developer.nvidia.com/GPUGems3/gpugems3_ch39.html</a:t>
            </a:r>
          </a:p>
          <a:p>
            <a:endParaRPr lang="en-US" sz="1200" kern="1200" dirty="0" smtClean="0">
              <a:solidFill>
                <a:schemeClr val="tx1"/>
              </a:solidFill>
              <a:effectLst/>
              <a:latin typeface="+mn-lt"/>
              <a:ea typeface="+mn-ea"/>
              <a:cs typeface="+mn-cs"/>
            </a:endParaRPr>
          </a:p>
          <a:p>
            <a:r>
              <a:rPr lang="en-US" dirty="0" smtClean="0"/>
              <a:t>“</a:t>
            </a:r>
            <a:r>
              <a:rPr lang="en-US" b="1" dirty="0" smtClean="0"/>
              <a:t>There are many uses for scan</a:t>
            </a:r>
            <a:r>
              <a:rPr lang="en-US" dirty="0" smtClean="0"/>
              <a:t>, including, but not limited to, sorting, lexical analysis, string comparison, polynomial evaluation, stream compaction, and building histograms and data structures (graphs, trees, and so on) in parallel. [Example applications:] summed-area tables (used for variable-width image filtering), stream compaction, and radix sort.”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126</a:t>
            </a:fld>
            <a:endParaRPr lang="en-GB" dirty="0"/>
          </a:p>
        </p:txBody>
      </p:sp>
    </p:spTree>
    <p:extLst>
      <p:ext uri="{BB962C8B-B14F-4D97-AF65-F5344CB8AC3E}">
        <p14:creationId xmlns:p14="http://schemas.microsoft.com/office/powerpoint/2010/main" val="80297205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Aka </a:t>
            </a:r>
            <a:r>
              <a:rPr lang="en-US" b="1" dirty="0" smtClean="0"/>
              <a:t>prefix sum, cumulative sum</a:t>
            </a:r>
            <a:r>
              <a:rPr lang="en-US" dirty="0" smtClean="0"/>
              <a:t>, </a:t>
            </a:r>
            <a:r>
              <a:rPr lang="en-US" b="1" dirty="0" smtClean="0"/>
              <a:t>inclusive scan</a:t>
            </a:r>
            <a:r>
              <a:rPr lang="en-US" dirty="0" smtClean="0"/>
              <a:t>, or simply </a:t>
            </a:r>
            <a:r>
              <a:rPr lang="en-US" b="1" dirty="0" smtClean="0"/>
              <a:t>scan </a:t>
            </a:r>
          </a:p>
          <a:p>
            <a:r>
              <a:rPr lang="en-US" sz="1200" kern="1200" dirty="0" smtClean="0">
                <a:solidFill>
                  <a:schemeClr val="tx1"/>
                </a:solidFill>
                <a:effectLst/>
                <a:latin typeface="+mn-lt"/>
                <a:ea typeface="+mn-ea"/>
                <a:cs typeface="+mn-cs"/>
              </a:rPr>
              <a:t>(https://en.wikipedia.org/wiki/Prefix_sum)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http://http.developer.nvidia.com/GPUGems3/gpugems3_ch39.html</a:t>
            </a:r>
          </a:p>
          <a:p>
            <a:endParaRPr lang="en-US" sz="1200" kern="1200" dirty="0" smtClean="0">
              <a:solidFill>
                <a:schemeClr val="tx1"/>
              </a:solidFill>
              <a:effectLst/>
              <a:latin typeface="+mn-lt"/>
              <a:ea typeface="+mn-ea"/>
              <a:cs typeface="+mn-cs"/>
            </a:endParaRPr>
          </a:p>
          <a:p>
            <a:r>
              <a:rPr lang="en-US" dirty="0" smtClean="0"/>
              <a:t>“</a:t>
            </a:r>
            <a:r>
              <a:rPr lang="en-US" b="1" dirty="0" smtClean="0"/>
              <a:t>There are many uses for scan</a:t>
            </a:r>
            <a:r>
              <a:rPr lang="en-US" dirty="0" smtClean="0"/>
              <a:t>, including, but not limited to, sorting, lexical analysis, string comparison, polynomial evaluation, stream compaction, and building histograms and data structures (graphs, trees, and so on) in parallel. [Example applications:] summed-area tables (used for variable-width image filtering), stream compaction, and radix sort.”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127</a:t>
            </a:fld>
            <a:endParaRPr lang="en-GB" dirty="0"/>
          </a:p>
        </p:txBody>
      </p:sp>
    </p:spTree>
    <p:extLst>
      <p:ext uri="{BB962C8B-B14F-4D97-AF65-F5344CB8AC3E}">
        <p14:creationId xmlns:p14="http://schemas.microsoft.com/office/powerpoint/2010/main" val="34746875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128</a:t>
            </a:fld>
            <a:endParaRPr lang="en-GB" dirty="0"/>
          </a:p>
        </p:txBody>
      </p:sp>
    </p:spTree>
    <p:extLst>
      <p:ext uri="{BB962C8B-B14F-4D97-AF65-F5344CB8AC3E}">
        <p14:creationId xmlns:p14="http://schemas.microsoft.com/office/powerpoint/2010/main" val="224566448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Aka </a:t>
            </a:r>
            <a:r>
              <a:rPr lang="en-US" b="1" dirty="0" smtClean="0"/>
              <a:t>prefix sum, cumulative sum</a:t>
            </a:r>
            <a:r>
              <a:rPr lang="en-US" dirty="0" smtClean="0"/>
              <a:t>, </a:t>
            </a:r>
            <a:r>
              <a:rPr lang="en-US" b="1" dirty="0" smtClean="0"/>
              <a:t>inclusive scan</a:t>
            </a:r>
            <a:r>
              <a:rPr lang="en-US" dirty="0" smtClean="0"/>
              <a:t>, or simply </a:t>
            </a:r>
            <a:r>
              <a:rPr lang="en-US" b="1" dirty="0" smtClean="0"/>
              <a:t>scan </a:t>
            </a:r>
          </a:p>
          <a:p>
            <a:r>
              <a:rPr lang="en-US" sz="1200" kern="1200" dirty="0" smtClean="0">
                <a:solidFill>
                  <a:schemeClr val="tx1"/>
                </a:solidFill>
                <a:effectLst/>
                <a:latin typeface="+mn-lt"/>
                <a:ea typeface="+mn-ea"/>
                <a:cs typeface="+mn-cs"/>
              </a:rPr>
              <a:t>(https://en.wikipedia.org/wiki/Prefix_sum)</a:t>
            </a:r>
          </a:p>
          <a:p>
            <a:endParaRPr lang="en-US" sz="1200" kern="1200" dirty="0" smtClean="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129</a:t>
            </a:fld>
            <a:endParaRPr lang="en-GB" dirty="0"/>
          </a:p>
        </p:txBody>
      </p:sp>
    </p:spTree>
    <p:extLst>
      <p:ext uri="{BB962C8B-B14F-4D97-AF65-F5344CB8AC3E}">
        <p14:creationId xmlns:p14="http://schemas.microsoft.com/office/powerpoint/2010/main" val="36293028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130</a:t>
            </a:fld>
            <a:endParaRPr lang="en-GB" dirty="0"/>
          </a:p>
        </p:txBody>
      </p:sp>
    </p:spTree>
    <p:extLst>
      <p:ext uri="{BB962C8B-B14F-4D97-AF65-F5344CB8AC3E}">
        <p14:creationId xmlns:p14="http://schemas.microsoft.com/office/powerpoint/2010/main" val="21432336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http://www.open-std.org/jtc1/sc22/wg21/docs/papers/2014/n4100.pdf</a:t>
            </a:r>
          </a:p>
          <a:p>
            <a:r>
              <a:rPr lang="nl-BE" dirty="0" smtClean="0"/>
              <a:t>http://www.open-std.org/jtc1/sc22/wg21/docs/papers/2016/p0218r1.html</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131</a:t>
            </a:fld>
            <a:endParaRPr lang="en-GB" dirty="0"/>
          </a:p>
        </p:txBody>
      </p:sp>
    </p:spTree>
    <p:extLst>
      <p:ext uri="{BB962C8B-B14F-4D97-AF65-F5344CB8AC3E}">
        <p14:creationId xmlns:p14="http://schemas.microsoft.com/office/powerpoint/2010/main" val="412478250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Based on boost</a:t>
            </a:r>
            <a:r>
              <a:rPr lang="nl-BE" baseline="0" dirty="0" smtClean="0"/>
              <a:t> filesystem</a:t>
            </a:r>
            <a:endParaRPr lang="en-GB" dirty="0" smtClean="0"/>
          </a:p>
        </p:txBody>
      </p:sp>
      <p:sp>
        <p:nvSpPr>
          <p:cNvPr id="4" name="Slide Number Placeholder 3"/>
          <p:cNvSpPr>
            <a:spLocks noGrp="1"/>
          </p:cNvSpPr>
          <p:nvPr>
            <p:ph type="sldNum" sz="quarter" idx="10"/>
          </p:nvPr>
        </p:nvSpPr>
        <p:spPr/>
        <p:txBody>
          <a:bodyPr/>
          <a:lstStyle/>
          <a:p>
            <a:fld id="{0745DDD4-89D5-4CCB-987C-8E0CCEA4059A}" type="slidenum">
              <a:rPr lang="en-GB" smtClean="0"/>
              <a:t>132</a:t>
            </a:fld>
            <a:endParaRPr lang="en-GB" dirty="0"/>
          </a:p>
        </p:txBody>
      </p:sp>
    </p:spTree>
    <p:extLst>
      <p:ext uri="{BB962C8B-B14F-4D97-AF65-F5344CB8AC3E}">
        <p14:creationId xmlns:p14="http://schemas.microsoft.com/office/powerpoint/2010/main" val="40008518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http://www.open-std.org/jtc1/sc22/wg21/docs/papers/2015/n4480.html#string.view</a:t>
            </a:r>
          </a:p>
          <a:p>
            <a:r>
              <a:rPr lang="nl-BE" dirty="0" smtClean="0"/>
              <a:t>https://isocpp.org/files/papers/N3921.html</a:t>
            </a:r>
          </a:p>
          <a:p>
            <a:r>
              <a:rPr lang="nl-BE" dirty="0" smtClean="0"/>
              <a:t>http://www.open-std.org/jtc1/sc22/wg21/docs/papers/2016/p0254r2.pdf</a:t>
            </a:r>
          </a:p>
          <a:p>
            <a:r>
              <a:rPr lang="nl-BE" dirty="0" smtClean="0"/>
              <a:t>http://www.boost.org/doc/libs/master/libs/utility/doc/html/string_ref.html (StringRef)</a:t>
            </a:r>
          </a:p>
          <a:p>
            <a:endParaRPr lang="nl-BE" dirty="0" smtClean="0"/>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135</a:t>
            </a:fld>
            <a:endParaRPr lang="en-GB" dirty="0"/>
          </a:p>
        </p:txBody>
      </p:sp>
    </p:spTree>
    <p:extLst>
      <p:ext uri="{BB962C8B-B14F-4D97-AF65-F5344CB8AC3E}">
        <p14:creationId xmlns:p14="http://schemas.microsoft.com/office/powerpoint/2010/main" val="39994874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http://www.open-std.org/jtc1/sc22/wg21/docs/papers/2015/n4480.html#string.view</a:t>
            </a:r>
          </a:p>
          <a:p>
            <a:r>
              <a:rPr lang="nl-BE" dirty="0" smtClean="0"/>
              <a:t>https://isocpp.org/files/papers/N3921.html</a:t>
            </a:r>
          </a:p>
          <a:p>
            <a:r>
              <a:rPr lang="nl-BE" dirty="0" smtClean="0"/>
              <a:t>http://www.open-std.org/jtc1/sc22/wg21/docs/papers/2016/p0254r2.pdf</a:t>
            </a:r>
          </a:p>
          <a:p>
            <a:r>
              <a:rPr lang="nl-BE" dirty="0" smtClean="0"/>
              <a:t>http://www.boost.org/doc/libs/master/libs/utility/doc/html/string_ref.html (StringRef)</a:t>
            </a:r>
          </a:p>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136</a:t>
            </a:fld>
            <a:endParaRPr lang="en-GB" dirty="0"/>
          </a:p>
        </p:txBody>
      </p:sp>
    </p:spTree>
    <p:extLst>
      <p:ext uri="{BB962C8B-B14F-4D97-AF65-F5344CB8AC3E}">
        <p14:creationId xmlns:p14="http://schemas.microsoft.com/office/powerpoint/2010/main" val="26410294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0745DDD4-89D5-4CCB-987C-8E0CCEA4059A}" type="slidenum">
              <a:rPr lang="en-GB" smtClean="0"/>
              <a:t>137</a:t>
            </a:fld>
            <a:endParaRPr lang="en-GB" dirty="0"/>
          </a:p>
        </p:txBody>
      </p:sp>
    </p:spTree>
    <p:extLst>
      <p:ext uri="{BB962C8B-B14F-4D97-AF65-F5344CB8AC3E}">
        <p14:creationId xmlns:p14="http://schemas.microsoft.com/office/powerpoint/2010/main" val="344798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A1174BB-0E07-4B5A-BA50-9904AAEE1341}" type="datetimeFigureOut">
              <a:rPr lang="en-GB" smtClean="0"/>
              <a:t>23/01/2017</a:t>
            </a:fld>
            <a:endParaRPr lang="en-GB" dirty="0"/>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GB"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245BB0D-B141-43A3-8B0B-D197BD760D2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4A1174BB-0E07-4B5A-BA50-9904AAEE1341}" type="datetimeFigureOut">
              <a:rPr lang="en-GB" smtClean="0"/>
              <a:t>23/01/2017</a:t>
            </a:fld>
            <a:endParaRPr lang="en-GB"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92696"/>
            <a:ext cx="1905000" cy="593670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92696"/>
            <a:ext cx="6248400" cy="593670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Real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6">
                  <a:lumMod val="75000"/>
                </a:schemeClr>
              </a:buClr>
              <a:defRPr>
                <a:solidFill>
                  <a:schemeClr val="accent6">
                    <a:lumMod val="75000"/>
                  </a:schemeClr>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Tree>
    <p:extLst>
      <p:ext uri="{BB962C8B-B14F-4D97-AF65-F5344CB8AC3E}">
        <p14:creationId xmlns:p14="http://schemas.microsoft.com/office/powerpoint/2010/main" val="3506853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2pPr>
              <a:buClr>
                <a:schemeClr val="accent6">
                  <a:lumMod val="75000"/>
                </a:schemeClr>
              </a:buClr>
              <a:defRPr>
                <a:solidFill>
                  <a:schemeClr val="accent6">
                    <a:lumMod val="75000"/>
                  </a:schemeClr>
                </a:solidFill>
              </a:defRPr>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
        <p:nvSpPr>
          <p:cNvPr id="7" name="Content Placeholder 2"/>
          <p:cNvSpPr>
            <a:spLocks noGrp="1"/>
          </p:cNvSpPr>
          <p:nvPr>
            <p:ph idx="1" hasCustomPrompt="1"/>
          </p:nvPr>
        </p:nvSpPr>
        <p:spPr>
          <a:xfrm>
            <a:off x="457200" y="1700808"/>
            <a:ext cx="8229600" cy="4873728"/>
          </a:xfrm>
          <a:ln w="38100">
            <a:solidFill>
              <a:srgbClr val="7FCEEC"/>
            </a:solidFill>
          </a:ln>
        </p:spPr>
        <p:style>
          <a:lnRef idx="0">
            <a:scrgbClr r="0" g="0" b="0"/>
          </a:lnRef>
          <a:fillRef idx="1003">
            <a:schemeClr val="lt1"/>
          </a:fillRef>
          <a:effectRef idx="0">
            <a:scrgbClr r="0" g="0" b="0"/>
          </a:effectRef>
          <a:fontRef idx="major"/>
        </p:style>
        <p:txBody>
          <a:bodyPr>
            <a:normAutofit/>
          </a:bodyPr>
          <a:lstStyle>
            <a:lvl1pPr>
              <a:defRPr baseline="0"/>
            </a:lvl1pPr>
          </a:lstStyle>
          <a:p>
            <a:pPr marL="0" indent="0" defTabSz="360000">
              <a:lnSpc>
                <a:spcPct val="107000"/>
              </a:lnSpc>
              <a:buNone/>
            </a:pPr>
            <a:r>
              <a:rPr lang="en-GB" sz="2000" dirty="0" smtClean="0">
                <a:solidFill>
                  <a:srgbClr val="0000FF"/>
                </a:solidFill>
                <a:latin typeface="Consolas" panose="020B0609020204030204" pitchFamily="49" charset="0"/>
              </a:rPr>
              <a:t>keywords</a:t>
            </a:r>
            <a:r>
              <a:rPr lang="en-GB" sz="2000" dirty="0" smtClean="0">
                <a:solidFill>
                  <a:srgbClr val="000000"/>
                </a:solidFill>
                <a:latin typeface="Consolas" panose="020B0609020204030204" pitchFamily="49" charset="0"/>
              </a:rPr>
              <a:t> </a:t>
            </a:r>
            <a:r>
              <a:rPr lang="nl-BE" sz="2000" dirty="0" smtClean="0">
                <a:solidFill>
                  <a:srgbClr val="000000"/>
                </a:solidFill>
                <a:effectLst>
                  <a:glow rad="254000">
                    <a:srgbClr val="FFFF00">
                      <a:alpha val="40000"/>
                    </a:srgbClr>
                  </a:glow>
                </a:effectLst>
                <a:latin typeface="Consolas" panose="020B0609020204030204" pitchFamily="49" charset="0"/>
              </a:rPr>
              <a:t>highlight </a:t>
            </a:r>
            <a:r>
              <a:rPr lang="en-GB" sz="2000" dirty="0" smtClean="0">
                <a:solidFill>
                  <a:srgbClr val="008000"/>
                </a:solidFill>
                <a:latin typeface="Consolas" panose="020B0609020204030204" pitchFamily="49" charset="0"/>
              </a:rPr>
              <a:t>comment </a:t>
            </a:r>
            <a:r>
              <a:rPr lang="en-GB" sz="2000" dirty="0" smtClean="0">
                <a:solidFill>
                  <a:srgbClr val="A31515"/>
                </a:solidFill>
                <a:latin typeface="Consolas" panose="020B0609020204030204" pitchFamily="49" charset="0"/>
              </a:rPr>
              <a:t>"string" </a:t>
            </a:r>
            <a:r>
              <a:rPr lang="en-US" sz="2000" dirty="0" smtClean="0">
                <a:solidFill>
                  <a:srgbClr val="2B91AF"/>
                </a:solidFill>
                <a:effectLst/>
                <a:latin typeface="Consolas" panose="020B0609020204030204" pitchFamily="49" charset="0"/>
              </a:rPr>
              <a:t>type</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5808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54957"/>
            <a:ext cx="7772400" cy="1362075"/>
          </a:xfrm>
        </p:spPr>
        <p:txBody>
          <a:bodyPr anchor="b">
            <a:noAutofit/>
          </a:bodyPr>
          <a:lstStyle>
            <a:lvl1pPr algn="l">
              <a:buNone/>
              <a:defRPr sz="5000" b="1" cap="none" spc="0" baseline="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latin typeface="Franklin Gothic Heavy" panose="020B0903020102020204" pitchFamily="34" charset="0"/>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6586536" y="612648"/>
            <a:ext cx="957264" cy="457200"/>
          </a:xfrm>
          <a:prstGeom prst="rect">
            <a:avLst/>
          </a:prstGeom>
        </p:spPr>
        <p:txBody>
          <a:bodyPr/>
          <a:lstStyle/>
          <a:p>
            <a:fld id="{4A1174BB-0E07-4B5A-BA50-9904AAEE1341}" type="datetimeFigureOut">
              <a:rPr lang="en-GB" smtClean="0"/>
              <a:t>23/01/2017</a:t>
            </a:fld>
            <a:endParaRPr lang="en-GB" dirty="0"/>
          </a:p>
        </p:txBody>
      </p:sp>
      <p:sp>
        <p:nvSpPr>
          <p:cNvPr id="5" name="Footer Placeholder 4"/>
          <p:cNvSpPr>
            <a:spLocks noGrp="1"/>
          </p:cNvSpPr>
          <p:nvPr>
            <p:ph type="ftr" sz="quarter" idx="11"/>
          </p:nvPr>
        </p:nvSpPr>
        <p:spPr>
          <a:xfrm>
            <a:off x="5257800" y="612648"/>
            <a:ext cx="1325880" cy="457200"/>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00808"/>
            <a:ext cx="4038600" cy="5074579"/>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00808"/>
            <a:ext cx="4038600" cy="5074579"/>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700808"/>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721225" y="1700808"/>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381000" y="2160000"/>
            <a:ext cx="4041648" cy="44280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718304" y="2159999"/>
            <a:ext cx="4041775" cy="44280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7" name="Slide Number Placeholder 26"/>
          <p:cNvSpPr>
            <a:spLocks noGrp="1"/>
          </p:cNvSpPr>
          <p:nvPr>
            <p:ph type="sldNum" sz="quarter" idx="11"/>
          </p:nvPr>
        </p:nvSpPr>
        <p:spPr/>
        <p:txBody>
          <a:bodyPr rtlCol="0"/>
          <a:lstStyle/>
          <a:p>
            <a:fld id="{9245BB0D-B141-43A3-8B0B-D197BD760D2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3096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9245BB0D-B141-43A3-8B0B-D197BD760D2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586536" y="612648"/>
            <a:ext cx="957264" cy="457200"/>
          </a:xfrm>
          <a:prstGeom prst="rect">
            <a:avLst/>
          </a:prstGeom>
        </p:spPr>
        <p:txBody>
          <a:bodyPr/>
          <a:lstStyle/>
          <a:p>
            <a:fld id="{4A1174BB-0E07-4B5A-BA50-9904AAEE1341}" type="datetimeFigureOut">
              <a:rPr lang="en-GB" smtClean="0"/>
              <a:t>23/01/2017</a:t>
            </a:fld>
            <a:endParaRPr lang="en-GB" dirty="0"/>
          </a:p>
        </p:txBody>
      </p:sp>
      <p:sp>
        <p:nvSpPr>
          <p:cNvPr id="6" name="Footer Placeholder 5"/>
          <p:cNvSpPr>
            <a:spLocks noGrp="1"/>
          </p:cNvSpPr>
          <p:nvPr>
            <p:ph type="ftr" sz="quarter" idx="11"/>
          </p:nvPr>
        </p:nvSpPr>
        <p:spPr>
          <a:xfrm>
            <a:off x="5257800" y="612648"/>
            <a:ext cx="1325880" cy="457200"/>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9245BB0D-B141-43A3-8B0B-D197BD760D2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1" y="588943"/>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700808"/>
            <a:ext cx="8229600" cy="48737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245BB0D-B141-43A3-8B0B-D197BD760D2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37"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14.xml"/><Relationship Id="rId7" Type="http://schemas.openxmlformats.org/officeDocument/2006/relationships/slide" Target="slide13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73.xml"/><Relationship Id="rId10" Type="http://schemas.openxmlformats.org/officeDocument/2006/relationships/slide" Target="slide166.xml"/><Relationship Id="rId4" Type="http://schemas.openxmlformats.org/officeDocument/2006/relationships/slide" Target="slide18.xml"/><Relationship Id="rId9" Type="http://schemas.openxmlformats.org/officeDocument/2006/relationships/slide" Target="slide151.xml"/></Relationships>
</file>

<file path=ppt/slides/_rels/slide1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1.xml.rels><?xml version="1.0" encoding="UTF-8" standalone="yes"?>
<Relationships xmlns="http://schemas.openxmlformats.org/package/2006/relationships"><Relationship Id="rId8" Type="http://schemas.openxmlformats.org/officeDocument/2006/relationships/slide" Target="slide151.xml"/><Relationship Id="rId3" Type="http://schemas.openxmlformats.org/officeDocument/2006/relationships/slide" Target="slide14.xml"/><Relationship Id="rId7" Type="http://schemas.openxmlformats.org/officeDocument/2006/relationships/slide" Target="slide134.xm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slide" Target="slide90.xml"/><Relationship Id="rId5" Type="http://schemas.openxmlformats.org/officeDocument/2006/relationships/slide" Target="slide73.xml"/><Relationship Id="rId4" Type="http://schemas.openxmlformats.org/officeDocument/2006/relationships/slide" Target="slide18.xml"/><Relationship Id="rId9" Type="http://schemas.openxmlformats.org/officeDocument/2006/relationships/slide" Target="slide166.xml"/></Relationships>
</file>

<file path=ppt/slides/_rels/slide132.xml.rels><?xml version="1.0" encoding="UTF-8" standalone="yes"?>
<Relationships xmlns="http://schemas.openxmlformats.org/package/2006/relationships"><Relationship Id="rId3" Type="http://schemas.openxmlformats.org/officeDocument/2006/relationships/hyperlink" Target="http://becpp.org/blog/2015/06/29/slides-of-the-18th-of-june-2015-becpp-meeting/"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slide" Target="slide18.xml"/><Relationship Id="rId7" Type="http://schemas.openxmlformats.org/officeDocument/2006/relationships/slide" Target="slide15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1.xml"/><Relationship Id="rId5" Type="http://schemas.openxmlformats.org/officeDocument/2006/relationships/slide" Target="slide90.xml"/><Relationship Id="rId4" Type="http://schemas.openxmlformats.org/officeDocument/2006/relationships/slide" Target="slide7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51.xml"/><Relationship Id="rId3" Type="http://schemas.openxmlformats.org/officeDocument/2006/relationships/slide" Target="slide18.xml"/><Relationship Id="rId7" Type="http://schemas.openxmlformats.org/officeDocument/2006/relationships/slide" Target="slide13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31.xml"/><Relationship Id="rId5" Type="http://schemas.openxmlformats.org/officeDocument/2006/relationships/slide" Target="slide90.xml"/><Relationship Id="rId4" Type="http://schemas.openxmlformats.org/officeDocument/2006/relationships/slide" Target="slide73.xml"/><Relationship Id="rId9" Type="http://schemas.openxmlformats.org/officeDocument/2006/relationships/slide" Target="slide16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slide" Target="slide18.xml"/><Relationship Id="rId7" Type="http://schemas.openxmlformats.org/officeDocument/2006/relationships/slide" Target="slide134.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1.xml"/><Relationship Id="rId5" Type="http://schemas.openxmlformats.org/officeDocument/2006/relationships/slide" Target="slide90.xml"/><Relationship Id="rId4" Type="http://schemas.openxmlformats.org/officeDocument/2006/relationships/slide" Target="slide7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gif"/><Relationship Id="rId7" Type="http://schemas.openxmlformats.org/officeDocument/2006/relationships/image" Target="../media/image14.gif"/><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8" Type="http://schemas.openxmlformats.org/officeDocument/2006/relationships/slide" Target="slide151.xml"/><Relationship Id="rId3" Type="http://schemas.openxmlformats.org/officeDocument/2006/relationships/slide" Target="slide18.xml"/><Relationship Id="rId7" Type="http://schemas.openxmlformats.org/officeDocument/2006/relationships/slide" Target="slide134.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1.xml"/><Relationship Id="rId5" Type="http://schemas.openxmlformats.org/officeDocument/2006/relationships/slide" Target="slide90.xml"/><Relationship Id="rId4" Type="http://schemas.openxmlformats.org/officeDocument/2006/relationships/slide" Target="slide73.xml"/></Relationships>
</file>

<file path=ppt/slides/_rels/slide16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slide" Target="slide151.xml"/><Relationship Id="rId3" Type="http://schemas.openxmlformats.org/officeDocument/2006/relationships/slide" Target="slide14.xml"/><Relationship Id="rId7" Type="http://schemas.openxmlformats.org/officeDocument/2006/relationships/slide" Target="slide13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31.xml"/><Relationship Id="rId5" Type="http://schemas.openxmlformats.org/officeDocument/2006/relationships/slide" Target="slide90.xml"/><Relationship Id="rId4" Type="http://schemas.openxmlformats.org/officeDocument/2006/relationships/slide" Target="slide73.xml"/><Relationship Id="rId9" Type="http://schemas.openxmlformats.org/officeDocument/2006/relationships/slide" Target="slide16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21.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slide" Target="slide45.xml"/><Relationship Id="rId4" Type="http://schemas.openxmlformats.org/officeDocument/2006/relationships/slide" Target="slide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hyperlink" Target="http://becpp.org/blog/2016/12/02/slides-of-the-24th-of-november-2016-becpp-meeting/" TargetMode="Externa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com/gp/product/1484218752/ref=as_li_tl?ie=UTF8&amp;camp=1789&amp;creative=9325&amp;creativeASIN=1484218752&amp;linkCode=as2&amp;tag=nuonsoft-standard-lib-quick-reference-20&amp;linkId=0e63a899d83502776c2b2e1a2f1d64de"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slide" Target="slide18.xml"/><Relationship Id="rId7" Type="http://schemas.openxmlformats.org/officeDocument/2006/relationships/slide" Target="slide15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4.xml"/><Relationship Id="rId5" Type="http://schemas.openxmlformats.org/officeDocument/2006/relationships/slide" Target="slide131.xml"/><Relationship Id="rId4" Type="http://schemas.openxmlformats.org/officeDocument/2006/relationships/slide" Target="slide9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slide" Target="slide166.xml"/><Relationship Id="rId3" Type="http://schemas.openxmlformats.org/officeDocument/2006/relationships/slide" Target="slide18.xml"/><Relationship Id="rId7" Type="http://schemas.openxmlformats.org/officeDocument/2006/relationships/slide" Target="slide151.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34.xml"/><Relationship Id="rId5" Type="http://schemas.openxmlformats.org/officeDocument/2006/relationships/slide" Target="slide131.xml"/><Relationship Id="rId4" Type="http://schemas.openxmlformats.org/officeDocument/2006/relationships/slide" Target="slide7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cpp.org/images/BeCPP_Logo_282x6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2686050" cy="60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98576" y="2401887"/>
            <a:ext cx="8458200" cy="1470025"/>
          </a:xfrm>
        </p:spPr>
        <p:txBody>
          <a:bodyPr>
            <a:normAutofit/>
          </a:bodyPr>
          <a:lstStyle/>
          <a:p>
            <a:r>
              <a:rPr lang="nl-BE" sz="5600" dirty="0" smtClean="0">
                <a:solidFill>
                  <a:srgbClr val="0098DA"/>
                </a:solidFill>
                <a:latin typeface="Arial Black" panose="020B0A04020102020204" pitchFamily="34" charset="0"/>
              </a:rPr>
              <a:t>17</a:t>
            </a:r>
            <a:endParaRPr lang="en-GB" sz="5600" dirty="0">
              <a:solidFill>
                <a:srgbClr val="0098DA"/>
              </a:solidFill>
              <a:latin typeface="Arial Black" panose="020B0A04020102020204" pitchFamily="34" charset="0"/>
            </a:endParaRPr>
          </a:p>
        </p:txBody>
      </p:sp>
      <p:sp>
        <p:nvSpPr>
          <p:cNvPr id="3" name="Subtitle 2"/>
          <p:cNvSpPr>
            <a:spLocks noGrp="1"/>
          </p:cNvSpPr>
          <p:nvPr>
            <p:ph type="subTitle" idx="1"/>
          </p:nvPr>
        </p:nvSpPr>
        <p:spPr/>
        <p:txBody>
          <a:bodyPr>
            <a:normAutofit/>
          </a:bodyPr>
          <a:lstStyle/>
          <a:p>
            <a:r>
              <a:rPr lang="en-GB" sz="2800" b="1" i="1" dirty="0" smtClean="0">
                <a:solidFill>
                  <a:srgbClr val="0098DA"/>
                </a:solidFill>
              </a:rPr>
              <a:t>Part II – The Standard Library</a:t>
            </a:r>
            <a:endParaRPr lang="en-GB" sz="2800" b="1" i="1" dirty="0">
              <a:solidFill>
                <a:srgbClr val="0098DA"/>
              </a:solidFill>
            </a:endParaRPr>
          </a:p>
        </p:txBody>
      </p:sp>
      <p:pic>
        <p:nvPicPr>
          <p:cNvPr id="6" name="Picture 5"/>
          <p:cNvPicPr>
            <a:picLocks noChangeAspect="1"/>
          </p:cNvPicPr>
          <p:nvPr/>
        </p:nvPicPr>
        <p:blipFill>
          <a:blip r:embed="rId4"/>
          <a:stretch>
            <a:fillRect/>
          </a:stretch>
        </p:blipFill>
        <p:spPr>
          <a:xfrm>
            <a:off x="5220072" y="6165304"/>
            <a:ext cx="3888432" cy="656637"/>
          </a:xfrm>
          <a:prstGeom prst="rect">
            <a:avLst/>
          </a:prstGeom>
        </p:spPr>
      </p:pic>
    </p:spTree>
    <p:extLst>
      <p:ext uri="{BB962C8B-B14F-4D97-AF65-F5344CB8AC3E}">
        <p14:creationId xmlns:p14="http://schemas.microsoft.com/office/powerpoint/2010/main" val="207002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C++17 Core Language Features</a:t>
            </a:r>
            <a:endParaRPr lang="nl-BE" dirty="0"/>
          </a:p>
        </p:txBody>
      </p:sp>
      <p:sp>
        <p:nvSpPr>
          <p:cNvPr id="4" name="Content Placeholder 3"/>
          <p:cNvSpPr>
            <a:spLocks noGrp="1"/>
          </p:cNvSpPr>
          <p:nvPr>
            <p:ph idx="1"/>
          </p:nvPr>
        </p:nvSpPr>
        <p:spPr>
          <a:xfrm>
            <a:off x="457200" y="1700808"/>
            <a:ext cx="8686800" cy="4873728"/>
          </a:xfrm>
        </p:spPr>
        <p:txBody>
          <a:bodyPr>
            <a:noAutofit/>
          </a:bodyPr>
          <a:lstStyle/>
          <a:p>
            <a:r>
              <a:rPr lang="nl-BE" dirty="0" smtClean="0"/>
              <a:t>Nested namespaces</a:t>
            </a:r>
          </a:p>
          <a:p>
            <a:pPr>
              <a:buSzPct val="110000"/>
            </a:pPr>
            <a:r>
              <a:rPr lang="nl-BE" sz="2500" dirty="0">
                <a:solidFill>
                  <a:srgbClr val="0000FF"/>
                </a:solidFill>
                <a:latin typeface="Consolas" panose="020B0609020204030204" pitchFamily="49" charset="0"/>
                <a:ea typeface="Calibri" panose="020F0502020204030204" pitchFamily="34" charset="0"/>
                <a:cs typeface="Consolas" panose="020B0609020204030204" pitchFamily="49" charset="0"/>
              </a:rPr>
              <a:t>static_assert</a:t>
            </a:r>
            <a:r>
              <a:rPr lang="nl-BE" sz="2500" dirty="0" smtClean="0"/>
              <a:t>(</a:t>
            </a:r>
            <a:r>
              <a:rPr lang="nl-BE" sz="2500" i="1" dirty="0">
                <a:latin typeface="Consolas" panose="020B0609020204030204" pitchFamily="49" charset="0"/>
              </a:rPr>
              <a:t>expr</a:t>
            </a:r>
            <a:r>
              <a:rPr lang="nl-BE" sz="2500" dirty="0" smtClean="0"/>
              <a:t>)</a:t>
            </a:r>
          </a:p>
          <a:p>
            <a:pPr>
              <a:buSzPct val="100000"/>
            </a:pPr>
            <a:r>
              <a:rPr lang="nl-BE" dirty="0"/>
              <a:t>Structured </a:t>
            </a:r>
            <a:r>
              <a:rPr lang="nl-BE" dirty="0" smtClean="0"/>
              <a:t>bindings</a:t>
            </a:r>
            <a:endParaRPr lang="nl-BE" sz="3200" dirty="0" smtClean="0">
              <a:solidFill>
                <a:srgbClr val="0000FF"/>
              </a:solidFill>
              <a:latin typeface="Consolas" panose="020B0609020204030204" pitchFamily="49" charset="0"/>
              <a:ea typeface="Calibri" panose="020F0502020204030204" pitchFamily="34" charset="0"/>
              <a:cs typeface="Consolas" panose="020B0609020204030204" pitchFamily="49" charset="0"/>
            </a:endParaRPr>
          </a:p>
          <a:p>
            <a:pPr>
              <a:buSzPct val="110000"/>
            </a:pP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for</a:t>
            </a:r>
            <a:r>
              <a:rPr lang="nl-BE" dirty="0" smtClean="0"/>
              <a:t>-like initializers for </a:t>
            </a: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if</a:t>
            </a:r>
            <a:r>
              <a:rPr lang="nl-BE" dirty="0" smtClean="0"/>
              <a:t> and </a:t>
            </a: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switch</a:t>
            </a:r>
            <a:r>
              <a:rPr lang="nl-BE" sz="2400" dirty="0" smtClean="0"/>
              <a:t> </a:t>
            </a:r>
            <a:endPar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endParaRPr>
          </a:p>
          <a:p>
            <a:pPr>
              <a:buSzPct val="110000"/>
            </a:pP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if</a:t>
            </a:r>
            <a:r>
              <a:rPr lang="nl-BE" sz="2500" dirty="0" smtClean="0"/>
              <a:t> </a:t>
            </a: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constexpr</a:t>
            </a:r>
            <a:r>
              <a:rPr lang="nl-BE" sz="2500" dirty="0" smtClean="0">
                <a:latin typeface="Consolas" panose="020B0609020204030204" pitchFamily="49" charset="0"/>
                <a:ea typeface="Calibri" panose="020F0502020204030204" pitchFamily="34" charset="0"/>
                <a:cs typeface="Consolas" panose="020B0609020204030204" pitchFamily="49" charset="0"/>
              </a:rPr>
              <a:t>(</a:t>
            </a:r>
            <a:r>
              <a:rPr lang="nl-BE" sz="2500" dirty="0" smtClean="0">
                <a:ea typeface="Calibri" panose="020F0502020204030204" pitchFamily="34" charset="0"/>
                <a:cs typeface="Consolas" panose="020B0609020204030204" pitchFamily="49" charset="0"/>
              </a:rPr>
              <a:t>...</a:t>
            </a:r>
            <a:r>
              <a:rPr lang="nl-BE" sz="2500" dirty="0">
                <a:latin typeface="Consolas" panose="020B0609020204030204" pitchFamily="49" charset="0"/>
                <a:ea typeface="Calibri" panose="020F0502020204030204" pitchFamily="34" charset="0"/>
                <a:cs typeface="Consolas" panose="020B0609020204030204" pitchFamily="49" charset="0"/>
              </a:rPr>
              <a:t>)</a:t>
            </a:r>
            <a:r>
              <a:rPr lang="nl-BE" sz="2500" dirty="0" smtClean="0"/>
              <a:t> </a:t>
            </a:r>
            <a:r>
              <a:rPr lang="nl-BE" sz="2500" dirty="0" smtClean="0">
                <a:latin typeface="Consolas" panose="020B0609020204030204" pitchFamily="49" charset="0"/>
                <a:ea typeface="Calibri" panose="020F0502020204030204" pitchFamily="34" charset="0"/>
                <a:cs typeface="Consolas" panose="020B0609020204030204" pitchFamily="49" charset="0"/>
              </a:rPr>
              <a:t>{</a:t>
            </a:r>
            <a:r>
              <a:rPr lang="nl-BE" sz="2500" dirty="0" smtClean="0">
                <a:ea typeface="Calibri" panose="020F0502020204030204" pitchFamily="34" charset="0"/>
                <a:cs typeface="Consolas" panose="020B0609020204030204" pitchFamily="49" charset="0"/>
              </a:rPr>
              <a:t>...</a:t>
            </a:r>
            <a:r>
              <a:rPr lang="nl-BE" sz="2500" dirty="0" smtClean="0">
                <a:latin typeface="Consolas" panose="020B0609020204030204" pitchFamily="49" charset="0"/>
                <a:ea typeface="Calibri" panose="020F0502020204030204" pitchFamily="34" charset="0"/>
                <a:cs typeface="Consolas" panose="020B0609020204030204" pitchFamily="49" charset="0"/>
              </a:rPr>
              <a:t>}</a:t>
            </a:r>
            <a:endParaRPr lang="nl-BE" sz="2500" dirty="0" smtClean="0"/>
          </a:p>
          <a:p>
            <a:r>
              <a:rPr lang="nl-BE" dirty="0" smtClean="0"/>
              <a:t>Template </a:t>
            </a:r>
            <a:r>
              <a:rPr lang="nl-BE" dirty="0"/>
              <a:t>a</a:t>
            </a:r>
            <a:r>
              <a:rPr lang="nl-BE" dirty="0" smtClean="0"/>
              <a:t>rgument deduction for constructors</a:t>
            </a:r>
            <a:endParaRPr lang="nl-BE" sz="2500" dirty="0" smtClean="0"/>
          </a:p>
          <a:p>
            <a:r>
              <a:rPr lang="nl-BE" dirty="0" smtClean="0"/>
              <a:t>Fold expressions</a:t>
            </a:r>
          </a:p>
          <a:p>
            <a:r>
              <a:rPr lang="nl-BE" dirty="0" smtClean="0"/>
              <a:t>Capture *</a:t>
            </a:r>
            <a:r>
              <a:rPr lang="nl-BE" sz="2500" dirty="0">
                <a:solidFill>
                  <a:srgbClr val="0000FF"/>
                </a:solidFill>
                <a:latin typeface="Consolas" panose="020B0609020204030204" pitchFamily="49" charset="0"/>
                <a:ea typeface="Calibri" panose="020F0502020204030204" pitchFamily="34" charset="0"/>
                <a:cs typeface="Consolas" panose="020B0609020204030204" pitchFamily="49" charset="0"/>
              </a:rPr>
              <a:t>this</a:t>
            </a:r>
          </a:p>
          <a:p>
            <a:pPr>
              <a:buSzPct val="111000"/>
            </a:pPr>
            <a:r>
              <a:rPr lang="nl-BE" sz="2500" dirty="0" smtClean="0">
                <a:solidFill>
                  <a:schemeClr val="accent6">
                    <a:lumMod val="75000"/>
                  </a:schemeClr>
                </a:solidFill>
                <a:latin typeface="Consolas" panose="020B0609020204030204" pitchFamily="49" charset="0"/>
                <a:ea typeface="+mj-ea"/>
                <a:cs typeface="Consolas" panose="020B0609020204030204" pitchFamily="49" charset="0"/>
              </a:rPr>
              <a:t>[[</a:t>
            </a:r>
            <a:r>
              <a:rPr lang="nl-BE" sz="2500" dirty="0">
                <a:solidFill>
                  <a:schemeClr val="accent6">
                    <a:lumMod val="75000"/>
                  </a:schemeClr>
                </a:solidFill>
                <a:latin typeface="Consolas" panose="020B0609020204030204" pitchFamily="49" charset="0"/>
                <a:ea typeface="+mj-ea"/>
                <a:cs typeface="Consolas" panose="020B0609020204030204" pitchFamily="49" charset="0"/>
              </a:rPr>
              <a:t>fallthrough]]</a:t>
            </a:r>
            <a:r>
              <a:rPr lang="nl-BE" dirty="0"/>
              <a:t>, </a:t>
            </a:r>
            <a:r>
              <a:rPr lang="nl-BE" sz="2500" dirty="0">
                <a:solidFill>
                  <a:schemeClr val="accent6">
                    <a:lumMod val="75000"/>
                  </a:schemeClr>
                </a:solidFill>
                <a:latin typeface="Consolas" panose="020B0609020204030204" pitchFamily="49" charset="0"/>
                <a:ea typeface="+mj-ea"/>
                <a:cs typeface="Consolas" panose="020B0609020204030204" pitchFamily="49" charset="0"/>
              </a:rPr>
              <a:t>[[nodiscard]]</a:t>
            </a:r>
            <a:r>
              <a:rPr lang="nl-BE" dirty="0"/>
              <a:t>, </a:t>
            </a:r>
            <a:r>
              <a:rPr lang="nl-BE" sz="2500" dirty="0">
                <a:solidFill>
                  <a:schemeClr val="accent6">
                    <a:lumMod val="75000"/>
                  </a:schemeClr>
                </a:solidFill>
                <a:latin typeface="Consolas" panose="020B0609020204030204" pitchFamily="49" charset="0"/>
                <a:ea typeface="+mj-ea"/>
                <a:cs typeface="Consolas" panose="020B0609020204030204" pitchFamily="49" charset="0"/>
              </a:rPr>
              <a:t>[[maybe_unused</a:t>
            </a:r>
            <a:r>
              <a:rPr lang="nl-BE" sz="2500" dirty="0" smtClean="0">
                <a:solidFill>
                  <a:schemeClr val="accent6">
                    <a:lumMod val="75000"/>
                  </a:schemeClr>
                </a:solidFill>
                <a:latin typeface="Consolas" panose="020B0609020204030204" pitchFamily="49" charset="0"/>
                <a:ea typeface="+mj-ea"/>
                <a:cs typeface="Consolas" panose="020B0609020204030204" pitchFamily="49" charset="0"/>
              </a:rPr>
              <a:t>]]</a:t>
            </a:r>
            <a:endParaRPr lang="nl-BE" sz="2500" i="1" dirty="0">
              <a:solidFill>
                <a:schemeClr val="accent6">
                  <a:lumMod val="75000"/>
                </a:schemeClr>
              </a:solidFill>
              <a:latin typeface="Consolas" panose="020B0609020204030204" pitchFamily="49" charset="0"/>
              <a:ea typeface="+mj-ea"/>
              <a:cs typeface="Consolas" panose="020B0609020204030204" pitchFamily="49" charset="0"/>
            </a:endParaRPr>
          </a:p>
          <a:p>
            <a:r>
              <a:rPr lang="nl-BE" dirty="0" smtClean="0"/>
              <a:t>Changes to semantics</a:t>
            </a:r>
            <a:endParaRPr lang="nl-BE" dirty="0"/>
          </a:p>
        </p:txBody>
      </p:sp>
    </p:spTree>
    <p:extLst>
      <p:ext uri="{BB962C8B-B14F-4D97-AF65-F5344CB8AC3E}">
        <p14:creationId xmlns:p14="http://schemas.microsoft.com/office/powerpoint/2010/main" val="65960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auto</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searcher =</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make_boyer_moore_searcher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(begin(needle),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search(begin(haystack</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needle_searcher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181392559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lnSpcReduction="10000"/>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auto</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searcher =</a:t>
            </a: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make_boyer_moore_horspool_searcher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(begin(needle),</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search(begin(haystack</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needle_searcher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27922511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Sampling</a:t>
            </a:r>
            <a:endParaRPr lang="nl-BE" dirty="0"/>
          </a:p>
        </p:txBody>
      </p:sp>
    </p:spTree>
    <p:extLst>
      <p:ext uri="{BB962C8B-B14F-4D97-AF65-F5344CB8AC3E}">
        <p14:creationId xmlns:p14="http://schemas.microsoft.com/office/powerpoint/2010/main" val="11186945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Sampling</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 2, 3, 5, 7, 11, 13, 17, 19, 23, 29,</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31, 37, 41, 43, 47, 53, 59, 61, 67, 71, 73, 79, 83, 89,</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97, 101, 103, 107, 109, 113, 127, 131, 137, 139, 149, </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151, 157, 163, 167, 173, 179, 181, 191, 193, 197, 199 }</a:t>
            </a:r>
            <a:r>
              <a:rPr lang="en-GB" sz="2000" dirty="0" smtClean="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smtClean="0">
                <a:solidFill>
                  <a:srgbClr val="2B91AF"/>
                </a:solidFill>
                <a:latin typeface="Consolas" panose="020B0609020204030204" pitchFamily="49" charset="0"/>
              </a:rPr>
              <a:t>array</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 3&gt; out;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default_random_engine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uniform_random_generator</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en-GB" sz="2000" dirty="0" smtClean="0">
                <a:solidFill>
                  <a:srgbClr val="2B91AF"/>
                </a:solidFill>
                <a:latin typeface="Consolas" panose="020B0609020204030204" pitchFamily="49" charset="0"/>
              </a:rPr>
              <a:t>random_device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std::sample(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cbegin(in), cend(in), begin(out), out.size(),</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uniform_random_generator</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Tree>
    <p:extLst>
      <p:ext uri="{BB962C8B-B14F-4D97-AF65-F5344CB8AC3E}">
        <p14:creationId xmlns:p14="http://schemas.microsoft.com/office/powerpoint/2010/main" val="34876131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Parallel Algorithms</a:t>
            </a:r>
            <a:endParaRPr lang="nl-BE" dirty="0"/>
          </a:p>
        </p:txBody>
      </p:sp>
    </p:spTree>
    <p:extLst>
      <p:ext uri="{BB962C8B-B14F-4D97-AF65-F5344CB8AC3E}">
        <p14:creationId xmlns:p14="http://schemas.microsoft.com/office/powerpoint/2010/main" val="22593299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Sorting</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139</a:t>
            </a:r>
            <a:r>
              <a:rPr lang="en-US" sz="2000" dirty="0">
                <a:solidFill>
                  <a:srgbClr val="000000"/>
                </a:solidFill>
                <a:latin typeface="Consolas" panose="020B0609020204030204" pitchFamily="49" charset="0"/>
              </a:rPr>
              <a:t>, 41, 151, 137, 73, 157, 53, 59</a:t>
            </a:r>
            <a:r>
              <a:rPr lang="en-US" sz="2000" dirty="0" smtClean="0">
                <a:solidFill>
                  <a:srgbClr val="000000"/>
                </a:solidFill>
                <a:latin typeface="Consolas" panose="020B0609020204030204" pitchFamily="49" charset="0"/>
              </a:rPr>
              <a:t>,</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191, 83, 101, 47, 5, 31, 173, 127, 7, 13, 2, 17, </a:t>
            </a:r>
            <a:r>
              <a:rPr lang="en-US" sz="2000" dirty="0" smtClean="0">
                <a:solidFill>
                  <a:srgbClr val="000000"/>
                </a:solidFill>
                <a:latin typeface="Consolas" panose="020B0609020204030204" pitchFamily="49" charset="0"/>
              </a:rPr>
              <a:t>97,</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131</a:t>
            </a:r>
            <a:r>
              <a:rPr lang="en-US" sz="2000" dirty="0">
                <a:solidFill>
                  <a:srgbClr val="000000"/>
                </a:solidFill>
                <a:latin typeface="Consolas" panose="020B0609020204030204" pitchFamily="49" charset="0"/>
              </a:rPr>
              <a:t>, 71, 107, 197, 3, 179, 181, 109, 37, 19, 43, 79, </a:t>
            </a:r>
            <a:r>
              <a:rPr lang="en-US" sz="2000" dirty="0" smtClean="0">
                <a:solidFill>
                  <a:srgbClr val="000000"/>
                </a:solidFill>
                <a:latin typeface="Consolas" panose="020B0609020204030204" pitchFamily="49" charset="0"/>
              </a:rPr>
              <a:t>11,</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29</a:t>
            </a:r>
            <a:r>
              <a:rPr lang="en-US" sz="2000" dirty="0">
                <a:solidFill>
                  <a:srgbClr val="000000"/>
                </a:solidFill>
                <a:latin typeface="Consolas" panose="020B0609020204030204" pitchFamily="49" charset="0"/>
              </a:rPr>
              <a:t>, 193, 163, 89, 167, 199, 103, 113, 67, 23, 149, 61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std::sort(begin(in), end(in));</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Tree>
    <p:extLst>
      <p:ext uri="{BB962C8B-B14F-4D97-AF65-F5344CB8AC3E}">
        <p14:creationId xmlns:p14="http://schemas.microsoft.com/office/powerpoint/2010/main" val="18968683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Sorting</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139</a:t>
            </a:r>
            <a:r>
              <a:rPr lang="en-US" sz="2000" dirty="0">
                <a:solidFill>
                  <a:srgbClr val="000000"/>
                </a:solidFill>
                <a:latin typeface="Consolas" panose="020B0609020204030204" pitchFamily="49" charset="0"/>
              </a:rPr>
              <a:t>, 41, 151, 137, 73, 157, 53, 59</a:t>
            </a:r>
            <a:r>
              <a:rPr lang="en-US" sz="2000" dirty="0" smtClean="0">
                <a:solidFill>
                  <a:srgbClr val="000000"/>
                </a:solidFill>
                <a:latin typeface="Consolas" panose="020B0609020204030204" pitchFamily="49" charset="0"/>
              </a:rPr>
              <a:t>,</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191, 83, 101, 47, 5, 31, 173, 127, 7, 13, 2, 17, </a:t>
            </a:r>
            <a:r>
              <a:rPr lang="en-US" sz="2000" dirty="0" smtClean="0">
                <a:solidFill>
                  <a:srgbClr val="000000"/>
                </a:solidFill>
                <a:latin typeface="Consolas" panose="020B0609020204030204" pitchFamily="49" charset="0"/>
              </a:rPr>
              <a:t>97,</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131</a:t>
            </a:r>
            <a:r>
              <a:rPr lang="en-US" sz="2000" dirty="0">
                <a:solidFill>
                  <a:srgbClr val="000000"/>
                </a:solidFill>
                <a:latin typeface="Consolas" panose="020B0609020204030204" pitchFamily="49" charset="0"/>
              </a:rPr>
              <a:t>, 71, 107, 197, 3, 179, 181, 109, 37, 19, 43, 79, </a:t>
            </a:r>
            <a:r>
              <a:rPr lang="en-US" sz="2000" dirty="0" smtClean="0">
                <a:solidFill>
                  <a:srgbClr val="000000"/>
                </a:solidFill>
                <a:latin typeface="Consolas" panose="020B0609020204030204" pitchFamily="49" charset="0"/>
              </a:rPr>
              <a:t>11,</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29</a:t>
            </a:r>
            <a:r>
              <a:rPr lang="en-US" sz="2000" dirty="0">
                <a:solidFill>
                  <a:srgbClr val="000000"/>
                </a:solidFill>
                <a:latin typeface="Consolas" panose="020B0609020204030204" pitchFamily="49" charset="0"/>
              </a:rPr>
              <a:t>, 193, 163, 89, 167, 199, 103, 113, 67, 23, 149, 61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latin typeface="Consolas" panose="020B0609020204030204" pitchFamily="49" charset="0"/>
              </a:rPr>
              <a:t>namespace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std::execution;	</a:t>
            </a:r>
            <a:r>
              <a:rPr lang="en-GB" sz="2000" dirty="0">
                <a:solidFill>
                  <a:srgbClr val="008000"/>
                </a:solidFill>
                <a:latin typeface="Consolas" panose="020B0609020204030204" pitchFamily="49" charset="0"/>
              </a:rPr>
              <a:t>// execution policies</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smtClean="0">
                <a:solidFill>
                  <a:srgbClr val="008000"/>
                </a:solidFill>
                <a:latin typeface="Consolas" panose="020B0609020204030204" pitchFamily="49" charset="0"/>
              </a:rPr>
              <a:t>// sequenced_policy: execute in calling thread</a:t>
            </a: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std::sort(</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seq,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begin(in), end(in));</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
        <p:nvSpPr>
          <p:cNvPr id="6" name="Rectangle 5"/>
          <p:cNvSpPr/>
          <p:nvPr/>
        </p:nvSpPr>
        <p:spPr>
          <a:xfrm>
            <a:off x="7536986" y="764704"/>
            <a:ext cx="1715534" cy="369332"/>
          </a:xfrm>
          <a:prstGeom prst="rect">
            <a:avLst/>
          </a:prstGeom>
        </p:spPr>
        <p:txBody>
          <a:bodyPr wrap="none">
            <a:spAutoFit/>
          </a:bodyPr>
          <a:lstStyle/>
          <a:p>
            <a:r>
              <a:rPr lang="en-GB" dirty="0" smtClean="0">
                <a:solidFill>
                  <a:schemeClr val="accent1">
                    <a:lumMod val="75000"/>
                  </a:schemeClr>
                </a:solidFill>
                <a:latin typeface="+mj-lt"/>
              </a:rPr>
              <a:t>(</a:t>
            </a:r>
            <a:r>
              <a:rPr lang="en-GB" dirty="0" smtClean="0">
                <a:solidFill>
                  <a:schemeClr val="accent1">
                    <a:lumMod val="75000"/>
                  </a:schemeClr>
                </a:solidFill>
                <a:latin typeface="Consolas" panose="020B0609020204030204" pitchFamily="49" charset="0"/>
              </a:rPr>
              <a:t>&lt;execution&gt;</a:t>
            </a:r>
            <a:r>
              <a:rPr lang="en-GB" dirty="0" smtClean="0">
                <a:solidFill>
                  <a:schemeClr val="accent1">
                    <a:lumMod val="75000"/>
                  </a:schemeClr>
                </a:solidFill>
                <a:latin typeface="+mj-lt"/>
              </a:rPr>
              <a:t>)</a:t>
            </a:r>
            <a:endParaRPr lang="en-GB" dirty="0">
              <a:solidFill>
                <a:schemeClr val="accent1">
                  <a:lumMod val="75000"/>
                </a:schemeClr>
              </a:solidFill>
              <a:latin typeface="+mj-lt"/>
            </a:endParaRPr>
          </a:p>
        </p:txBody>
      </p:sp>
    </p:spTree>
    <p:extLst>
      <p:ext uri="{BB962C8B-B14F-4D97-AF65-F5344CB8AC3E}">
        <p14:creationId xmlns:p14="http://schemas.microsoft.com/office/powerpoint/2010/main" val="130777338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Sorting</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139</a:t>
            </a:r>
            <a:r>
              <a:rPr lang="en-US" sz="2000" dirty="0">
                <a:solidFill>
                  <a:srgbClr val="000000"/>
                </a:solidFill>
                <a:latin typeface="Consolas" panose="020B0609020204030204" pitchFamily="49" charset="0"/>
              </a:rPr>
              <a:t>, 41, 151, 137, 73, 157, 53, 59</a:t>
            </a:r>
            <a:r>
              <a:rPr lang="en-US" sz="2000" dirty="0" smtClean="0">
                <a:solidFill>
                  <a:srgbClr val="000000"/>
                </a:solidFill>
                <a:latin typeface="Consolas" panose="020B0609020204030204" pitchFamily="49" charset="0"/>
              </a:rPr>
              <a:t>,</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191, 83, 101, 47, 5, 31, 173, 127, 7, 13, 2, 17, </a:t>
            </a:r>
            <a:r>
              <a:rPr lang="en-US" sz="2000" dirty="0" smtClean="0">
                <a:solidFill>
                  <a:srgbClr val="000000"/>
                </a:solidFill>
                <a:latin typeface="Consolas" panose="020B0609020204030204" pitchFamily="49" charset="0"/>
              </a:rPr>
              <a:t>97,</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131</a:t>
            </a:r>
            <a:r>
              <a:rPr lang="en-US" sz="2000" dirty="0">
                <a:solidFill>
                  <a:srgbClr val="000000"/>
                </a:solidFill>
                <a:latin typeface="Consolas" panose="020B0609020204030204" pitchFamily="49" charset="0"/>
              </a:rPr>
              <a:t>, 71, 107, 197, 3, 179, 181, 109, 37, 19, 43, 79, </a:t>
            </a:r>
            <a:r>
              <a:rPr lang="en-US" sz="2000" dirty="0" smtClean="0">
                <a:solidFill>
                  <a:srgbClr val="000000"/>
                </a:solidFill>
                <a:latin typeface="Consolas" panose="020B0609020204030204" pitchFamily="49" charset="0"/>
              </a:rPr>
              <a:t>11,</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29</a:t>
            </a:r>
            <a:r>
              <a:rPr lang="en-US" sz="2000" dirty="0">
                <a:solidFill>
                  <a:srgbClr val="000000"/>
                </a:solidFill>
                <a:latin typeface="Consolas" panose="020B0609020204030204" pitchFamily="49" charset="0"/>
              </a:rPr>
              <a:t>, 193, 163, 89, 167, 199, 103, 113, 67, 23, 149, 61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latin typeface="Consolas" panose="020B0609020204030204" pitchFamily="49" charset="0"/>
              </a:rPr>
              <a:t>namespace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std::execution;	</a:t>
            </a:r>
            <a:r>
              <a:rPr lang="en-GB" sz="2000" dirty="0">
                <a:solidFill>
                  <a:srgbClr val="008000"/>
                </a:solidFill>
                <a:latin typeface="Consolas" panose="020B0609020204030204" pitchFamily="49" charset="0"/>
              </a:rPr>
              <a:t>// execution policies</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smtClean="0">
                <a:solidFill>
                  <a:srgbClr val="008000"/>
                </a:solidFill>
                <a:latin typeface="Consolas" panose="020B0609020204030204" pitchFamily="49" charset="0"/>
              </a:rPr>
              <a:t>// parallel_policy: execution may be parallelized</a:t>
            </a: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std::sort(</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par,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begin(in), end(in));</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
        <p:nvSpPr>
          <p:cNvPr id="6" name="Rectangle 5"/>
          <p:cNvSpPr/>
          <p:nvPr/>
        </p:nvSpPr>
        <p:spPr>
          <a:xfrm>
            <a:off x="7536986" y="764704"/>
            <a:ext cx="1715534" cy="369332"/>
          </a:xfrm>
          <a:prstGeom prst="rect">
            <a:avLst/>
          </a:prstGeom>
        </p:spPr>
        <p:txBody>
          <a:bodyPr wrap="none">
            <a:spAutoFit/>
          </a:bodyPr>
          <a:lstStyle/>
          <a:p>
            <a:r>
              <a:rPr lang="en-GB" dirty="0" smtClean="0">
                <a:solidFill>
                  <a:schemeClr val="accent1">
                    <a:lumMod val="75000"/>
                  </a:schemeClr>
                </a:solidFill>
                <a:latin typeface="+mj-lt"/>
              </a:rPr>
              <a:t>(</a:t>
            </a:r>
            <a:r>
              <a:rPr lang="en-GB" dirty="0" smtClean="0">
                <a:solidFill>
                  <a:schemeClr val="accent1">
                    <a:lumMod val="75000"/>
                  </a:schemeClr>
                </a:solidFill>
                <a:latin typeface="Consolas" panose="020B0609020204030204" pitchFamily="49" charset="0"/>
              </a:rPr>
              <a:t>&lt;execution&gt;</a:t>
            </a:r>
            <a:r>
              <a:rPr lang="en-GB" dirty="0" smtClean="0">
                <a:solidFill>
                  <a:schemeClr val="accent1">
                    <a:lumMod val="75000"/>
                  </a:schemeClr>
                </a:solidFill>
                <a:latin typeface="+mj-lt"/>
              </a:rPr>
              <a:t>)</a:t>
            </a:r>
            <a:endParaRPr lang="en-GB" dirty="0">
              <a:solidFill>
                <a:schemeClr val="accent1">
                  <a:lumMod val="75000"/>
                </a:schemeClr>
              </a:solidFill>
              <a:latin typeface="+mj-lt"/>
            </a:endParaRPr>
          </a:p>
        </p:txBody>
      </p:sp>
    </p:spTree>
    <p:extLst>
      <p:ext uri="{BB962C8B-B14F-4D97-AF65-F5344CB8AC3E}">
        <p14:creationId xmlns:p14="http://schemas.microsoft.com/office/powerpoint/2010/main" val="372120229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Sorting</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139</a:t>
            </a:r>
            <a:r>
              <a:rPr lang="en-US" sz="2000" dirty="0">
                <a:solidFill>
                  <a:srgbClr val="000000"/>
                </a:solidFill>
                <a:latin typeface="Consolas" panose="020B0609020204030204" pitchFamily="49" charset="0"/>
              </a:rPr>
              <a:t>, 41, 151, 137, 73, 157, 53, 59</a:t>
            </a:r>
            <a:r>
              <a:rPr lang="en-US" sz="2000" dirty="0" smtClean="0">
                <a:solidFill>
                  <a:srgbClr val="000000"/>
                </a:solidFill>
                <a:latin typeface="Consolas" panose="020B0609020204030204" pitchFamily="49" charset="0"/>
              </a:rPr>
              <a:t>,</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191, 83, 101, 47, 5, 31, 173, 127, 7, 13, 2, 17, </a:t>
            </a:r>
            <a:r>
              <a:rPr lang="en-US" sz="2000" dirty="0" smtClean="0">
                <a:solidFill>
                  <a:srgbClr val="000000"/>
                </a:solidFill>
                <a:latin typeface="Consolas" panose="020B0609020204030204" pitchFamily="49" charset="0"/>
              </a:rPr>
              <a:t>97,</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131</a:t>
            </a:r>
            <a:r>
              <a:rPr lang="en-US" sz="2000" dirty="0">
                <a:solidFill>
                  <a:srgbClr val="000000"/>
                </a:solidFill>
                <a:latin typeface="Consolas" panose="020B0609020204030204" pitchFamily="49" charset="0"/>
              </a:rPr>
              <a:t>, 71, 107, 197, 3, 179, 181, 109, 37, 19, 43, 79, </a:t>
            </a:r>
            <a:r>
              <a:rPr lang="en-US" sz="2000" dirty="0" smtClean="0">
                <a:solidFill>
                  <a:srgbClr val="000000"/>
                </a:solidFill>
                <a:latin typeface="Consolas" panose="020B0609020204030204" pitchFamily="49" charset="0"/>
              </a:rPr>
              <a:t>11,</a:t>
            </a:r>
            <a:br>
              <a:rPr lang="en-US" sz="2000" dirty="0" smtClean="0">
                <a:solidFill>
                  <a:srgbClr val="000000"/>
                </a:solidFill>
                <a:latin typeface="Consolas" panose="020B0609020204030204" pitchFamily="49" charset="0"/>
              </a:rPr>
            </a:br>
            <a:r>
              <a:rPr lang="en-US" sz="2000" dirty="0" smtClean="0">
                <a:solidFill>
                  <a:srgbClr val="000000"/>
                </a:solidFill>
                <a:latin typeface="Consolas" panose="020B0609020204030204" pitchFamily="49" charset="0"/>
              </a:rPr>
              <a:t> 29</a:t>
            </a:r>
            <a:r>
              <a:rPr lang="en-US" sz="2000" dirty="0">
                <a:solidFill>
                  <a:srgbClr val="000000"/>
                </a:solidFill>
                <a:latin typeface="Consolas" panose="020B0609020204030204" pitchFamily="49" charset="0"/>
              </a:rPr>
              <a:t>, 193, 163, 89, 167, 199, 103, 113, 67, 23, 149, 61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latin typeface="Consolas" panose="020B0609020204030204" pitchFamily="49" charset="0"/>
              </a:rPr>
              <a:t>namespace</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std::execution;	</a:t>
            </a:r>
            <a:r>
              <a:rPr lang="en-GB" sz="2000" dirty="0">
                <a:solidFill>
                  <a:srgbClr val="008000"/>
                </a:solidFill>
                <a:latin typeface="Consolas" panose="020B0609020204030204" pitchFamily="49" charset="0"/>
              </a:rPr>
              <a:t>// execution policies</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smtClean="0">
                <a:solidFill>
                  <a:srgbClr val="008000"/>
                </a:solidFill>
                <a:latin typeface="Consolas" panose="020B0609020204030204" pitchFamily="49" charset="0"/>
              </a:rPr>
              <a:t>// parallel_unsequenced_policy:</a:t>
            </a:r>
            <a:br>
              <a:rPr lang="en-US" sz="2000" dirty="0" smtClean="0">
                <a:solidFill>
                  <a:srgbClr val="008000"/>
                </a:solidFill>
                <a:latin typeface="Consolas" panose="020B0609020204030204" pitchFamily="49" charset="0"/>
              </a:rPr>
            </a:br>
            <a:r>
              <a:rPr lang="en-US" sz="2000" dirty="0" smtClean="0">
                <a:solidFill>
                  <a:srgbClr val="008000"/>
                </a:solidFill>
                <a:latin typeface="Consolas" panose="020B0609020204030204" pitchFamily="49" charset="0"/>
              </a:rPr>
              <a:t>// 	execution may be both parallelized and vectorized</a:t>
            </a: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std::sort(</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par_unseq,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begin(in), end(in));</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
        <p:nvSpPr>
          <p:cNvPr id="6" name="Rectangle 5"/>
          <p:cNvSpPr/>
          <p:nvPr/>
        </p:nvSpPr>
        <p:spPr>
          <a:xfrm>
            <a:off x="7536986" y="764704"/>
            <a:ext cx="1715534" cy="369332"/>
          </a:xfrm>
          <a:prstGeom prst="rect">
            <a:avLst/>
          </a:prstGeom>
        </p:spPr>
        <p:txBody>
          <a:bodyPr wrap="none">
            <a:spAutoFit/>
          </a:bodyPr>
          <a:lstStyle/>
          <a:p>
            <a:r>
              <a:rPr lang="en-GB" dirty="0" smtClean="0">
                <a:solidFill>
                  <a:schemeClr val="accent1">
                    <a:lumMod val="75000"/>
                  </a:schemeClr>
                </a:solidFill>
                <a:latin typeface="+mj-lt"/>
              </a:rPr>
              <a:t>(</a:t>
            </a:r>
            <a:r>
              <a:rPr lang="en-GB" dirty="0" smtClean="0">
                <a:solidFill>
                  <a:schemeClr val="accent1">
                    <a:lumMod val="75000"/>
                  </a:schemeClr>
                </a:solidFill>
                <a:latin typeface="Consolas" panose="020B0609020204030204" pitchFamily="49" charset="0"/>
              </a:rPr>
              <a:t>&lt;execution&gt;</a:t>
            </a:r>
            <a:r>
              <a:rPr lang="en-GB" dirty="0" smtClean="0">
                <a:solidFill>
                  <a:schemeClr val="accent1">
                    <a:lumMod val="75000"/>
                  </a:schemeClr>
                </a:solidFill>
                <a:latin typeface="+mj-lt"/>
              </a:rPr>
              <a:t>)</a:t>
            </a:r>
            <a:endParaRPr lang="en-GB" dirty="0">
              <a:solidFill>
                <a:schemeClr val="accent1">
                  <a:lumMod val="75000"/>
                </a:schemeClr>
              </a:solidFill>
              <a:latin typeface="+mj-lt"/>
            </a:endParaRPr>
          </a:p>
        </p:txBody>
      </p:sp>
    </p:spTree>
    <p:extLst>
      <p:ext uri="{BB962C8B-B14F-4D97-AF65-F5344CB8AC3E}">
        <p14:creationId xmlns:p14="http://schemas.microsoft.com/office/powerpoint/2010/main" val="5899199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88943"/>
            <a:ext cx="8229600" cy="895841"/>
          </a:xfrm>
        </p:spPr>
        <p:txBody>
          <a:bodyPr>
            <a:noAutofit/>
          </a:bodyPr>
          <a:lstStyle/>
          <a:p>
            <a:r>
              <a:rPr lang="nl-BE" sz="3600" dirty="0" smtClean="0"/>
              <a:t>Paralel Algorithms</a:t>
            </a:r>
            <a:r>
              <a:rPr lang="nl-BE" sz="2800" dirty="0" smtClean="0"/>
              <a:t> </a:t>
            </a:r>
            <a:br>
              <a:rPr lang="nl-BE" sz="2800" dirty="0" smtClean="0"/>
            </a:br>
            <a:r>
              <a:rPr lang="nl-BE" sz="2800" dirty="0" smtClean="0"/>
              <a:t>in </a:t>
            </a:r>
            <a:r>
              <a:rPr lang="nl-BE" sz="2600" dirty="0" smtClean="0">
                <a:latin typeface="Consolas" panose="020B0609020204030204" pitchFamily="49" charset="0"/>
              </a:rPr>
              <a:t>&lt;algorithm</a:t>
            </a:r>
            <a:r>
              <a:rPr lang="nl-BE" sz="2600" dirty="0">
                <a:latin typeface="Consolas" panose="020B0609020204030204" pitchFamily="49" charset="0"/>
              </a:rPr>
              <a:t>&gt;</a:t>
            </a:r>
            <a:r>
              <a:rPr lang="nl-BE" sz="2800" dirty="0"/>
              <a:t>, </a:t>
            </a:r>
            <a:r>
              <a:rPr lang="nl-BE" sz="2600" dirty="0">
                <a:latin typeface="Consolas" panose="020B0609020204030204" pitchFamily="49" charset="0"/>
              </a:rPr>
              <a:t>&lt;numeric</a:t>
            </a:r>
            <a:r>
              <a:rPr lang="nl-BE" sz="2600" dirty="0" smtClean="0">
                <a:latin typeface="Consolas" panose="020B0609020204030204" pitchFamily="49" charset="0"/>
              </a:rPr>
              <a:t>&gt;</a:t>
            </a:r>
            <a:r>
              <a:rPr lang="nl-BE" sz="2800" dirty="0" smtClean="0"/>
              <a:t>, and </a:t>
            </a:r>
            <a:r>
              <a:rPr lang="nl-BE" sz="2600" dirty="0">
                <a:latin typeface="Consolas" panose="020B0609020204030204" pitchFamily="49" charset="0"/>
              </a:rPr>
              <a:t>&lt;</a:t>
            </a:r>
            <a:r>
              <a:rPr lang="nl-BE" sz="2600" dirty="0" smtClean="0">
                <a:latin typeface="Consolas" panose="020B0609020204030204" pitchFamily="49" charset="0"/>
              </a:rPr>
              <a:t>memory&gt;</a:t>
            </a:r>
            <a:endParaRPr lang="nl-BE" sz="2600" dirty="0">
              <a:latin typeface="Consolas" panose="020B0609020204030204" pitchFamily="49"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00" y="1800000"/>
            <a:ext cx="8928000" cy="469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507301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51919"/>
            <a:ext cx="7772400" cy="2154163"/>
          </a:xfrm>
        </p:spPr>
        <p:txBody>
          <a:bodyPr anchor="ctr"/>
          <a:lstStyle/>
          <a:p>
            <a:pPr algn="ctr"/>
            <a:r>
              <a:rPr lang="nl-BE" sz="3600" cap="small" dirty="0" smtClean="0">
                <a:effectLst>
                  <a:outerShdw blurRad="50800" dist="38100" dir="2700000" algn="tl" rotWithShape="0">
                    <a:prstClr val="black">
                      <a:alpha val="40000"/>
                    </a:prstClr>
                  </a:outerShdw>
                </a:effectLst>
                <a:latin typeface="Arial Black" panose="020B0A04020102020204" pitchFamily="34" charset="0"/>
              </a:rPr>
              <a:t>- PART II -</a:t>
            </a:r>
            <a:r>
              <a:rPr lang="nl-BE" sz="3600" i="1" cap="small" dirty="0" smtClean="0">
                <a:effectLst>
                  <a:outerShdw blurRad="50800" dist="38100" dir="2700000" algn="tl" rotWithShape="0">
                    <a:prstClr val="black">
                      <a:alpha val="40000"/>
                    </a:prstClr>
                  </a:outerShdw>
                </a:effectLst>
                <a:latin typeface="Arial Black" panose="020B0A04020102020204" pitchFamily="34" charset="0"/>
              </a:rPr>
              <a:t/>
            </a:r>
            <a:br>
              <a:rPr lang="nl-BE" sz="36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
            </a:r>
            <a:br>
              <a:rPr lang="nl-BE" sz="60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The C++</a:t>
            </a:r>
            <a:br>
              <a:rPr lang="nl-BE" sz="60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Standard Library</a:t>
            </a:r>
            <a:endParaRPr lang="nl-BE" sz="6000" i="1" cap="small" dirty="0">
              <a:effectLst>
                <a:outerShdw blurRad="50800" dist="38100" dir="2700000" algn="tl" rotWithShape="0">
                  <a:prstClr val="black">
                    <a:alpha val="40000"/>
                  </a:prstClr>
                </a:outerShdw>
              </a:effectLst>
              <a:latin typeface="Arial Black" panose="020B0A04020102020204" pitchFamily="34" charset="0"/>
            </a:endParaRPr>
          </a:p>
        </p:txBody>
      </p:sp>
    </p:spTree>
    <p:extLst>
      <p:ext uri="{BB962C8B-B14F-4D97-AF65-F5344CB8AC3E}">
        <p14:creationId xmlns:p14="http://schemas.microsoft.com/office/powerpoint/2010/main" val="318518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For</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&gt; in{ </a:t>
            </a:r>
            <a:r>
              <a:rPr lang="en-US" sz="2000" dirty="0">
                <a:solidFill>
                  <a:srgbClr val="008000"/>
                </a:solidFill>
                <a:latin typeface="Consolas" panose="020B0609020204030204" pitchFamily="49" charset="0"/>
              </a:rPr>
              <a:t>/* ... */</a:t>
            </a:r>
            <a:r>
              <a:rPr lang="en-US" sz="2000" dirty="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a:t>
            </a:r>
            <a:endParaRPr lang="en-GB" sz="2000" dirty="0" smtClean="0">
              <a:solidFill>
                <a:srgbClr val="000000"/>
              </a:solidFill>
              <a:latin typeface="Consolas" panose="020B0609020204030204" pitchFamily="49"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solidFill>
                  <a:srgbClr val="0000FF"/>
                </a:solidFill>
                <a:latin typeface="Consolas" panose="020B0609020204030204" pitchFamily="49" charset="0"/>
              </a:rPr>
              <a:t>for </a:t>
            </a:r>
            <a:r>
              <a:rPr lang="en-GB" sz="2000" dirty="0" smtClean="0">
                <a:latin typeface="Consolas" panose="020B0609020204030204" pitchFamily="49" charset="0"/>
              </a:rPr>
              <a:t>(</a:t>
            </a:r>
            <a:r>
              <a:rPr lang="en-GB" sz="2000" dirty="0" smtClean="0">
                <a:solidFill>
                  <a:srgbClr val="0000FF"/>
                </a:solidFill>
                <a:latin typeface="Consolas" panose="020B0609020204030204" pitchFamily="49" charset="0"/>
              </a:rPr>
              <a:t>int </a:t>
            </a:r>
            <a:r>
              <a:rPr lang="en-GB" sz="2000" dirty="0">
                <a:latin typeface="Consolas" panose="020B0609020204030204" pitchFamily="49" charset="0"/>
              </a:rPr>
              <a:t>i</a:t>
            </a:r>
            <a:r>
              <a:rPr lang="en-GB" sz="2000" dirty="0" smtClean="0">
                <a:latin typeface="Consolas" panose="020B0609020204030204" pitchFamily="49" charset="0"/>
              </a:rPr>
              <a:t> : in)</a:t>
            </a: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j = 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out.push_back(j);</a:t>
            </a:r>
          </a:p>
          <a:p>
            <a:pPr marL="0" indent="0" defTabSz="360000">
              <a:lnSpc>
                <a:spcPct val="107000"/>
              </a:lnSpc>
              <a:buNone/>
            </a:pPr>
            <a:r>
              <a:rPr lang="en-GB" sz="2000" dirty="0">
                <a:latin typeface="Consolas" panose="020B0609020204030204" pitchFamily="49" charset="0"/>
              </a:rPr>
              <a:t>}</a:t>
            </a:r>
            <a:endParaRPr lang="en-GB" sz="2000" dirty="0" smtClean="0">
              <a:latin typeface="Consolas" panose="020B0609020204030204" pitchFamily="49"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285728437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For</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latin typeface="Consolas" panose="020B0609020204030204" pitchFamily="49" charset="0"/>
              </a:rPr>
              <a:t>vector</a:t>
            </a:r>
            <a:r>
              <a:rPr lang="en-US" sz="2000" dirty="0" smtClean="0">
                <a:solidFill>
                  <a:srgbClr val="000000"/>
                </a:solidFill>
                <a:effectLst/>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in{ </a:t>
            </a:r>
            <a:r>
              <a:rPr lang="en-US" sz="2000" dirty="0" smtClean="0">
                <a:solidFill>
                  <a:srgbClr val="008000"/>
                </a:solidFill>
                <a:latin typeface="Consolas" panose="020B0609020204030204" pitchFamily="49" charset="0"/>
              </a:rPr>
              <a:t>/* ... */</a:t>
            </a:r>
            <a:r>
              <a:rPr lang="en-US" sz="2000" dirty="0" smtClean="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latin typeface="Consolas" panose="020B0609020204030204" pitchFamily="49" charset="0"/>
              </a:rPr>
              <a:t>std::for_each(cbegin(in), cend(in),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i)</a:t>
            </a: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j = 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out.push_back(j);</a:t>
            </a:r>
          </a:p>
          <a:p>
            <a:pPr marL="0" indent="0" defTabSz="360000">
              <a:lnSpc>
                <a:spcPct val="107000"/>
              </a:lnSpc>
              <a:buNone/>
            </a:pPr>
            <a:r>
              <a:rPr lang="en-GB" sz="2000" dirty="0" smtClean="0">
                <a:latin typeface="Consolas" panose="020B0609020204030204" pitchFamily="49" charset="0"/>
              </a:rPr>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281285422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For</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&gt; in{ </a:t>
            </a:r>
            <a:r>
              <a:rPr lang="en-US" sz="2000" dirty="0">
                <a:solidFill>
                  <a:srgbClr val="008000"/>
                </a:solidFill>
                <a:latin typeface="Consolas" panose="020B0609020204030204" pitchFamily="49" charset="0"/>
              </a:rPr>
              <a:t>/* ... */</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8000"/>
                </a:solidFill>
                <a:latin typeface="Consolas" panose="020B0609020204030204" pitchFamily="49" charset="0"/>
              </a:rPr>
              <a:t>// execution policies</a:t>
            </a: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latin typeface="Consolas" panose="020B0609020204030204" pitchFamily="49" charset="0"/>
              </a:rPr>
              <a:t>std::for_each(</a:t>
            </a:r>
            <a:r>
              <a:rPr lang="en-GB" sz="2000" dirty="0" smtClean="0">
                <a:effectLst>
                  <a:glow rad="254000">
                    <a:srgbClr val="FFFF00">
                      <a:alpha val="40000"/>
                    </a:srgbClr>
                  </a:glow>
                </a:effectLst>
                <a:latin typeface="Consolas" panose="020B0609020204030204" pitchFamily="49" charset="0"/>
              </a:rPr>
              <a:t>par</a:t>
            </a:r>
            <a:r>
              <a:rPr lang="en-GB" sz="2000" dirty="0" smtClean="0">
                <a:latin typeface="Consolas" panose="020B0609020204030204" pitchFamily="49" charset="0"/>
              </a:rPr>
              <a:t>, cbegin(in), cend(in),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i)</a:t>
            </a: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j = 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out.push_back(j);</a:t>
            </a:r>
          </a:p>
          <a:p>
            <a:pPr marL="0" indent="0" defTabSz="360000">
              <a:lnSpc>
                <a:spcPct val="107000"/>
              </a:lnSpc>
              <a:buNone/>
            </a:pPr>
            <a:r>
              <a:rPr lang="en-GB" sz="2000" dirty="0" smtClean="0">
                <a:latin typeface="Consolas" panose="020B0609020204030204" pitchFamily="49" charset="0"/>
              </a:rPr>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64310419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Synchronization</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&gt; in{ </a:t>
            </a:r>
            <a:r>
              <a:rPr lang="en-US" sz="2000" dirty="0">
                <a:solidFill>
                  <a:srgbClr val="008000"/>
                </a:solidFill>
                <a:latin typeface="Consolas" panose="020B0609020204030204" pitchFamily="49" charset="0"/>
              </a:rPr>
              <a:t>/* ... */</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8000"/>
                </a:solidFill>
                <a:latin typeface="Consolas" panose="020B0609020204030204" pitchFamily="49" charset="0"/>
              </a:rPr>
              <a:t>// execution policies</a:t>
            </a: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effectLst>
                  <a:glow rad="254000">
                    <a:srgbClr val="FFFF00">
                      <a:alpha val="40000"/>
                    </a:srgbClr>
                  </a:glow>
                </a:effectLst>
                <a:latin typeface="Consolas" panose="020B0609020204030204" pitchFamily="49" charset="0"/>
              </a:rPr>
              <a:t>std::mutex m;</a:t>
            </a: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latin typeface="Consolas" panose="020B0609020204030204" pitchFamily="49" charset="0"/>
              </a:rPr>
              <a:t>std::for_each(</a:t>
            </a:r>
            <a:r>
              <a:rPr lang="en-GB" sz="2000" dirty="0" smtClean="0">
                <a:effectLst>
                  <a:glow rad="254000">
                    <a:srgbClr val="FFFF00">
                      <a:alpha val="40000"/>
                    </a:srgbClr>
                  </a:glow>
                </a:effectLst>
                <a:latin typeface="Consolas" panose="020B0609020204030204" pitchFamily="49" charset="0"/>
              </a:rPr>
              <a:t>par</a:t>
            </a:r>
            <a:r>
              <a:rPr lang="en-GB" sz="2000" dirty="0" smtClean="0">
                <a:latin typeface="Consolas" panose="020B0609020204030204" pitchFamily="49" charset="0"/>
              </a:rPr>
              <a:t>, cbegin(in), cend(in),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i)</a:t>
            </a: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j = 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a:effectLst>
                  <a:glow rad="254000">
                    <a:srgbClr val="FFFF00">
                      <a:alpha val="40000"/>
                    </a:srgbClr>
                  </a:glow>
                </a:effectLst>
                <a:latin typeface="Consolas" panose="020B0609020204030204" pitchFamily="49" charset="0"/>
              </a:rPr>
              <a:t>m.lock();</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out.push_back(j);</a:t>
            </a:r>
          </a:p>
          <a:p>
            <a:pPr marL="0" indent="0" defTabSz="360000">
              <a:lnSpc>
                <a:spcPct val="107000"/>
              </a:lnSpc>
              <a:buNone/>
            </a:pPr>
            <a:r>
              <a:rPr lang="en-GB" sz="2000" dirty="0">
                <a:latin typeface="Consolas" panose="020B0609020204030204" pitchFamily="49" charset="0"/>
              </a:rPr>
              <a:t>	</a:t>
            </a:r>
            <a:r>
              <a:rPr lang="en-GB" sz="2000" dirty="0">
                <a:effectLst>
                  <a:glow rad="254000">
                    <a:srgbClr val="FFFF00">
                      <a:alpha val="40000"/>
                    </a:srgbClr>
                  </a:glow>
                </a:effectLst>
                <a:latin typeface="Consolas" panose="020B0609020204030204" pitchFamily="49" charset="0"/>
              </a:rPr>
              <a:t>m.unlock();</a:t>
            </a:r>
          </a:p>
          <a:p>
            <a:pPr marL="0" indent="0" defTabSz="360000">
              <a:lnSpc>
                <a:spcPct val="107000"/>
              </a:lnSpc>
              <a:buNone/>
            </a:pPr>
            <a:r>
              <a:rPr lang="en-GB" sz="2000" dirty="0" smtClean="0">
                <a:latin typeface="Consolas" panose="020B0609020204030204" pitchFamily="49" charset="0"/>
              </a:rPr>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5020290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Limitations of par_unseq</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&gt; in{ </a:t>
            </a:r>
            <a:r>
              <a:rPr lang="en-US" sz="2000" dirty="0">
                <a:solidFill>
                  <a:srgbClr val="008000"/>
                </a:solidFill>
                <a:latin typeface="Consolas" panose="020B0609020204030204" pitchFamily="49" charset="0"/>
              </a:rPr>
              <a:t>/* ... */</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8000"/>
                </a:solidFill>
                <a:latin typeface="Consolas" panose="020B0609020204030204" pitchFamily="49" charset="0"/>
              </a:rPr>
              <a:t>// execution policies</a:t>
            </a: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effectLst/>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effectLst/>
                <a:latin typeface="Consolas" panose="020B0609020204030204" pitchFamily="49" charset="0"/>
              </a:rPr>
              <a:t>std::mutex m</a:t>
            </a:r>
            <a:r>
              <a:rPr lang="en-GB" sz="2000" dirty="0" smtClean="0">
                <a:effectLst/>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latin typeface="Consolas" panose="020B0609020204030204" pitchFamily="49" charset="0"/>
              </a:rPr>
              <a:t>std::for_each(</a:t>
            </a:r>
            <a:r>
              <a:rPr lang="en-GB" sz="2000" dirty="0" smtClean="0">
                <a:effectLst>
                  <a:glow rad="254000">
                    <a:srgbClr val="FFFF00">
                      <a:alpha val="40000"/>
                    </a:srgbClr>
                  </a:glow>
                </a:effectLst>
                <a:latin typeface="Consolas" panose="020B0609020204030204" pitchFamily="49" charset="0"/>
              </a:rPr>
              <a:t>par_unseq</a:t>
            </a:r>
            <a:r>
              <a:rPr lang="en-GB" sz="2000" dirty="0" smtClean="0">
                <a:latin typeface="Consolas" panose="020B0609020204030204" pitchFamily="49" charset="0"/>
              </a:rPr>
              <a:t>, cbegin(in), cend(in),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i){</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j = 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	</a:t>
            </a:r>
            <a:r>
              <a:rPr lang="en-GB" sz="2000" dirty="0">
                <a:effectLst/>
                <a:latin typeface="Consolas" panose="020B0609020204030204" pitchFamily="49" charset="0"/>
              </a:rPr>
              <a:t>m.lock();</a:t>
            </a:r>
          </a:p>
          <a:p>
            <a:pPr marL="0" indent="0" defTabSz="360000">
              <a:lnSpc>
                <a:spcPct val="107000"/>
              </a:lnSpc>
              <a:buNone/>
            </a:pPr>
            <a:r>
              <a:rPr lang="en-GB" sz="2000" dirty="0">
                <a:solidFill>
                  <a:srgbClr val="0000FF"/>
                </a:solidFill>
                <a:effectLst/>
                <a:latin typeface="Consolas" panose="020B0609020204030204" pitchFamily="49" charset="0"/>
              </a:rPr>
              <a:t>	</a:t>
            </a:r>
            <a:r>
              <a:rPr lang="en-GB" sz="2000" dirty="0" smtClean="0">
                <a:effectLst/>
                <a:latin typeface="Consolas" panose="020B0609020204030204" pitchFamily="49" charset="0"/>
              </a:rPr>
              <a:t>out.push_back(j);</a:t>
            </a:r>
          </a:p>
          <a:p>
            <a:pPr marL="0" indent="0" defTabSz="360000">
              <a:lnSpc>
                <a:spcPct val="107000"/>
              </a:lnSpc>
              <a:buNone/>
            </a:pPr>
            <a:r>
              <a:rPr lang="en-GB" sz="2000" dirty="0">
                <a:effectLst/>
                <a:latin typeface="Consolas" panose="020B0609020204030204" pitchFamily="49" charset="0"/>
              </a:rPr>
              <a:t>	m.unlock();</a:t>
            </a:r>
          </a:p>
          <a:p>
            <a:pPr marL="0" indent="0" defTabSz="360000">
              <a:lnSpc>
                <a:spcPct val="107000"/>
              </a:lnSpc>
              <a:buNone/>
            </a:pPr>
            <a:r>
              <a:rPr lang="en-GB" sz="2000" dirty="0" smtClean="0">
                <a:latin typeface="Consolas" panose="020B0609020204030204" pitchFamily="49" charset="0"/>
              </a:rPr>
              <a:t>});</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5157192"/>
            <a:ext cx="720080" cy="720080"/>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26712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Parallel </a:t>
            </a:r>
            <a:r>
              <a:rPr lang="nl-BE" sz="3600" dirty="0" smtClean="0"/>
              <a:t>“for (int i = 0; i &lt; n; ++i)”</a:t>
            </a:r>
            <a:endParaRPr lang="nl-BE" sz="3600"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latin typeface="Consolas" panose="020B0609020204030204" pitchFamily="49" charset="0"/>
              </a:rPr>
              <a:t>std</a:t>
            </a:r>
            <a:r>
              <a:rPr lang="en-US" sz="2000" dirty="0">
                <a:solidFill>
                  <a:srgbClr val="000000"/>
                </a:solidFill>
                <a:latin typeface="Consolas" panose="020B0609020204030204" pitchFamily="49" charset="0"/>
              </a:rPr>
              <a:t>::</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p>
          <a:p>
            <a:pPr marL="0" indent="0" defTabSz="360000">
              <a:lnSpc>
                <a:spcPct val="107000"/>
              </a:lnSpc>
              <a:buNone/>
            </a:pPr>
            <a:r>
              <a:rPr lang="en-US" sz="2000" dirty="0" smtClean="0">
                <a:solidFill>
                  <a:srgbClr val="0000FF"/>
                </a:solidFill>
                <a:latin typeface="Consolas" panose="020B0609020204030204" pitchFamily="49" charset="0"/>
              </a:rPr>
              <a:t>const int</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 = </a:t>
            </a:r>
            <a:r>
              <a:rPr lang="en-US" sz="2000" dirty="0">
                <a:solidFill>
                  <a:srgbClr val="008000"/>
                </a:solidFill>
                <a:latin typeface="Consolas" panose="020B0609020204030204" pitchFamily="49" charset="0"/>
              </a:rPr>
              <a:t>/* ... </a:t>
            </a:r>
            <a:r>
              <a:rPr lang="en-US" sz="2000" dirty="0" smtClean="0">
                <a:solidFill>
                  <a:srgbClr val="008000"/>
                </a:solidFill>
                <a:latin typeface="Consolas" panose="020B0609020204030204" pitchFamily="49" charset="0"/>
              </a:rPr>
              <a:t>*/</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solidFill>
                  <a:srgbClr val="0000FF"/>
                </a:solidFill>
                <a:latin typeface="Consolas" panose="020B0609020204030204" pitchFamily="49" charset="0"/>
              </a:rPr>
              <a:t>for</a:t>
            </a:r>
            <a:r>
              <a:rPr lang="en-GB" sz="2000" dirty="0" smtClean="0">
                <a:latin typeface="Consolas" panose="020B0609020204030204" pitchFamily="49" charset="0"/>
              </a:rPr>
              <a:t> (</a:t>
            </a:r>
            <a:r>
              <a:rPr lang="en-GB" sz="2000" dirty="0">
                <a:solidFill>
                  <a:srgbClr val="0000FF"/>
                </a:solidFill>
                <a:latin typeface="Consolas" panose="020B0609020204030204" pitchFamily="49" charset="0"/>
              </a:rPr>
              <a:t>int</a:t>
            </a:r>
            <a:r>
              <a:rPr lang="en-GB" sz="2000" dirty="0" smtClean="0">
                <a:latin typeface="Consolas" panose="020B0609020204030204" pitchFamily="49" charset="0"/>
              </a:rPr>
              <a:t> i = 0; i &lt; n; ++i) {</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latin typeface="Consolas" panose="020B0609020204030204" pitchFamily="49" charset="0"/>
              </a:rPr>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107275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373545"/>
                </a:solidFill>
              </a:rPr>
              <a:t>Parallel </a:t>
            </a:r>
            <a:r>
              <a:rPr lang="nl-BE" sz="3600" dirty="0">
                <a:solidFill>
                  <a:srgbClr val="373545"/>
                </a:solidFill>
              </a:rPr>
              <a:t>“for (int i = 0; i &lt; n; ++i)”</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latin typeface="Consolas" panose="020B0609020204030204" pitchFamily="49" charset="0"/>
              </a:rPr>
              <a:t>std</a:t>
            </a:r>
            <a:r>
              <a:rPr lang="en-US" sz="2000" dirty="0">
                <a:solidFill>
                  <a:srgbClr val="000000"/>
                </a:solidFill>
                <a:latin typeface="Consolas" panose="020B0609020204030204" pitchFamily="49" charset="0"/>
              </a:rPr>
              <a:t>::</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p>
          <a:p>
            <a:pPr marL="0" indent="0" defTabSz="360000">
              <a:lnSpc>
                <a:spcPct val="107000"/>
              </a:lnSpc>
              <a:buNone/>
            </a:pPr>
            <a:r>
              <a:rPr lang="en-US" sz="2000" dirty="0" err="1" smtClean="0">
                <a:solidFill>
                  <a:srgbClr val="0000FF"/>
                </a:solidFill>
                <a:latin typeface="Consolas" panose="020B0609020204030204" pitchFamily="49" charset="0"/>
              </a:rPr>
              <a:t>const</a:t>
            </a:r>
            <a:r>
              <a:rPr lang="en-US" sz="2000" dirty="0" smtClean="0">
                <a:solidFill>
                  <a:srgbClr val="0000FF"/>
                </a:solidFill>
                <a:latin typeface="Consolas" panose="020B0609020204030204" pitchFamily="49" charset="0"/>
              </a:rPr>
              <a:t> </a:t>
            </a:r>
            <a:r>
              <a:rPr lang="en-US" sz="2000" dirty="0" err="1" smtClean="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 = </a:t>
            </a:r>
            <a:r>
              <a:rPr lang="en-US" sz="2000" dirty="0">
                <a:solidFill>
                  <a:srgbClr val="008000"/>
                </a:solidFill>
                <a:latin typeface="Consolas" panose="020B0609020204030204" pitchFamily="49" charset="0"/>
              </a:rPr>
              <a:t>/* ... */</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using</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	</a:t>
            </a:r>
            <a:r>
              <a:rPr lang="en-GB" sz="2000" dirty="0">
                <a:solidFill>
                  <a:srgbClr val="008000"/>
                </a:solidFill>
                <a:latin typeface="Consolas" panose="020B0609020204030204" pitchFamily="49" charset="0"/>
              </a:rPr>
              <a:t>// execution </a:t>
            </a:r>
            <a:r>
              <a:rPr lang="en-GB" sz="2000" dirty="0" smtClean="0">
                <a:solidFill>
                  <a:srgbClr val="008000"/>
                </a:solidFill>
                <a:latin typeface="Consolas" panose="020B0609020204030204" pitchFamily="49" charset="0"/>
              </a:rPr>
              <a:t>policies</a:t>
            </a:r>
            <a:endParaRPr lang="en-GB" sz="2000" dirty="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latin typeface="Consolas" panose="020B0609020204030204" pitchFamily="49" charset="0"/>
              </a:rPr>
              <a:t>std::</a:t>
            </a:r>
            <a:r>
              <a:rPr lang="en-GB" sz="2000" dirty="0" smtClean="0">
                <a:latin typeface="Consolas" panose="020B0609020204030204" pitchFamily="49" charset="0"/>
              </a:rPr>
              <a:t>for_each(</a:t>
            </a:r>
            <a:r>
              <a:rPr lang="en-GB" sz="2000" dirty="0" smtClean="0">
                <a:effectLst>
                  <a:glow rad="254000">
                    <a:srgbClr val="FFFF00">
                      <a:alpha val="40000"/>
                    </a:srgbClr>
                  </a:glow>
                </a:effectLst>
                <a:latin typeface="Consolas" panose="020B0609020204030204" pitchFamily="49" charset="0"/>
              </a:rPr>
              <a:t>par</a:t>
            </a:r>
            <a:r>
              <a:rPr lang="en-GB" sz="2000" dirty="0" smtClean="0">
                <a:latin typeface="Consolas" panose="020B0609020204030204" pitchFamily="49" charset="0"/>
              </a:rPr>
              <a:t>, 0, n, [](</a:t>
            </a:r>
            <a:r>
              <a:rPr lang="en-GB" sz="2000" dirty="0">
                <a:solidFill>
                  <a:srgbClr val="0000FF"/>
                </a:solidFill>
                <a:latin typeface="Consolas" panose="020B0609020204030204" pitchFamily="49" charset="0"/>
              </a:rPr>
              <a:t>int</a:t>
            </a:r>
            <a:r>
              <a:rPr lang="en-GB" sz="2000" dirty="0" smtClean="0">
                <a:latin typeface="Consolas" panose="020B0609020204030204" pitchFamily="49" charset="0"/>
              </a:rPr>
              <a:t> i) {</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DoSomething(i);</a:t>
            </a:r>
            <a:endParaRPr lang="en-GB" sz="2000" dirty="0">
              <a:solidFill>
                <a:srgbClr val="0000FF"/>
              </a:solidFill>
              <a:latin typeface="Consolas" panose="020B0609020204030204" pitchFamily="49" charset="0"/>
            </a:endParaRPr>
          </a:p>
          <a:p>
            <a:pPr marL="0" indent="0" defTabSz="360000">
              <a:lnSpc>
                <a:spcPct val="107000"/>
              </a:lnSpc>
              <a:buNone/>
            </a:pPr>
            <a:r>
              <a:rPr lang="en-GB" sz="2000" dirty="0" smtClean="0">
                <a:latin typeface="Consolas" panose="020B0609020204030204" pitchFamily="49" charset="0"/>
              </a:rPr>
              <a:t>});</a:t>
            </a: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645024"/>
            <a:ext cx="432048" cy="432048"/>
          </a:xfrm>
          <a:prstGeom prst="ellipse">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1803820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373545"/>
                </a:solidFill>
              </a:rPr>
              <a:t>Parallel </a:t>
            </a:r>
            <a:r>
              <a:rPr lang="nl-BE" sz="3600" dirty="0">
                <a:solidFill>
                  <a:srgbClr val="373545"/>
                </a:solidFill>
              </a:rPr>
              <a:t>“for (int i = 0; i &lt; n; ++i)”</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00"/>
                </a:solidFill>
                <a:latin typeface="Consolas" panose="020B0609020204030204" pitchFamily="49" charset="0"/>
              </a:rPr>
              <a:t>std</a:t>
            </a:r>
            <a:r>
              <a:rPr lang="en-US" sz="2000" dirty="0">
                <a:solidFill>
                  <a:srgbClr val="000000"/>
                </a:solidFill>
                <a:latin typeface="Consolas" panose="020B0609020204030204" pitchFamily="49" charset="0"/>
              </a:rPr>
              <a:t>::</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out;</a:t>
            </a:r>
          </a:p>
          <a:p>
            <a:pPr marL="0" indent="0" defTabSz="360000">
              <a:lnSpc>
                <a:spcPct val="107000"/>
              </a:lnSpc>
              <a:buNone/>
            </a:pPr>
            <a:r>
              <a:rPr lang="en-US" sz="2000" dirty="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 = </a:t>
            </a:r>
            <a:r>
              <a:rPr lang="en-US" sz="2000" dirty="0">
                <a:solidFill>
                  <a:srgbClr val="008000"/>
                </a:solidFill>
                <a:latin typeface="Consolas" panose="020B0609020204030204" pitchFamily="49" charset="0"/>
              </a:rPr>
              <a:t>/* ... */</a:t>
            </a:r>
            <a:r>
              <a:rPr lang="en-US"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using</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	</a:t>
            </a:r>
            <a:r>
              <a:rPr lang="en-GB" sz="2000" dirty="0">
                <a:solidFill>
                  <a:srgbClr val="008000"/>
                </a:solidFill>
                <a:latin typeface="Consolas" panose="020B0609020204030204" pitchFamily="49" charset="0"/>
              </a:rPr>
              <a:t>// execution </a:t>
            </a:r>
            <a:r>
              <a:rPr lang="en-GB" sz="2000" dirty="0" smtClean="0">
                <a:solidFill>
                  <a:srgbClr val="008000"/>
                </a:solidFill>
                <a:latin typeface="Consolas" panose="020B0609020204030204" pitchFamily="49" charset="0"/>
              </a:rPr>
              <a:t>policies</a:t>
            </a:r>
            <a:endParaRPr lang="en-GB" sz="2000" dirty="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latin typeface="Consolas" panose="020B0609020204030204" pitchFamily="49" charset="0"/>
              </a:rPr>
              <a:t>std::</a:t>
            </a:r>
            <a:r>
              <a:rPr lang="en-GB" sz="2000" dirty="0" smtClean="0">
                <a:latin typeface="Consolas" panose="020B0609020204030204" pitchFamily="49" charset="0"/>
              </a:rPr>
              <a:t>for_each(</a:t>
            </a:r>
            <a:r>
              <a:rPr lang="en-GB" sz="2000" dirty="0" smtClean="0">
                <a:effectLst>
                  <a:glow rad="254000">
                    <a:srgbClr val="FFFF00">
                      <a:alpha val="40000"/>
                    </a:srgbClr>
                  </a:glow>
                </a:effectLst>
                <a:latin typeface="Consolas" panose="020B0609020204030204" pitchFamily="49" charset="0"/>
              </a:rPr>
              <a:t>par</a:t>
            </a:r>
            <a:r>
              <a:rPr lang="en-GB" sz="2000" dirty="0" smtClean="0">
                <a:latin typeface="Consolas" panose="020B0609020204030204" pitchFamily="49" charset="0"/>
              </a:rPr>
              <a:t>, </a:t>
            </a:r>
            <a:br>
              <a:rPr lang="en-GB" sz="2000" dirty="0" smtClean="0">
                <a:latin typeface="Consolas" panose="020B0609020204030204" pitchFamily="49" charset="0"/>
              </a:rPr>
            </a:br>
            <a:r>
              <a:rPr lang="en-GB" sz="2000" dirty="0" smtClean="0">
                <a:latin typeface="Consolas" panose="020B0609020204030204" pitchFamily="49" charset="0"/>
              </a:rPr>
              <a:t>	</a:t>
            </a:r>
            <a:r>
              <a:rPr lang="en-GB" sz="2000" dirty="0">
                <a:effectLst>
                  <a:glow rad="254000">
                    <a:srgbClr val="FFFF00">
                      <a:alpha val="40000"/>
                    </a:srgbClr>
                  </a:glow>
                </a:effectLst>
                <a:latin typeface="Consolas" panose="020B0609020204030204" pitchFamily="49" charset="0"/>
              </a:rPr>
              <a:t>boost::make_counting_iterator(</a:t>
            </a:r>
            <a:r>
              <a:rPr lang="en-GB" sz="2000" dirty="0" smtClean="0">
                <a:latin typeface="Consolas" panose="020B0609020204030204" pitchFamily="49" charset="0"/>
              </a:rPr>
              <a:t>0</a:t>
            </a:r>
            <a:r>
              <a:rPr lang="en-GB" sz="2000" dirty="0">
                <a:effectLst>
                  <a:glow rad="254000">
                    <a:srgbClr val="FFFF00">
                      <a:alpha val="40000"/>
                    </a:srgbClr>
                  </a:glow>
                </a:effectLst>
                <a:latin typeface="Consolas" panose="020B0609020204030204" pitchFamily="49" charset="0"/>
              </a:rPr>
              <a:t>)</a:t>
            </a:r>
            <a:r>
              <a:rPr lang="en-GB" sz="2000" dirty="0" smtClean="0">
                <a:latin typeface="Consolas" panose="020B0609020204030204" pitchFamily="49" charset="0"/>
              </a:rPr>
              <a:t>, </a:t>
            </a:r>
          </a:p>
          <a:p>
            <a:pPr marL="0" indent="0" defTabSz="360000">
              <a:lnSpc>
                <a:spcPct val="107000"/>
              </a:lnSpc>
              <a:buNone/>
            </a:pPr>
            <a:r>
              <a:rPr lang="en-GB" sz="2000" dirty="0" smtClean="0">
                <a:latin typeface="Consolas" panose="020B0609020204030204" pitchFamily="49" charset="0"/>
              </a:rPr>
              <a:t>	</a:t>
            </a:r>
            <a:r>
              <a:rPr lang="en-GB" sz="2000" dirty="0">
                <a:effectLst>
                  <a:glow rad="254000">
                    <a:srgbClr val="FFFF00">
                      <a:alpha val="40000"/>
                    </a:srgbClr>
                  </a:glow>
                </a:effectLst>
                <a:latin typeface="Consolas" panose="020B0609020204030204" pitchFamily="49" charset="0"/>
              </a:rPr>
              <a:t>boost::make_counting_iterator(</a:t>
            </a:r>
            <a:r>
              <a:rPr lang="en-GB" sz="2000" dirty="0" smtClean="0">
                <a:latin typeface="Consolas" panose="020B0609020204030204" pitchFamily="49" charset="0"/>
              </a:rPr>
              <a:t>n</a:t>
            </a:r>
            <a:r>
              <a:rPr lang="en-GB" sz="2000" dirty="0">
                <a:effectLst>
                  <a:glow rad="254000">
                    <a:srgbClr val="FFFF00">
                      <a:alpha val="40000"/>
                    </a:srgbClr>
                  </a:glow>
                </a:effectLst>
                <a:latin typeface="Consolas" panose="020B0609020204030204" pitchFamily="49" charset="0"/>
              </a:rPr>
              <a:t>)</a:t>
            </a:r>
            <a:r>
              <a:rPr lang="en-GB" sz="2000" dirty="0" smtClean="0">
                <a:latin typeface="Consolas" panose="020B0609020204030204" pitchFamily="49" charset="0"/>
              </a:rPr>
              <a:t>, </a:t>
            </a:r>
          </a:p>
          <a:p>
            <a:pPr marL="0" indent="0" defTabSz="360000">
              <a:lnSpc>
                <a:spcPct val="107000"/>
              </a:lnSpc>
              <a:buNone/>
            </a:pPr>
            <a:r>
              <a:rPr lang="en-GB" sz="2000" dirty="0">
                <a:latin typeface="Consolas" panose="020B0609020204030204" pitchFamily="49" charset="0"/>
              </a:rPr>
              <a:t>	</a:t>
            </a:r>
            <a:r>
              <a:rPr lang="en-GB" sz="2000" dirty="0" smtClean="0">
                <a:latin typeface="Consolas" panose="020B0609020204030204" pitchFamily="49" charset="0"/>
              </a:rPr>
              <a:t>[](</a:t>
            </a:r>
            <a:r>
              <a:rPr lang="en-GB" sz="2000" dirty="0">
                <a:solidFill>
                  <a:srgbClr val="0000FF"/>
                </a:solidFill>
                <a:latin typeface="Consolas" panose="020B0609020204030204" pitchFamily="49" charset="0"/>
              </a:rPr>
              <a:t>int</a:t>
            </a:r>
            <a:r>
              <a:rPr lang="en-GB" sz="2000" dirty="0" smtClean="0">
                <a:latin typeface="Consolas" panose="020B0609020204030204" pitchFamily="49" charset="0"/>
              </a:rPr>
              <a:t> i) { DoSomething(i);</a:t>
            </a: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smtClean="0">
                <a:latin typeface="Consolas" panose="020B0609020204030204" pitchFamily="49" charset="0"/>
              </a:rPr>
              <a:t>);</a:t>
            </a:r>
          </a:p>
        </p:txBody>
      </p:sp>
      <p:sp>
        <p:nvSpPr>
          <p:cNvPr id="9" name="Rectangle 8"/>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41474661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Exceptions?</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vector</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&gt; in{ </a:t>
            </a:r>
            <a:r>
              <a:rPr lang="en-US" sz="2000" dirty="0">
                <a:solidFill>
                  <a:srgbClr val="008000"/>
                </a:solidFill>
                <a:latin typeface="Consolas" panose="020B0609020204030204" pitchFamily="49" charset="0"/>
              </a:rPr>
              <a:t>/* ... */</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endParaRPr lang="nl-BE"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using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FF"/>
                </a:solidFill>
                <a:latin typeface="Consolas" panose="020B0609020204030204" pitchFamily="49" charset="0"/>
              </a:rPr>
              <a:t>namespace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std::execution</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8000"/>
                </a:solidFill>
                <a:latin typeface="Consolas" panose="020B0609020204030204" pitchFamily="49" charset="0"/>
              </a:rPr>
              <a:t>// execution policies</a:t>
            </a: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endParaRPr lang="en-GB" sz="2000" dirty="0" smtClean="0">
              <a:solidFill>
                <a:srgbClr val="000000"/>
              </a:solidFill>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latin typeface="Consolas" panose="020B0609020204030204" pitchFamily="49" charset="0"/>
              </a:rPr>
              <a:t>std::for_each(</a:t>
            </a:r>
            <a:r>
              <a:rPr lang="en-GB" sz="2000" dirty="0" smtClean="0">
                <a:effectLst>
                  <a:glow rad="254000">
                    <a:srgbClr val="FFFF00">
                      <a:alpha val="40000"/>
                    </a:srgbClr>
                  </a:glow>
                </a:effectLst>
                <a:latin typeface="Consolas" panose="020B0609020204030204" pitchFamily="49" charset="0"/>
              </a:rPr>
              <a:t>par</a:t>
            </a:r>
            <a:r>
              <a:rPr lang="en-GB" sz="2000" dirty="0" smtClean="0">
                <a:latin typeface="Consolas" panose="020B0609020204030204" pitchFamily="49" charset="0"/>
              </a:rPr>
              <a:t>, cbegin(in), cend(in), [](</a:t>
            </a:r>
            <a:r>
              <a:rPr lang="en-GB" sz="2000" dirty="0" smtClean="0">
                <a:solidFill>
                  <a:srgbClr val="0000FF"/>
                </a:solidFill>
                <a:latin typeface="Consolas" panose="020B0609020204030204" pitchFamily="49" charset="0"/>
              </a:rPr>
              <a:t>int </a:t>
            </a:r>
            <a:r>
              <a:rPr lang="en-GB" sz="2000" dirty="0" smtClean="0">
                <a:latin typeface="Consolas" panose="020B0609020204030204" pitchFamily="49" charset="0"/>
              </a:rPr>
              <a:t>i)</a:t>
            </a:r>
            <a:r>
              <a:rPr lang="en-GB" sz="2000" dirty="0" smtClean="0">
                <a:solidFill>
                  <a:srgbClr val="0000FF"/>
                </a:solidFill>
                <a:latin typeface="Consolas" panose="020B0609020204030204" pitchFamily="49" charset="0"/>
              </a:rPr>
              <a:t> </a:t>
            </a:r>
            <a:r>
              <a:rPr lang="en-GB" sz="2000" dirty="0" smtClean="0">
                <a:latin typeface="Consolas" panose="020B0609020204030204" pitchFamily="49" charset="0"/>
              </a:rPr>
              <a:t>{</a:t>
            </a: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latin typeface="Consolas" panose="020B0609020204030204" pitchFamily="49" charset="0"/>
              </a:rPr>
              <a:t>DoSomething(i);		</a:t>
            </a:r>
            <a:endParaRPr lang="en-GB" sz="2000" dirty="0">
              <a:solidFill>
                <a:srgbClr val="008000"/>
              </a:solidFill>
              <a:latin typeface="Consolas" panose="020B0609020204030204" pitchFamily="49" charset="0"/>
            </a:endParaRPr>
          </a:p>
          <a:p>
            <a:pPr marL="0" indent="0" defTabSz="360000">
              <a:lnSpc>
                <a:spcPct val="107000"/>
              </a:lnSpc>
              <a:buNone/>
            </a:pPr>
            <a:r>
              <a:rPr lang="en-GB" sz="2000" dirty="0" smtClean="0">
                <a:latin typeface="Consolas" panose="020B0609020204030204" pitchFamily="49" charset="0"/>
              </a:rPr>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
        <p:nvSpPr>
          <p:cNvPr id="7" name="Rectangle 6"/>
          <p:cNvSpPr/>
          <p:nvPr/>
        </p:nvSpPr>
        <p:spPr>
          <a:xfrm>
            <a:off x="3563888" y="3532946"/>
            <a:ext cx="4416594" cy="400110"/>
          </a:xfrm>
          <a:prstGeom prst="rect">
            <a:avLst/>
          </a:prstGeom>
        </p:spPr>
        <p:txBody>
          <a:bodyPr wrap="none">
            <a:spAutoFit/>
          </a:bodyPr>
          <a:lstStyle/>
          <a:p>
            <a:r>
              <a:rPr lang="en-GB" sz="2000" dirty="0">
                <a:solidFill>
                  <a:srgbClr val="008000"/>
                </a:solidFill>
                <a:latin typeface="Consolas" panose="020B0609020204030204" pitchFamily="49" charset="0"/>
                <a:ea typeface="+mj-ea"/>
                <a:cs typeface="+mj-cs"/>
              </a:rPr>
              <a:t>// what if DoSomething throws?</a:t>
            </a:r>
            <a:endParaRPr lang="en-GB" dirty="0"/>
          </a:p>
        </p:txBody>
      </p:sp>
    </p:spTree>
    <p:extLst>
      <p:ext uri="{BB962C8B-B14F-4D97-AF65-F5344CB8AC3E}">
        <p14:creationId xmlns:p14="http://schemas.microsoft.com/office/powerpoint/2010/main" val="168620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Exceptions?</a:t>
            </a:r>
            <a:endParaRPr lang="nl-BE"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nl-BE" dirty="0" smtClean="0">
                <a:latin typeface="Consolas" panose="020B0609020204030204" pitchFamily="49" charset="0"/>
              </a:rPr>
              <a:t> std::terminate</a:t>
            </a:r>
            <a:r>
              <a:rPr lang="nl-BE" dirty="0" smtClean="0"/>
              <a:t>!</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131982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r>
              <a:rPr lang="nl-BE" sz="3200" dirty="0" smtClean="0"/>
              <a:t>Chapter 1: Numerics and Math</a:t>
            </a:r>
          </a:p>
          <a:p>
            <a:r>
              <a:rPr lang="nl-BE" sz="3200" dirty="0" smtClean="0"/>
              <a:t>Chapter 2: General Utilities</a:t>
            </a:r>
          </a:p>
          <a:p>
            <a:r>
              <a:rPr lang="nl-BE" sz="3200" dirty="0" smtClean="0"/>
              <a:t>Chapter 3: Containers</a:t>
            </a:r>
          </a:p>
          <a:p>
            <a:r>
              <a:rPr lang="nl-BE" sz="3200" dirty="0" smtClean="0"/>
              <a:t>Chapter 4: Algorithms</a:t>
            </a:r>
          </a:p>
          <a:p>
            <a:r>
              <a:rPr lang="nl-BE" sz="3200" dirty="0" smtClean="0"/>
              <a:t>Chapter 5: Stream IO</a:t>
            </a:r>
          </a:p>
          <a:p>
            <a:r>
              <a:rPr lang="nl-BE" sz="3200" dirty="0" smtClean="0"/>
              <a:t>Chapter 6: Characters and Strings</a:t>
            </a:r>
          </a:p>
          <a:p>
            <a:r>
              <a:rPr lang="nl-BE" sz="3200" dirty="0" smtClean="0"/>
              <a:t>Chapter 7: Concurrency</a:t>
            </a:r>
          </a:p>
          <a:p>
            <a:r>
              <a:rPr lang="nl-BE" sz="3200" dirty="0" smtClean="0"/>
              <a:t>Chapter 8: Diagnostics</a:t>
            </a:r>
            <a:endParaRPr lang="nl-BE" sz="3200" dirty="0"/>
          </a:p>
        </p:txBody>
      </p:sp>
    </p:spTree>
    <p:extLst>
      <p:ext uri="{BB962C8B-B14F-4D97-AF65-F5344CB8AC3E}">
        <p14:creationId xmlns:p14="http://schemas.microsoft.com/office/powerpoint/2010/main" val="2503489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88943"/>
            <a:ext cx="8229600" cy="895841"/>
          </a:xfrm>
        </p:spPr>
        <p:txBody>
          <a:bodyPr>
            <a:normAutofit fontScale="90000"/>
          </a:bodyPr>
          <a:lstStyle/>
          <a:p>
            <a:r>
              <a:rPr lang="nl-BE" dirty="0"/>
              <a:t>Paralellized versions of </a:t>
            </a:r>
            <a:r>
              <a:rPr lang="nl-BE" dirty="0" smtClean="0"/>
              <a:t>algorithms from </a:t>
            </a:r>
            <a:r>
              <a:rPr lang="nl-BE" sz="3700" dirty="0" smtClean="0">
                <a:latin typeface="Consolas" panose="020B0609020204030204" pitchFamily="49" charset="0"/>
              </a:rPr>
              <a:t>&lt;algorithm</a:t>
            </a:r>
            <a:r>
              <a:rPr lang="nl-BE" sz="3700" dirty="0">
                <a:latin typeface="Consolas" panose="020B0609020204030204" pitchFamily="49" charset="0"/>
              </a:rPr>
              <a:t>&gt;</a:t>
            </a:r>
            <a:r>
              <a:rPr lang="nl-BE" dirty="0"/>
              <a:t>, </a:t>
            </a:r>
            <a:r>
              <a:rPr lang="nl-BE" sz="3700" dirty="0">
                <a:latin typeface="Consolas" panose="020B0609020204030204" pitchFamily="49" charset="0"/>
              </a:rPr>
              <a:t>&lt;numeric</a:t>
            </a:r>
            <a:r>
              <a:rPr lang="nl-BE" sz="3700" dirty="0" smtClean="0">
                <a:latin typeface="Consolas" panose="020B0609020204030204" pitchFamily="49" charset="0"/>
              </a:rPr>
              <a:t>&gt;</a:t>
            </a:r>
            <a:r>
              <a:rPr lang="nl-BE" dirty="0" smtClean="0"/>
              <a:t>, and </a:t>
            </a:r>
            <a:r>
              <a:rPr lang="nl-BE" sz="3700" dirty="0">
                <a:latin typeface="Consolas" panose="020B0609020204030204" pitchFamily="49" charset="0"/>
              </a:rPr>
              <a:t>&lt;</a:t>
            </a:r>
            <a:r>
              <a:rPr lang="nl-BE" sz="3700" dirty="0" smtClean="0">
                <a:latin typeface="Consolas" panose="020B0609020204030204" pitchFamily="49" charset="0"/>
              </a:rPr>
              <a:t>memory&gt;</a:t>
            </a:r>
            <a:endParaRPr lang="nl-BE" sz="3700" dirty="0">
              <a:latin typeface="Consolas" panose="020B0609020204030204" pitchFamily="49"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000" y="1800000"/>
            <a:ext cx="8928000" cy="4698000"/>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21066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Algorithms </a:t>
            </a:r>
            <a:r>
              <a:rPr lang="nl-BE" i="1" dirty="0" smtClean="0"/>
              <a:t>without</a:t>
            </a:r>
            <a:r>
              <a:rPr lang="nl-BE" dirty="0" smtClean="0"/>
              <a:t> Parallelized Overload</a:t>
            </a:r>
            <a:endParaRPr lang="nl-BE" dirty="0"/>
          </a:p>
        </p:txBody>
      </p:sp>
      <p:sp>
        <p:nvSpPr>
          <p:cNvPr id="3" name="Content Placeholder 2"/>
          <p:cNvSpPr>
            <a:spLocks noGrp="1"/>
          </p:cNvSpPr>
          <p:nvPr>
            <p:ph idx="1"/>
          </p:nvPr>
        </p:nvSpPr>
        <p:spPr/>
        <p:txBody>
          <a:bodyPr>
            <a:noAutofit/>
          </a:bodyPr>
          <a:lstStyle/>
          <a:p>
            <a:r>
              <a:rPr lang="nl-BE" sz="2600" dirty="0" smtClean="0">
                <a:latin typeface="Consolas" panose="020B0609020204030204" pitchFamily="49" charset="0"/>
              </a:rPr>
              <a:t>copy_backward</a:t>
            </a:r>
            <a:r>
              <a:rPr lang="nl-BE" dirty="0" smtClean="0"/>
              <a:t> and </a:t>
            </a:r>
            <a:r>
              <a:rPr lang="nl-BE" sz="2600" dirty="0">
                <a:latin typeface="Consolas" panose="020B0609020204030204" pitchFamily="49" charset="0"/>
              </a:rPr>
              <a:t>move_backward</a:t>
            </a:r>
          </a:p>
          <a:p>
            <a:r>
              <a:rPr lang="nl-BE" sz="2600" dirty="0">
                <a:latin typeface="Consolas" panose="020B0609020204030204" pitchFamily="49" charset="0"/>
              </a:rPr>
              <a:t>shuffle</a:t>
            </a:r>
            <a:r>
              <a:rPr lang="nl-BE" dirty="0" smtClean="0"/>
              <a:t> and </a:t>
            </a:r>
            <a:r>
              <a:rPr lang="nl-BE" sz="2600" dirty="0">
                <a:latin typeface="Consolas" panose="020B0609020204030204" pitchFamily="49" charset="0"/>
              </a:rPr>
              <a:t>sample</a:t>
            </a:r>
          </a:p>
          <a:p>
            <a:r>
              <a:rPr lang="nl-BE" sz="2600" dirty="0">
                <a:latin typeface="Consolas" panose="020B0609020204030204" pitchFamily="49" charset="0"/>
              </a:rPr>
              <a:t>partition_point</a:t>
            </a:r>
          </a:p>
          <a:p>
            <a:r>
              <a:rPr lang="nl-BE" sz="2600" dirty="0">
                <a:latin typeface="Consolas" panose="020B0609020204030204" pitchFamily="49" charset="0"/>
              </a:rPr>
              <a:t>lower_bound</a:t>
            </a:r>
            <a:r>
              <a:rPr lang="nl-BE" dirty="0" smtClean="0"/>
              <a:t>, </a:t>
            </a:r>
            <a:r>
              <a:rPr lang="nl-BE" sz="2600" dirty="0">
                <a:latin typeface="Consolas" panose="020B0609020204030204" pitchFamily="49" charset="0"/>
              </a:rPr>
              <a:t>upper_bound</a:t>
            </a:r>
            <a:r>
              <a:rPr lang="nl-BE" dirty="0" smtClean="0"/>
              <a:t>, </a:t>
            </a:r>
            <a:r>
              <a:rPr lang="nl-BE" sz="2600" dirty="0">
                <a:latin typeface="Consolas" panose="020B0609020204030204" pitchFamily="49" charset="0"/>
              </a:rPr>
              <a:t>equal_range</a:t>
            </a:r>
            <a:r>
              <a:rPr lang="nl-BE" dirty="0" smtClean="0"/>
              <a:t>, and </a:t>
            </a:r>
            <a:r>
              <a:rPr lang="nl-BE" sz="2600" dirty="0">
                <a:latin typeface="Consolas" panose="020B0609020204030204" pitchFamily="49" charset="0"/>
              </a:rPr>
              <a:t>binary_search</a:t>
            </a:r>
          </a:p>
          <a:p>
            <a:r>
              <a:rPr lang="nl-BE" sz="2600" dirty="0">
                <a:latin typeface="Consolas" panose="020B0609020204030204" pitchFamily="49" charset="0"/>
              </a:rPr>
              <a:t>make_heap</a:t>
            </a:r>
            <a:r>
              <a:rPr lang="nl-BE" dirty="0" smtClean="0"/>
              <a:t>, </a:t>
            </a:r>
            <a:r>
              <a:rPr lang="nl-BE" sz="2600" dirty="0">
                <a:latin typeface="Consolas" panose="020B0609020204030204" pitchFamily="49" charset="0"/>
              </a:rPr>
              <a:t>push_heap</a:t>
            </a:r>
            <a:r>
              <a:rPr lang="nl-BE" dirty="0" smtClean="0"/>
              <a:t>, </a:t>
            </a:r>
            <a:r>
              <a:rPr lang="nl-BE" sz="2600" dirty="0">
                <a:latin typeface="Consolas" panose="020B0609020204030204" pitchFamily="49" charset="0"/>
              </a:rPr>
              <a:t>pop_heap</a:t>
            </a:r>
            <a:r>
              <a:rPr lang="nl-BE" dirty="0" smtClean="0"/>
              <a:t>, and </a:t>
            </a:r>
            <a:r>
              <a:rPr lang="nl-BE" sz="2600" dirty="0">
                <a:latin typeface="Consolas" panose="020B0609020204030204" pitchFamily="49" charset="0"/>
              </a:rPr>
              <a:t>sort_heap</a:t>
            </a:r>
          </a:p>
          <a:p>
            <a:r>
              <a:rPr lang="nl-BE" sz="2600" dirty="0">
                <a:latin typeface="Consolas" panose="020B0609020204030204" pitchFamily="49" charset="0"/>
              </a:rPr>
              <a:t>is_permutation</a:t>
            </a:r>
            <a:r>
              <a:rPr lang="nl-BE" dirty="0" smtClean="0"/>
              <a:t>, </a:t>
            </a:r>
            <a:r>
              <a:rPr lang="nl-BE" sz="2600" dirty="0">
                <a:latin typeface="Consolas" panose="020B0609020204030204" pitchFamily="49" charset="0"/>
              </a:rPr>
              <a:t>next_permutation</a:t>
            </a:r>
            <a:r>
              <a:rPr lang="nl-BE" dirty="0" smtClean="0"/>
              <a:t>, and </a:t>
            </a:r>
            <a:r>
              <a:rPr lang="nl-BE" sz="2600" dirty="0">
                <a:latin typeface="Consolas" panose="020B0609020204030204" pitchFamily="49" charset="0"/>
              </a:rPr>
              <a:t>prev_permutation</a:t>
            </a:r>
          </a:p>
          <a:p>
            <a:endParaRPr lang="nl-BE" sz="2600" dirty="0" smtClean="0">
              <a:latin typeface="Consolas" panose="020B0609020204030204" pitchFamily="49" charset="0"/>
            </a:endParaRPr>
          </a:p>
          <a:p>
            <a:r>
              <a:rPr lang="nl-BE" sz="2600" dirty="0" smtClean="0">
                <a:latin typeface="Consolas" panose="020B0609020204030204" pitchFamily="49" charset="0"/>
              </a:rPr>
              <a:t>iota</a:t>
            </a:r>
            <a:endParaRPr lang="nl-BE" dirty="0"/>
          </a:p>
          <a:p>
            <a:r>
              <a:rPr lang="nl-BE" sz="2600" dirty="0" smtClean="0">
                <a:latin typeface="Consolas" panose="020B0609020204030204" pitchFamily="49" charset="0"/>
              </a:rPr>
              <a:t>accumulate</a:t>
            </a:r>
            <a:r>
              <a:rPr lang="nl-BE" dirty="0" smtClean="0"/>
              <a:t>, </a:t>
            </a:r>
            <a:r>
              <a:rPr lang="nl-BE" sz="2600" dirty="0">
                <a:latin typeface="Consolas" panose="020B0609020204030204" pitchFamily="49" charset="0"/>
              </a:rPr>
              <a:t>inner_product</a:t>
            </a:r>
            <a:r>
              <a:rPr lang="nl-BE" dirty="0" smtClean="0"/>
              <a:t>, and </a:t>
            </a:r>
            <a:r>
              <a:rPr lang="nl-BE" sz="2600" dirty="0">
                <a:latin typeface="Consolas" panose="020B0609020204030204" pitchFamily="49" charset="0"/>
              </a:rPr>
              <a:t>partial_sum</a:t>
            </a:r>
          </a:p>
          <a:p>
            <a:endParaRPr lang="nl-BE" dirty="0"/>
          </a:p>
        </p:txBody>
      </p:sp>
    </p:spTree>
    <p:extLst>
      <p:ext uri="{BB962C8B-B14F-4D97-AF65-F5344CB8AC3E}">
        <p14:creationId xmlns:p14="http://schemas.microsoft.com/office/powerpoint/2010/main" val="45174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New Algorithms</a:t>
            </a:r>
            <a:endParaRPr lang="nl-BE" dirty="0"/>
          </a:p>
        </p:txBody>
      </p:sp>
      <p:sp>
        <p:nvSpPr>
          <p:cNvPr id="3" name="Content Placeholder 2"/>
          <p:cNvSpPr>
            <a:spLocks noGrp="1"/>
          </p:cNvSpPr>
          <p:nvPr>
            <p:ph idx="1"/>
          </p:nvPr>
        </p:nvSpPr>
        <p:spPr/>
        <p:txBody>
          <a:bodyPr>
            <a:noAutofit/>
          </a:bodyPr>
          <a:lstStyle/>
          <a:p>
            <a:r>
              <a:rPr lang="nl-BE" dirty="0" smtClean="0"/>
              <a:t>For loop</a:t>
            </a:r>
          </a:p>
          <a:p>
            <a:pPr lvl="1"/>
            <a:r>
              <a:rPr lang="nl-BE" sz="2400" dirty="0" smtClean="0">
                <a:latin typeface="Consolas" panose="020B0609020204030204" pitchFamily="49" charset="0"/>
              </a:rPr>
              <a:t>std::for_each_n</a:t>
            </a:r>
          </a:p>
          <a:p>
            <a:endParaRPr lang="nl-BE" sz="1200" dirty="0" smtClean="0"/>
          </a:p>
          <a:p>
            <a:r>
              <a:rPr lang="nl-BE" dirty="0" smtClean="0"/>
              <a:t>Generalised sum algorithms</a:t>
            </a:r>
            <a:br>
              <a:rPr lang="nl-BE" dirty="0" smtClean="0"/>
            </a:br>
            <a:r>
              <a:rPr lang="nl-BE" dirty="0" smtClean="0">
                <a:solidFill>
                  <a:schemeClr val="tx1"/>
                </a:solidFill>
              </a:rPr>
              <a:t>(similar </a:t>
            </a:r>
            <a:r>
              <a:rPr lang="nl-BE" dirty="0">
                <a:solidFill>
                  <a:schemeClr val="tx1"/>
                </a:solidFill>
              </a:rPr>
              <a:t>to </a:t>
            </a:r>
            <a:r>
              <a:rPr lang="nl-BE" sz="2400" dirty="0">
                <a:solidFill>
                  <a:schemeClr val="tx1"/>
                </a:solidFill>
                <a:latin typeface="Consolas" panose="020B0609020204030204" pitchFamily="49" charset="0"/>
              </a:rPr>
              <a:t>std::</a:t>
            </a:r>
            <a:r>
              <a:rPr lang="nl-BE" sz="2400" dirty="0" smtClean="0">
                <a:solidFill>
                  <a:schemeClr val="tx1"/>
                </a:solidFill>
                <a:latin typeface="Consolas" panose="020B0609020204030204" pitchFamily="49" charset="0"/>
              </a:rPr>
              <a:t>accumulate</a:t>
            </a:r>
            <a:r>
              <a:rPr lang="nl-BE" dirty="0" smtClean="0">
                <a:solidFill>
                  <a:schemeClr val="tx1"/>
                </a:solidFill>
              </a:rPr>
              <a:t> and s</a:t>
            </a:r>
            <a:r>
              <a:rPr lang="nl-BE" sz="2400" dirty="0">
                <a:solidFill>
                  <a:schemeClr val="tx1"/>
                </a:solidFill>
                <a:latin typeface="Consolas" panose="020B0609020204030204" pitchFamily="49" charset="0"/>
              </a:rPr>
              <a:t>t</a:t>
            </a:r>
            <a:r>
              <a:rPr lang="nl-BE" dirty="0" smtClean="0">
                <a:solidFill>
                  <a:schemeClr val="tx1"/>
                </a:solidFill>
              </a:rPr>
              <a:t>d</a:t>
            </a:r>
            <a:r>
              <a:rPr lang="nl-BE" sz="2400" dirty="0">
                <a:solidFill>
                  <a:schemeClr val="tx1"/>
                </a:solidFill>
                <a:latin typeface="Consolas" panose="020B0609020204030204" pitchFamily="49" charset="0"/>
              </a:rPr>
              <a:t>::</a:t>
            </a:r>
            <a:r>
              <a:rPr lang="nl-BE" sz="2400" dirty="0" smtClean="0">
                <a:solidFill>
                  <a:schemeClr val="tx1"/>
                </a:solidFill>
                <a:latin typeface="Consolas" panose="020B0609020204030204" pitchFamily="49" charset="0"/>
              </a:rPr>
              <a:t>partial_sum)</a:t>
            </a:r>
            <a:endParaRPr lang="nl-BE" dirty="0" smtClean="0">
              <a:solidFill>
                <a:schemeClr val="tx1"/>
              </a:solidFill>
            </a:endParaRPr>
          </a:p>
          <a:p>
            <a:pPr lvl="1"/>
            <a:r>
              <a:rPr lang="nl-BE" sz="2400" dirty="0">
                <a:latin typeface="Consolas" panose="020B0609020204030204" pitchFamily="49" charset="0"/>
              </a:rPr>
              <a:t>std::reduce</a:t>
            </a:r>
          </a:p>
          <a:p>
            <a:pPr lvl="1"/>
            <a:r>
              <a:rPr lang="nl-BE" sz="2400" dirty="0">
                <a:latin typeface="Consolas" panose="020B0609020204030204" pitchFamily="49" charset="0"/>
              </a:rPr>
              <a:t>std::exclusive_scan</a:t>
            </a:r>
          </a:p>
          <a:p>
            <a:pPr lvl="1"/>
            <a:r>
              <a:rPr lang="nl-BE" sz="2400" dirty="0">
                <a:latin typeface="Consolas" panose="020B0609020204030204" pitchFamily="49" charset="0"/>
              </a:rPr>
              <a:t>std::inclusive_scan</a:t>
            </a:r>
          </a:p>
          <a:p>
            <a:pPr lvl="1"/>
            <a:r>
              <a:rPr lang="nl-BE" sz="2400" dirty="0">
                <a:latin typeface="Consolas" panose="020B0609020204030204" pitchFamily="49" charset="0"/>
              </a:rPr>
              <a:t>std::transform_reduce</a:t>
            </a:r>
          </a:p>
          <a:p>
            <a:pPr lvl="1"/>
            <a:r>
              <a:rPr lang="nl-BE" sz="2400" dirty="0">
                <a:latin typeface="Consolas" panose="020B0609020204030204" pitchFamily="49" charset="0"/>
              </a:rPr>
              <a:t>std::transform_exclusive_scan</a:t>
            </a:r>
          </a:p>
          <a:p>
            <a:pPr lvl="1"/>
            <a:r>
              <a:rPr lang="nl-BE" sz="2400" dirty="0">
                <a:latin typeface="Consolas" panose="020B0609020204030204" pitchFamily="49" charset="0"/>
              </a:rPr>
              <a:t>std::transform_inclusive_scan</a:t>
            </a:r>
          </a:p>
          <a:p>
            <a:endParaRPr lang="nl-BE" dirty="0"/>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1826046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for_each_n</a:t>
            </a:r>
            <a:endParaRPr lang="nl-BE" dirty="0"/>
          </a:p>
        </p:txBody>
      </p:sp>
      <p:sp>
        <p:nvSpPr>
          <p:cNvPr id="3" name="Content Placeholder 2"/>
          <p:cNvSpPr>
            <a:spLocks noGrp="1"/>
          </p:cNvSpPr>
          <p:nvPr>
            <p:ph idx="1"/>
          </p:nvPr>
        </p:nvSpPr>
        <p:spPr/>
        <p:txBody>
          <a:bodyPr anchor="t"/>
          <a:lstStyle/>
          <a:p>
            <a:pPr marL="109728" indent="0" algn="ctr">
              <a:buNone/>
            </a:pPr>
            <a:endParaRPr lang="nl-BE" sz="2600" dirty="0" smtClean="0">
              <a:latin typeface="Consolas" panose="020B0609020204030204" pitchFamily="49" charset="0"/>
            </a:endParaRPr>
          </a:p>
          <a:p>
            <a:pPr marL="109728" indent="0" algn="ctr">
              <a:buNone/>
            </a:pPr>
            <a:r>
              <a:rPr lang="nl-BE" sz="2600" dirty="0" smtClean="0">
                <a:latin typeface="Consolas" panose="020B0609020204030204" pitchFamily="49" charset="0"/>
              </a:rPr>
              <a:t>for_each_n([ExecPolicy], Iter, N, Func)</a:t>
            </a:r>
          </a:p>
          <a:p>
            <a:pPr marL="109728" indent="0" algn="ctr">
              <a:spcBef>
                <a:spcPts val="1300"/>
              </a:spcBef>
              <a:spcAft>
                <a:spcPts val="1000"/>
              </a:spcAft>
              <a:buNone/>
            </a:pPr>
            <a:r>
              <a:rPr lang="nl-BE" sz="2600" dirty="0" smtClean="0"/>
              <a:t>==</a:t>
            </a:r>
            <a:r>
              <a:rPr lang="nl-BE" sz="3300" dirty="0" smtClean="0"/>
              <a:t> </a:t>
            </a:r>
          </a:p>
          <a:p>
            <a:pPr marL="109728" indent="0" algn="ctr">
              <a:spcBef>
                <a:spcPts val="1300"/>
              </a:spcBef>
              <a:spcAft>
                <a:spcPts val="1000"/>
              </a:spcAft>
              <a:buNone/>
            </a:pPr>
            <a:r>
              <a:rPr lang="nl-BE" sz="2600" dirty="0" smtClean="0">
                <a:latin typeface="Consolas" panose="020B0609020204030204" pitchFamily="49" charset="0"/>
              </a:rPr>
              <a:t>for_each([</a:t>
            </a:r>
            <a:r>
              <a:rPr lang="nl-BE" sz="2600" dirty="0">
                <a:latin typeface="Consolas" panose="020B0609020204030204" pitchFamily="49" charset="0"/>
              </a:rPr>
              <a:t>ExecPolicy], </a:t>
            </a:r>
            <a:r>
              <a:rPr lang="nl-BE" sz="2600" dirty="0" smtClean="0">
                <a:latin typeface="Consolas" panose="020B0609020204030204" pitchFamily="49" charset="0"/>
              </a:rPr>
              <a:t>Iter,          </a:t>
            </a:r>
            <a:r>
              <a:rPr lang="nl-BE" sz="2600" dirty="0" smtClean="0">
                <a:solidFill>
                  <a:schemeClr val="bg1"/>
                </a:solidFill>
                <a:latin typeface="Consolas" panose="020B0609020204030204" pitchFamily="49" charset="0"/>
              </a:rPr>
              <a:t>1</a:t>
            </a:r>
            <a:r>
              <a:rPr lang="nl-BE" sz="2600" dirty="0" smtClean="0">
                <a:latin typeface="Consolas" panose="020B0609020204030204" pitchFamily="49" charset="0"/>
              </a:rPr>
              <a:t/>
            </a:r>
            <a:br>
              <a:rPr lang="nl-BE" sz="2600" dirty="0" smtClean="0">
                <a:latin typeface="Consolas" panose="020B0609020204030204" pitchFamily="49" charset="0"/>
              </a:rPr>
            </a:br>
            <a:r>
              <a:rPr lang="nl-BE" sz="2600" dirty="0" smtClean="0">
                <a:latin typeface="Consolas" panose="020B0609020204030204" pitchFamily="49" charset="0"/>
              </a:rPr>
              <a:t>            std::advance(Iter,N), Func)</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a:t>
            </a:r>
            <a:r>
              <a:rPr lang="en-GB" dirty="0" smtClean="0">
                <a:solidFill>
                  <a:schemeClr val="accent1">
                    <a:lumMod val="75000"/>
                  </a:schemeClr>
                </a:solidFill>
                <a:latin typeface="Consolas" panose="020B0609020204030204" pitchFamily="49" charset="0"/>
              </a:rPr>
              <a:t>&gt;</a:t>
            </a:r>
            <a:endParaRPr lang="en-GB" dirty="0">
              <a:solidFill>
                <a:schemeClr val="accent1">
                  <a:lumMod val="75000"/>
                </a:schemeClr>
              </a:solidFill>
            </a:endParaRPr>
          </a:p>
        </p:txBody>
      </p:sp>
    </p:spTree>
    <p:extLst>
      <p:ext uri="{BB962C8B-B14F-4D97-AF65-F5344CB8AC3E}">
        <p14:creationId xmlns:p14="http://schemas.microsoft.com/office/powerpoint/2010/main" val="183676110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Reduce</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r>
                  <a:rPr lang="nl-BE" sz="2600" dirty="0" smtClean="0">
                    <a:latin typeface="Consolas" panose="020B0609020204030204" pitchFamily="49" charset="0"/>
                  </a:rPr>
                  <a:t>accumulate(</a:t>
                </a:r>
                <a14:m>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 </m:t>
                        </m:r>
                        <m:r>
                          <a:rPr lang="nl-BE" i="1">
                            <a:latin typeface="Cambria Math" panose="02040503050406030204" pitchFamily="18" charset="0"/>
                          </a:rPr>
                          <m:t>𝑥</m:t>
                        </m:r>
                      </m:e>
                      <m:sub>
                        <m:r>
                          <a:rPr lang="nl-BE" b="0" i="1" smtClean="0">
                            <a:latin typeface="Cambria Math" panose="02040503050406030204" pitchFamily="18" charset="0"/>
                          </a:rPr>
                          <m:t>0</m:t>
                        </m:r>
                        <m:r>
                          <a:rPr lang="nl-BE" i="1">
                            <a:latin typeface="Cambria Math" panose="02040503050406030204" pitchFamily="18" charset="0"/>
                          </a:rPr>
                          <m:t> </m:t>
                        </m:r>
                      </m:sub>
                    </m:sSub>
                  </m:oMath>
                </a14:m>
                <a:r>
                  <a:rPr lang="nl-BE" sz="2600" dirty="0" smtClean="0">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rPr>
                      <m:t>𝐼𝑛𝑖𝑡</m:t>
                    </m:r>
                  </m:oMath>
                </a14:m>
                <a:r>
                  <a:rPr lang="nl-BE" sz="2600" dirty="0" smtClean="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r>
                  <a:rPr lang="nl-BE" sz="2600" dirty="0" smtClean="0">
                    <a:latin typeface="Consolas" panose="020B0609020204030204" pitchFamily="49" charset="0"/>
                  </a:rPr>
                  <a:t>reduce([Policy],</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r>
                  <a:rPr lang="nl-BE" sz="2600" dirty="0">
                    <a:solidFill>
                      <a:prstClr val="black"/>
                    </a:solidFill>
                  </a:rPr>
                  <a:t> </a:t>
                </a:r>
                <a:r>
                  <a:rPr lang="nl-BE" sz="2600" dirty="0">
                    <a:solidFill>
                      <a:prstClr val="black"/>
                    </a:solidFill>
                    <a:latin typeface="Consolas" panose="020B0609020204030204" pitchFamily="49" charset="0"/>
                  </a:rPr>
                  <a:t>[</a:t>
                </a:r>
                <a14:m>
                  <m:oMath xmlns:m="http://schemas.openxmlformats.org/officeDocument/2006/math">
                    <m:r>
                      <a:rPr lang="nl-BE" i="1">
                        <a:solidFill>
                          <a:prstClr val="black"/>
                        </a:solidFill>
                        <a:latin typeface="Cambria Math" panose="02040503050406030204" pitchFamily="18" charset="0"/>
                      </a:rPr>
                      <m:t>𝐼𝑛𝑖𝑡</m:t>
                    </m:r>
                  </m:oMath>
                </a14:m>
                <a:r>
                  <a:rPr lang="nl-BE" sz="2600" dirty="0">
                    <a:solidFill>
                      <a:prstClr val="black"/>
                    </a:solidFill>
                    <a:latin typeface="Consolas" panose="020B0609020204030204" pitchFamily="49" charset="0"/>
                  </a:rPr>
                  <a:t>],</a:t>
                </a:r>
                <a:r>
                  <a:rPr lang="nl-BE" sz="2600" dirty="0">
                    <a:solidFill>
                      <a:prstClr val="black"/>
                    </a:solidFill>
                  </a:rPr>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endParaRPr lang="nl-BE" sz="2600" dirty="0">
                  <a:latin typeface="Consolas" panose="020B0609020204030204" pitchFamily="49" charset="0"/>
                </a:endParaRPr>
              </a:p>
              <a:p>
                <a:pPr marL="109728" indent="0">
                  <a:buNone/>
                </a:pPr>
                <a:endParaRPr lang="nl-BE" sz="2600" i="1" dirty="0" smtClean="0">
                  <a:latin typeface="Consolas" panose="020B0609020204030204" pitchFamily="49" charset="0"/>
                </a:endParaRPr>
              </a:p>
              <a:p>
                <a:pPr marL="109728" indent="0" algn="ctr">
                  <a:buNone/>
                </a:pPr>
                <a:r>
                  <a:rPr lang="nl-BE" sz="4000" dirty="0" smtClean="0"/>
                  <a:t> </a:t>
                </a:r>
                <a14:m>
                  <m:oMath xmlns:m="http://schemas.openxmlformats.org/officeDocument/2006/math">
                    <m:r>
                      <a:rPr lang="nl-BE" sz="4000" i="1">
                        <a:latin typeface="Cambria Math" panose="02040503050406030204" pitchFamily="18" charset="0"/>
                      </a:rPr>
                      <m:t>(</m:t>
                    </m:r>
                    <m:r>
                      <a:rPr lang="nl-BE" sz="4000" b="0" i="1" smtClean="0">
                        <a:latin typeface="Cambria Math" panose="02040503050406030204" pitchFamily="18" charset="0"/>
                      </a:rPr>
                      <m:t>𝐼𝑛𝑖𝑡</m:t>
                    </m:r>
                    <m:sSub>
                      <m:sSubPr>
                        <m:ctrlPr>
                          <a:rPr lang="nl-BE" sz="4000" i="1">
                            <a:latin typeface="Cambria Math" panose="02040503050406030204" pitchFamily="18" charset="0"/>
                          </a:rPr>
                        </m:ctrlPr>
                      </m:sSubPr>
                      <m:e>
                        <m:r>
                          <a:rPr lang="nl-BE" sz="4000" b="0" i="1" smtClean="0">
                            <a:latin typeface="Cambria Math" panose="02040503050406030204" pitchFamily="18" charset="0"/>
                          </a:rPr>
                          <m:t> </m:t>
                        </m:r>
                        <m:r>
                          <a:rPr lang="nl-BE" sz="4000" i="1">
                            <a:latin typeface="Cambria Math" panose="02040503050406030204" pitchFamily="18" charset="0"/>
                            <a:ea typeface="Cambria Math" panose="02040503050406030204" pitchFamily="18" charset="0"/>
                          </a:rPr>
                          <m:t>⨁</m:t>
                        </m:r>
                        <m:r>
                          <a:rPr lang="nl-BE" sz="4000" b="0" i="1" smtClean="0">
                            <a:latin typeface="Cambria Math" panose="02040503050406030204" pitchFamily="18" charset="0"/>
                            <a:ea typeface="Cambria Math" panose="02040503050406030204" pitchFamily="18" charset="0"/>
                          </a:rPr>
                          <m:t>) </m:t>
                        </m:r>
                        <m:r>
                          <a:rPr lang="nl-BE" sz="4000" i="1">
                            <a:latin typeface="Cambria Math" panose="02040503050406030204" pitchFamily="18" charset="0"/>
                          </a:rPr>
                          <m:t>𝑥</m:t>
                        </m:r>
                      </m:e>
                      <m:sub>
                        <m:r>
                          <a:rPr lang="nl-BE" sz="4000" b="0" i="1" smtClean="0">
                            <a:latin typeface="Cambria Math" panose="02040503050406030204" pitchFamily="18" charset="0"/>
                          </a:rPr>
                          <m:t>0 </m:t>
                        </m:r>
                      </m:sub>
                    </m:sSub>
                    <m:r>
                      <a:rPr lang="nl-BE" sz="4000" i="1" smtClean="0">
                        <a:latin typeface="Cambria Math" panose="02040503050406030204" pitchFamily="18" charset="0"/>
                        <a:ea typeface="Cambria Math" panose="02040503050406030204" pitchFamily="18" charset="0"/>
                      </a:rPr>
                      <m:t>⨁</m:t>
                    </m:r>
                    <m:sSub>
                      <m:sSubPr>
                        <m:ctrlPr>
                          <a:rPr lang="nl-BE" sz="4000" i="1">
                            <a:latin typeface="Cambria Math" panose="02040503050406030204" pitchFamily="18" charset="0"/>
                          </a:rPr>
                        </m:ctrlPr>
                      </m:sSubPr>
                      <m:e>
                        <m:r>
                          <a:rPr lang="nl-BE" sz="4000" b="0" i="1" smtClean="0">
                            <a:latin typeface="Cambria Math" panose="02040503050406030204" pitchFamily="18" charset="0"/>
                          </a:rPr>
                          <m:t> </m:t>
                        </m:r>
                        <m:r>
                          <a:rPr lang="nl-BE" sz="4000" i="1">
                            <a:latin typeface="Cambria Math" panose="02040503050406030204" pitchFamily="18" charset="0"/>
                          </a:rPr>
                          <m:t>𝑥</m:t>
                        </m:r>
                      </m:e>
                      <m:sub>
                        <m:r>
                          <a:rPr lang="nl-BE" sz="4000" b="0" i="1" smtClean="0">
                            <a:latin typeface="Cambria Math" panose="02040503050406030204" pitchFamily="18" charset="0"/>
                          </a:rPr>
                          <m:t>1 </m:t>
                        </m:r>
                      </m:sub>
                    </m:sSub>
                    <m:r>
                      <a:rPr lang="nl-BE" sz="4000" i="1">
                        <a:latin typeface="Cambria Math" panose="02040503050406030204" pitchFamily="18" charset="0"/>
                        <a:ea typeface="Cambria Math" panose="02040503050406030204" pitchFamily="18" charset="0"/>
                      </a:rPr>
                      <m:t>⨁</m:t>
                    </m:r>
                    <m:r>
                      <a:rPr lang="nl-BE" sz="4000" i="1" smtClean="0">
                        <a:latin typeface="Cambria Math" panose="02040503050406030204" pitchFamily="18" charset="0"/>
                        <a:ea typeface="Cambria Math" panose="02040503050406030204" pitchFamily="18" charset="0"/>
                      </a:rPr>
                      <m:t>⋯</m:t>
                    </m:r>
                    <m:r>
                      <a:rPr lang="nl-BE" sz="4000" i="1">
                        <a:latin typeface="Cambria Math" panose="02040503050406030204" pitchFamily="18" charset="0"/>
                        <a:ea typeface="Cambria Math" panose="02040503050406030204" pitchFamily="18" charset="0"/>
                      </a:rPr>
                      <m:t>⨁</m:t>
                    </m:r>
                    <m:sSub>
                      <m:sSubPr>
                        <m:ctrlPr>
                          <a:rPr lang="nl-BE" sz="4000" i="1">
                            <a:latin typeface="Cambria Math" panose="02040503050406030204" pitchFamily="18" charset="0"/>
                          </a:rPr>
                        </m:ctrlPr>
                      </m:sSubPr>
                      <m:e>
                        <m:r>
                          <a:rPr lang="nl-BE" sz="4000" b="0" i="1" smtClean="0">
                            <a:latin typeface="Cambria Math" panose="02040503050406030204" pitchFamily="18" charset="0"/>
                          </a:rPr>
                          <m:t> </m:t>
                        </m:r>
                        <m:r>
                          <a:rPr lang="nl-BE" sz="4000" i="1">
                            <a:latin typeface="Cambria Math" panose="02040503050406030204" pitchFamily="18" charset="0"/>
                          </a:rPr>
                          <m:t>𝑥</m:t>
                        </m:r>
                      </m:e>
                      <m:sub>
                        <m:r>
                          <a:rPr lang="nl-BE" sz="4000" b="0" i="1" smtClean="0">
                            <a:latin typeface="Cambria Math" panose="02040503050406030204" pitchFamily="18" charset="0"/>
                          </a:rPr>
                          <m:t>𝑛</m:t>
                        </m:r>
                        <m:r>
                          <a:rPr lang="nl-BE" sz="4000" b="0" i="1" smtClean="0">
                            <a:latin typeface="Cambria Math" panose="02040503050406030204" pitchFamily="18" charset="0"/>
                          </a:rPr>
                          <m:t>−1</m:t>
                        </m:r>
                      </m:sub>
                    </m:sSub>
                  </m:oMath>
                </a14:m>
                <a:endParaRPr lang="nl-BE" sz="4000" dirty="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750"/>
                </a:stretch>
              </a:blipFill>
            </p:spPr>
            <p:txBody>
              <a:bodyPr/>
              <a:lstStyle/>
              <a:p>
                <a:r>
                  <a:rPr lang="en-GB">
                    <a:noFill/>
                  </a:rPr>
                  <a:t> </a:t>
                </a:r>
              </a:p>
            </p:txBody>
          </p:sp>
        </mc:Fallback>
      </mc:AlternateContent>
      <p:sp>
        <p:nvSpPr>
          <p:cNvPr id="4" name="Rectangle 3"/>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24310178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Reduce</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r>
                  <a:rPr lang="nl-BE" sz="2600" dirty="0" smtClean="0">
                    <a:latin typeface="Consolas" panose="020B0609020204030204" pitchFamily="49" charset="0"/>
                  </a:rPr>
                  <a:t>transform_reduce([Policy],</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r>
                  <a:rPr lang="nl-BE" sz="2400" dirty="0">
                    <a:ea typeface="Cambria Math" panose="02040503050406030204" pitchFamily="18" charset="0"/>
                  </a:rPr>
                  <a:t> </a:t>
                </a:r>
                <a14:m>
                  <m:oMath xmlns:m="http://schemas.openxmlformats.org/officeDocument/2006/math">
                    <m:r>
                      <a:rPr lang="nl-BE" sz="2400" b="0" i="1" smtClean="0">
                        <a:effectLst>
                          <a:glow rad="254000">
                            <a:srgbClr val="FFFF00">
                              <a:alpha val="40000"/>
                            </a:srgbClr>
                          </a:glow>
                        </a:effectLst>
                        <a:latin typeface="Cambria Math" panose="02040503050406030204" pitchFamily="18" charset="0"/>
                        <a:ea typeface="Cambria Math" panose="02040503050406030204" pitchFamily="18" charset="0"/>
                      </a:rPr>
                      <m:t>𝑓</m:t>
                    </m:r>
                  </m:oMath>
                </a14:m>
                <a:r>
                  <a:rPr lang="nl-BE" sz="2600" dirty="0" smtClean="0">
                    <a:solidFill>
                      <a:prstClr val="black"/>
                    </a:solidFill>
                    <a:latin typeface="Consolas" panose="020B0609020204030204" pitchFamily="49" charset="0"/>
                  </a:rPr>
                  <a:t>,</a:t>
                </a:r>
                <a:r>
                  <a:rPr lang="nl-BE" sz="2600" dirty="0" smtClean="0">
                    <a:solidFill>
                      <a:prstClr val="black"/>
                    </a:solidFill>
                  </a:rPr>
                  <a:t> </a:t>
                </a:r>
                <a14:m>
                  <m:oMath xmlns:m="http://schemas.openxmlformats.org/officeDocument/2006/math">
                    <m:r>
                      <a:rPr lang="nl-BE" i="1">
                        <a:solidFill>
                          <a:prstClr val="black"/>
                        </a:solidFill>
                        <a:latin typeface="Cambria Math" panose="02040503050406030204" pitchFamily="18" charset="0"/>
                      </a:rPr>
                      <m:t>𝐼𝑛𝑖𝑡</m:t>
                    </m:r>
                  </m:oMath>
                </a14:m>
                <a:r>
                  <a:rPr lang="nl-BE" sz="2600" dirty="0">
                    <a:solidFill>
                      <a:prstClr val="black"/>
                    </a:solidFill>
                    <a:latin typeface="Consolas" panose="020B0609020204030204" pitchFamily="49" charset="0"/>
                  </a:rPr>
                  <a:t>,</a:t>
                </a:r>
                <a:r>
                  <a:rPr lang="nl-BE" sz="2600" dirty="0">
                    <a:solidFill>
                      <a:prstClr val="black"/>
                    </a:solidFill>
                  </a:rPr>
                  <a:t> </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endParaRPr lang="nl-BE" sz="2600" dirty="0">
                  <a:latin typeface="Consolas" panose="020B0609020204030204" pitchFamily="49" charset="0"/>
                </a:endParaRPr>
              </a:p>
              <a:p>
                <a:pPr marL="109728" indent="0">
                  <a:buNone/>
                </a:pPr>
                <a:endParaRPr lang="nl-BE" sz="2600" i="1" dirty="0" smtClean="0">
                  <a:latin typeface="Consolas" panose="020B0609020204030204" pitchFamily="49" charset="0"/>
                </a:endParaRPr>
              </a:p>
              <a:p>
                <a:pPr marL="109728" indent="0">
                  <a:buNone/>
                </a:pPr>
                <a:endParaRPr lang="nl-BE" sz="2600" i="1" dirty="0" smtClean="0">
                  <a:latin typeface="Consolas" panose="020B0609020204030204" pitchFamily="49" charset="0"/>
                </a:endParaRPr>
              </a:p>
              <a:p>
                <a:pPr marL="109728" indent="0" algn="ctr">
                  <a:buNone/>
                </a:pPr>
                <a:r>
                  <a:rPr lang="nl-BE" sz="4000" dirty="0" smtClean="0"/>
                  <a:t> </a:t>
                </a:r>
                <a14:m>
                  <m:oMath xmlns:m="http://schemas.openxmlformats.org/officeDocument/2006/math">
                    <m:r>
                      <a:rPr lang="nl-BE" sz="3900" b="0" i="1" smtClean="0">
                        <a:latin typeface="Cambria Math" panose="02040503050406030204" pitchFamily="18" charset="0"/>
                      </a:rPr>
                      <m:t>𝐼𝑛𝑖𝑡</m:t>
                    </m:r>
                    <m:nary>
                      <m:naryPr>
                        <m:chr m:val="⨁"/>
                        <m:subHide m:val="on"/>
                        <m:supHide m:val="on"/>
                        <m:ctrlPr>
                          <a:rPr lang="nl-BE" sz="3900" b="0" i="1" smtClean="0">
                            <a:latin typeface="Cambria Math" panose="02040503050406030204" pitchFamily="18" charset="0"/>
                            <a:ea typeface="Cambria Math" panose="02040503050406030204" pitchFamily="18" charset="0"/>
                          </a:rPr>
                        </m:ctrlPr>
                      </m:naryPr>
                      <m:sub/>
                      <m:sup/>
                      <m:e>
                        <m:r>
                          <a:rPr lang="nl-BE" sz="3900" b="0" i="1" smtClean="0">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900" b="0" i="1" smtClean="0">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900" b="0" i="1" smtClean="0">
                                    <a:effectLst/>
                                    <a:latin typeface="Cambria Math" panose="02040503050406030204" pitchFamily="18" charset="0"/>
                                    <a:ea typeface="Cambria Math" panose="02040503050406030204" pitchFamily="18" charset="0"/>
                                  </a:rPr>
                                </m:ctrlPr>
                              </m:sSubPr>
                              <m:e>
                                <m:r>
                                  <a:rPr lang="nl-BE" sz="3900" b="0" i="1" smtClean="0">
                                    <a:effectLst/>
                                    <a:latin typeface="Cambria Math" panose="02040503050406030204" pitchFamily="18" charset="0"/>
                                    <a:ea typeface="Cambria Math" panose="02040503050406030204" pitchFamily="18" charset="0"/>
                                  </a:rPr>
                                  <m:t>𝑥</m:t>
                                </m:r>
                              </m:e>
                              <m:sub>
                                <m:r>
                                  <a:rPr lang="nl-BE" sz="3900" b="0" i="1" smtClean="0">
                                    <a:effectLst/>
                                    <a:latin typeface="Cambria Math" panose="02040503050406030204" pitchFamily="18" charset="0"/>
                                    <a:ea typeface="Cambria Math" panose="02040503050406030204" pitchFamily="18" charset="0"/>
                                  </a:rPr>
                                  <m:t>0</m:t>
                                </m:r>
                              </m:sub>
                            </m:sSub>
                          </m:e>
                        </m:d>
                      </m:e>
                    </m:nary>
                    <m:nary>
                      <m:naryPr>
                        <m:chr m:val="⨁"/>
                        <m:subHide m:val="on"/>
                        <m:supHide m:val="on"/>
                        <m:ctrlPr>
                          <a:rPr lang="nl-BE" sz="3900" i="1">
                            <a:latin typeface="Cambria Math" panose="02040503050406030204" pitchFamily="18" charset="0"/>
                            <a:ea typeface="Cambria Math" panose="02040503050406030204" pitchFamily="18" charset="0"/>
                          </a:rPr>
                        </m:ctrlPr>
                      </m:naryPr>
                      <m:sub/>
                      <m:sup/>
                      <m:e>
                        <m:r>
                          <a:rPr lang="nl-BE" sz="3900" i="1" smtClean="0">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9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900" i="1" smtClean="0">
                                    <a:effectLst/>
                                    <a:latin typeface="Cambria Math" panose="02040503050406030204" pitchFamily="18" charset="0"/>
                                    <a:ea typeface="Cambria Math" panose="02040503050406030204" pitchFamily="18" charset="0"/>
                                  </a:rPr>
                                </m:ctrlPr>
                              </m:sSubPr>
                              <m:e>
                                <m:r>
                                  <a:rPr lang="nl-BE" sz="3900" i="1">
                                    <a:effectLst/>
                                    <a:latin typeface="Cambria Math" panose="02040503050406030204" pitchFamily="18" charset="0"/>
                                    <a:ea typeface="Cambria Math" panose="02040503050406030204" pitchFamily="18" charset="0"/>
                                  </a:rPr>
                                  <m:t>𝑥</m:t>
                                </m:r>
                              </m:e>
                              <m:sub>
                                <m:r>
                                  <a:rPr lang="nl-BE" sz="3900" b="0" i="1" smtClean="0">
                                    <a:effectLst/>
                                    <a:latin typeface="Cambria Math" panose="02040503050406030204" pitchFamily="18" charset="0"/>
                                    <a:ea typeface="Cambria Math" panose="02040503050406030204" pitchFamily="18" charset="0"/>
                                  </a:rPr>
                                  <m:t>1</m:t>
                                </m:r>
                              </m:sub>
                            </m:sSub>
                          </m:e>
                        </m:d>
                      </m:e>
                    </m:nary>
                    <m:r>
                      <a:rPr lang="nl-BE" sz="3900" i="1">
                        <a:latin typeface="Cambria Math" panose="02040503050406030204" pitchFamily="18" charset="0"/>
                        <a:ea typeface="Cambria Math" panose="02040503050406030204" pitchFamily="18" charset="0"/>
                      </a:rPr>
                      <m:t>⨁</m:t>
                    </m:r>
                    <m:r>
                      <a:rPr lang="nl-BE" sz="3900" i="1" smtClean="0">
                        <a:latin typeface="Cambria Math" panose="02040503050406030204" pitchFamily="18" charset="0"/>
                        <a:ea typeface="Cambria Math" panose="02040503050406030204" pitchFamily="18" charset="0"/>
                      </a:rPr>
                      <m:t>⋯</m:t>
                    </m:r>
                    <m:nary>
                      <m:naryPr>
                        <m:chr m:val="⨁"/>
                        <m:subHide m:val="on"/>
                        <m:supHide m:val="on"/>
                        <m:ctrlPr>
                          <a:rPr lang="nl-BE" sz="3900" i="1">
                            <a:latin typeface="Cambria Math" panose="02040503050406030204" pitchFamily="18" charset="0"/>
                            <a:ea typeface="Cambria Math" panose="02040503050406030204" pitchFamily="18" charset="0"/>
                          </a:rPr>
                        </m:ctrlPr>
                      </m:naryPr>
                      <m:sub/>
                      <m:sup/>
                      <m:e>
                        <m:r>
                          <a:rPr lang="nl-BE" sz="3900" i="1" smtClean="0">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9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900" i="1" smtClean="0">
                                    <a:effectLst/>
                                    <a:latin typeface="Cambria Math" panose="02040503050406030204" pitchFamily="18" charset="0"/>
                                    <a:ea typeface="Cambria Math" panose="02040503050406030204" pitchFamily="18" charset="0"/>
                                  </a:rPr>
                                </m:ctrlPr>
                              </m:sSubPr>
                              <m:e>
                                <m:r>
                                  <a:rPr lang="nl-BE" sz="3900" i="1">
                                    <a:effectLst/>
                                    <a:latin typeface="Cambria Math" panose="02040503050406030204" pitchFamily="18" charset="0"/>
                                    <a:ea typeface="Cambria Math" panose="02040503050406030204" pitchFamily="18" charset="0"/>
                                  </a:rPr>
                                  <m:t>𝑥</m:t>
                                </m:r>
                              </m:e>
                              <m:sub>
                                <m:r>
                                  <a:rPr lang="nl-BE" sz="3900" b="0" i="1" smtClean="0">
                                    <a:effectLst/>
                                    <a:latin typeface="Cambria Math" panose="02040503050406030204" pitchFamily="18" charset="0"/>
                                    <a:ea typeface="Cambria Math" panose="02040503050406030204" pitchFamily="18" charset="0"/>
                                  </a:rPr>
                                  <m:t>𝑛</m:t>
                                </m:r>
                                <m:r>
                                  <a:rPr lang="nl-BE" sz="3900" b="0" i="1" smtClean="0">
                                    <a:effectLst/>
                                    <a:latin typeface="Cambria Math" panose="02040503050406030204" pitchFamily="18" charset="0"/>
                                    <a:ea typeface="Cambria Math" panose="02040503050406030204" pitchFamily="18" charset="0"/>
                                  </a:rPr>
                                  <m:t>−1</m:t>
                                </m:r>
                              </m:sub>
                            </m:sSub>
                          </m:e>
                        </m:d>
                      </m:e>
                    </m:nary>
                  </m:oMath>
                </a14:m>
                <a:endParaRPr lang="nl-BE" sz="3900" dirty="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750" r="-1037"/>
                </a:stretch>
              </a:blipFill>
            </p:spPr>
            <p:txBody>
              <a:bodyPr/>
              <a:lstStyle/>
              <a:p>
                <a:r>
                  <a:rPr lang="en-GB">
                    <a:noFill/>
                  </a:rPr>
                  <a:t> </a:t>
                </a:r>
              </a:p>
            </p:txBody>
          </p:sp>
        </mc:Fallback>
      </mc:AlternateContent>
      <p:sp>
        <p:nvSpPr>
          <p:cNvPr id="4" name="Rectangle 3"/>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41771419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Scans</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00808"/>
                <a:ext cx="8507288" cy="4873728"/>
              </a:xfrm>
            </p:spPr>
            <p:txBody>
              <a:bodyPr>
                <a:normAutofit/>
              </a:bodyPr>
              <a:lstStyle/>
              <a:p>
                <a:pPr marL="109728" indent="0">
                  <a:buNone/>
                </a:pPr>
                <a:r>
                  <a:rPr lang="nl-BE" sz="2600" dirty="0" smtClean="0">
                    <a:latin typeface="Consolas" panose="020B0609020204030204" pitchFamily="49" charset="0"/>
                  </a:rPr>
                  <a:t>partial_sum(</a:t>
                </a:r>
                <a14:m>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 </m:t>
                        </m:r>
                        <m:r>
                          <a:rPr lang="nl-BE" i="1">
                            <a:latin typeface="Cambria Math" panose="02040503050406030204" pitchFamily="18" charset="0"/>
                          </a:rPr>
                          <m:t>𝑥</m:t>
                        </m:r>
                      </m:e>
                      <m:sub>
                        <m:r>
                          <a:rPr lang="nl-BE" b="0" i="1" smtClean="0">
                            <a:latin typeface="Cambria Math" panose="02040503050406030204" pitchFamily="18" charset="0"/>
                          </a:rPr>
                          <m:t>0</m:t>
                        </m:r>
                        <m:r>
                          <a:rPr lang="nl-BE" i="1">
                            <a:latin typeface="Cambria Math" panose="02040503050406030204" pitchFamily="18" charset="0"/>
                          </a:rPr>
                          <m:t> </m:t>
                        </m:r>
                      </m:sub>
                    </m:sSub>
                  </m:oMath>
                </a14:m>
                <a:r>
                  <a:rPr lang="nl-BE" sz="2600" dirty="0" smtClean="0">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latin typeface="Consolas" panose="020B0609020204030204" pitchFamily="49" charset="0"/>
                  </a:rPr>
                  <a:t>,</a:t>
                </a:r>
                <a:r>
                  <a:rPr lang="nl-BE" sz="2400" dirty="0"/>
                  <a:t> </a:t>
                </a:r>
                <a14:m>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 </m:t>
                        </m:r>
                        <m:r>
                          <a:rPr lang="nl-BE" b="0" i="1" smtClean="0">
                            <a:latin typeface="Cambria Math" panose="02040503050406030204" pitchFamily="18" charset="0"/>
                          </a:rPr>
                          <m:t>𝑦</m:t>
                        </m:r>
                      </m:e>
                      <m:sub>
                        <m:r>
                          <a:rPr lang="nl-BE" b="0" i="1" smtClean="0">
                            <a:latin typeface="Cambria Math" panose="02040503050406030204" pitchFamily="18" charset="0"/>
                          </a:rPr>
                          <m:t>0</m:t>
                        </m:r>
                        <m:r>
                          <a:rPr lang="nl-BE" i="1">
                            <a:latin typeface="Cambria Math" panose="02040503050406030204" pitchFamily="18" charset="0"/>
                          </a:rPr>
                          <m:t> </m:t>
                        </m:r>
                      </m:sub>
                    </m:sSub>
                  </m:oMath>
                </a14:m>
                <a:r>
                  <a:rPr lang="nl-BE" sz="2400" dirty="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r>
                  <a:rPr lang="nl-BE" sz="2600" dirty="0" smtClean="0">
                    <a:latin typeface="Consolas" panose="020B0609020204030204" pitchFamily="49" charset="0"/>
                  </a:rPr>
                  <a:t>inclusive_scan([Pol],</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r>
                  <a:rPr lang="nl-BE" dirty="0">
                    <a:solidFill>
                      <a:prstClr val="black"/>
                    </a:solidFill>
                  </a:rPr>
                  <a:t> </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𝑦</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400" dirty="0">
                    <a:solidFill>
                      <a:prstClr val="black"/>
                    </a:solidFill>
                    <a:latin typeface="Consolas" panose="020B0609020204030204" pitchFamily="49" charset="0"/>
                  </a:rPr>
                  <a:t>,</a:t>
                </a:r>
                <a:r>
                  <a:rPr lang="nl-BE" sz="2600" dirty="0" smtClean="0">
                    <a:solidFill>
                      <a:prstClr val="black"/>
                    </a:solidFill>
                  </a:rPr>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solidFill>
                          <a:prstClr val="black"/>
                        </a:solidFill>
                        <a:latin typeface="Cambria Math" panose="02040503050406030204" pitchFamily="18" charset="0"/>
                      </a:rPr>
                      <m:t>𝐼𝑛𝑖𝑡</m:t>
                    </m:r>
                  </m:oMath>
                </a14:m>
                <a:r>
                  <a:rPr lang="nl-BE" sz="2600" dirty="0" smtClean="0">
                    <a:latin typeface="Consolas" panose="020B0609020204030204" pitchFamily="49" charset="0"/>
                  </a:rPr>
                  <a:t>])</a:t>
                </a:r>
              </a:p>
              <a:p>
                <a:pPr marL="109728" indent="0">
                  <a:buNone/>
                </a:pPr>
                <a:endParaRPr lang="nl-BE" sz="2600" dirty="0" smtClean="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00808"/>
                <a:ext cx="8507288" cy="4873728"/>
              </a:xfrm>
              <a:blipFill rotWithShape="0">
                <a:blip r:embed="rId3"/>
                <a:stretch>
                  <a:fillRect t="-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71600" y="3068960"/>
                <a:ext cx="7848872" cy="2308324"/>
              </a:xfrm>
              <a:prstGeom prst="rect">
                <a:avLst/>
              </a:prstGeom>
              <a:noFill/>
            </p:spPr>
            <p:txBody>
              <a:bodyPr wrap="square" rtlCol="0">
                <a:spAutoFit/>
              </a:bodyPr>
              <a:lstStyle/>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smtClean="0">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𝑦</m:t>
                          </m:r>
                        </m:e>
                        <m:sub>
                          <m:r>
                            <a:rPr lang="nl-BE" sz="3600" b="0" i="1" smtClean="0">
                              <a:solidFill>
                                <a:prstClr val="black"/>
                              </a:solidFill>
                              <a:effectLst/>
                              <a:latin typeface="Cambria Math" panose="02040503050406030204" pitchFamily="18" charset="0"/>
                            </a:rPr>
                            <m:t>0</m:t>
                          </m:r>
                        </m:sub>
                      </m:sSub>
                      <m:r>
                        <a:rPr lang="en-US" sz="3600" i="1">
                          <a:solidFill>
                            <a:prstClr val="black"/>
                          </a:solidFill>
                          <a:effectLst/>
                          <a:latin typeface="Cambria Math" panose="02040503050406030204" pitchFamily="18" charset="0"/>
                        </a:rPr>
                        <m:t>=</m:t>
                      </m:r>
                      <m:r>
                        <a:rPr lang="nl-BE" sz="3600" i="1">
                          <a:effectLst/>
                          <a:latin typeface="Cambria Math" panose="02040503050406030204" pitchFamily="18" charset="0"/>
                        </a:rPr>
                        <m:t>(</m:t>
                      </m:r>
                      <m:r>
                        <a:rPr lang="nl-BE" sz="3600" i="1">
                          <a:effectLst/>
                          <a:latin typeface="Cambria Math" panose="02040503050406030204" pitchFamily="18" charset="0"/>
                        </a:rPr>
                        <m:t>𝐼𝑛𝑖𝑡</m:t>
                      </m:r>
                      <m:sSub>
                        <m:sSubPr>
                          <m:ctrlPr>
                            <a:rPr lang="nl-BE" sz="3600" i="1">
                              <a:effectLst/>
                              <a:latin typeface="Cambria Math" panose="02040503050406030204" pitchFamily="18" charset="0"/>
                            </a:rPr>
                          </m:ctrlPr>
                        </m:sSubPr>
                        <m:e>
                          <m:r>
                            <a:rPr lang="nl-BE" sz="3600" i="1">
                              <a:effectLst/>
                              <a:latin typeface="Cambria Math" panose="02040503050406030204" pitchFamily="18" charset="0"/>
                            </a:rPr>
                            <m:t> </m:t>
                          </m:r>
                          <m:r>
                            <a:rPr lang="nl-BE" sz="3600" i="1">
                              <a:effectLst/>
                              <a:latin typeface="Cambria Math" panose="02040503050406030204" pitchFamily="18" charset="0"/>
                              <a:ea typeface="Cambria Math" panose="02040503050406030204" pitchFamily="18" charset="0"/>
                            </a:rPr>
                            <m:t>⨁) </m:t>
                          </m:r>
                          <m:r>
                            <a:rPr lang="nl-BE" sz="3600" i="1">
                              <a:effectLst/>
                              <a:latin typeface="Cambria Math" panose="02040503050406030204" pitchFamily="18" charset="0"/>
                            </a:rPr>
                            <m:t>𝑥</m:t>
                          </m:r>
                        </m:e>
                        <m:sub>
                          <m:r>
                            <a:rPr lang="nl-BE" sz="3600" b="0" i="1" smtClean="0">
                              <a:effectLst/>
                              <a:latin typeface="Cambria Math" panose="02040503050406030204" pitchFamily="18" charset="0"/>
                            </a:rPr>
                            <m:t>0</m:t>
                          </m:r>
                          <m:r>
                            <a:rPr lang="nl-BE" sz="3600" i="1">
                              <a:effectLst/>
                              <a:latin typeface="Cambria Math" panose="02040503050406030204" pitchFamily="18" charset="0"/>
                            </a:rPr>
                            <m:t> </m:t>
                          </m:r>
                        </m:sub>
                      </m:sSub>
                    </m:oMath>
                  </m:oMathPara>
                </a14:m>
                <a:endParaRPr lang="nl-BE" sz="3600" dirty="0">
                  <a:solidFill>
                    <a:prstClr val="black"/>
                  </a:solidFill>
                  <a:effectLst/>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𝑦</m:t>
                          </m:r>
                        </m:e>
                        <m:sub>
                          <m:r>
                            <a:rPr lang="nl-BE" sz="3600" b="0" i="1" smtClean="0">
                              <a:solidFill>
                                <a:prstClr val="black"/>
                              </a:solidFill>
                              <a:effectLst/>
                              <a:latin typeface="Cambria Math" panose="02040503050406030204" pitchFamily="18" charset="0"/>
                            </a:rPr>
                            <m:t>1</m:t>
                          </m:r>
                        </m:sub>
                      </m:sSub>
                      <m:r>
                        <a:rPr lang="en-US" sz="3600" i="1">
                          <a:solidFill>
                            <a:prstClr val="black"/>
                          </a:solidFill>
                          <a:effectLst/>
                          <a:latin typeface="Cambria Math" panose="02040503050406030204" pitchFamily="18" charset="0"/>
                        </a:rPr>
                        <m:t>=</m:t>
                      </m:r>
                      <m:r>
                        <a:rPr lang="nl-BE" sz="3600" i="1">
                          <a:effectLst/>
                          <a:latin typeface="Cambria Math" panose="02040503050406030204" pitchFamily="18" charset="0"/>
                        </a:rPr>
                        <m:t>(</m:t>
                      </m:r>
                      <m:r>
                        <a:rPr lang="nl-BE" sz="3600" i="1">
                          <a:effectLst/>
                          <a:latin typeface="Cambria Math" panose="02040503050406030204" pitchFamily="18" charset="0"/>
                        </a:rPr>
                        <m:t>𝐼𝑛𝑖𝑡</m:t>
                      </m:r>
                      <m:sSub>
                        <m:sSubPr>
                          <m:ctrlPr>
                            <a:rPr lang="nl-BE" sz="3600" i="1">
                              <a:effectLst/>
                              <a:latin typeface="Cambria Math" panose="02040503050406030204" pitchFamily="18" charset="0"/>
                            </a:rPr>
                          </m:ctrlPr>
                        </m:sSubPr>
                        <m:e>
                          <m:r>
                            <a:rPr lang="nl-BE" sz="3600" i="1">
                              <a:effectLst/>
                              <a:latin typeface="Cambria Math" panose="02040503050406030204" pitchFamily="18" charset="0"/>
                            </a:rPr>
                            <m:t> </m:t>
                          </m:r>
                          <m:r>
                            <a:rPr lang="nl-BE" sz="3600" i="1">
                              <a:effectLst/>
                              <a:latin typeface="Cambria Math" panose="02040503050406030204" pitchFamily="18" charset="0"/>
                              <a:ea typeface="Cambria Math" panose="02040503050406030204" pitchFamily="18" charset="0"/>
                            </a:rPr>
                            <m:t>⨁) </m:t>
                          </m:r>
                          <m:r>
                            <a:rPr lang="nl-BE" sz="3600" i="1">
                              <a:effectLst/>
                              <a:latin typeface="Cambria Math" panose="02040503050406030204" pitchFamily="18" charset="0"/>
                            </a:rPr>
                            <m:t>𝑥</m:t>
                          </m:r>
                        </m:e>
                        <m:sub>
                          <m:r>
                            <a:rPr lang="nl-BE" sz="3600" b="0" i="1" smtClean="0">
                              <a:effectLst/>
                              <a:latin typeface="Cambria Math" panose="02040503050406030204" pitchFamily="18" charset="0"/>
                            </a:rPr>
                            <m:t>0</m:t>
                          </m:r>
                        </m:sub>
                      </m:sSub>
                      <m:r>
                        <a:rPr lang="en-US" sz="3600" i="1">
                          <a:solidFill>
                            <a:prstClr val="black"/>
                          </a:solidFill>
                          <a:effectLst/>
                          <a:latin typeface="Cambria Math" panose="02040503050406030204" pitchFamily="18" charset="0"/>
                        </a:rPr>
                        <m:t>⨁</m:t>
                      </m:r>
                      <m:sSub>
                        <m:sSubPr>
                          <m:ctrlPr>
                            <a:rPr lang="nl-BE" sz="3600" i="1">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 </m:t>
                          </m:r>
                          <m:r>
                            <a:rPr lang="en-US" sz="3600" i="1">
                              <a:solidFill>
                                <a:prstClr val="black"/>
                              </a:solidFill>
                              <a:effectLst/>
                              <a:latin typeface="Cambria Math" panose="02040503050406030204" pitchFamily="18" charset="0"/>
                            </a:rPr>
                            <m:t>𝑥</m:t>
                          </m:r>
                        </m:e>
                        <m:sub>
                          <m:r>
                            <a:rPr lang="nl-BE" sz="3600" b="0" i="1" smtClean="0">
                              <a:solidFill>
                                <a:prstClr val="black"/>
                              </a:solidFill>
                              <a:effectLst/>
                              <a:latin typeface="Cambria Math" panose="02040503050406030204" pitchFamily="18" charset="0"/>
                            </a:rPr>
                            <m:t>1</m:t>
                          </m:r>
                        </m:sub>
                      </m:sSub>
                    </m:oMath>
                  </m:oMathPara>
                </a14:m>
                <a:endParaRPr lang="nl-BE" sz="3600" dirty="0">
                  <a:solidFill>
                    <a:prstClr val="black"/>
                  </a:solidFill>
                  <a:effectLst/>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r>
                        <a:rPr lang="nl-BE" sz="3600" i="1">
                          <a:solidFill>
                            <a:prstClr val="black"/>
                          </a:solidFill>
                          <a:effectLst/>
                          <a:latin typeface="Cambria Math" panose="02040503050406030204" pitchFamily="18" charset="0"/>
                        </a:rPr>
                        <m:t> </m:t>
                      </m:r>
                      <m:r>
                        <a:rPr lang="en-US" sz="3600" i="1">
                          <a:solidFill>
                            <a:prstClr val="black"/>
                          </a:solidFill>
                          <a:effectLst/>
                          <a:latin typeface="Cambria Math" panose="02040503050406030204" pitchFamily="18" charset="0"/>
                        </a:rPr>
                        <m:t>⋮</m:t>
                      </m:r>
                    </m:oMath>
                  </m:oMathPara>
                </a14:m>
                <a:endParaRPr lang="nl-BE" sz="3600" dirty="0">
                  <a:solidFill>
                    <a:prstClr val="black"/>
                  </a:solidFill>
                  <a:effectLst/>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𝑦</m:t>
                          </m:r>
                        </m:e>
                        <m:sub>
                          <m:r>
                            <a:rPr lang="en-US" sz="3600" i="1" smtClean="0">
                              <a:solidFill>
                                <a:prstClr val="black"/>
                              </a:solidFill>
                              <a:effectLst/>
                              <a:latin typeface="Cambria Math" panose="02040503050406030204" pitchFamily="18" charset="0"/>
                            </a:rPr>
                            <m:t>𝑛</m:t>
                          </m:r>
                          <m:r>
                            <a:rPr lang="nl-BE" sz="3600" b="0" i="1" smtClean="0">
                              <a:solidFill>
                                <a:prstClr val="black"/>
                              </a:solidFill>
                              <a:effectLst/>
                              <a:latin typeface="Cambria Math" panose="02040503050406030204" pitchFamily="18" charset="0"/>
                            </a:rPr>
                            <m:t>−1</m:t>
                          </m:r>
                        </m:sub>
                      </m:sSub>
                      <m:r>
                        <a:rPr lang="en-US" sz="3600" i="1">
                          <a:solidFill>
                            <a:prstClr val="black"/>
                          </a:solidFill>
                          <a:effectLst/>
                          <a:latin typeface="Cambria Math" panose="02040503050406030204" pitchFamily="18" charset="0"/>
                        </a:rPr>
                        <m:t>=</m:t>
                      </m:r>
                      <m:r>
                        <a:rPr lang="nl-BE" sz="3600" i="1">
                          <a:effectLst/>
                          <a:latin typeface="Cambria Math" panose="02040503050406030204" pitchFamily="18" charset="0"/>
                        </a:rPr>
                        <m:t>(</m:t>
                      </m:r>
                      <m:r>
                        <a:rPr lang="nl-BE" sz="3600" i="1">
                          <a:effectLst/>
                          <a:latin typeface="Cambria Math" panose="02040503050406030204" pitchFamily="18" charset="0"/>
                        </a:rPr>
                        <m:t>𝐼𝑛𝑖𝑡</m:t>
                      </m:r>
                      <m:sSub>
                        <m:sSubPr>
                          <m:ctrlPr>
                            <a:rPr lang="nl-BE" sz="3600" i="1">
                              <a:effectLst/>
                              <a:latin typeface="Cambria Math" panose="02040503050406030204" pitchFamily="18" charset="0"/>
                            </a:rPr>
                          </m:ctrlPr>
                        </m:sSubPr>
                        <m:e>
                          <m:r>
                            <a:rPr lang="nl-BE" sz="3600" i="1">
                              <a:effectLst/>
                              <a:latin typeface="Cambria Math" panose="02040503050406030204" pitchFamily="18" charset="0"/>
                            </a:rPr>
                            <m:t> </m:t>
                          </m:r>
                          <m:r>
                            <a:rPr lang="nl-BE" sz="3600" i="1">
                              <a:effectLst/>
                              <a:latin typeface="Cambria Math" panose="02040503050406030204" pitchFamily="18" charset="0"/>
                              <a:ea typeface="Cambria Math" panose="02040503050406030204" pitchFamily="18" charset="0"/>
                            </a:rPr>
                            <m:t>⨁) </m:t>
                          </m:r>
                          <m:r>
                            <a:rPr lang="nl-BE" sz="3600" i="1">
                              <a:effectLst/>
                              <a:latin typeface="Cambria Math" panose="02040503050406030204" pitchFamily="18" charset="0"/>
                            </a:rPr>
                            <m:t>𝑥</m:t>
                          </m:r>
                        </m:e>
                        <m:sub>
                          <m:r>
                            <a:rPr lang="nl-BE" sz="3600" b="0" i="1" smtClean="0">
                              <a:effectLst/>
                              <a:latin typeface="Cambria Math" panose="02040503050406030204" pitchFamily="18" charset="0"/>
                            </a:rPr>
                            <m:t>0</m:t>
                          </m:r>
                          <m:r>
                            <a:rPr lang="nl-BE" sz="3600" i="1">
                              <a:effectLst/>
                              <a:latin typeface="Cambria Math" panose="02040503050406030204" pitchFamily="18" charset="0"/>
                            </a:rPr>
                            <m:t> </m:t>
                          </m:r>
                        </m:sub>
                      </m:sSub>
                      <m:r>
                        <a:rPr lang="en-US" sz="3600" i="1">
                          <a:solidFill>
                            <a:prstClr val="black"/>
                          </a:solidFill>
                          <a:effectLst/>
                          <a:latin typeface="Cambria Math" panose="02040503050406030204" pitchFamily="18" charset="0"/>
                        </a:rPr>
                        <m:t>⨁</m:t>
                      </m:r>
                      <m:sSub>
                        <m:sSubPr>
                          <m:ctrlPr>
                            <a:rPr lang="nl-BE" sz="3600" i="1">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 </m:t>
                          </m:r>
                          <m:r>
                            <a:rPr lang="en-US" sz="3600" i="1">
                              <a:solidFill>
                                <a:prstClr val="black"/>
                              </a:solidFill>
                              <a:effectLst/>
                              <a:latin typeface="Cambria Math" panose="02040503050406030204" pitchFamily="18" charset="0"/>
                            </a:rPr>
                            <m:t>𝑥</m:t>
                          </m:r>
                        </m:e>
                        <m:sub>
                          <m:r>
                            <a:rPr lang="nl-BE" sz="3600" b="0" i="1" smtClean="0">
                              <a:solidFill>
                                <a:prstClr val="black"/>
                              </a:solidFill>
                              <a:effectLst/>
                              <a:latin typeface="Cambria Math" panose="02040503050406030204" pitchFamily="18" charset="0"/>
                            </a:rPr>
                            <m:t>1</m:t>
                          </m:r>
                        </m:sub>
                      </m:sSub>
                      <m:r>
                        <a:rPr lang="en-US" sz="3600" i="1">
                          <a:solidFill>
                            <a:prstClr val="black"/>
                          </a:solidFill>
                          <a:effectLst/>
                          <a:latin typeface="Cambria Math" panose="02040503050406030204" pitchFamily="18" charset="0"/>
                        </a:rPr>
                        <m:t>⨁</m:t>
                      </m:r>
                      <m:r>
                        <a:rPr lang="en-US" sz="3600" i="1">
                          <a:solidFill>
                            <a:prstClr val="black"/>
                          </a:solidFill>
                          <a:effectLst/>
                          <a:latin typeface="Cambria Math" panose="02040503050406030204" pitchFamily="18" charset="0"/>
                          <a:ea typeface="Cambria Math" panose="02040503050406030204" pitchFamily="18" charset="0"/>
                        </a:rPr>
                        <m:t>⋯</m:t>
                      </m:r>
                      <m:r>
                        <a:rPr lang="en-US" sz="3600" i="1">
                          <a:solidFill>
                            <a:prstClr val="black"/>
                          </a:solidFill>
                          <a:effectLst/>
                          <a:latin typeface="Cambria Math" panose="02040503050406030204" pitchFamily="18" charset="0"/>
                        </a:rPr>
                        <m:t>⨁</m:t>
                      </m:r>
                      <m:sSub>
                        <m:sSubPr>
                          <m:ctrlPr>
                            <a:rPr lang="nl-BE" sz="3600" i="1">
                              <a:solidFill>
                                <a:prstClr val="black"/>
                              </a:solidFill>
                              <a:effectLst/>
                              <a:latin typeface="Cambria Math" panose="02040503050406030204" pitchFamily="18" charset="0"/>
                            </a:rPr>
                          </m:ctrlPr>
                        </m:sSubPr>
                        <m:e>
                          <m:r>
                            <a:rPr lang="en-US" sz="3600" i="1">
                              <a:solidFill>
                                <a:prstClr val="black"/>
                              </a:solidFill>
                              <a:effectLst/>
                              <a:latin typeface="Cambria Math" panose="02040503050406030204" pitchFamily="18" charset="0"/>
                            </a:rPr>
                            <m:t> </m:t>
                          </m:r>
                          <m:r>
                            <a:rPr lang="en-US" sz="3600" i="1">
                              <a:solidFill>
                                <a:prstClr val="black"/>
                              </a:solidFill>
                              <a:effectLst/>
                              <a:latin typeface="Cambria Math" panose="02040503050406030204" pitchFamily="18" charset="0"/>
                            </a:rPr>
                            <m:t>𝑥</m:t>
                          </m:r>
                        </m:e>
                        <m:sub>
                          <m:r>
                            <a:rPr lang="nl-BE" sz="3600" i="1" smtClean="0">
                              <a:solidFill>
                                <a:prstClr val="black"/>
                              </a:solidFill>
                              <a:effectLst/>
                              <a:latin typeface="Cambria Math" panose="02040503050406030204" pitchFamily="18" charset="0"/>
                            </a:rPr>
                            <m:t>𝑛</m:t>
                          </m:r>
                          <m:r>
                            <a:rPr lang="nl-BE" sz="3600" b="0" i="1" smtClean="0">
                              <a:solidFill>
                                <a:prstClr val="black"/>
                              </a:solidFill>
                              <a:effectLst/>
                              <a:latin typeface="Cambria Math" panose="02040503050406030204" pitchFamily="18" charset="0"/>
                            </a:rPr>
                            <m:t>−1</m:t>
                          </m:r>
                        </m:sub>
                      </m:sSub>
                    </m:oMath>
                  </m:oMathPara>
                </a14:m>
                <a:endParaRPr lang="nl-BE" sz="3600" dirty="0">
                  <a:effectLs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971600" y="3068960"/>
                <a:ext cx="7848872" cy="2308324"/>
              </a:xfrm>
              <a:prstGeom prst="rect">
                <a:avLst/>
              </a:prstGeom>
              <a:blipFill rotWithShape="0">
                <a:blip r:embed="rId4"/>
                <a:stretch>
                  <a:fillRect/>
                </a:stretch>
              </a:blipFill>
            </p:spPr>
            <p:txBody>
              <a:bodyPr/>
              <a:lstStyle/>
              <a:p>
                <a:r>
                  <a:rPr lang="en-GB">
                    <a:noFill/>
                  </a:rPr>
                  <a:t> </a:t>
                </a:r>
              </a:p>
            </p:txBody>
          </p:sp>
        </mc:Fallback>
      </mc:AlternateContent>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40612013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Scans</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700808"/>
                <a:ext cx="8507288" cy="4873728"/>
              </a:xfrm>
            </p:spPr>
            <p:txBody>
              <a:bodyPr>
                <a:normAutofit/>
              </a:bodyPr>
              <a:lstStyle/>
              <a:p>
                <a:pPr marL="109728" indent="0">
                  <a:buNone/>
                </a:pPr>
                <a:r>
                  <a:rPr lang="nl-BE" sz="2600" dirty="0" smtClean="0">
                    <a:latin typeface="Consolas" panose="020B0609020204030204" pitchFamily="49" charset="0"/>
                  </a:rPr>
                  <a:t>partial_sum(</a:t>
                </a:r>
                <a14:m>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 </m:t>
                        </m:r>
                        <m:r>
                          <a:rPr lang="nl-BE" i="1">
                            <a:latin typeface="Cambria Math" panose="02040503050406030204" pitchFamily="18" charset="0"/>
                          </a:rPr>
                          <m:t>𝑥</m:t>
                        </m:r>
                      </m:e>
                      <m:sub>
                        <m:r>
                          <a:rPr lang="nl-BE" b="0" i="1" smtClean="0">
                            <a:latin typeface="Cambria Math" panose="02040503050406030204" pitchFamily="18" charset="0"/>
                          </a:rPr>
                          <m:t>0</m:t>
                        </m:r>
                        <m:r>
                          <a:rPr lang="nl-BE" i="1">
                            <a:latin typeface="Cambria Math" panose="02040503050406030204" pitchFamily="18" charset="0"/>
                          </a:rPr>
                          <m:t> </m:t>
                        </m:r>
                      </m:sub>
                    </m:sSub>
                  </m:oMath>
                </a14:m>
                <a:r>
                  <a:rPr lang="nl-BE" sz="2600" dirty="0" smtClean="0">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latin typeface="Consolas" panose="020B0609020204030204" pitchFamily="49" charset="0"/>
                  </a:rPr>
                  <a:t>,</a:t>
                </a:r>
                <a:r>
                  <a:rPr lang="nl-BE" sz="2400" dirty="0"/>
                  <a:t> </a:t>
                </a:r>
                <a14:m>
                  <m:oMath xmlns:m="http://schemas.openxmlformats.org/officeDocument/2006/math">
                    <m:sSub>
                      <m:sSubPr>
                        <m:ctrlPr>
                          <a:rPr lang="nl-BE" i="1">
                            <a:latin typeface="Cambria Math" panose="02040503050406030204" pitchFamily="18" charset="0"/>
                          </a:rPr>
                        </m:ctrlPr>
                      </m:sSubPr>
                      <m:e>
                        <m:r>
                          <a:rPr lang="nl-BE" i="1">
                            <a:latin typeface="Cambria Math" panose="02040503050406030204" pitchFamily="18" charset="0"/>
                          </a:rPr>
                          <m:t> </m:t>
                        </m:r>
                        <m:r>
                          <a:rPr lang="nl-BE" b="0" i="1" smtClean="0">
                            <a:latin typeface="Cambria Math" panose="02040503050406030204" pitchFamily="18" charset="0"/>
                          </a:rPr>
                          <m:t>𝑦</m:t>
                        </m:r>
                      </m:e>
                      <m:sub>
                        <m:r>
                          <a:rPr lang="nl-BE" b="0" i="1" smtClean="0">
                            <a:latin typeface="Cambria Math" panose="02040503050406030204" pitchFamily="18" charset="0"/>
                          </a:rPr>
                          <m:t>0</m:t>
                        </m:r>
                        <m:r>
                          <a:rPr lang="nl-BE" i="1">
                            <a:latin typeface="Cambria Math" panose="02040503050406030204" pitchFamily="18" charset="0"/>
                          </a:rPr>
                          <m:t> </m:t>
                        </m:r>
                      </m:sub>
                    </m:sSub>
                  </m:oMath>
                </a14:m>
                <a:r>
                  <a:rPr lang="nl-BE" sz="2400" dirty="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r>
                  <a:rPr lang="nl-BE" sz="2600" dirty="0" smtClean="0">
                    <a:effectLst>
                      <a:glow rad="254000">
                        <a:srgbClr val="FFFF00">
                          <a:alpha val="40000"/>
                        </a:srgbClr>
                      </a:glow>
                    </a:effectLst>
                    <a:latin typeface="Consolas" panose="020B0609020204030204" pitchFamily="49" charset="0"/>
                  </a:rPr>
                  <a:t>inclusive</a:t>
                </a:r>
                <a:r>
                  <a:rPr lang="nl-BE" sz="2600" dirty="0" smtClean="0">
                    <a:latin typeface="Consolas" panose="020B0609020204030204" pitchFamily="49" charset="0"/>
                  </a:rPr>
                  <a:t>_scan([Pol],</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r>
                  <a:rPr lang="nl-BE" dirty="0">
                    <a:solidFill>
                      <a:prstClr val="black"/>
                    </a:solidFill>
                  </a:rPr>
                  <a:t> </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𝑦</m:t>
                        </m:r>
                      </m:e>
                      <m:sub>
                        <m:r>
                          <a:rPr lang="nl-BE" b="0" i="1" smtClean="0">
                            <a:solidFill>
                              <a:prstClr val="black"/>
                            </a:solidFill>
                            <a:latin typeface="Cambria Math" panose="02040503050406030204" pitchFamily="18" charset="0"/>
                          </a:rPr>
                          <m:t>0</m:t>
                        </m:r>
                        <m:r>
                          <a:rPr lang="nl-BE" i="1">
                            <a:solidFill>
                              <a:prstClr val="black"/>
                            </a:solidFill>
                            <a:latin typeface="Cambria Math" panose="02040503050406030204" pitchFamily="18" charset="0"/>
                          </a:rPr>
                          <m:t> </m:t>
                        </m:r>
                      </m:sub>
                    </m:sSub>
                  </m:oMath>
                </a14:m>
                <a:r>
                  <a:rPr lang="nl-BE" sz="2400" dirty="0">
                    <a:solidFill>
                      <a:prstClr val="black"/>
                    </a:solidFill>
                    <a:latin typeface="Consolas" panose="020B0609020204030204" pitchFamily="49" charset="0"/>
                  </a:rPr>
                  <a:t>,</a:t>
                </a:r>
                <a:r>
                  <a:rPr lang="nl-BE" sz="2600" dirty="0" smtClean="0">
                    <a:solidFill>
                      <a:prstClr val="black"/>
                    </a:solidFill>
                  </a:rPr>
                  <a:t> </a:t>
                </a:r>
                <a:r>
                  <a:rPr lang="nl-BE" sz="2600" dirty="0" smtClean="0">
                    <a:latin typeface="Consolas" panose="020B0609020204030204" pitchFamily="49" charset="0"/>
                  </a:rPr>
                  <a:t>[</a:t>
                </a:r>
                <a14:m>
                  <m:oMath xmlns:m="http://schemas.openxmlformats.org/officeDocument/2006/math">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r>
                  <a:rPr lang="nl-BE" sz="2600" dirty="0" smtClean="0"/>
                  <a:t> </a:t>
                </a:r>
                <a:r>
                  <a:rPr lang="nl-BE" sz="2600" dirty="0" smtClean="0">
                    <a:latin typeface="Consolas" panose="020B0609020204030204" pitchFamily="49" charset="0"/>
                  </a:rPr>
                  <a:t>[</a:t>
                </a:r>
                <a14:m>
                  <m:oMath xmlns:m="http://schemas.openxmlformats.org/officeDocument/2006/math">
                    <m:r>
                      <a:rPr lang="nl-BE" i="1">
                        <a:solidFill>
                          <a:prstClr val="black"/>
                        </a:solidFill>
                        <a:latin typeface="Cambria Math" panose="02040503050406030204" pitchFamily="18" charset="0"/>
                      </a:rPr>
                      <m:t>𝐼𝑛𝑖𝑡</m:t>
                    </m:r>
                  </m:oMath>
                </a14:m>
                <a:r>
                  <a:rPr lang="nl-BE" sz="2600" dirty="0" smtClean="0">
                    <a:latin typeface="Consolas" panose="020B0609020204030204" pitchFamily="49" charset="0"/>
                  </a:rPr>
                  <a:t>])</a:t>
                </a:r>
              </a:p>
              <a:p>
                <a:pPr marL="109728" indent="0">
                  <a:buNone/>
                </a:pPr>
                <a:endParaRPr lang="nl-BE" sz="2600" dirty="0" smtClean="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700808"/>
                <a:ext cx="8507288" cy="4873728"/>
              </a:xfrm>
              <a:blipFill rotWithShape="0">
                <a:blip r:embed="rId3"/>
                <a:stretch>
                  <a:fillRect l="-1504" t="-7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71600" y="3068960"/>
                <a:ext cx="7848872" cy="2308324"/>
              </a:xfrm>
              <a:prstGeom prst="rect">
                <a:avLst/>
              </a:prstGeom>
              <a:noFill/>
            </p:spPr>
            <p:txBody>
              <a:bodyPr wrap="square" rtlCol="0">
                <a:spAutoFit/>
              </a:bodyPr>
              <a:lstStyle/>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smtClean="0">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effectLst>
                                <a:glow rad="254000">
                                  <a:srgbClr val="FFFF00">
                                    <a:alpha val="40000"/>
                                  </a:srgbClr>
                                </a:glow>
                              </a:effectLst>
                              <a:latin typeface="Cambria Math" panose="02040503050406030204" pitchFamily="18" charset="0"/>
                            </a:rPr>
                            <m:t>0</m:t>
                          </m:r>
                        </m:sub>
                      </m:sSub>
                      <m:r>
                        <a:rPr lang="en-US" sz="3600" i="1">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 </m:t>
                          </m:r>
                          <m:r>
                            <a:rPr lang="nl-BE" sz="3600" i="1">
                              <a:latin typeface="Cambria Math" panose="02040503050406030204" pitchFamily="18" charset="0"/>
                            </a:rPr>
                            <m:t>𝑥</m:t>
                          </m:r>
                        </m:e>
                        <m:sub>
                          <m:r>
                            <a:rPr lang="nl-BE" sz="3600" b="0" i="1" smtClean="0">
                              <a:effectLst>
                                <a:glow rad="254000">
                                  <a:srgbClr val="FFFF00">
                                    <a:alpha val="40000"/>
                                  </a:srgbClr>
                                </a:glow>
                              </a:effectLst>
                              <a:latin typeface="Cambria Math" panose="02040503050406030204" pitchFamily="18" charset="0"/>
                            </a:rPr>
                            <m:t>0</m:t>
                          </m:r>
                          <m:r>
                            <a:rPr lang="nl-BE" sz="3600" i="1">
                              <a:latin typeface="Cambria Math" panose="02040503050406030204" pitchFamily="18" charset="0"/>
                            </a:rPr>
                            <m:t> </m:t>
                          </m:r>
                        </m:sub>
                      </m:sSub>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effectLst>
                                <a:glow rad="254000">
                                  <a:srgbClr val="FFFF00">
                                    <a:alpha val="40000"/>
                                  </a:srgbClr>
                                </a:glow>
                              </a:effectLst>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 </m:t>
                          </m:r>
                          <m:r>
                            <a:rPr lang="nl-BE" sz="3600" i="1">
                              <a:latin typeface="Cambria Math" panose="02040503050406030204" pitchFamily="18" charset="0"/>
                            </a:rPr>
                            <m:t>𝑥</m:t>
                          </m:r>
                        </m:e>
                        <m:sub>
                          <m:r>
                            <a:rPr lang="nl-BE" sz="3600" b="0" i="1" smtClean="0">
                              <a:latin typeface="Cambria Math" panose="02040503050406030204" pitchFamily="18" charset="0"/>
                            </a:rPr>
                            <m:t>0</m:t>
                          </m:r>
                        </m:sub>
                      </m:sSub>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effectLst>
                                <a:glow rad="254000">
                                  <a:srgbClr val="FFFF00">
                                    <a:alpha val="40000"/>
                                  </a:srgbClr>
                                </a:glow>
                              </a:effectLst>
                              <a:latin typeface="Cambria Math" panose="02040503050406030204" pitchFamily="18" charset="0"/>
                            </a:rPr>
                            <m:t>1</m:t>
                          </m:r>
                        </m:sub>
                      </m:sSub>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r>
                        <a:rPr lang="nl-BE"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en-US" sz="3600" i="1" smtClean="0">
                              <a:solidFill>
                                <a:prstClr val="black"/>
                              </a:solidFill>
                              <a:effectLst>
                                <a:glow rad="254000">
                                  <a:srgbClr val="FFFF00">
                                    <a:alpha val="40000"/>
                                  </a:srgbClr>
                                </a:glow>
                              </a:effectLst>
                              <a:latin typeface="Cambria Math" panose="02040503050406030204" pitchFamily="18" charset="0"/>
                            </a:rPr>
                            <m:t>𝑛</m:t>
                          </m:r>
                          <m:r>
                            <a:rPr lang="nl-BE" sz="3600" b="0" i="1" smtClean="0">
                              <a:solidFill>
                                <a:prstClr val="black"/>
                              </a:solidFill>
                              <a:effectLst>
                                <a:glow rad="254000">
                                  <a:srgbClr val="FFFF00">
                                    <a:alpha val="40000"/>
                                  </a:srgbClr>
                                </a:glow>
                              </a:effectLst>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 </m:t>
                          </m:r>
                          <m:r>
                            <a:rPr lang="nl-BE" sz="3600" i="1">
                              <a:latin typeface="Cambria Math" panose="02040503050406030204" pitchFamily="18" charset="0"/>
                            </a:rPr>
                            <m:t>𝑥</m:t>
                          </m:r>
                        </m:e>
                        <m:sub>
                          <m:r>
                            <a:rPr lang="nl-BE" sz="3600" b="0" i="1" smtClean="0">
                              <a:latin typeface="Cambria Math" panose="02040503050406030204" pitchFamily="18" charset="0"/>
                            </a:rPr>
                            <m:t>0</m:t>
                          </m:r>
                          <m:r>
                            <a:rPr lang="nl-BE" sz="3600" i="1">
                              <a:latin typeface="Cambria Math" panose="02040503050406030204" pitchFamily="18" charset="0"/>
                            </a:rPr>
                            <m:t> </m:t>
                          </m:r>
                        </m:sub>
                      </m:sSub>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latin typeface="Cambria Math" panose="02040503050406030204" pitchFamily="18" charset="0"/>
                            </a:rPr>
                            <m:t>1</m:t>
                          </m:r>
                        </m:sub>
                      </m:sSub>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rPr>
                        <m:t>⋯</m:t>
                      </m:r>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i="1" smtClean="0">
                              <a:solidFill>
                                <a:prstClr val="black"/>
                              </a:solidFill>
                              <a:effectLst>
                                <a:glow rad="254000">
                                  <a:srgbClr val="FFFF00">
                                    <a:alpha val="40000"/>
                                  </a:srgbClr>
                                </a:glow>
                              </a:effectLst>
                              <a:latin typeface="Cambria Math" panose="02040503050406030204" pitchFamily="18" charset="0"/>
                            </a:rPr>
                            <m:t>𝑛</m:t>
                          </m:r>
                          <m:r>
                            <a:rPr lang="nl-BE" sz="3600" b="0" i="1" smtClean="0">
                              <a:solidFill>
                                <a:prstClr val="black"/>
                              </a:solidFill>
                              <a:effectLst>
                                <a:glow rad="254000">
                                  <a:srgbClr val="FFFF00">
                                    <a:alpha val="40000"/>
                                  </a:srgbClr>
                                </a:glow>
                              </a:effectLst>
                              <a:latin typeface="Cambria Math" panose="02040503050406030204" pitchFamily="18" charset="0"/>
                            </a:rPr>
                            <m:t>−1</m:t>
                          </m:r>
                        </m:sub>
                      </m:sSub>
                    </m:oMath>
                  </m:oMathPara>
                </a14:m>
                <a:endParaRPr lang="nl-BE"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971600" y="3068960"/>
                <a:ext cx="7848872" cy="2308324"/>
              </a:xfrm>
              <a:prstGeom prst="rect">
                <a:avLst/>
              </a:prstGeom>
              <a:blipFill rotWithShape="0">
                <a:blip r:embed="rId4"/>
                <a:stretch>
                  <a:fillRect b="-2639"/>
                </a:stretch>
              </a:blipFill>
            </p:spPr>
            <p:txBody>
              <a:bodyPr/>
              <a:lstStyle/>
              <a:p>
                <a:r>
                  <a:rPr lang="en-GB">
                    <a:noFill/>
                  </a:rPr>
                  <a:t> </a:t>
                </a:r>
              </a:p>
            </p:txBody>
          </p:sp>
        </mc:Fallback>
      </mc:AlternateContent>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336004174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Scans</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r>
                  <a:rPr lang="nl-BE" sz="2600" dirty="0" smtClean="0">
                    <a:effectLst>
                      <a:glow rad="254000">
                        <a:srgbClr val="FFFF00">
                          <a:alpha val="40000"/>
                        </a:srgbClr>
                      </a:glow>
                    </a:effectLst>
                    <a:latin typeface="Consolas" panose="020B0609020204030204" pitchFamily="49" charset="0"/>
                  </a:rPr>
                  <a:t>exclusive</a:t>
                </a:r>
                <a:r>
                  <a:rPr lang="nl-BE" sz="2600" dirty="0" smtClean="0">
                    <a:latin typeface="Consolas" panose="020B0609020204030204" pitchFamily="49" charset="0"/>
                  </a:rPr>
                  <a:t>_scan([Policy],</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𝑥</m:t>
                        </m:r>
                      </m:e>
                      <m:sub>
                        <m:r>
                          <a:rPr lang="nl-BE" sz="2600" b="0" i="1" smtClean="0">
                            <a:solidFill>
                              <a:prstClr val="black"/>
                            </a:solidFill>
                            <a:latin typeface="Cambria Math" panose="02040503050406030204" pitchFamily="18" charset="0"/>
                          </a:rPr>
                          <m:t>0</m:t>
                        </m:r>
                        <m:r>
                          <a:rPr lang="nl-BE" sz="2600"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𝑥</m:t>
                        </m:r>
                      </m:e>
                      <m:sub>
                        <m:r>
                          <a:rPr lang="nl-BE" sz="2600" i="1">
                            <a:solidFill>
                              <a:prstClr val="black"/>
                            </a:solidFill>
                            <a:latin typeface="Cambria Math" panose="02040503050406030204" pitchFamily="18" charset="0"/>
                          </a:rPr>
                          <m:t>𝑛</m:t>
                        </m:r>
                        <m:r>
                          <a:rPr lang="nl-BE" sz="2600"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𝑦</m:t>
                        </m:r>
                      </m:e>
                      <m:sub>
                        <m:r>
                          <a:rPr lang="nl-BE" sz="2600" b="0" i="1" smtClean="0">
                            <a:solidFill>
                              <a:prstClr val="black"/>
                            </a:solidFill>
                            <a:latin typeface="Cambria Math" panose="02040503050406030204" pitchFamily="18" charset="0"/>
                          </a:rPr>
                          <m:t>0</m:t>
                        </m:r>
                        <m:r>
                          <a:rPr lang="nl-BE" sz="2600" i="1">
                            <a:solidFill>
                              <a:prstClr val="black"/>
                            </a:solidFill>
                            <a:latin typeface="Cambria Math" panose="02040503050406030204" pitchFamily="18" charset="0"/>
                          </a:rPr>
                          <m:t> </m:t>
                        </m:r>
                      </m:sub>
                    </m:sSub>
                  </m:oMath>
                </a14:m>
                <a:r>
                  <a:rPr lang="nl-BE" sz="2600" dirty="0">
                    <a:solidFill>
                      <a:prstClr val="black"/>
                    </a:solidFill>
                    <a:latin typeface="Consolas" panose="020B0609020204030204" pitchFamily="49" charset="0"/>
                  </a:rPr>
                  <a:t>,</a:t>
                </a:r>
                <a14:m>
                  <m:oMath xmlns:m="http://schemas.openxmlformats.org/officeDocument/2006/math">
                    <m:r>
                      <a:rPr lang="nl-BE" sz="2600" b="0" i="0" smtClean="0">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𝐼𝑛𝑖𝑡</m:t>
                    </m:r>
                    <m:r>
                      <m:rPr>
                        <m:nor/>
                      </m:rPr>
                      <a:rPr lang="nl-BE" sz="2600" dirty="0">
                        <a:solidFill>
                          <a:prstClr val="black"/>
                        </a:solidFill>
                        <a:latin typeface="Consolas" panose="020B0609020204030204" pitchFamily="49" charset="0"/>
                      </a:rPr>
                      <m:t>,</m:t>
                    </m:r>
                  </m:oMath>
                </a14:m>
                <a:r>
                  <a:rPr lang="nl-BE" sz="2600" dirty="0" smtClean="0">
                    <a:latin typeface="Consolas" panose="020B0609020204030204" pitchFamily="49" charset="0"/>
                  </a:rPr>
                  <a:t>[</a:t>
                </a:r>
                <a14:m>
                  <m:oMath xmlns:m="http://schemas.openxmlformats.org/officeDocument/2006/math">
                    <m:r>
                      <a:rPr lang="nl-BE" sz="2600"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endParaRPr lang="nl-BE" sz="2600" dirty="0" smtClean="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81" t="-36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475656" y="2596693"/>
                <a:ext cx="6192688" cy="2862322"/>
              </a:xfrm>
              <a:prstGeom prst="rect">
                <a:avLst/>
              </a:prstGeom>
              <a:noFill/>
            </p:spPr>
            <p:txBody>
              <a:bodyPr wrap="square" rtlCol="0">
                <a:spAutoFit/>
              </a:bodyPr>
              <a:lstStyle/>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smtClean="0">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effectLst>
                                <a:glow rad="254000">
                                  <a:srgbClr val="FFFF00">
                                    <a:alpha val="40000"/>
                                  </a:srgbClr>
                                </a:glow>
                              </a:effectLst>
                              <a:latin typeface="Cambria Math" panose="02040503050406030204" pitchFamily="18" charset="0"/>
                            </a:rPr>
                            <m:t>0</m:t>
                          </m:r>
                        </m:sub>
                      </m:sSub>
                      <m:r>
                        <a:rPr lang="en-US" sz="3600" i="1">
                          <a:solidFill>
                            <a:prstClr val="black"/>
                          </a:solidFill>
                          <a:latin typeface="Cambria Math" panose="02040503050406030204" pitchFamily="18" charset="0"/>
                        </a:rPr>
                        <m:t>=</m:t>
                      </m:r>
                      <m:r>
                        <a:rPr lang="nl-BE" sz="3600" b="0" i="1" smtClean="0">
                          <a:solidFill>
                            <a:prstClr val="black"/>
                          </a:solidFill>
                          <a:latin typeface="Cambria Math" panose="02040503050406030204" pitchFamily="18" charset="0"/>
                        </a:rPr>
                        <m:t>𝐼𝑛𝑖𝑡</m:t>
                      </m:r>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effectLst>
                                <a:glow rad="254000">
                                  <a:srgbClr val="FFFF00">
                                    <a:alpha val="40000"/>
                                  </a:srgbClr>
                                </a:glow>
                              </a:effectLst>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effectLst>
                                <a:glow rad="254000">
                                  <a:srgbClr val="FFFF00">
                                    <a:alpha val="40000"/>
                                  </a:srgbClr>
                                </a:glow>
                              </a:effectLst>
                              <a:latin typeface="Cambria Math" panose="02040503050406030204" pitchFamily="18" charset="0"/>
                            </a:rPr>
                            <m:t>0</m:t>
                          </m:r>
                        </m:sub>
                      </m:sSub>
                    </m:oMath>
                  </m:oMathPara>
                </a14:m>
                <a:endParaRPr lang="nl-BE" sz="3600" dirty="0" smtClean="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effectLst>
                                <a:glow rad="254000">
                                  <a:srgbClr val="FFFF00">
                                    <a:alpha val="40000"/>
                                  </a:srgbClr>
                                </a:glow>
                              </a:effectLst>
                              <a:latin typeface="Cambria Math" panose="02040503050406030204" pitchFamily="18" charset="0"/>
                            </a:rPr>
                            <m:t>2</m:t>
                          </m:r>
                        </m:sub>
                      </m:sSub>
                      <m:r>
                        <a:rPr lang="en-US" sz="3600" i="1">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latin typeface="Cambria Math" panose="02040503050406030204" pitchFamily="18" charset="0"/>
                            </a:rPr>
                            <m:t>0</m:t>
                          </m:r>
                        </m:sub>
                      </m:sSub>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effectLst>
                                <a:glow rad="254000">
                                  <a:srgbClr val="FFFF00">
                                    <a:alpha val="40000"/>
                                  </a:srgbClr>
                                </a:glow>
                              </a:effectLst>
                              <a:latin typeface="Cambria Math" panose="02040503050406030204" pitchFamily="18" charset="0"/>
                            </a:rPr>
                            <m:t>1</m:t>
                          </m:r>
                        </m:sub>
                      </m:sSub>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r>
                        <a:rPr lang="nl-BE"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en-US" sz="3600" i="1" smtClean="0">
                              <a:solidFill>
                                <a:prstClr val="black"/>
                              </a:solidFill>
                              <a:effectLst>
                                <a:glow rad="254000">
                                  <a:srgbClr val="FFFF00">
                                    <a:alpha val="40000"/>
                                  </a:srgbClr>
                                </a:glow>
                              </a:effectLst>
                              <a:latin typeface="Cambria Math" panose="02040503050406030204" pitchFamily="18" charset="0"/>
                            </a:rPr>
                            <m:t>𝑛</m:t>
                          </m:r>
                          <m:r>
                            <a:rPr lang="nl-BE" sz="3600" b="0" i="1" smtClean="0">
                              <a:solidFill>
                                <a:prstClr val="black"/>
                              </a:solidFill>
                              <a:effectLst>
                                <a:glow rad="254000">
                                  <a:srgbClr val="FFFF00">
                                    <a:alpha val="40000"/>
                                  </a:srgbClr>
                                </a:glow>
                              </a:effectLst>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b="0" i="1" smtClean="0">
                              <a:solidFill>
                                <a:prstClr val="black"/>
                              </a:solidFill>
                              <a:latin typeface="Cambria Math" panose="02040503050406030204" pitchFamily="18" charset="0"/>
                            </a:rPr>
                            <m:t>0</m:t>
                          </m:r>
                        </m:sub>
                      </m:sSub>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rPr>
                        <m:t>⋯</m:t>
                      </m:r>
                      <m:r>
                        <a:rPr lang="en-US" sz="3600" i="1">
                          <a:solidFill>
                            <a:prstClr val="black"/>
                          </a:solidFill>
                          <a:latin typeface="Cambria Math" panose="02040503050406030204" pitchFamily="18" charset="0"/>
                        </a:rPr>
                        <m:t>⨁</m:t>
                      </m:r>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𝑥</m:t>
                          </m:r>
                        </m:e>
                        <m:sub>
                          <m:r>
                            <a:rPr lang="nl-BE" sz="3600" i="1" smtClean="0">
                              <a:solidFill>
                                <a:prstClr val="black"/>
                              </a:solidFill>
                              <a:effectLst>
                                <a:glow rad="254000">
                                  <a:srgbClr val="FFFF00">
                                    <a:alpha val="40000"/>
                                  </a:srgbClr>
                                </a:glow>
                              </a:effectLst>
                              <a:latin typeface="Cambria Math" panose="02040503050406030204" pitchFamily="18" charset="0"/>
                            </a:rPr>
                            <m:t>𝑛</m:t>
                          </m:r>
                          <m:r>
                            <a:rPr lang="nl-BE" sz="3600" b="0" i="1" smtClean="0">
                              <a:solidFill>
                                <a:prstClr val="black"/>
                              </a:solidFill>
                              <a:effectLst>
                                <a:glow rad="254000">
                                  <a:srgbClr val="FFFF00">
                                    <a:alpha val="40000"/>
                                  </a:srgbClr>
                                </a:glow>
                              </a:effectLst>
                              <a:latin typeface="Cambria Math" panose="02040503050406030204" pitchFamily="18" charset="0"/>
                            </a:rPr>
                            <m:t>−2</m:t>
                          </m:r>
                        </m:sub>
                      </m:sSub>
                    </m:oMath>
                  </m:oMathPara>
                </a14:m>
                <a:endParaRPr lang="nl-BE"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75656" y="2596693"/>
                <a:ext cx="6192688" cy="2862322"/>
              </a:xfrm>
              <a:prstGeom prst="rect">
                <a:avLst/>
              </a:prstGeom>
              <a:blipFill rotWithShape="0">
                <a:blip r:embed="rId4"/>
                <a:stretch>
                  <a:fillRect b="-1702"/>
                </a:stretch>
              </a:blipFill>
            </p:spPr>
            <p:txBody>
              <a:bodyPr/>
              <a:lstStyle/>
              <a:p>
                <a:r>
                  <a:rPr lang="en-GB">
                    <a:noFill/>
                  </a:rPr>
                  <a:t> </a:t>
                </a:r>
              </a:p>
            </p:txBody>
          </p:sp>
        </mc:Fallback>
      </mc:AlternateContent>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18028913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Scans</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r>
                  <a:rPr lang="nl-BE" sz="2600" dirty="0" smtClean="0">
                    <a:latin typeface="Consolas" panose="020B0609020204030204" pitchFamily="49" charset="0"/>
                  </a:rPr>
                  <a:t>transform_inclusive_scan</a:t>
                </a:r>
                <a:br>
                  <a:rPr lang="nl-BE" sz="2600" dirty="0" smtClean="0">
                    <a:latin typeface="Consolas" panose="020B0609020204030204" pitchFamily="49" charset="0"/>
                  </a:rPr>
                </a:br>
                <a:r>
                  <a:rPr lang="nl-BE" sz="2600" dirty="0" smtClean="0">
                    <a:latin typeface="Consolas" panose="020B0609020204030204" pitchFamily="49" charset="0"/>
                  </a:rPr>
                  <a:t>		([Policy],</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0 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𝑥</m:t>
                        </m:r>
                      </m:e>
                      <m:sub>
                        <m:r>
                          <a:rPr lang="nl-BE" i="1">
                            <a:solidFill>
                              <a:prstClr val="black"/>
                            </a:solidFill>
                            <a:latin typeface="Cambria Math" panose="02040503050406030204" pitchFamily="18" charset="0"/>
                          </a:rPr>
                          <m:t>𝑛</m:t>
                        </m:r>
                        <m:r>
                          <a:rPr lang="nl-BE"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14:m>
                  <m:oMath xmlns:m="http://schemas.openxmlformats.org/officeDocument/2006/math">
                    <m:sSub>
                      <m:sSubPr>
                        <m:ctrlPr>
                          <a:rPr lang="nl-BE" i="1">
                            <a:solidFill>
                              <a:prstClr val="black"/>
                            </a:solidFill>
                            <a:latin typeface="Cambria Math" panose="02040503050406030204" pitchFamily="18" charset="0"/>
                          </a:rPr>
                        </m:ctrlPr>
                      </m:sSubPr>
                      <m:e>
                        <m:r>
                          <a:rPr lang="nl-BE" i="1">
                            <a:solidFill>
                              <a:prstClr val="black"/>
                            </a:solidFill>
                            <a:latin typeface="Cambria Math" panose="02040503050406030204" pitchFamily="18" charset="0"/>
                          </a:rPr>
                          <m:t> </m:t>
                        </m:r>
                        <m:r>
                          <a:rPr lang="nl-BE" i="1">
                            <a:solidFill>
                              <a:prstClr val="black"/>
                            </a:solidFill>
                            <a:latin typeface="Cambria Math" panose="02040503050406030204" pitchFamily="18" charset="0"/>
                          </a:rPr>
                          <m:t>𝑦</m:t>
                        </m:r>
                      </m:e>
                      <m:sub>
                        <m:r>
                          <a:rPr lang="nl-BE" b="0" i="1" smtClean="0">
                            <a:solidFill>
                              <a:prstClr val="black"/>
                            </a:solidFill>
                            <a:latin typeface="Cambria Math" panose="02040503050406030204" pitchFamily="18" charset="0"/>
                          </a:rPr>
                          <m:t>0</m:t>
                        </m:r>
                      </m:sub>
                    </m:sSub>
                  </m:oMath>
                </a14:m>
                <a:r>
                  <a:rPr lang="nl-BE" sz="2400" dirty="0">
                    <a:solidFill>
                      <a:prstClr val="black"/>
                    </a:solidFill>
                    <a:latin typeface="Consolas" panose="020B0609020204030204" pitchFamily="49" charset="0"/>
                  </a:rPr>
                  <a:t>,</a:t>
                </a:r>
                <a:r>
                  <a:rPr lang="nl-BE" sz="2400" dirty="0">
                    <a:effectLst>
                      <a:glow rad="254000">
                        <a:srgbClr val="FFFF00">
                          <a:alpha val="40000"/>
                        </a:srgbClr>
                      </a:glow>
                    </a:effectLst>
                    <a:ea typeface="Cambria Math" panose="02040503050406030204" pitchFamily="18" charset="0"/>
                  </a:rPr>
                  <a:t> </a:t>
                </a:r>
                <a14:m>
                  <m:oMath xmlns:m="http://schemas.openxmlformats.org/officeDocument/2006/math">
                    <m:r>
                      <a:rPr lang="nl-BE" sz="2400" i="1">
                        <a:effectLst>
                          <a:glow rad="254000">
                            <a:srgbClr val="FFFF00">
                              <a:alpha val="40000"/>
                            </a:srgbClr>
                          </a:glow>
                        </a:effectLst>
                        <a:latin typeface="Cambria Math" panose="02040503050406030204" pitchFamily="18" charset="0"/>
                        <a:ea typeface="Cambria Math" panose="02040503050406030204" pitchFamily="18" charset="0"/>
                      </a:rPr>
                      <m:t>𝑓</m:t>
                    </m:r>
                  </m:oMath>
                </a14:m>
                <a:r>
                  <a:rPr lang="nl-BE" sz="2400" dirty="0" smtClean="0">
                    <a:solidFill>
                      <a:prstClr val="black"/>
                    </a:solidFill>
                    <a:latin typeface="Consolas" panose="020B0609020204030204" pitchFamily="49" charset="0"/>
                  </a:rPr>
                  <a:t>,</a:t>
                </a:r>
                <a14:m>
                  <m:oMath xmlns:m="http://schemas.openxmlformats.org/officeDocument/2006/math">
                    <m:r>
                      <a:rPr lang="nl-BE" b="0" i="0" smtClean="0">
                        <a:latin typeface="Cambria Math" panose="02040503050406030204" pitchFamily="18" charset="0"/>
                        <a:ea typeface="Cambria Math" panose="02040503050406030204" pitchFamily="18" charset="0"/>
                      </a:rPr>
                      <m:t>   </m:t>
                    </m:r>
                    <m:r>
                      <a:rPr lang="nl-BE"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14:m>
                  <m:oMath xmlns:m="http://schemas.openxmlformats.org/officeDocument/2006/math">
                    <m:r>
                      <a:rPr lang="nl-BE" i="1">
                        <a:solidFill>
                          <a:prstClr val="black"/>
                        </a:solidFill>
                        <a:latin typeface="Cambria Math" panose="02040503050406030204" pitchFamily="18" charset="0"/>
                      </a:rPr>
                      <m:t>𝐼𝑛𝑖𝑡</m:t>
                    </m:r>
                  </m:oMath>
                </a14:m>
                <a:r>
                  <a:rPr lang="nl-BE" sz="2600" dirty="0" smtClean="0">
                    <a:latin typeface="Consolas" panose="020B0609020204030204" pitchFamily="49" charset="0"/>
                  </a:rPr>
                  <a:t>])</a:t>
                </a:r>
              </a:p>
              <a:p>
                <a:pPr marL="109728" indent="0">
                  <a:buNone/>
                </a:pPr>
                <a:endParaRPr lang="nl-BE" sz="2600" dirty="0" smtClean="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1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3212976"/>
                <a:ext cx="7805122" cy="2308324"/>
              </a:xfrm>
              <a:prstGeom prst="rect">
                <a:avLst/>
              </a:prstGeom>
              <a:noFill/>
            </p:spPr>
            <p:txBody>
              <a:bodyPr wrap="square" rtlCol="0">
                <a:spAutoFit/>
              </a:bodyPr>
              <a:lstStyle/>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smtClean="0">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latin typeface="Cambria Math" panose="02040503050406030204" pitchFamily="18" charset="0"/>
                            </a:rPr>
                            <m:t>0</m:t>
                          </m:r>
                        </m:sub>
                      </m:sSub>
                      <m:r>
                        <a:rPr lang="en-US" sz="3600" i="1">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m:t>
                          </m:r>
                          <m:r>
                            <a:rPr lang="nl-BE" sz="3600" b="0" i="1" smtClean="0">
                              <a:latin typeface="Cambria Math" panose="02040503050406030204" pitchFamily="18" charset="0"/>
                              <a:ea typeface="Cambria Math" panose="02040503050406030204" pitchFamily="18" charset="0"/>
                            </a:rPr>
                            <m:t> </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0</m:t>
                                  </m:r>
                                </m:sub>
                              </m:sSub>
                            </m:e>
                          </m:d>
                        </m:e>
                        <m:sub>
                          <m:r>
                            <a:rPr lang="nl-BE" sz="3600" i="1" smtClean="0">
                              <a:latin typeface="Cambria Math" panose="02040503050406030204" pitchFamily="18" charset="0"/>
                            </a:rPr>
                            <m:t> </m:t>
                          </m:r>
                        </m:sub>
                      </m:sSub>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latin typeface="Cambria Math" panose="02040503050406030204" pitchFamily="18" charset="0"/>
                            </a:rPr>
                            <m:t>1</m:t>
                          </m:r>
                        </m:sub>
                      </m:sSub>
                      <m:r>
                        <a:rPr lang="en-US" sz="3600" i="1" smtClean="0">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 </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0</m:t>
                                  </m:r>
                                </m:sub>
                              </m:sSub>
                            </m:e>
                          </m:d>
                        </m:e>
                        <m:sub>
                          <m:r>
                            <a:rPr lang="nl-BE" sz="3600" i="1">
                              <a:latin typeface="Cambria Math" panose="02040503050406030204" pitchFamily="18" charset="0"/>
                            </a:rPr>
                            <m:t> </m:t>
                          </m:r>
                        </m:sub>
                      </m:sSub>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1</m:t>
                              </m:r>
                            </m:sub>
                          </m:sSub>
                        </m:e>
                      </m:d>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r>
                        <a:rPr lang="nl-BE"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en-US" sz="3600" i="1">
                              <a:solidFill>
                                <a:prstClr val="black"/>
                              </a:solidFill>
                              <a:latin typeface="Cambria Math" panose="02040503050406030204" pitchFamily="18" charset="0"/>
                            </a:rPr>
                            <m:t>𝑛</m:t>
                          </m:r>
                          <m:r>
                            <a:rPr lang="nl-BE" sz="3600" b="0" i="1" smtClean="0">
                              <a:solidFill>
                                <a:prstClr val="black"/>
                              </a:solidFill>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latin typeface="Cambria Math" panose="02040503050406030204" pitchFamily="18" charset="0"/>
                        </a:rPr>
                        <m:t>(</m:t>
                      </m:r>
                      <m:r>
                        <a:rPr lang="nl-BE" sz="3600" i="1">
                          <a:latin typeface="Cambria Math" panose="02040503050406030204" pitchFamily="18" charset="0"/>
                        </a:rPr>
                        <m:t>𝐼𝑛𝑖𝑡</m:t>
                      </m:r>
                      <m:sSub>
                        <m:sSubPr>
                          <m:ctrlPr>
                            <a:rPr lang="nl-BE" sz="3600" i="1">
                              <a:latin typeface="Cambria Math" panose="02040503050406030204" pitchFamily="18" charset="0"/>
                            </a:rPr>
                          </m:ctrlPr>
                        </m:sSubPr>
                        <m:e>
                          <m:r>
                            <a:rPr lang="nl-BE" sz="3600" i="1">
                              <a:latin typeface="Cambria Math" panose="02040503050406030204" pitchFamily="18" charset="0"/>
                            </a:rPr>
                            <m:t> </m:t>
                          </m:r>
                          <m:r>
                            <a:rPr lang="nl-BE" sz="3600" i="1">
                              <a:latin typeface="Cambria Math" panose="02040503050406030204" pitchFamily="18" charset="0"/>
                              <a:ea typeface="Cambria Math" panose="02040503050406030204" pitchFamily="18" charset="0"/>
                            </a:rPr>
                            <m:t>⨁) </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0</m:t>
                                  </m:r>
                                </m:sub>
                              </m:sSub>
                            </m:e>
                          </m:d>
                        </m:e>
                        <m:sub>
                          <m:r>
                            <a:rPr lang="nl-BE" sz="3600" i="1">
                              <a:latin typeface="Cambria Math" panose="02040503050406030204" pitchFamily="18" charset="0"/>
                            </a:rPr>
                            <m:t> </m:t>
                          </m:r>
                        </m:sub>
                      </m:sSub>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rPr>
                        <m:t>⋯</m:t>
                      </m:r>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𝑛</m:t>
                              </m:r>
                              <m:r>
                                <a:rPr lang="nl-BE" sz="3600" b="0" i="1" smtClean="0">
                                  <a:latin typeface="Cambria Math" panose="02040503050406030204" pitchFamily="18" charset="0"/>
                                  <a:ea typeface="Cambria Math" panose="02040503050406030204" pitchFamily="18" charset="0"/>
                                </a:rPr>
                                <m:t>−1</m:t>
                              </m:r>
                            </m:sub>
                          </m:sSub>
                        </m:e>
                      </m:d>
                    </m:oMath>
                  </m:oMathPara>
                </a14:m>
                <a:endParaRPr lang="nl-BE"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3212976"/>
                <a:ext cx="7805122" cy="2308324"/>
              </a:xfrm>
              <a:prstGeom prst="rect">
                <a:avLst/>
              </a:prstGeom>
              <a:blipFill rotWithShape="0">
                <a:blip r:embed="rId4"/>
                <a:stretch>
                  <a:fillRect t="-1055" b="-2639"/>
                </a:stretch>
              </a:blipFill>
            </p:spPr>
            <p:txBody>
              <a:bodyPr/>
              <a:lstStyle/>
              <a:p>
                <a:r>
                  <a:rPr lang="en-GB">
                    <a:noFill/>
                  </a:rPr>
                  <a:t> </a:t>
                </a:r>
              </a:p>
            </p:txBody>
          </p:sp>
        </mc:Fallback>
      </mc:AlternateContent>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1967519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r>
              <a:rPr lang="nl-BE" sz="3200" dirty="0" smtClean="0"/>
              <a:t>Chapter 1: Numerics and Math</a:t>
            </a:r>
          </a:p>
          <a:p>
            <a:r>
              <a:rPr lang="nl-BE" sz="3200" dirty="0" smtClean="0"/>
              <a:t>Chapter 2: General Utilities</a:t>
            </a:r>
          </a:p>
          <a:p>
            <a:r>
              <a:rPr lang="nl-BE" sz="3200" dirty="0" smtClean="0"/>
              <a:t>Chapter 3: Containers</a:t>
            </a:r>
          </a:p>
          <a:p>
            <a:r>
              <a:rPr lang="nl-BE" sz="3200" dirty="0" smtClean="0"/>
              <a:t>Chapter 4: Algorithms</a:t>
            </a:r>
          </a:p>
          <a:p>
            <a:r>
              <a:rPr lang="nl-BE" sz="3200" dirty="0" smtClean="0"/>
              <a:t>Chapter 5: File System</a:t>
            </a:r>
          </a:p>
          <a:p>
            <a:r>
              <a:rPr lang="nl-BE" sz="3200" dirty="0" smtClean="0"/>
              <a:t>Chapter 6: Characters and Strings</a:t>
            </a:r>
          </a:p>
          <a:p>
            <a:r>
              <a:rPr lang="nl-BE" sz="3200" dirty="0" smtClean="0"/>
              <a:t>Chapter 7: Concurrency</a:t>
            </a:r>
          </a:p>
          <a:p>
            <a:r>
              <a:rPr lang="nl-BE" sz="3200" dirty="0" smtClean="0"/>
              <a:t>Chapter 8: Diagnostics</a:t>
            </a:r>
            <a:endParaRPr lang="nl-BE" sz="3200" dirty="0"/>
          </a:p>
        </p:txBody>
      </p:sp>
      <p:sp>
        <p:nvSpPr>
          <p:cNvPr id="2" name="Rectangle 1">
            <a:hlinkClick r:id="rId3"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3284984"/>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386104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8" action="ppaction://hlinksldjump"/>
          </p:cNvPr>
          <p:cNvSpPr/>
          <p:nvPr/>
        </p:nvSpPr>
        <p:spPr>
          <a:xfrm>
            <a:off x="899592" y="436510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9" action="ppaction://hlinksldjump"/>
          </p:cNvPr>
          <p:cNvSpPr/>
          <p:nvPr/>
        </p:nvSpPr>
        <p:spPr>
          <a:xfrm>
            <a:off x="899592" y="4869160"/>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Rectangle 12">
            <a:hlinkClick r:id="rId10" action="ppaction://hlinksldjump"/>
          </p:cNvPr>
          <p:cNvSpPr/>
          <p:nvPr/>
        </p:nvSpPr>
        <p:spPr>
          <a:xfrm>
            <a:off x="899592" y="544522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1213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Generalised Sums: Scans</a:t>
            </a:r>
            <a:endParaRPr lang="nl-B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109728" indent="0">
                  <a:buNone/>
                </a:pPr>
                <a:r>
                  <a:rPr lang="nl-BE" sz="2600" dirty="0" smtClean="0">
                    <a:latin typeface="Consolas" panose="020B0609020204030204" pitchFamily="49" charset="0"/>
                  </a:rPr>
                  <a:t>transform_exclusive_scan</a:t>
                </a:r>
                <a:br>
                  <a:rPr lang="nl-BE" sz="2600" dirty="0" smtClean="0">
                    <a:latin typeface="Consolas" panose="020B0609020204030204" pitchFamily="49" charset="0"/>
                  </a:rPr>
                </a:br>
                <a:r>
                  <a:rPr lang="nl-BE" sz="2600" dirty="0" smtClean="0">
                    <a:latin typeface="Consolas" panose="020B0609020204030204" pitchFamily="49" charset="0"/>
                  </a:rPr>
                  <a:t>		([Policy],</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𝑥</m:t>
                        </m:r>
                      </m:e>
                      <m:sub>
                        <m:r>
                          <a:rPr lang="nl-BE" sz="2600" i="1">
                            <a:solidFill>
                              <a:prstClr val="black"/>
                            </a:solidFill>
                            <a:latin typeface="Cambria Math" panose="02040503050406030204" pitchFamily="18" charset="0"/>
                          </a:rPr>
                          <m:t>0 </m:t>
                        </m:r>
                      </m:sub>
                    </m:sSub>
                  </m:oMath>
                </a14:m>
                <a:r>
                  <a:rPr lang="nl-BE" sz="2600" dirty="0">
                    <a:solidFill>
                      <a:prstClr val="black"/>
                    </a:solidFill>
                    <a:latin typeface="Consolas" panose="020B0609020204030204" pitchFamily="49" charset="0"/>
                  </a:rPr>
                  <a:t>,</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𝑥</m:t>
                        </m:r>
                      </m:e>
                      <m:sub>
                        <m:r>
                          <a:rPr lang="nl-BE" sz="2600" i="1">
                            <a:solidFill>
                              <a:prstClr val="black"/>
                            </a:solidFill>
                            <a:latin typeface="Cambria Math" panose="02040503050406030204" pitchFamily="18" charset="0"/>
                          </a:rPr>
                          <m:t>𝑛</m:t>
                        </m:r>
                        <m:r>
                          <a:rPr lang="nl-BE" sz="2600" i="1">
                            <a:solidFill>
                              <a:prstClr val="black"/>
                            </a:solidFill>
                            <a:latin typeface="Cambria Math" panose="02040503050406030204" pitchFamily="18" charset="0"/>
                          </a:rPr>
                          <m:t> </m:t>
                        </m:r>
                      </m:sub>
                    </m:sSub>
                  </m:oMath>
                </a14:m>
                <a:r>
                  <a:rPr lang="nl-BE" sz="2600" dirty="0" smtClean="0">
                    <a:solidFill>
                      <a:prstClr val="black"/>
                    </a:solidFill>
                    <a:latin typeface="Consolas" panose="020B0609020204030204" pitchFamily="49" charset="0"/>
                  </a:rPr>
                  <a:t>,</a:t>
                </a:r>
                <a14:m>
                  <m:oMath xmlns:m="http://schemas.openxmlformats.org/officeDocument/2006/math">
                    <m:sSub>
                      <m:sSubPr>
                        <m:ctrlPr>
                          <a:rPr lang="nl-BE" sz="2600" i="1">
                            <a:solidFill>
                              <a:prstClr val="black"/>
                            </a:solidFill>
                            <a:latin typeface="Cambria Math" panose="02040503050406030204" pitchFamily="18" charset="0"/>
                          </a:rPr>
                        </m:ctrlPr>
                      </m:sSubPr>
                      <m:e>
                        <m:r>
                          <a:rPr lang="nl-BE" sz="2600" i="1">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𝑦</m:t>
                        </m:r>
                      </m:e>
                      <m:sub>
                        <m:r>
                          <a:rPr lang="nl-BE" sz="2600" i="1">
                            <a:solidFill>
                              <a:prstClr val="black"/>
                            </a:solidFill>
                            <a:latin typeface="Cambria Math" panose="02040503050406030204" pitchFamily="18" charset="0"/>
                          </a:rPr>
                          <m:t>0 </m:t>
                        </m:r>
                      </m:sub>
                    </m:sSub>
                  </m:oMath>
                </a14:m>
                <a:r>
                  <a:rPr lang="nl-BE" sz="2600" dirty="0">
                    <a:solidFill>
                      <a:prstClr val="black"/>
                    </a:solidFill>
                    <a:latin typeface="Consolas" panose="020B0609020204030204" pitchFamily="49" charset="0"/>
                  </a:rPr>
                  <a:t>,</a:t>
                </a:r>
                <a:r>
                  <a:rPr lang="nl-BE" sz="2400" dirty="0">
                    <a:effectLst>
                      <a:glow rad="254000">
                        <a:srgbClr val="FFFF00">
                          <a:alpha val="40000"/>
                        </a:srgbClr>
                      </a:glow>
                    </a:effectLst>
                    <a:ea typeface="Cambria Math" panose="02040503050406030204" pitchFamily="18" charset="0"/>
                  </a:rPr>
                  <a:t> </a:t>
                </a:r>
                <a14:m>
                  <m:oMath xmlns:m="http://schemas.openxmlformats.org/officeDocument/2006/math">
                    <m:r>
                      <a:rPr lang="nl-BE" sz="2400" i="1">
                        <a:effectLst>
                          <a:glow rad="254000">
                            <a:srgbClr val="FFFF00">
                              <a:alpha val="40000"/>
                            </a:srgbClr>
                          </a:glow>
                        </a:effectLst>
                        <a:latin typeface="Cambria Math" panose="02040503050406030204" pitchFamily="18" charset="0"/>
                        <a:ea typeface="Cambria Math" panose="02040503050406030204" pitchFamily="18" charset="0"/>
                      </a:rPr>
                      <m:t>𝑓</m:t>
                    </m:r>
                  </m:oMath>
                </a14:m>
                <a:r>
                  <a:rPr lang="nl-BE" sz="2400" dirty="0">
                    <a:solidFill>
                      <a:prstClr val="black"/>
                    </a:solidFill>
                    <a:latin typeface="Consolas" panose="020B0609020204030204" pitchFamily="49" charset="0"/>
                  </a:rPr>
                  <a:t>,</a:t>
                </a:r>
                <a14:m>
                  <m:oMath xmlns:m="http://schemas.openxmlformats.org/officeDocument/2006/math">
                    <m:r>
                      <a:rPr lang="nl-BE" sz="2600" b="0" i="0" smtClean="0">
                        <a:solidFill>
                          <a:prstClr val="black"/>
                        </a:solidFill>
                        <a:latin typeface="Cambria Math" panose="02040503050406030204" pitchFamily="18" charset="0"/>
                      </a:rPr>
                      <m:t> </m:t>
                    </m:r>
                    <m:r>
                      <a:rPr lang="nl-BE" sz="2600" b="0" i="1" smtClean="0">
                        <a:solidFill>
                          <a:prstClr val="black"/>
                        </a:solidFill>
                        <a:latin typeface="Cambria Math" panose="02040503050406030204" pitchFamily="18" charset="0"/>
                      </a:rPr>
                      <m:t> </m:t>
                    </m:r>
                    <m:r>
                      <a:rPr lang="nl-BE" sz="2600" i="1">
                        <a:solidFill>
                          <a:prstClr val="black"/>
                        </a:solidFill>
                        <a:latin typeface="Cambria Math" panose="02040503050406030204" pitchFamily="18" charset="0"/>
                      </a:rPr>
                      <m:t>𝐼𝑛𝑖𝑡</m:t>
                    </m:r>
                    <m:r>
                      <m:rPr>
                        <m:nor/>
                      </m:rPr>
                      <a:rPr lang="nl-BE" sz="2600" dirty="0">
                        <a:solidFill>
                          <a:prstClr val="black"/>
                        </a:solidFill>
                        <a:latin typeface="Consolas" panose="020B0609020204030204" pitchFamily="49" charset="0"/>
                      </a:rPr>
                      <m:t>,</m:t>
                    </m:r>
                    <m:r>
                      <a:rPr lang="nl-BE" sz="2600" b="0" i="1" dirty="0" smtClean="0">
                        <a:solidFill>
                          <a:prstClr val="black"/>
                        </a:solidFill>
                        <a:latin typeface="Cambria Math" panose="02040503050406030204" pitchFamily="18" charset="0"/>
                      </a:rPr>
                      <m:t>   </m:t>
                    </m:r>
                    <m:r>
                      <a:rPr lang="nl-BE" sz="2600" i="1">
                        <a:latin typeface="Cambria Math" panose="02040503050406030204" pitchFamily="18" charset="0"/>
                        <a:ea typeface="Cambria Math" panose="02040503050406030204" pitchFamily="18" charset="0"/>
                      </a:rPr>
                      <m:t>⨁</m:t>
                    </m:r>
                  </m:oMath>
                </a14:m>
                <a:r>
                  <a:rPr lang="nl-BE" sz="2600" dirty="0" smtClean="0">
                    <a:latin typeface="Consolas" panose="020B0609020204030204" pitchFamily="49" charset="0"/>
                  </a:rPr>
                  <a:t>)</a:t>
                </a:r>
              </a:p>
              <a:p>
                <a:pPr marL="109728" indent="0">
                  <a:buNone/>
                </a:pPr>
                <a:endParaRPr lang="nl-BE" sz="2600" dirty="0" smtClean="0">
                  <a:latin typeface="Consolas" panose="020B06090202040302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1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3608" y="2926536"/>
                <a:ext cx="7128792" cy="3454792"/>
              </a:xfrm>
              <a:prstGeom prst="rect">
                <a:avLst/>
              </a:prstGeom>
              <a:noFill/>
            </p:spPr>
            <p:txBody>
              <a:bodyPr wrap="square" rtlCol="0">
                <a:spAutoFit/>
              </a:bodyPr>
              <a:lstStyle/>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smtClean="0">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latin typeface="Cambria Math" panose="02040503050406030204" pitchFamily="18" charset="0"/>
                            </a:rPr>
                            <m:t>0</m:t>
                          </m:r>
                        </m:sub>
                      </m:sSub>
                      <m:r>
                        <a:rPr lang="en-US" sz="3600" i="1">
                          <a:solidFill>
                            <a:prstClr val="black"/>
                          </a:solidFill>
                          <a:latin typeface="Cambria Math" panose="02040503050406030204" pitchFamily="18" charset="0"/>
                        </a:rPr>
                        <m:t>=</m:t>
                      </m:r>
                      <m:r>
                        <a:rPr lang="nl-BE" sz="3600" b="0" i="1" smtClean="0">
                          <a:solidFill>
                            <a:prstClr val="black"/>
                          </a:solidFill>
                          <a:latin typeface="Cambria Math" panose="02040503050406030204" pitchFamily="18" charset="0"/>
                        </a:rPr>
                        <m:t>𝐼𝑛𝑖𝑡</m:t>
                      </m:r>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latin typeface="Cambria Math" panose="02040503050406030204" pitchFamily="18" charset="0"/>
                            </a:rPr>
                            <m:t>1</m:t>
                          </m:r>
                        </m:sub>
                      </m:sSub>
                      <m:r>
                        <a:rPr lang="en-US" sz="3600" i="1" smtClean="0">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0</m:t>
                              </m:r>
                            </m:sub>
                          </m:sSub>
                        </m:e>
                      </m:d>
                    </m:oMath>
                  </m:oMathPara>
                </a14:m>
                <a:endParaRPr lang="nl-BE" sz="3600" dirty="0" smtClean="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nl-BE" sz="3600" b="0" i="1" smtClean="0">
                              <a:solidFill>
                                <a:prstClr val="black"/>
                              </a:solidFill>
                              <a:latin typeface="Cambria Math" panose="02040503050406030204" pitchFamily="18" charset="0"/>
                            </a:rPr>
                            <m:t>2</m:t>
                          </m:r>
                        </m:sub>
                      </m:sSub>
                      <m:r>
                        <a:rPr lang="en-US" sz="3600" i="1">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r>
                        <a:rPr lang="nl-BE" sz="3600" i="1">
                          <a:solidFill>
                            <a:prstClr val="black"/>
                          </a:solidFill>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solidFill>
                                <a:prstClr val="black"/>
                              </a:solidFill>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smtClean="0">
                                  <a:solidFill>
                                    <a:prstClr val="black"/>
                                  </a:solidFill>
                                  <a:latin typeface="Cambria Math" panose="02040503050406030204" pitchFamily="18" charset="0"/>
                                  <a:ea typeface="Cambria Math" panose="02040503050406030204" pitchFamily="18" charset="0"/>
                                </a:rPr>
                              </m:ctrlPr>
                            </m:sSubPr>
                            <m:e>
                              <m:r>
                                <a:rPr lang="nl-BE" sz="3600" i="1">
                                  <a:solidFill>
                                    <a:prstClr val="black"/>
                                  </a:solidFill>
                                  <a:latin typeface="Cambria Math" panose="02040503050406030204" pitchFamily="18" charset="0"/>
                                  <a:ea typeface="Cambria Math" panose="02040503050406030204" pitchFamily="18" charset="0"/>
                                </a:rPr>
                                <m:t>𝑥</m:t>
                              </m:r>
                            </m:e>
                            <m:sub>
                              <m:r>
                                <a:rPr lang="nl-BE" sz="3600" b="0" i="1" smtClean="0">
                                  <a:solidFill>
                                    <a:prstClr val="black"/>
                                  </a:solidFill>
                                  <a:latin typeface="Cambria Math" panose="02040503050406030204" pitchFamily="18" charset="0"/>
                                  <a:ea typeface="Cambria Math" panose="02040503050406030204" pitchFamily="18" charset="0"/>
                                </a:rPr>
                                <m:t>0</m:t>
                              </m:r>
                            </m:sub>
                          </m:sSub>
                        </m:e>
                      </m:d>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1</m:t>
                              </m:r>
                            </m:sub>
                          </m:sSub>
                        </m:e>
                      </m:d>
                    </m:oMath>
                  </m:oMathPara>
                </a14:m>
                <a:endParaRPr lang="nl-BE" sz="3600" dirty="0">
                  <a:solidFill>
                    <a:prstClr val="black"/>
                  </a:solidFill>
                  <a:latin typeface="Consolas" panose="020B0609020204030204" pitchFamily="49" charset="0"/>
                </a:endParaRPr>
              </a:p>
              <a:p>
                <a:pPr marL="109728" lvl="0">
                  <a:spcBef>
                    <a:spcPts val="300"/>
                  </a:spcBef>
                  <a:buClr>
                    <a:srgbClr val="75BDA7"/>
                  </a:buClr>
                </a:pPr>
                <a14:m>
                  <m:oMathPara xmlns:m="http://schemas.openxmlformats.org/officeDocument/2006/math">
                    <m:oMathParaPr>
                      <m:jc m:val="left"/>
                    </m:oMathParaPr>
                    <m:oMath xmlns:m="http://schemas.openxmlformats.org/officeDocument/2006/math">
                      <m:r>
                        <a:rPr lang="nl-BE" sz="3600" i="1">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oMath>
                  </m:oMathPara>
                </a14:m>
                <a:endParaRPr lang="nl-BE" sz="3600" dirty="0">
                  <a:solidFill>
                    <a:prstClr val="black"/>
                  </a:solidFill>
                  <a:latin typeface="Consolas" panose="020B0609020204030204" pitchFamily="49" charset="0"/>
                </a:endParaRPr>
              </a:p>
              <a:p>
                <a:pPr marL="109728">
                  <a:spcBef>
                    <a:spcPts val="300"/>
                  </a:spcBef>
                  <a:buClr>
                    <a:srgbClr val="75BDA7"/>
                  </a:buClr>
                </a:pPr>
                <a14:m>
                  <m:oMathPara xmlns:m="http://schemas.openxmlformats.org/officeDocument/2006/math">
                    <m:oMathParaPr>
                      <m:jc m:val="left"/>
                    </m:oMathParaPr>
                    <m:oMath xmlns:m="http://schemas.openxmlformats.org/officeDocument/2006/math">
                      <m:sSub>
                        <m:sSubPr>
                          <m:ctrlPr>
                            <a:rPr lang="nl-BE"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𝑦</m:t>
                          </m:r>
                        </m:e>
                        <m:sub>
                          <m:r>
                            <a:rPr lang="en-US" sz="3600" i="1">
                              <a:solidFill>
                                <a:prstClr val="black"/>
                              </a:solidFill>
                              <a:latin typeface="Cambria Math" panose="02040503050406030204" pitchFamily="18" charset="0"/>
                            </a:rPr>
                            <m:t>𝑛</m:t>
                          </m:r>
                          <m:r>
                            <a:rPr lang="nl-BE" sz="3600" b="0" i="1" smtClean="0">
                              <a:solidFill>
                                <a:prstClr val="black"/>
                              </a:solidFill>
                              <a:latin typeface="Cambria Math" panose="02040503050406030204" pitchFamily="18" charset="0"/>
                            </a:rPr>
                            <m:t>−1</m:t>
                          </m:r>
                        </m:sub>
                      </m:sSub>
                      <m:r>
                        <a:rPr lang="en-US" sz="3600" i="1">
                          <a:solidFill>
                            <a:prstClr val="black"/>
                          </a:solidFill>
                          <a:latin typeface="Cambria Math" panose="02040503050406030204" pitchFamily="18" charset="0"/>
                        </a:rPr>
                        <m:t>=</m:t>
                      </m:r>
                      <m:r>
                        <a:rPr lang="nl-BE" sz="3600" i="1">
                          <a:solidFill>
                            <a:prstClr val="black"/>
                          </a:solidFill>
                          <a:latin typeface="Cambria Math" panose="02040503050406030204" pitchFamily="18" charset="0"/>
                        </a:rPr>
                        <m:t>𝐼𝑛𝑖𝑡</m:t>
                      </m:r>
                      <m:r>
                        <a:rPr lang="nl-BE" sz="3600" b="0" i="1" smtClean="0">
                          <a:solidFill>
                            <a:prstClr val="black"/>
                          </a:solidFill>
                          <a:latin typeface="Cambria Math" panose="02040503050406030204" pitchFamily="18" charset="0"/>
                        </a:rPr>
                        <m:t> </m:t>
                      </m:r>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b="0" i="1" smtClean="0">
                                  <a:latin typeface="Cambria Math" panose="02040503050406030204" pitchFamily="18" charset="0"/>
                                  <a:ea typeface="Cambria Math" panose="02040503050406030204" pitchFamily="18" charset="0"/>
                                </a:rPr>
                                <m:t>0</m:t>
                              </m:r>
                            </m:sub>
                          </m:sSub>
                        </m:e>
                      </m:d>
                      <m:r>
                        <a:rPr lang="en-US" sz="3600" i="1">
                          <a:solidFill>
                            <a:prstClr val="black"/>
                          </a:solidFill>
                          <a:latin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rPr>
                        <m:t>⋯</m:t>
                      </m:r>
                      <m:r>
                        <a:rPr lang="en-US" sz="3600" i="1">
                          <a:solidFill>
                            <a:prstClr val="black"/>
                          </a:solidFill>
                          <a:latin typeface="Cambria Math" panose="02040503050406030204" pitchFamily="18" charset="0"/>
                        </a:rPr>
                        <m:t>⨁</m:t>
                      </m:r>
                      <m:r>
                        <a:rPr lang="nl-BE" sz="3600" i="1">
                          <a:effectLst>
                            <a:glow rad="254000">
                              <a:srgbClr val="FFFF00">
                                <a:alpha val="40000"/>
                              </a:srgbClr>
                            </a:glow>
                          </a:effectLst>
                          <a:latin typeface="Cambria Math" panose="02040503050406030204" pitchFamily="18" charset="0"/>
                          <a:ea typeface="Cambria Math" panose="02040503050406030204" pitchFamily="18" charset="0"/>
                        </a:rPr>
                        <m:t>𝑓</m:t>
                      </m:r>
                      <m:d>
                        <m:dPr>
                          <m:ctrlPr>
                            <a:rPr lang="nl-BE" sz="3600" i="1">
                              <a:effectLst>
                                <a:glow rad="254000">
                                  <a:srgbClr val="FFFF00">
                                    <a:alpha val="40000"/>
                                  </a:srgbClr>
                                </a:glow>
                              </a:effectLst>
                              <a:latin typeface="Cambria Math" panose="02040503050406030204" pitchFamily="18" charset="0"/>
                              <a:ea typeface="Cambria Math" panose="02040503050406030204" pitchFamily="18" charset="0"/>
                            </a:rPr>
                          </m:ctrlPr>
                        </m:dPr>
                        <m:e>
                          <m:sSub>
                            <m:sSubPr>
                              <m:ctrlPr>
                                <a:rPr lang="nl-BE" sz="3600" i="1">
                                  <a:latin typeface="Cambria Math" panose="02040503050406030204" pitchFamily="18" charset="0"/>
                                  <a:ea typeface="Cambria Math" panose="02040503050406030204" pitchFamily="18" charset="0"/>
                                </a:rPr>
                              </m:ctrlPr>
                            </m:sSubPr>
                            <m:e>
                              <m:r>
                                <a:rPr lang="nl-BE" sz="3600" i="1">
                                  <a:latin typeface="Cambria Math" panose="02040503050406030204" pitchFamily="18" charset="0"/>
                                  <a:ea typeface="Cambria Math" panose="02040503050406030204" pitchFamily="18" charset="0"/>
                                </a:rPr>
                                <m:t>𝑥</m:t>
                              </m:r>
                            </m:e>
                            <m:sub>
                              <m:r>
                                <a:rPr lang="nl-BE" sz="3600" i="1">
                                  <a:latin typeface="Cambria Math" panose="02040503050406030204" pitchFamily="18" charset="0"/>
                                  <a:ea typeface="Cambria Math" panose="02040503050406030204" pitchFamily="18" charset="0"/>
                                </a:rPr>
                                <m:t>𝑛</m:t>
                              </m:r>
                              <m:r>
                                <a:rPr lang="nl-BE" sz="3600" b="0" i="1" smtClean="0">
                                  <a:latin typeface="Cambria Math" panose="02040503050406030204" pitchFamily="18" charset="0"/>
                                  <a:ea typeface="Cambria Math" panose="02040503050406030204" pitchFamily="18" charset="0"/>
                                </a:rPr>
                                <m:t>−2</m:t>
                              </m:r>
                            </m:sub>
                          </m:sSub>
                        </m:e>
                      </m:d>
                    </m:oMath>
                  </m:oMathPara>
                </a14:m>
                <a:endParaRPr lang="nl-BE" sz="3600" dirty="0"/>
              </a:p>
              <a:p>
                <a:pPr marL="109728" lvl="0">
                  <a:spcBef>
                    <a:spcPts val="300"/>
                  </a:spcBef>
                  <a:buClr>
                    <a:srgbClr val="75BDA7"/>
                  </a:buClr>
                </a:pPr>
                <a:endParaRPr lang="nl-BE"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2926536"/>
                <a:ext cx="7128792" cy="3454792"/>
              </a:xfrm>
              <a:prstGeom prst="rect">
                <a:avLst/>
              </a:prstGeom>
              <a:blipFill rotWithShape="0">
                <a:blip r:embed="rId4"/>
                <a:stretch>
                  <a:fillRect/>
                </a:stretch>
              </a:blipFill>
            </p:spPr>
            <p:txBody>
              <a:bodyPr/>
              <a:lstStyle/>
              <a:p>
                <a:r>
                  <a:rPr lang="en-GB">
                    <a:noFill/>
                  </a:rPr>
                  <a:t> </a:t>
                </a:r>
              </a:p>
            </p:txBody>
          </p:sp>
        </mc:Fallback>
      </mc:AlternateContent>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&lt;numeric&gt;</a:t>
            </a:r>
            <a:endParaRPr lang="en-GB" dirty="0">
              <a:solidFill>
                <a:schemeClr val="accent1">
                  <a:lumMod val="75000"/>
                </a:schemeClr>
              </a:solidFill>
            </a:endParaRPr>
          </a:p>
        </p:txBody>
      </p:sp>
    </p:spTree>
    <p:extLst>
      <p:ext uri="{BB962C8B-B14F-4D97-AF65-F5344CB8AC3E}">
        <p14:creationId xmlns:p14="http://schemas.microsoft.com/office/powerpoint/2010/main" val="20961549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a:t>
            </a:r>
            <a:r>
              <a:rPr lang="nl-BE" sz="3200" dirty="0" smtClean="0">
                <a:solidFill>
                  <a:schemeClr val="bg2"/>
                </a:solidFill>
              </a:rPr>
              <a:t>Utilities</a:t>
            </a:r>
          </a:p>
          <a:p>
            <a:pPr>
              <a:buClr>
                <a:schemeClr val="accent3">
                  <a:lumMod val="60000"/>
                  <a:lumOff val="40000"/>
                </a:schemeClr>
              </a:buClr>
              <a:buFont typeface="Arial" panose="020B0604020202020204" pitchFamily="34" charset="0"/>
              <a:buChar char="•"/>
            </a:pPr>
            <a:r>
              <a:rPr lang="nl-BE" sz="3200" dirty="0">
                <a:solidFill>
                  <a:schemeClr val="bg2"/>
                </a:solidFill>
              </a:rPr>
              <a:t>Chapter 3: </a:t>
            </a:r>
            <a:r>
              <a:rPr lang="nl-BE" sz="3200" dirty="0" smtClean="0">
                <a:solidFill>
                  <a:schemeClr val="bg2"/>
                </a:solidFill>
              </a:rPr>
              <a:t>Containers</a:t>
            </a:r>
          </a:p>
          <a:p>
            <a:pPr>
              <a:buClr>
                <a:schemeClr val="accent3">
                  <a:lumMod val="60000"/>
                  <a:lumOff val="40000"/>
                </a:schemeClr>
              </a:buClr>
              <a:buFont typeface="Arial" panose="020B0604020202020204" pitchFamily="34" charset="0"/>
              <a:buChar char="•"/>
            </a:pPr>
            <a:r>
              <a:rPr lang="nl-BE" sz="3200" dirty="0">
                <a:solidFill>
                  <a:schemeClr val="bg2"/>
                </a:solidFill>
              </a:rPr>
              <a:t>Chapter 4: Algorithms</a:t>
            </a:r>
          </a:p>
          <a:p>
            <a:pPr>
              <a:buClr>
                <a:schemeClr val="accent3">
                  <a:lumMod val="60000"/>
                  <a:lumOff val="40000"/>
                </a:schemeClr>
              </a:buClr>
              <a:buFont typeface="Wingdings" panose="05000000000000000000" pitchFamily="2" charset="2"/>
              <a:buChar char="Ø"/>
            </a:pPr>
            <a:r>
              <a:rPr lang="nl-BE" sz="4000" b="1" dirty="0" smtClean="0"/>
              <a:t> Chapter </a:t>
            </a:r>
            <a:r>
              <a:rPr lang="nl-BE" sz="4000" b="1" dirty="0"/>
              <a:t>5: File System</a:t>
            </a:r>
          </a:p>
          <a:p>
            <a:pPr>
              <a:buClr>
                <a:schemeClr val="accent3">
                  <a:lumMod val="60000"/>
                  <a:lumOff val="40000"/>
                </a:schemeClr>
              </a:buClr>
            </a:pPr>
            <a:r>
              <a:rPr lang="nl-BE" sz="3200" dirty="0">
                <a:solidFill>
                  <a:schemeClr val="bg2"/>
                </a:solidFill>
              </a:rPr>
              <a:t>Chapter 6: Characters and Strings</a:t>
            </a:r>
          </a:p>
          <a:p>
            <a:pPr>
              <a:buClr>
                <a:schemeClr val="accent3">
                  <a:lumMod val="60000"/>
                  <a:lumOff val="40000"/>
                </a:schemeClr>
              </a:buClr>
            </a:pPr>
            <a:r>
              <a:rPr lang="nl-BE" sz="3200" dirty="0">
                <a:solidFill>
                  <a:schemeClr val="bg2"/>
                </a:solidFill>
              </a:rPr>
              <a:t>Chapter 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3"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4"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5"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6" action="ppaction://hlinksldjump"/>
          </p:cNvPr>
          <p:cNvSpPr/>
          <p:nvPr/>
        </p:nvSpPr>
        <p:spPr>
          <a:xfrm>
            <a:off x="899592" y="3284984"/>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450912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8" action="ppaction://hlinksldjump"/>
          </p:cNvPr>
          <p:cNvSpPr/>
          <p:nvPr/>
        </p:nvSpPr>
        <p:spPr>
          <a:xfrm>
            <a:off x="899592" y="5013176"/>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9"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1781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&lt;filesystem&gt;</a:t>
            </a:r>
            <a:endParaRPr lang="en-GB" dirty="0"/>
          </a:p>
        </p:txBody>
      </p:sp>
      <p:sp>
        <p:nvSpPr>
          <p:cNvPr id="3" name="Content Placeholder 2"/>
          <p:cNvSpPr>
            <a:spLocks noGrp="1"/>
          </p:cNvSpPr>
          <p:nvPr>
            <p:ph idx="1"/>
          </p:nvPr>
        </p:nvSpPr>
        <p:spPr/>
        <p:txBody>
          <a:bodyPr>
            <a:normAutofit/>
          </a:bodyPr>
          <a:lstStyle/>
          <a:p>
            <a:r>
              <a:rPr lang="en-GB" dirty="0" smtClean="0"/>
              <a:t>Iterate </a:t>
            </a:r>
            <a:r>
              <a:rPr lang="en-GB" dirty="0"/>
              <a:t>over files and </a:t>
            </a:r>
            <a:r>
              <a:rPr lang="en-GB" dirty="0" smtClean="0"/>
              <a:t>directories</a:t>
            </a:r>
            <a:endParaRPr lang="en-GB" dirty="0"/>
          </a:p>
          <a:p>
            <a:r>
              <a:rPr lang="en-GB" dirty="0" smtClean="0"/>
              <a:t>Get </a:t>
            </a:r>
            <a:r>
              <a:rPr lang="en-GB" dirty="0"/>
              <a:t>information about files </a:t>
            </a:r>
            <a:endParaRPr lang="en-GB" dirty="0" smtClean="0"/>
          </a:p>
          <a:p>
            <a:pPr lvl="1"/>
            <a:r>
              <a:rPr lang="en-GB" dirty="0" smtClean="0"/>
              <a:t>time </a:t>
            </a:r>
            <a:r>
              <a:rPr lang="en-GB" dirty="0"/>
              <a:t>created, size, extension, </a:t>
            </a:r>
            <a:r>
              <a:rPr lang="en-GB" dirty="0" smtClean="0"/>
              <a:t>root directory, …</a:t>
            </a:r>
            <a:endParaRPr lang="en-GB" dirty="0"/>
          </a:p>
          <a:p>
            <a:r>
              <a:rPr lang="en-GB" dirty="0" smtClean="0"/>
              <a:t>Compose</a:t>
            </a:r>
            <a:r>
              <a:rPr lang="en-GB" dirty="0"/>
              <a:t>, decompose, and compare </a:t>
            </a:r>
            <a:r>
              <a:rPr lang="en-GB" dirty="0" smtClean="0"/>
              <a:t>paths</a:t>
            </a:r>
          </a:p>
          <a:p>
            <a:pPr lvl="1"/>
            <a:r>
              <a:rPr lang="nl-BE" dirty="0" smtClean="0"/>
              <a:t>absolute vs relative, native vs canonical, links, ...</a:t>
            </a:r>
            <a:endParaRPr lang="en-GB" dirty="0"/>
          </a:p>
          <a:p>
            <a:r>
              <a:rPr lang="en-GB" dirty="0" smtClean="0"/>
              <a:t>Create</a:t>
            </a:r>
            <a:r>
              <a:rPr lang="en-GB" dirty="0"/>
              <a:t>, copy and delete directories</a:t>
            </a:r>
          </a:p>
          <a:p>
            <a:r>
              <a:rPr lang="en-GB" dirty="0" smtClean="0"/>
              <a:t>Copy </a:t>
            </a:r>
            <a:r>
              <a:rPr lang="en-GB" dirty="0"/>
              <a:t>and delete </a:t>
            </a:r>
            <a:r>
              <a:rPr lang="en-GB" dirty="0" smtClean="0"/>
              <a:t>files</a:t>
            </a:r>
          </a:p>
          <a:p>
            <a:endParaRPr lang="nl-BE" dirty="0" smtClean="0"/>
          </a:p>
          <a:p>
            <a:pPr>
              <a:buFont typeface="Wingdings" panose="05000000000000000000" pitchFamily="2" charset="2"/>
              <a:buChar char="Ø"/>
            </a:pPr>
            <a:r>
              <a:rPr lang="nl-BE" dirty="0" smtClean="0"/>
              <a:t> </a:t>
            </a:r>
            <a:r>
              <a:rPr lang="nl-BE" sz="2700" b="1" i="1" dirty="0" smtClean="0">
                <a:solidFill>
                  <a:schemeClr val="bg2">
                    <a:lumMod val="50000"/>
                  </a:schemeClr>
                </a:solidFill>
              </a:rPr>
              <a:t>See June 2015 </a:t>
            </a:r>
            <a:r>
              <a:rPr lang="nl-BE" sz="2700" b="1" i="1" dirty="0" smtClean="0">
                <a:solidFill>
                  <a:schemeClr val="bg2">
                    <a:lumMod val="50000"/>
                  </a:schemeClr>
                </a:solidFill>
                <a:hlinkClick r:id="rId3"/>
              </a:rPr>
              <a:t>BeCpp presentation</a:t>
            </a:r>
            <a:r>
              <a:rPr lang="nl-BE" sz="2700" b="1" i="1" dirty="0" smtClean="0">
                <a:solidFill>
                  <a:schemeClr val="bg2">
                    <a:lumMod val="50000"/>
                  </a:schemeClr>
                </a:solidFill>
              </a:rPr>
              <a:t> by Lieven de Cock</a:t>
            </a:r>
            <a:endParaRPr lang="en-GB" sz="2700" b="1" i="1" dirty="0">
              <a:solidFill>
                <a:schemeClr val="bg2">
                  <a:lumMod val="50000"/>
                </a:schemeClr>
              </a:solidFill>
            </a:endParaRPr>
          </a:p>
        </p:txBody>
      </p:sp>
    </p:spTree>
    <p:extLst>
      <p:ext uri="{BB962C8B-B14F-4D97-AF65-F5344CB8AC3E}">
        <p14:creationId xmlns:p14="http://schemas.microsoft.com/office/powerpoint/2010/main" val="168934312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Example</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FF"/>
                </a:solidFill>
                <a:latin typeface="Consolas" panose="020B0609020204030204" pitchFamily="49" charset="0"/>
              </a:rPr>
              <a:t>using</a:t>
            </a:r>
            <a:r>
              <a:rPr lang="en-US" sz="2000" dirty="0" smtClean="0">
                <a:solidFill>
                  <a:srgbClr val="000000"/>
                </a:solidFill>
                <a:effectLst/>
                <a:latin typeface="Consolas" panose="020B0609020204030204" pitchFamily="49" charset="0"/>
              </a:rPr>
              <a:t> </a:t>
            </a:r>
            <a:r>
              <a:rPr lang="en-US" sz="2000" dirty="0">
                <a:solidFill>
                  <a:srgbClr val="0000FF"/>
                </a:solidFill>
                <a:latin typeface="Consolas" panose="020B0609020204030204" pitchFamily="49" charset="0"/>
              </a:rPr>
              <a:t>namespace</a:t>
            </a:r>
            <a:r>
              <a:rPr lang="en-US" sz="2000" dirty="0" smtClean="0">
                <a:solidFill>
                  <a:srgbClr val="000000"/>
                </a:solidFill>
                <a:effectLst/>
                <a:latin typeface="Consolas" panose="020B0609020204030204" pitchFamily="49" charset="0"/>
              </a:rPr>
              <a:t> std::filesystem;</a:t>
            </a:r>
          </a:p>
          <a:p>
            <a:pPr marL="0" indent="0" defTabSz="360000">
              <a:lnSpc>
                <a:spcPct val="107000"/>
              </a:lnSpc>
              <a:buNone/>
            </a:pPr>
            <a:endParaRPr lang="en-US" sz="1000" dirty="0">
              <a:solidFill>
                <a:srgbClr val="000000"/>
              </a:solidFill>
              <a:latin typeface="Consolas" panose="020B0609020204030204" pitchFamily="49" charset="0"/>
            </a:endParaRPr>
          </a:p>
          <a:p>
            <a:pPr marL="0" indent="0" defTabSz="360000">
              <a:lnSpc>
                <a:spcPct val="107000"/>
              </a:lnSpc>
              <a:buNone/>
            </a:pPr>
            <a:r>
              <a:rPr lang="en-US" sz="2000" dirty="0" smtClean="0">
                <a:solidFill>
                  <a:srgbClr val="2B91AF"/>
                </a:solidFill>
                <a:latin typeface="Consolas" panose="020B0609020204030204" pitchFamily="49" charset="0"/>
              </a:rPr>
              <a:t>path</a:t>
            </a:r>
            <a:r>
              <a:rPr lang="en-US" sz="2000" dirty="0" smtClean="0">
                <a:latin typeface="Consolas" panose="020B0609020204030204" pitchFamily="49" charset="0"/>
              </a:rPr>
              <a:t> test( LR</a:t>
            </a:r>
            <a:r>
              <a:rPr lang="en-GB" sz="2000" dirty="0" smtClean="0">
                <a:solidFill>
                  <a:srgbClr val="A31515"/>
                </a:solidFill>
                <a:latin typeface="Consolas" panose="020B0609020204030204" pitchFamily="49" charset="0"/>
              </a:rPr>
              <a:t>"c:\</a:t>
            </a:r>
            <a:r>
              <a:rPr lang="en-GB" sz="2000" dirty="0">
                <a:solidFill>
                  <a:srgbClr val="A31515"/>
                </a:solidFill>
                <a:latin typeface="Consolas" panose="020B0609020204030204" pitchFamily="49" charset="0"/>
              </a:rPr>
              <a:t>data\filesystemtest</a:t>
            </a:r>
            <a:r>
              <a:rPr lang="en-GB" sz="2000" dirty="0" smtClean="0">
                <a:solidFill>
                  <a:srgbClr val="A31515"/>
                </a:solidFill>
                <a:latin typeface="Consolas" panose="020B0609020204030204" pitchFamily="49" charset="0"/>
              </a:rPr>
              <a:t>"</a:t>
            </a:r>
            <a:r>
              <a:rPr lang="en-GB" sz="2000" dirty="0" smtClean="0">
                <a:latin typeface="Consolas" panose="020B0609020204030204" pitchFamily="49" charset="0"/>
              </a:rPr>
              <a:t> );</a:t>
            </a:r>
          </a:p>
          <a:p>
            <a:pPr marL="0" indent="0" defTabSz="360000">
              <a:lnSpc>
                <a:spcPct val="107000"/>
              </a:lnSpc>
              <a:buNone/>
            </a:pPr>
            <a:r>
              <a:rPr lang="nl-BE" sz="2000" dirty="0" smtClean="0">
                <a:latin typeface="Consolas" panose="020B0609020204030204" pitchFamily="49" charset="0"/>
              </a:rPr>
              <a:t>test /= </a:t>
            </a:r>
            <a:r>
              <a:rPr lang="en-US" sz="2000" dirty="0" smtClean="0">
                <a:latin typeface="Consolas" panose="020B0609020204030204" pitchFamily="49" charset="0"/>
              </a:rPr>
              <a:t>LR</a:t>
            </a:r>
            <a:r>
              <a:rPr lang="en-GB" sz="2000" dirty="0" smtClean="0">
                <a:solidFill>
                  <a:srgbClr val="A31515"/>
                </a:solidFill>
                <a:latin typeface="Consolas" panose="020B0609020204030204" pitchFamily="49" charset="0"/>
              </a:rPr>
              <a:t>"subdir"</a:t>
            </a:r>
            <a:r>
              <a:rPr lang="en-GB" sz="2000" dirty="0" smtClean="0">
                <a:latin typeface="Consolas" panose="020B0609020204030204" pitchFamily="49" charset="0"/>
              </a:rPr>
              <a:t>;</a:t>
            </a: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	// path composition</a:t>
            </a:r>
            <a:endParaRPr lang="en-GB" sz="2000" dirty="0" smtClean="0">
              <a:latin typeface="Consolas" panose="020B0609020204030204" pitchFamily="49" charset="0"/>
            </a:endParaRPr>
          </a:p>
          <a:p>
            <a:pPr marL="0" indent="0" defTabSz="360000">
              <a:lnSpc>
                <a:spcPct val="107000"/>
              </a:lnSpc>
              <a:buNone/>
            </a:pPr>
            <a:endParaRPr lang="nl-BE" sz="1000" dirty="0">
              <a:latin typeface="Consolas" panose="020B0609020204030204" pitchFamily="49" charset="0"/>
            </a:endParaRPr>
          </a:p>
          <a:p>
            <a:pPr marL="0" indent="0" defTabSz="360000">
              <a:lnSpc>
                <a:spcPct val="107000"/>
              </a:lnSpc>
              <a:buNone/>
            </a:pPr>
            <a:r>
              <a:rPr lang="nl-BE" sz="2000" dirty="0">
                <a:solidFill>
                  <a:srgbClr val="0000FF"/>
                </a:solidFill>
                <a:latin typeface="Consolas" panose="020B0609020204030204" pitchFamily="49" charset="0"/>
              </a:rPr>
              <a:t>if</a:t>
            </a:r>
            <a:r>
              <a:rPr lang="nl-BE" sz="2000" dirty="0" smtClean="0">
                <a:latin typeface="Consolas" panose="020B0609020204030204" pitchFamily="49" charset="0"/>
              </a:rPr>
              <a:t> (exists(test)) {</a:t>
            </a:r>
          </a:p>
          <a:p>
            <a:pPr marL="0" indent="0" defTabSz="360000">
              <a:lnSpc>
                <a:spcPct val="107000"/>
              </a:lnSpc>
              <a:buNone/>
            </a:pPr>
            <a:r>
              <a:rPr lang="nl-BE" sz="2000" dirty="0">
                <a:latin typeface="Consolas" panose="020B0609020204030204" pitchFamily="49" charset="0"/>
              </a:rPr>
              <a:t>	</a:t>
            </a:r>
            <a:r>
              <a:rPr lang="nl-BE" sz="2000" dirty="0">
                <a:solidFill>
                  <a:srgbClr val="0000FF"/>
                </a:solidFill>
                <a:latin typeface="Consolas" panose="020B0609020204030204" pitchFamily="49" charset="0"/>
              </a:rPr>
              <a:t>if</a:t>
            </a:r>
            <a:r>
              <a:rPr lang="nl-BE" sz="2000" dirty="0" smtClean="0">
                <a:latin typeface="Consolas" panose="020B0609020204030204" pitchFamily="49" charset="0"/>
              </a:rPr>
              <a:t> (is_regular_file(test))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	std::cout &lt;&lt; test.extension() &lt;&lt; </a:t>
            </a:r>
            <a:r>
              <a:rPr lang="nl-BE" sz="2000" dirty="0">
                <a:solidFill>
                  <a:srgbClr val="A31515"/>
                </a:solidFill>
                <a:latin typeface="Consolas" panose="020B0609020204030204" pitchFamily="49" charset="0"/>
              </a:rPr>
              <a:t>'\n'</a:t>
            </a:r>
            <a:r>
              <a:rPr lang="nl-BE" sz="2000" dirty="0" smtClean="0">
                <a:latin typeface="Consolas" panose="020B0609020204030204" pitchFamily="49" charset="0"/>
              </a:rPr>
              <a:t>; 	</a:t>
            </a:r>
            <a:r>
              <a:rPr lang="en-GB" sz="2000" dirty="0" smtClean="0">
                <a:solidFill>
                  <a:srgbClr val="008000"/>
                </a:solidFill>
                <a:latin typeface="Consolas" panose="020B0609020204030204" pitchFamily="49" charset="0"/>
              </a:rPr>
              <a:t>// ".txt"</a:t>
            </a:r>
          </a:p>
          <a:p>
            <a:pPr marL="0" indent="0" defTabSz="360000">
              <a:lnSpc>
                <a:spcPct val="107000"/>
              </a:lnSpc>
              <a:buNone/>
            </a:pPr>
            <a:r>
              <a:rPr lang="nl-BE" sz="2000" dirty="0">
                <a:solidFill>
                  <a:srgbClr val="008000"/>
                </a:solidFill>
                <a:latin typeface="Consolas" panose="020B0609020204030204" pitchFamily="49" charset="0"/>
              </a:rPr>
              <a:t>	</a:t>
            </a:r>
            <a:r>
              <a:rPr lang="nl-BE" sz="2000" dirty="0" smtClean="0">
                <a:solidFill>
                  <a:srgbClr val="008000"/>
                </a:solidFill>
                <a:latin typeface="Consolas" panose="020B0609020204030204" pitchFamily="49" charset="0"/>
              </a:rPr>
              <a:t>	</a:t>
            </a:r>
            <a:r>
              <a:rPr lang="nl-BE" sz="2000" dirty="0" smtClean="0">
                <a:latin typeface="Consolas" panose="020B0609020204030204" pitchFamily="49" charset="0"/>
              </a:rPr>
              <a:t>remove(test);</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else</a:t>
            </a: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if</a:t>
            </a:r>
            <a:r>
              <a:rPr lang="nl-BE" sz="2000" dirty="0" smtClean="0">
                <a:latin typeface="Consolas" panose="020B0609020204030204" pitchFamily="49" charset="0"/>
              </a:rPr>
              <a:t> (test.type() == </a:t>
            </a:r>
            <a:r>
              <a:rPr lang="nl-BE" sz="2000" dirty="0" smtClean="0">
                <a:solidFill>
                  <a:srgbClr val="2B91AF"/>
                </a:solidFill>
                <a:latin typeface="Consolas" panose="020B0609020204030204" pitchFamily="49" charset="0"/>
              </a:rPr>
              <a:t>file_type</a:t>
            </a:r>
            <a:r>
              <a:rPr lang="nl-BE" sz="2000" dirty="0" smtClean="0">
                <a:latin typeface="Consolas" panose="020B0609020204030204" pitchFamily="49" charset="0"/>
              </a:rPr>
              <a:t>::</a:t>
            </a:r>
            <a:r>
              <a:rPr lang="nl-BE" sz="2000" dirty="0">
                <a:solidFill>
                  <a:srgbClr val="6F008A"/>
                </a:solidFill>
                <a:latin typeface="Consolas" panose="020B0609020204030204" pitchFamily="49" charset="0"/>
                <a:ea typeface="MS Mincho" panose="02020609040205080304" pitchFamily="49" charset="-128"/>
              </a:rPr>
              <a:t>directory</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for</a:t>
            </a:r>
            <a:r>
              <a:rPr lang="nl-BE" sz="2000" dirty="0" smtClean="0">
                <a:latin typeface="Consolas" panose="020B0609020204030204" pitchFamily="49" charset="0"/>
              </a:rPr>
              <a:t> (</a:t>
            </a:r>
            <a:r>
              <a:rPr lang="nl-BE" sz="2000" dirty="0" smtClean="0">
                <a:solidFill>
                  <a:srgbClr val="0000FF"/>
                </a:solidFill>
                <a:latin typeface="Consolas" panose="020B0609020204030204" pitchFamily="49" charset="0"/>
              </a:rPr>
              <a:t>auto</a:t>
            </a:r>
            <a:r>
              <a:rPr lang="nl-BE" sz="2000" dirty="0" smtClean="0">
                <a:latin typeface="Consolas" panose="020B0609020204030204" pitchFamily="49" charset="0"/>
              </a:rPr>
              <a:t>&amp; entry : directory_iterator(test))</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		std::cout &lt;&lt; entry &lt;&lt; </a:t>
            </a:r>
            <a:r>
              <a:rPr lang="nl-BE" sz="2000" dirty="0">
                <a:solidFill>
                  <a:srgbClr val="A31515"/>
                </a:solidFill>
                <a:latin typeface="Consolas" panose="020B0609020204030204" pitchFamily="49" charset="0"/>
              </a:rPr>
              <a:t>'\n</a:t>
            </a:r>
            <a:r>
              <a:rPr lang="nl-BE" sz="2000" dirty="0" smtClean="0">
                <a:solidFill>
                  <a:srgbClr val="A31515"/>
                </a:solidFill>
                <a:latin typeface="Consolas" panose="020B0609020204030204" pitchFamily="49" charset="0"/>
              </a:rPr>
              <a:t>'</a:t>
            </a:r>
            <a:r>
              <a:rPr lang="nl-BE" sz="2000" dirty="0" smtClean="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a:t>
            </a:r>
            <a:endParaRPr lang="en-GB" sz="2000" dirty="0" smtClean="0">
              <a:latin typeface="Consolas" panose="020B0609020204030204" pitchFamily="49" charset="0"/>
            </a:endParaRPr>
          </a:p>
        </p:txBody>
      </p:sp>
      <p:sp>
        <p:nvSpPr>
          <p:cNvPr id="8" name="Rectangle 7"/>
          <p:cNvSpPr/>
          <p:nvPr/>
        </p:nvSpPr>
        <p:spPr>
          <a:xfrm>
            <a:off x="7308304" y="543878"/>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&lt;filesystem&gt;</a:t>
            </a:r>
            <a:endParaRPr lang="en-GB" dirty="0">
              <a:solidFill>
                <a:schemeClr val="accent1">
                  <a:lumMod val="75000"/>
                </a:schemeClr>
              </a:solidFill>
            </a:endParaRPr>
          </a:p>
        </p:txBody>
      </p:sp>
    </p:spTree>
    <p:extLst>
      <p:ext uri="{BB962C8B-B14F-4D97-AF65-F5344CB8AC3E}">
        <p14:creationId xmlns:p14="http://schemas.microsoft.com/office/powerpoint/2010/main" val="198705643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a:t>
            </a:r>
            <a:r>
              <a:rPr lang="nl-BE" sz="3200" dirty="0" smtClean="0">
                <a:solidFill>
                  <a:schemeClr val="bg2"/>
                </a:solidFill>
              </a:rPr>
              <a:t>Utilities</a:t>
            </a:r>
          </a:p>
          <a:p>
            <a:pPr>
              <a:buClr>
                <a:schemeClr val="accent3">
                  <a:lumMod val="60000"/>
                  <a:lumOff val="40000"/>
                </a:schemeClr>
              </a:buClr>
              <a:buFont typeface="Arial" panose="020B0604020202020204" pitchFamily="34" charset="0"/>
              <a:buChar char="•"/>
            </a:pPr>
            <a:r>
              <a:rPr lang="nl-BE" sz="3200" dirty="0">
                <a:solidFill>
                  <a:schemeClr val="bg2"/>
                </a:solidFill>
              </a:rPr>
              <a:t>Chapter 3: </a:t>
            </a:r>
            <a:r>
              <a:rPr lang="nl-BE" sz="3200" dirty="0" smtClean="0">
                <a:solidFill>
                  <a:schemeClr val="bg2"/>
                </a:solidFill>
              </a:rPr>
              <a:t>Containers</a:t>
            </a:r>
          </a:p>
          <a:p>
            <a:pPr>
              <a:buClr>
                <a:schemeClr val="accent3">
                  <a:lumMod val="60000"/>
                  <a:lumOff val="40000"/>
                </a:schemeClr>
              </a:buClr>
              <a:buFont typeface="Arial" panose="020B0604020202020204" pitchFamily="34" charset="0"/>
              <a:buChar char="•"/>
            </a:pPr>
            <a:r>
              <a:rPr lang="nl-BE" sz="3200" dirty="0">
                <a:solidFill>
                  <a:schemeClr val="bg2"/>
                </a:solidFill>
              </a:rPr>
              <a:t>Chapter 4: </a:t>
            </a:r>
            <a:r>
              <a:rPr lang="nl-BE" sz="3200" dirty="0" smtClean="0">
                <a:solidFill>
                  <a:schemeClr val="bg2"/>
                </a:solidFill>
              </a:rPr>
              <a:t>Algorithms</a:t>
            </a:r>
            <a:endParaRPr lang="nl-BE" sz="4000" b="1" dirty="0"/>
          </a:p>
          <a:p>
            <a:pPr>
              <a:buClr>
                <a:schemeClr val="accent3">
                  <a:lumMod val="60000"/>
                  <a:lumOff val="40000"/>
                </a:schemeClr>
              </a:buClr>
            </a:pPr>
            <a:r>
              <a:rPr lang="nl-BE" sz="3200" dirty="0">
                <a:solidFill>
                  <a:schemeClr val="bg2"/>
                </a:solidFill>
              </a:rPr>
              <a:t>Chapter 5: File System</a:t>
            </a:r>
          </a:p>
          <a:p>
            <a:pPr>
              <a:buClr>
                <a:schemeClr val="accent3">
                  <a:lumMod val="60000"/>
                  <a:lumOff val="40000"/>
                </a:schemeClr>
              </a:buClr>
              <a:buFont typeface="Wingdings" panose="05000000000000000000" pitchFamily="2" charset="2"/>
              <a:buChar char="Ø"/>
            </a:pPr>
            <a:r>
              <a:rPr lang="nl-BE" sz="4000" b="1" dirty="0" smtClean="0"/>
              <a:t> Chapter </a:t>
            </a:r>
            <a:r>
              <a:rPr lang="nl-BE" sz="4000" b="1" dirty="0"/>
              <a:t>6: Characters and Strings</a:t>
            </a:r>
          </a:p>
          <a:p>
            <a:pPr>
              <a:buClr>
                <a:schemeClr val="accent3">
                  <a:lumMod val="60000"/>
                  <a:lumOff val="40000"/>
                </a:schemeClr>
              </a:buClr>
            </a:pPr>
            <a:r>
              <a:rPr lang="nl-BE" sz="3200" dirty="0">
                <a:solidFill>
                  <a:schemeClr val="bg2"/>
                </a:solidFill>
              </a:rPr>
              <a:t>Chapter 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2"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3"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3284984"/>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386104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7" action="ppaction://hlinksldjump"/>
          </p:cNvPr>
          <p:cNvSpPr/>
          <p:nvPr/>
        </p:nvSpPr>
        <p:spPr>
          <a:xfrm>
            <a:off x="899592" y="5013176"/>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8"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401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std::string_view</a:t>
            </a:r>
            <a:endParaRPr lang="nl-BE" dirty="0"/>
          </a:p>
        </p:txBody>
      </p:sp>
    </p:spTree>
    <p:extLst>
      <p:ext uri="{BB962C8B-B14F-4D97-AF65-F5344CB8AC3E}">
        <p14:creationId xmlns:p14="http://schemas.microsoft.com/office/powerpoint/2010/main" val="214596068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std::string_view</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85000" lnSpcReduction="20000"/>
          </a:bodyPr>
          <a:lstStyle/>
          <a:p>
            <a:pPr marL="0" indent="0" defTabSz="360000">
              <a:lnSpc>
                <a:spcPct val="107000"/>
              </a:lnSpc>
              <a:buNone/>
            </a:pPr>
            <a:r>
              <a:rPr lang="nl-BE" sz="2000" dirty="0">
                <a:latin typeface="Consolas" panose="020B0609020204030204" pitchFamily="49" charset="0"/>
              </a:rPr>
              <a:t>std::</a:t>
            </a:r>
            <a:r>
              <a:rPr lang="en-US" sz="2000" dirty="0">
                <a:solidFill>
                  <a:srgbClr val="2B91AF"/>
                </a:solidFill>
                <a:latin typeface="Consolas" panose="020B0609020204030204" pitchFamily="49" charset="0"/>
              </a:rPr>
              <a:t>string</a:t>
            </a:r>
            <a:r>
              <a:rPr lang="nl-BE" sz="2000" dirty="0" smtClean="0">
                <a:latin typeface="Consolas" panose="020B0609020204030204" pitchFamily="49" charset="0"/>
              </a:rPr>
              <a:t> DropExtension(</a:t>
            </a:r>
            <a:r>
              <a:rPr lang="nl-BE" sz="2000" dirty="0" smtClean="0">
                <a:solidFill>
                  <a:srgbClr val="0000FF"/>
                </a:solidFill>
                <a:latin typeface="Consolas" panose="020B0609020204030204" pitchFamily="49" charset="0"/>
              </a:rPr>
              <a:t>const</a:t>
            </a:r>
            <a:r>
              <a:rPr lang="nl-BE" sz="2000" dirty="0" smtClean="0">
                <a:latin typeface="Consolas" panose="020B0609020204030204" pitchFamily="49" charset="0"/>
              </a:rPr>
              <a:t> std::</a:t>
            </a:r>
            <a:r>
              <a:rPr lang="en-US" sz="2000" dirty="0" smtClean="0">
                <a:solidFill>
                  <a:srgbClr val="2B91AF"/>
                </a:solidFill>
                <a:latin typeface="Consolas" panose="020B0609020204030204" pitchFamily="49" charset="0"/>
              </a:rPr>
              <a:t>string</a:t>
            </a:r>
            <a:r>
              <a:rPr lang="nl-BE" sz="2000" dirty="0" smtClean="0">
                <a:latin typeface="Consolas" panose="020B0609020204030204" pitchFamily="49" charset="0"/>
              </a:rPr>
              <a:t>&amp; s) {</a:t>
            </a:r>
          </a:p>
          <a:p>
            <a:pPr marL="0" indent="0" defTabSz="360000">
              <a:lnSpc>
                <a:spcPct val="107000"/>
              </a:lnSpc>
              <a:buNone/>
            </a:pP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return</a:t>
            </a:r>
            <a:r>
              <a:rPr lang="nl-BE" sz="2000" dirty="0" smtClean="0">
                <a:latin typeface="Consolas" panose="020B0609020204030204" pitchFamily="49" charset="0"/>
              </a:rPr>
              <a:t> s.substr(0, s.rfind(</a:t>
            </a:r>
            <a:r>
              <a:rPr lang="nl-BE" sz="2000" dirty="0" smtClean="0">
                <a:solidFill>
                  <a:srgbClr val="A31515"/>
                </a:solidFill>
                <a:latin typeface="Consolas" panose="020B0609020204030204" pitchFamily="49" charset="0"/>
              </a:rPr>
              <a:t>'.'</a:t>
            </a:r>
            <a:r>
              <a:rPr lang="nl-BE" sz="2000" dirty="0" smtClean="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7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00FF"/>
                </a:solidFill>
                <a:latin typeface="Consolas" panose="020B0609020204030204" pitchFamily="49" charset="0"/>
              </a:rPr>
              <a:t>int</a:t>
            </a:r>
            <a:r>
              <a:rPr lang="nl-BE" sz="2000" dirty="0" smtClean="0">
                <a:latin typeface="Consolas" panose="020B0609020204030204" pitchFamily="49" charset="0"/>
              </a:rPr>
              <a:t> main()</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smtClean="0">
                <a:solidFill>
                  <a:srgbClr val="008000"/>
                </a:solidFill>
                <a:latin typeface="Consolas" panose="020B0609020204030204" pitchFamily="49" charset="0"/>
              </a:rPr>
              <a:t>// std::string</a:t>
            </a:r>
            <a:endParaRPr lang="nl-BE" sz="20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a:t>
            </a:r>
            <a:r>
              <a:rPr lang="nl-BE" sz="2000" dirty="0">
                <a:solidFill>
                  <a:srgbClr val="2B91AF"/>
                </a:solidFill>
                <a:latin typeface="Consolas" panose="020B0609020204030204" pitchFamily="49" charset="0"/>
              </a:rPr>
              <a:t>string</a:t>
            </a:r>
            <a:r>
              <a:rPr lang="nl-BE" sz="2000" dirty="0" smtClean="0">
                <a:latin typeface="Consolas" panose="020B0609020204030204" pitchFamily="49" charset="0"/>
                <a:cs typeface="Times New Roman" panose="02020603050405020304" pitchFamily="18" charset="0"/>
              </a:rPr>
              <a:t> fileName = </a:t>
            </a:r>
            <a:r>
              <a:rPr lang="nl-BE" sz="2000" dirty="0">
                <a:solidFill>
                  <a:srgbClr val="008000"/>
                </a:solidFill>
                <a:latin typeface="Consolas" panose="020B0609020204030204" pitchFamily="49" charset="0"/>
              </a:rPr>
              <a:t>/* ... */</a:t>
            </a:r>
            <a:r>
              <a:rPr lang="nl-BE" sz="2000" dirty="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a:t>
            </a:r>
            <a:r>
              <a:rPr lang="nl-BE" sz="2000" dirty="0">
                <a:latin typeface="Consolas" panose="020B0609020204030204" pitchFamily="49" charset="0"/>
                <a:cs typeface="Times New Roman" panose="02020603050405020304" pitchFamily="18" charset="0"/>
              </a:rPr>
              <a:t>::cout &lt;&lt; </a:t>
            </a:r>
            <a:r>
              <a:rPr lang="nl-BE" sz="2000" dirty="0" smtClean="0">
                <a:latin typeface="Consolas" panose="020B0609020204030204" pitchFamily="49" charset="0"/>
                <a:cs typeface="Times New Roman" panose="02020603050405020304" pitchFamily="18" charset="0"/>
              </a:rPr>
              <a:t>DropExtension(</a:t>
            </a:r>
            <a:r>
              <a:rPr lang="nl-BE" sz="2000" dirty="0">
                <a:latin typeface="Consolas" panose="020B0609020204030204" pitchFamily="49" charset="0"/>
                <a:cs typeface="Times New Roman" panose="02020603050405020304" pitchFamily="18" charset="0"/>
              </a:rPr>
              <a:t>fileName</a:t>
            </a:r>
            <a:r>
              <a:rPr lang="nl-BE" sz="2000" dirty="0" smtClean="0">
                <a:latin typeface="Consolas" panose="020B0609020204030204" pitchFamily="49" charset="0"/>
                <a:cs typeface="Times New Roman" panose="02020603050405020304" pitchFamily="18" charset="0"/>
              </a:rPr>
              <a:t>) </a:t>
            </a:r>
            <a:r>
              <a:rPr lang="nl-BE" sz="2000" dirty="0">
                <a:latin typeface="Consolas" panose="020B0609020204030204" pitchFamily="49" charset="0"/>
                <a:cs typeface="Times New Roman" panose="02020603050405020304" pitchFamily="18" charset="0"/>
              </a:rPr>
              <a:t>&lt;&lt; </a:t>
            </a:r>
            <a:r>
              <a:rPr lang="nl-BE" sz="2000" dirty="0">
                <a:solidFill>
                  <a:srgbClr val="A31515"/>
                </a:solidFill>
                <a:latin typeface="Consolas" panose="020B0609020204030204" pitchFamily="49" charset="0"/>
              </a:rPr>
              <a:t>'\n'</a:t>
            </a:r>
            <a:r>
              <a:rPr lang="nl-BE" sz="2000" dirty="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a:t>
            </a:r>
            <a:r>
              <a:rPr lang="nl-BE" sz="2000" dirty="0" smtClean="0">
                <a:solidFill>
                  <a:srgbClr val="008000"/>
                </a:solidFill>
                <a:latin typeface="Consolas" panose="020B0609020204030204" pitchFamily="49" charset="0"/>
              </a:rPr>
              <a:t>string literal</a:t>
            </a:r>
            <a:endParaRPr lang="nl-BE" sz="20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std::cout &lt;&lt; DropExtension(</a:t>
            </a:r>
            <a:r>
              <a:rPr lang="nl-BE" sz="2000" dirty="0" smtClean="0">
                <a:solidFill>
                  <a:srgbClr val="A31515"/>
                </a:solidFill>
                <a:latin typeface="Consolas" panose="020B0609020204030204" pitchFamily="49" charset="0"/>
              </a:rPr>
              <a:t>"test.exe"</a:t>
            </a:r>
            <a:r>
              <a:rPr lang="nl-BE" sz="2000" dirty="0" smtClean="0">
                <a:latin typeface="Consolas" panose="020B0609020204030204" pitchFamily="49" charset="0"/>
                <a:cs typeface="Times New Roman" panose="02020603050405020304" pitchFamily="18" charset="0"/>
              </a:rPr>
              <a:t>) &lt;&lt; </a:t>
            </a:r>
            <a:r>
              <a:rPr lang="nl-BE" sz="2000" dirty="0" smtClean="0">
                <a:solidFill>
                  <a:srgbClr val="A31515"/>
                </a:solidFill>
                <a:latin typeface="Consolas" panose="020B0609020204030204" pitchFamily="49" charset="0"/>
              </a:rPr>
              <a:t>'\n'</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C-style </a:t>
            </a:r>
            <a:r>
              <a:rPr lang="nl-BE" sz="2000" dirty="0" smtClean="0">
                <a:solidFill>
                  <a:srgbClr val="008000"/>
                </a:solidFill>
                <a:latin typeface="Consolas" panose="020B0609020204030204" pitchFamily="49" charset="0"/>
              </a:rPr>
              <a:t>string (null-terminated)</a:t>
            </a: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const</a:t>
            </a:r>
            <a:r>
              <a:rPr lang="nl-BE" sz="2000" dirty="0" smtClean="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char</a:t>
            </a:r>
            <a:r>
              <a:rPr lang="nl-BE" sz="2000" dirty="0" smtClean="0">
                <a:latin typeface="Consolas" panose="020B0609020204030204" pitchFamily="49" charset="0"/>
                <a:cs typeface="Times New Roman" panose="02020603050405020304" pitchFamily="18" charset="0"/>
              </a:rPr>
              <a:t>* c_str = </a:t>
            </a:r>
            <a:r>
              <a:rPr lang="nl-BE" sz="2000" dirty="0">
                <a:solidFill>
                  <a:srgbClr val="008000"/>
                </a:solidFill>
                <a:latin typeface="Consolas" panose="020B0609020204030204" pitchFamily="49" charset="0"/>
              </a:rPr>
              <a:t>/* ... */</a:t>
            </a:r>
            <a:r>
              <a:rPr lang="nl-BE" sz="2000" dirty="0">
                <a:latin typeface="Consolas" panose="020B0609020204030204" pitchFamily="49" charset="0"/>
              </a:rPr>
              <a: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std::cout &lt;&lt; DropExtension(c_str) &lt;&lt; </a:t>
            </a:r>
            <a:r>
              <a:rPr lang="nl-BE" sz="2000" dirty="0">
                <a:solidFill>
                  <a:srgbClr val="A31515"/>
                </a:solidFill>
                <a:latin typeface="Consolas" panose="020B0609020204030204" pitchFamily="49" charset="0"/>
              </a:rPr>
              <a:t>'\n'</a:t>
            </a:r>
            <a:r>
              <a:rPr lang="nl-BE" sz="2000" dirty="0">
                <a:latin typeface="Consolas" panose="020B0609020204030204" pitchFamily="49" charset="0"/>
                <a:cs typeface="Times New Roman" panose="02020603050405020304" pitchFamily="18" charset="0"/>
              </a:rPr>
              <a:t>;</a:t>
            </a:r>
          </a:p>
          <a:p>
            <a:pPr marL="0" indent="0" defTabSz="360000">
              <a:lnSpc>
                <a:spcPct val="107000"/>
              </a:lnSpc>
              <a:buNone/>
            </a:pPr>
            <a:endParaRPr lang="nl-BE" sz="7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8000"/>
                </a:solidFill>
                <a:latin typeface="Consolas" panose="020B0609020204030204" pitchFamily="49" charset="0"/>
              </a:rPr>
              <a:t>	// Char buffer + length</a:t>
            </a: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const</a:t>
            </a: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char</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buffer </a:t>
            </a: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 </a:t>
            </a:r>
            <a:r>
              <a:rPr lang="nl-BE" sz="2000" dirty="0" smtClean="0">
                <a:solidFill>
                  <a:srgbClr val="008000"/>
                </a:solidFill>
                <a:latin typeface="Consolas" panose="020B0609020204030204" pitchFamily="49" charset="0"/>
              </a:rPr>
              <a:t>*/</a:t>
            </a: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size_t</a:t>
            </a:r>
            <a:r>
              <a:rPr lang="nl-BE" sz="2000" dirty="0" smtClean="0">
                <a:latin typeface="Consolas" panose="020B0609020204030204" pitchFamily="49" charset="0"/>
              </a:rPr>
              <a:t> length = </a:t>
            </a:r>
            <a:r>
              <a:rPr lang="nl-BE" sz="2000" dirty="0">
                <a:solidFill>
                  <a:srgbClr val="008000"/>
                </a:solidFill>
                <a:latin typeface="Consolas" panose="020B0609020204030204" pitchFamily="49" charset="0"/>
              </a:rPr>
              <a:t>/* ... </a:t>
            </a:r>
            <a:r>
              <a:rPr lang="nl-BE" sz="2000" dirty="0" smtClean="0">
                <a:solidFill>
                  <a:srgbClr val="008000"/>
                </a:solidFill>
                <a:latin typeface="Consolas" panose="020B0609020204030204" pitchFamily="49" charset="0"/>
              </a:rPr>
              <a:t>*/</a:t>
            </a:r>
            <a:r>
              <a:rPr lang="nl-BE" sz="2000" dirty="0" smtClean="0">
                <a:latin typeface="Consolas" panose="020B0609020204030204" pitchFamily="49" charset="0"/>
              </a:rPr>
              <a: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std::cout &lt;&lt; </a:t>
            </a:r>
            <a:r>
              <a:rPr lang="nl-BE" sz="2000" dirty="0" smtClean="0">
                <a:latin typeface="Consolas" panose="020B0609020204030204" pitchFamily="49" charset="0"/>
                <a:cs typeface="Times New Roman" panose="02020603050405020304" pitchFamily="18" charset="0"/>
              </a:rPr>
              <a:t>DropExtension(std::</a:t>
            </a:r>
            <a:r>
              <a:rPr lang="nl-BE" sz="2000" dirty="0">
                <a:solidFill>
                  <a:srgbClr val="2B91AF"/>
                </a:solidFill>
                <a:latin typeface="Consolas" panose="020B0609020204030204" pitchFamily="49" charset="0"/>
              </a:rPr>
              <a:t>string</a:t>
            </a:r>
            <a:r>
              <a:rPr lang="nl-BE" sz="2000" dirty="0" smtClean="0">
                <a:latin typeface="Consolas" panose="020B0609020204030204" pitchFamily="49" charset="0"/>
                <a:cs typeface="Times New Roman" panose="02020603050405020304" pitchFamily="18" charset="0"/>
              </a:rPr>
              <a:t>(buffer, length)) </a:t>
            </a:r>
            <a:r>
              <a:rPr lang="nl-BE" sz="2000" dirty="0">
                <a:latin typeface="Consolas" panose="020B0609020204030204" pitchFamily="49" charset="0"/>
                <a:cs typeface="Times New Roman" panose="02020603050405020304" pitchFamily="18" charset="0"/>
              </a:rPr>
              <a:t>&lt;&lt; </a:t>
            </a:r>
            <a:r>
              <a:rPr lang="nl-BE" sz="2000" dirty="0">
                <a:solidFill>
                  <a:srgbClr val="A31515"/>
                </a:solidFill>
                <a:latin typeface="Consolas" panose="020B0609020204030204" pitchFamily="49" charset="0"/>
              </a:rPr>
              <a:t>'\n</a:t>
            </a:r>
            <a:r>
              <a:rPr lang="nl-BE" sz="2000" dirty="0" smtClean="0">
                <a:solidFill>
                  <a:srgbClr val="A31515"/>
                </a:solidFill>
                <a:latin typeface="Consolas" panose="020B0609020204030204" pitchFamily="49" charset="0"/>
              </a:rPr>
              <a:t>'</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a:t>
            </a:r>
            <a:endParaRPr lang="nl-BE" sz="2000" dirty="0" smtClean="0">
              <a:latin typeface="Consolas" panose="020B0609020204030204" pitchFamily="49" charset="0"/>
            </a:endParaRPr>
          </a:p>
        </p:txBody>
      </p:sp>
      <p:sp>
        <p:nvSpPr>
          <p:cNvPr id="4" name="Oval 3"/>
          <p:cNvSpPr/>
          <p:nvPr/>
        </p:nvSpPr>
        <p:spPr>
          <a:xfrm>
            <a:off x="7236296" y="4105064"/>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smtClean="0"/>
              <a:t>2</a:t>
            </a:r>
            <a:endParaRPr lang="nl-BE" sz="2000" dirty="0"/>
          </a:p>
        </p:txBody>
      </p:sp>
      <p:sp>
        <p:nvSpPr>
          <p:cNvPr id="5" name="Oval 4"/>
          <p:cNvSpPr/>
          <p:nvPr/>
        </p:nvSpPr>
        <p:spPr>
          <a:xfrm>
            <a:off x="7236296" y="4926064"/>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smtClean="0"/>
              <a:t>2</a:t>
            </a:r>
            <a:endParaRPr lang="nl-BE" sz="2000" dirty="0"/>
          </a:p>
        </p:txBody>
      </p:sp>
      <p:sp>
        <p:nvSpPr>
          <p:cNvPr id="6" name="Oval 5"/>
          <p:cNvSpPr/>
          <p:nvPr/>
        </p:nvSpPr>
        <p:spPr>
          <a:xfrm>
            <a:off x="8028384" y="5517232"/>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smtClean="0"/>
              <a:t>2</a:t>
            </a:r>
            <a:endParaRPr lang="nl-BE" sz="2000" dirty="0"/>
          </a:p>
        </p:txBody>
      </p:sp>
      <p:sp>
        <p:nvSpPr>
          <p:cNvPr id="7" name="Oval 6"/>
          <p:cNvSpPr/>
          <p:nvPr/>
        </p:nvSpPr>
        <p:spPr>
          <a:xfrm>
            <a:off x="7236296" y="3262516"/>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a:t>1</a:t>
            </a:r>
          </a:p>
        </p:txBody>
      </p:sp>
      <p:sp>
        <p:nvSpPr>
          <p:cNvPr id="8" name="Rectangle 7"/>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&lt;string_view&gt;</a:t>
            </a:r>
            <a:endParaRPr lang="en-GB" dirty="0">
              <a:solidFill>
                <a:schemeClr val="accent1">
                  <a:lumMod val="75000"/>
                </a:schemeClr>
              </a:solidFill>
            </a:endParaRPr>
          </a:p>
        </p:txBody>
      </p:sp>
    </p:spTree>
    <p:extLst>
      <p:ext uri="{BB962C8B-B14F-4D97-AF65-F5344CB8AC3E}">
        <p14:creationId xmlns:p14="http://schemas.microsoft.com/office/powerpoint/2010/main" val="10947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2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 fill="hold"/>
                                        <p:tgtEl>
                                          <p:spTgt spid="4"/>
                                        </p:tgtEl>
                                        <p:attrNameLst>
                                          <p:attrName>ppt_w</p:attrName>
                                        </p:attrNameLst>
                                      </p:cBhvr>
                                      <p:tavLst>
                                        <p:tav tm="0">
                                          <p:val>
                                            <p:fltVal val="0"/>
                                          </p:val>
                                        </p:tav>
                                        <p:tav tm="100000">
                                          <p:val>
                                            <p:strVal val="#ppt_w"/>
                                          </p:val>
                                        </p:tav>
                                      </p:tavLst>
                                    </p:anim>
                                    <p:anim calcmode="lin" valueType="num">
                                      <p:cBhvr>
                                        <p:cTn id="13" dur="2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4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 fill="hold"/>
                                        <p:tgtEl>
                                          <p:spTgt spid="5"/>
                                        </p:tgtEl>
                                        <p:attrNameLst>
                                          <p:attrName>ppt_w</p:attrName>
                                        </p:attrNameLst>
                                      </p:cBhvr>
                                      <p:tavLst>
                                        <p:tav tm="0">
                                          <p:val>
                                            <p:fltVal val="0"/>
                                          </p:val>
                                        </p:tav>
                                        <p:tav tm="100000">
                                          <p:val>
                                            <p:strVal val="#ppt_w"/>
                                          </p:val>
                                        </p:tav>
                                      </p:tavLst>
                                    </p:anim>
                                    <p:anim calcmode="lin" valueType="num">
                                      <p:cBhvr>
                                        <p:cTn id="18" dur="2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600"/>
                            </p:stCondLst>
                            <p:childTnLst>
                              <p:par>
                                <p:cTn id="20" presetID="2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 fill="hold"/>
                                        <p:tgtEl>
                                          <p:spTgt spid="6"/>
                                        </p:tgtEl>
                                        <p:attrNameLst>
                                          <p:attrName>ppt_w</p:attrName>
                                        </p:attrNameLst>
                                      </p:cBhvr>
                                      <p:tavLst>
                                        <p:tav tm="0">
                                          <p:val>
                                            <p:fltVal val="0"/>
                                          </p:val>
                                        </p:tav>
                                        <p:tav tm="100000">
                                          <p:val>
                                            <p:strVal val="#ppt_w"/>
                                          </p:val>
                                        </p:tav>
                                      </p:tavLst>
                                    </p:anim>
                                    <p:anim calcmode="lin" valueType="num">
                                      <p:cBhvr>
                                        <p:cTn id="23" dur="2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std::string_view</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85000" lnSpcReduction="20000"/>
          </a:bodyPr>
          <a:lstStyle/>
          <a:p>
            <a:pPr marL="0" indent="0" defTabSz="360000">
              <a:lnSpc>
                <a:spcPct val="107000"/>
              </a:lnSpc>
              <a:buNone/>
            </a:pPr>
            <a:r>
              <a:rPr lang="nl-BE" sz="2000" dirty="0">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string_view</a:t>
            </a:r>
            <a:r>
              <a:rPr lang="nl-BE" sz="2000" dirty="0" smtClean="0">
                <a:latin typeface="Consolas" panose="020B0609020204030204" pitchFamily="49" charset="0"/>
              </a:rPr>
              <a:t> DropExtension(</a:t>
            </a:r>
            <a:r>
              <a:rPr lang="nl-BE" sz="2000" dirty="0" smtClean="0">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string_view</a:t>
            </a:r>
            <a:r>
              <a:rPr lang="nl-BE" sz="2000" dirty="0" smtClean="0">
                <a:latin typeface="Consolas" panose="020B0609020204030204" pitchFamily="49" charset="0"/>
              </a:rPr>
              <a:t> s) {</a:t>
            </a:r>
          </a:p>
          <a:p>
            <a:pPr marL="0" indent="0" defTabSz="360000">
              <a:lnSpc>
                <a:spcPct val="107000"/>
              </a:lnSpc>
              <a:buNone/>
            </a:pP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return</a:t>
            </a:r>
            <a:r>
              <a:rPr lang="nl-BE" sz="2000" dirty="0" smtClean="0">
                <a:latin typeface="Consolas" panose="020B0609020204030204" pitchFamily="49" charset="0"/>
              </a:rPr>
              <a:t> s.substr(0, s.rfind(</a:t>
            </a:r>
            <a:r>
              <a:rPr lang="nl-BE" sz="2000" dirty="0" smtClean="0">
                <a:solidFill>
                  <a:srgbClr val="A31515"/>
                </a:solidFill>
                <a:latin typeface="Consolas" panose="020B0609020204030204" pitchFamily="49" charset="0"/>
              </a:rPr>
              <a:t>'.'</a:t>
            </a:r>
            <a:r>
              <a:rPr lang="nl-BE" sz="2000" dirty="0" smtClean="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7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00FF"/>
                </a:solidFill>
                <a:latin typeface="Consolas" panose="020B0609020204030204" pitchFamily="49" charset="0"/>
              </a:rPr>
              <a:t>int</a:t>
            </a:r>
            <a:r>
              <a:rPr lang="nl-BE" sz="2000" dirty="0" smtClean="0">
                <a:latin typeface="Consolas" panose="020B0609020204030204" pitchFamily="49" charset="0"/>
              </a:rPr>
              <a:t> main()</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smtClean="0">
                <a:solidFill>
                  <a:srgbClr val="008000"/>
                </a:solidFill>
                <a:latin typeface="Consolas" panose="020B0609020204030204" pitchFamily="49" charset="0"/>
              </a:rPr>
              <a:t>// std::string</a:t>
            </a:r>
            <a:endParaRPr lang="nl-BE" sz="20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a:t>
            </a:r>
            <a:r>
              <a:rPr lang="nl-BE" sz="2000" dirty="0">
                <a:solidFill>
                  <a:srgbClr val="2B91AF"/>
                </a:solidFill>
                <a:latin typeface="Consolas" panose="020B0609020204030204" pitchFamily="49" charset="0"/>
              </a:rPr>
              <a:t>string</a:t>
            </a:r>
            <a:r>
              <a:rPr lang="nl-BE" sz="2000" dirty="0" smtClean="0">
                <a:latin typeface="Consolas" panose="020B0609020204030204" pitchFamily="49" charset="0"/>
                <a:cs typeface="Times New Roman" panose="02020603050405020304" pitchFamily="18" charset="0"/>
              </a:rPr>
              <a:t> fileName = </a:t>
            </a:r>
            <a:r>
              <a:rPr lang="nl-BE" sz="2000" dirty="0">
                <a:solidFill>
                  <a:srgbClr val="008000"/>
                </a:solidFill>
                <a:latin typeface="Consolas" panose="020B0609020204030204" pitchFamily="49" charset="0"/>
              </a:rPr>
              <a:t>/* ... */</a:t>
            </a:r>
            <a:r>
              <a:rPr lang="nl-BE" sz="2000" dirty="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a:t>
            </a:r>
            <a:r>
              <a:rPr lang="nl-BE" sz="2000" dirty="0">
                <a:latin typeface="Consolas" panose="020B0609020204030204" pitchFamily="49" charset="0"/>
                <a:cs typeface="Times New Roman" panose="02020603050405020304" pitchFamily="18" charset="0"/>
              </a:rPr>
              <a:t>::cout &lt;&lt; </a:t>
            </a:r>
            <a:r>
              <a:rPr lang="nl-BE" sz="2000" dirty="0" smtClean="0">
                <a:latin typeface="Consolas" panose="020B0609020204030204" pitchFamily="49" charset="0"/>
                <a:cs typeface="Times New Roman" panose="02020603050405020304" pitchFamily="18" charset="0"/>
              </a:rPr>
              <a:t>DropExtension(</a:t>
            </a:r>
            <a:r>
              <a:rPr lang="nl-BE" sz="2000" dirty="0">
                <a:latin typeface="Consolas" panose="020B0609020204030204" pitchFamily="49" charset="0"/>
                <a:cs typeface="Times New Roman" panose="02020603050405020304" pitchFamily="18" charset="0"/>
              </a:rPr>
              <a:t>fileName</a:t>
            </a:r>
            <a:r>
              <a:rPr lang="nl-BE" sz="2000" dirty="0" smtClean="0">
                <a:latin typeface="Consolas" panose="020B0609020204030204" pitchFamily="49" charset="0"/>
                <a:cs typeface="Times New Roman" panose="02020603050405020304" pitchFamily="18" charset="0"/>
              </a:rPr>
              <a:t>) </a:t>
            </a:r>
            <a:r>
              <a:rPr lang="nl-BE" sz="2000" dirty="0">
                <a:latin typeface="Consolas" panose="020B0609020204030204" pitchFamily="49" charset="0"/>
                <a:cs typeface="Times New Roman" panose="02020603050405020304" pitchFamily="18" charset="0"/>
              </a:rPr>
              <a:t>&lt;&lt; </a:t>
            </a:r>
            <a:r>
              <a:rPr lang="nl-BE" sz="2000" dirty="0">
                <a:solidFill>
                  <a:srgbClr val="A31515"/>
                </a:solidFill>
                <a:latin typeface="Consolas" panose="020B0609020204030204" pitchFamily="49" charset="0"/>
              </a:rPr>
              <a:t>'\n'</a:t>
            </a:r>
            <a:r>
              <a:rPr lang="nl-BE" sz="2000" dirty="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a:t>
            </a:r>
            <a:r>
              <a:rPr lang="nl-BE" sz="2000" dirty="0" smtClean="0">
                <a:solidFill>
                  <a:srgbClr val="008000"/>
                </a:solidFill>
                <a:latin typeface="Consolas" panose="020B0609020204030204" pitchFamily="49" charset="0"/>
              </a:rPr>
              <a:t>string literal</a:t>
            </a:r>
            <a:endParaRPr lang="nl-BE" sz="20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std::cout &lt;&lt; DropExtension(</a:t>
            </a:r>
            <a:r>
              <a:rPr lang="nl-BE" sz="2000" dirty="0" smtClean="0">
                <a:solidFill>
                  <a:srgbClr val="A31515"/>
                </a:solidFill>
                <a:latin typeface="Consolas" panose="020B0609020204030204" pitchFamily="49" charset="0"/>
              </a:rPr>
              <a:t>"test.exe"</a:t>
            </a:r>
            <a:r>
              <a:rPr lang="nl-BE" sz="2000" dirty="0" smtClean="0">
                <a:latin typeface="Consolas" panose="020B0609020204030204" pitchFamily="49" charset="0"/>
                <a:cs typeface="Times New Roman" panose="02020603050405020304" pitchFamily="18" charset="0"/>
              </a:rPr>
              <a:t>) &lt;&lt; </a:t>
            </a:r>
            <a:r>
              <a:rPr lang="nl-BE" sz="2000" dirty="0" smtClean="0">
                <a:solidFill>
                  <a:srgbClr val="A31515"/>
                </a:solidFill>
                <a:latin typeface="Consolas" panose="020B0609020204030204" pitchFamily="49" charset="0"/>
              </a:rPr>
              <a:t>'\n'</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C-style </a:t>
            </a:r>
            <a:r>
              <a:rPr lang="nl-BE" sz="2000" dirty="0" smtClean="0">
                <a:solidFill>
                  <a:srgbClr val="008000"/>
                </a:solidFill>
                <a:latin typeface="Consolas" panose="020B0609020204030204" pitchFamily="49" charset="0"/>
              </a:rPr>
              <a:t>string (null-terminated)</a:t>
            </a: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const</a:t>
            </a:r>
            <a:r>
              <a:rPr lang="nl-BE" sz="2000" dirty="0" smtClean="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char</a:t>
            </a:r>
            <a:r>
              <a:rPr lang="nl-BE" sz="2000" dirty="0" smtClean="0">
                <a:latin typeface="Consolas" panose="020B0609020204030204" pitchFamily="49" charset="0"/>
                <a:cs typeface="Times New Roman" panose="02020603050405020304" pitchFamily="18" charset="0"/>
              </a:rPr>
              <a:t>* c_str = </a:t>
            </a:r>
            <a:r>
              <a:rPr lang="nl-BE" sz="2000" dirty="0">
                <a:solidFill>
                  <a:srgbClr val="008000"/>
                </a:solidFill>
                <a:latin typeface="Consolas" panose="020B0609020204030204" pitchFamily="49" charset="0"/>
              </a:rPr>
              <a:t>/* ... */</a:t>
            </a:r>
            <a:r>
              <a:rPr lang="nl-BE" sz="2000" dirty="0">
                <a:latin typeface="Consolas" panose="020B0609020204030204" pitchFamily="49" charset="0"/>
              </a:rPr>
              <a: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	std::cout &lt;&lt; DropExtension(c_str) &lt;&lt; </a:t>
            </a:r>
            <a:r>
              <a:rPr lang="nl-BE" sz="2000" dirty="0">
                <a:solidFill>
                  <a:srgbClr val="A31515"/>
                </a:solidFill>
                <a:latin typeface="Consolas" panose="020B0609020204030204" pitchFamily="49" charset="0"/>
              </a:rPr>
              <a:t>'\n'</a:t>
            </a:r>
            <a:r>
              <a:rPr lang="nl-BE" sz="2000" dirty="0">
                <a:latin typeface="Consolas" panose="020B0609020204030204" pitchFamily="49" charset="0"/>
                <a:cs typeface="Times New Roman" panose="02020603050405020304" pitchFamily="18" charset="0"/>
              </a:rPr>
              <a:t>;</a:t>
            </a:r>
          </a:p>
          <a:p>
            <a:pPr marL="0" indent="0" defTabSz="360000">
              <a:lnSpc>
                <a:spcPct val="107000"/>
              </a:lnSpc>
              <a:buNone/>
            </a:pPr>
            <a:endParaRPr lang="nl-BE" sz="7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8000"/>
                </a:solidFill>
                <a:latin typeface="Consolas" panose="020B0609020204030204" pitchFamily="49" charset="0"/>
              </a:rPr>
              <a:t>	// Char buffer + length</a:t>
            </a: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const</a:t>
            </a:r>
            <a:r>
              <a:rPr lang="nl-BE" sz="2000" dirty="0">
                <a:latin typeface="Consolas" panose="020B0609020204030204" pitchFamily="49" charset="0"/>
                <a:cs typeface="Times New Roman" panose="02020603050405020304" pitchFamily="18" charset="0"/>
              </a:rPr>
              <a:t> </a:t>
            </a:r>
            <a:r>
              <a:rPr lang="nl-BE" sz="2000" dirty="0">
                <a:solidFill>
                  <a:srgbClr val="0000FF"/>
                </a:solidFill>
                <a:latin typeface="Consolas" panose="020B0609020204030204" pitchFamily="49" charset="0"/>
              </a:rPr>
              <a:t>char</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buff </a:t>
            </a:r>
            <a:r>
              <a:rPr lang="nl-BE" sz="2000" dirty="0">
                <a:latin typeface="Consolas" panose="020B0609020204030204" pitchFamily="49" charset="0"/>
                <a:cs typeface="Times New Roman" panose="02020603050405020304" pitchFamily="18" charset="0"/>
              </a:rPr>
              <a:t>= </a:t>
            </a:r>
            <a:r>
              <a:rPr lang="nl-BE" sz="2000" dirty="0">
                <a:solidFill>
                  <a:srgbClr val="008000"/>
                </a:solidFill>
                <a:latin typeface="Consolas" panose="020B0609020204030204" pitchFamily="49" charset="0"/>
              </a:rPr>
              <a:t>/* ... </a:t>
            </a:r>
            <a:r>
              <a:rPr lang="nl-BE" sz="2000" dirty="0" smtClean="0">
                <a:solidFill>
                  <a:srgbClr val="008000"/>
                </a:solidFill>
                <a:latin typeface="Consolas" panose="020B0609020204030204" pitchFamily="49" charset="0"/>
              </a:rPr>
              <a:t>*/</a:t>
            </a:r>
            <a:r>
              <a:rPr lang="nl-BE" sz="2000" dirty="0" smtClean="0">
                <a:latin typeface="Consolas" panose="020B0609020204030204" pitchFamily="49" charset="0"/>
              </a:rPr>
              <a:t>; </a:t>
            </a:r>
            <a:r>
              <a:rPr lang="nl-BE" sz="2000" dirty="0">
                <a:solidFill>
                  <a:srgbClr val="0000FF"/>
                </a:solidFill>
                <a:latin typeface="Consolas" panose="020B0609020204030204" pitchFamily="49" charset="0"/>
              </a:rPr>
              <a:t>size_t</a:t>
            </a:r>
            <a:r>
              <a:rPr lang="nl-BE" sz="2000" dirty="0" smtClean="0">
                <a:latin typeface="Consolas" panose="020B0609020204030204" pitchFamily="49" charset="0"/>
              </a:rPr>
              <a:t> len = </a:t>
            </a:r>
            <a:r>
              <a:rPr lang="nl-BE" sz="2000" dirty="0">
                <a:solidFill>
                  <a:srgbClr val="008000"/>
                </a:solidFill>
                <a:latin typeface="Consolas" panose="020B0609020204030204" pitchFamily="49" charset="0"/>
              </a:rPr>
              <a:t>/* ... </a:t>
            </a:r>
            <a:r>
              <a:rPr lang="nl-BE" sz="2000" dirty="0" smtClean="0">
                <a:solidFill>
                  <a:srgbClr val="008000"/>
                </a:solidFill>
                <a:latin typeface="Consolas" panose="020B0609020204030204" pitchFamily="49" charset="0"/>
              </a:rPr>
              <a:t>*/</a:t>
            </a:r>
            <a:r>
              <a:rPr lang="nl-BE" sz="2000" dirty="0" smtClean="0">
                <a:latin typeface="Consolas" panose="020B0609020204030204" pitchFamily="49" charset="0"/>
              </a:rPr>
              <a: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latin typeface="Consolas" panose="020B0609020204030204" pitchFamily="49" charset="0"/>
                <a:cs typeface="Times New Roman" panose="02020603050405020304" pitchFamily="18" charset="0"/>
              </a:rPr>
              <a:t>	std::cout &lt;&lt; </a:t>
            </a:r>
            <a:r>
              <a:rPr lang="nl-BE" sz="2000" dirty="0" smtClean="0">
                <a:latin typeface="Consolas" panose="020B0609020204030204" pitchFamily="49" charset="0"/>
                <a:cs typeface="Times New Roman" panose="02020603050405020304" pitchFamily="18" charset="0"/>
              </a:rPr>
              <a:t>DropExtension(</a:t>
            </a:r>
            <a:r>
              <a:rPr lang="nl-BE" sz="2000" dirty="0" smtClean="0">
                <a:effectLst>
                  <a:glow rad="254000">
                    <a:srgbClr val="FFFF00">
                      <a:alpha val="40000"/>
                    </a:srgbClr>
                  </a:glow>
                </a:effectLst>
                <a:latin typeface="Consolas" panose="020B0609020204030204" pitchFamily="49" charset="0"/>
                <a:cs typeface="Times New Roman" panose="02020603050405020304" pitchFamily="18" charset="0"/>
              </a:rPr>
              <a:t>std::</a:t>
            </a:r>
            <a:r>
              <a:rPr lang="nl-BE" sz="2000" dirty="0" smtClean="0">
                <a:solidFill>
                  <a:srgbClr val="2B91AF"/>
                </a:solidFill>
                <a:effectLst>
                  <a:glow rad="254000">
                    <a:srgbClr val="FFFF00">
                      <a:alpha val="40000"/>
                    </a:srgbClr>
                  </a:glow>
                </a:effectLst>
                <a:latin typeface="Consolas" panose="020B0609020204030204" pitchFamily="49" charset="0"/>
              </a:rPr>
              <a:t>string_view</a:t>
            </a:r>
            <a:r>
              <a:rPr lang="nl-BE" sz="2000" dirty="0" smtClean="0">
                <a:latin typeface="Consolas" panose="020B0609020204030204" pitchFamily="49" charset="0"/>
                <a:cs typeface="Times New Roman" panose="02020603050405020304" pitchFamily="18" charset="0"/>
              </a:rPr>
              <a:t>(buff, len)) </a:t>
            </a:r>
            <a:r>
              <a:rPr lang="nl-BE" sz="2000" dirty="0">
                <a:latin typeface="Consolas" panose="020B0609020204030204" pitchFamily="49" charset="0"/>
                <a:cs typeface="Times New Roman" panose="02020603050405020304" pitchFamily="18" charset="0"/>
              </a:rPr>
              <a:t>&lt;&lt; </a:t>
            </a:r>
            <a:r>
              <a:rPr lang="nl-BE" sz="2000" dirty="0">
                <a:solidFill>
                  <a:srgbClr val="A31515"/>
                </a:solidFill>
                <a:latin typeface="Consolas" panose="020B0609020204030204" pitchFamily="49" charset="0"/>
              </a:rPr>
              <a:t>'\n</a:t>
            </a:r>
            <a:r>
              <a:rPr lang="nl-BE" sz="2000" dirty="0" smtClean="0">
                <a:solidFill>
                  <a:srgbClr val="A31515"/>
                </a:solidFill>
                <a:latin typeface="Consolas" panose="020B0609020204030204" pitchFamily="49" charset="0"/>
              </a:rPr>
              <a:t>'</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a:t>
            </a:r>
            <a:endParaRPr lang="nl-BE" sz="2000" dirty="0" smtClean="0">
              <a:latin typeface="Consolas" panose="020B0609020204030204" pitchFamily="49" charset="0"/>
            </a:endParaRPr>
          </a:p>
        </p:txBody>
      </p:sp>
      <p:sp>
        <p:nvSpPr>
          <p:cNvPr id="4" name="Oval 3"/>
          <p:cNvSpPr/>
          <p:nvPr/>
        </p:nvSpPr>
        <p:spPr>
          <a:xfrm>
            <a:off x="7236296" y="4105064"/>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a:t>0</a:t>
            </a:r>
          </a:p>
        </p:txBody>
      </p:sp>
      <p:sp>
        <p:nvSpPr>
          <p:cNvPr id="5" name="Oval 4"/>
          <p:cNvSpPr/>
          <p:nvPr/>
        </p:nvSpPr>
        <p:spPr>
          <a:xfrm>
            <a:off x="7236296" y="4926064"/>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a:t>0</a:t>
            </a:r>
          </a:p>
        </p:txBody>
      </p:sp>
      <p:sp>
        <p:nvSpPr>
          <p:cNvPr id="6" name="Oval 5"/>
          <p:cNvSpPr/>
          <p:nvPr/>
        </p:nvSpPr>
        <p:spPr>
          <a:xfrm>
            <a:off x="8028384" y="5517232"/>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a:t>0</a:t>
            </a:r>
          </a:p>
        </p:txBody>
      </p:sp>
      <p:sp>
        <p:nvSpPr>
          <p:cNvPr id="7" name="Oval 6"/>
          <p:cNvSpPr/>
          <p:nvPr/>
        </p:nvSpPr>
        <p:spPr>
          <a:xfrm>
            <a:off x="7236296" y="3262516"/>
            <a:ext cx="432048" cy="432048"/>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nl-BE" sz="2000" dirty="0" smtClean="0"/>
              <a:t>0</a:t>
            </a:r>
            <a:endParaRPr lang="nl-BE" sz="2000" dirty="0"/>
          </a:p>
        </p:txBody>
      </p:sp>
      <p:sp>
        <p:nvSpPr>
          <p:cNvPr id="8" name="Rectangle 7"/>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&lt;string_view&gt;</a:t>
            </a:r>
            <a:endParaRPr lang="en-GB" dirty="0">
              <a:solidFill>
                <a:schemeClr val="accent1">
                  <a:lumMod val="75000"/>
                </a:schemeClr>
              </a:solidFill>
            </a:endParaRPr>
          </a:p>
        </p:txBody>
      </p:sp>
    </p:spTree>
    <p:extLst>
      <p:ext uri="{BB962C8B-B14F-4D97-AF65-F5344CB8AC3E}">
        <p14:creationId xmlns:p14="http://schemas.microsoft.com/office/powerpoint/2010/main" val="25457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2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 fill="hold"/>
                                        <p:tgtEl>
                                          <p:spTgt spid="4"/>
                                        </p:tgtEl>
                                        <p:attrNameLst>
                                          <p:attrName>ppt_w</p:attrName>
                                        </p:attrNameLst>
                                      </p:cBhvr>
                                      <p:tavLst>
                                        <p:tav tm="0">
                                          <p:val>
                                            <p:fltVal val="0"/>
                                          </p:val>
                                        </p:tav>
                                        <p:tav tm="100000">
                                          <p:val>
                                            <p:strVal val="#ppt_w"/>
                                          </p:val>
                                        </p:tav>
                                      </p:tavLst>
                                    </p:anim>
                                    <p:anim calcmode="lin" valueType="num">
                                      <p:cBhvr>
                                        <p:cTn id="13" dur="200" fill="hold"/>
                                        <p:tgtEl>
                                          <p:spTgt spid="4"/>
                                        </p:tgtEl>
                                        <p:attrNameLst>
                                          <p:attrName>ppt_h</p:attrName>
                                        </p:attrNameLst>
                                      </p:cBhvr>
                                      <p:tavLst>
                                        <p:tav tm="0">
                                          <p:val>
                                            <p:fltVal val="0"/>
                                          </p:val>
                                        </p:tav>
                                        <p:tav tm="100000">
                                          <p:val>
                                            <p:strVal val="#ppt_h"/>
                                          </p:val>
                                        </p:tav>
                                      </p:tavLst>
                                    </p:anim>
                                  </p:childTnLst>
                                </p:cTn>
                              </p:par>
                            </p:childTnLst>
                          </p:cTn>
                        </p:par>
                        <p:par>
                          <p:cTn id="14" fill="hold">
                            <p:stCondLst>
                              <p:cond delay="400"/>
                            </p:stCondLst>
                            <p:childTnLst>
                              <p:par>
                                <p:cTn id="15" presetID="2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 fill="hold"/>
                                        <p:tgtEl>
                                          <p:spTgt spid="5"/>
                                        </p:tgtEl>
                                        <p:attrNameLst>
                                          <p:attrName>ppt_w</p:attrName>
                                        </p:attrNameLst>
                                      </p:cBhvr>
                                      <p:tavLst>
                                        <p:tav tm="0">
                                          <p:val>
                                            <p:fltVal val="0"/>
                                          </p:val>
                                        </p:tav>
                                        <p:tav tm="100000">
                                          <p:val>
                                            <p:strVal val="#ppt_w"/>
                                          </p:val>
                                        </p:tav>
                                      </p:tavLst>
                                    </p:anim>
                                    <p:anim calcmode="lin" valueType="num">
                                      <p:cBhvr>
                                        <p:cTn id="18" dur="200" fill="hold"/>
                                        <p:tgtEl>
                                          <p:spTgt spid="5"/>
                                        </p:tgtEl>
                                        <p:attrNameLst>
                                          <p:attrName>ppt_h</p:attrName>
                                        </p:attrNameLst>
                                      </p:cBhvr>
                                      <p:tavLst>
                                        <p:tav tm="0">
                                          <p:val>
                                            <p:fltVal val="0"/>
                                          </p:val>
                                        </p:tav>
                                        <p:tav tm="100000">
                                          <p:val>
                                            <p:strVal val="#ppt_h"/>
                                          </p:val>
                                        </p:tav>
                                      </p:tavLst>
                                    </p:anim>
                                  </p:childTnLst>
                                </p:cTn>
                              </p:par>
                            </p:childTnLst>
                          </p:cTn>
                        </p:par>
                        <p:par>
                          <p:cTn id="19" fill="hold">
                            <p:stCondLst>
                              <p:cond delay="600"/>
                            </p:stCondLst>
                            <p:childTnLst>
                              <p:par>
                                <p:cTn id="20" presetID="2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 fill="hold"/>
                                        <p:tgtEl>
                                          <p:spTgt spid="6"/>
                                        </p:tgtEl>
                                        <p:attrNameLst>
                                          <p:attrName>ppt_w</p:attrName>
                                        </p:attrNameLst>
                                      </p:cBhvr>
                                      <p:tavLst>
                                        <p:tav tm="0">
                                          <p:val>
                                            <p:fltVal val="0"/>
                                          </p:val>
                                        </p:tav>
                                        <p:tav tm="100000">
                                          <p:val>
                                            <p:strVal val="#ppt_w"/>
                                          </p:val>
                                        </p:tav>
                                      </p:tavLst>
                                    </p:anim>
                                    <p:anim calcmode="lin" valueType="num">
                                      <p:cBhvr>
                                        <p:cTn id="23" dur="2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std::string_view</a:t>
            </a:r>
            <a:endParaRPr lang="nl-BE" dirty="0"/>
          </a:p>
        </p:txBody>
      </p:sp>
      <p:sp>
        <p:nvSpPr>
          <p:cNvPr id="4" name="Content Placeholder 3"/>
          <p:cNvSpPr>
            <a:spLocks noGrp="1"/>
          </p:cNvSpPr>
          <p:nvPr>
            <p:ph idx="1"/>
          </p:nvPr>
        </p:nvSpPr>
        <p:spPr>
          <a:xfrm>
            <a:off x="457200" y="1700808"/>
            <a:ext cx="8229600" cy="5040560"/>
          </a:xfrm>
        </p:spPr>
        <p:txBody>
          <a:bodyPr>
            <a:normAutofit/>
          </a:bodyPr>
          <a:lstStyle/>
          <a:p>
            <a:r>
              <a:rPr lang="nl-BE" dirty="0" smtClean="0"/>
              <a:t>Drop-in replacement for ‘</a:t>
            </a:r>
            <a:r>
              <a:rPr lang="nl-BE" sz="2600" dirty="0" smtClean="0">
                <a:solidFill>
                  <a:srgbClr val="0000FF"/>
                </a:solidFill>
                <a:latin typeface="Consolas" panose="020B0609020204030204" pitchFamily="49" charset="0"/>
                <a:ea typeface="+mj-ea"/>
                <a:cs typeface="+mj-cs"/>
              </a:rPr>
              <a:t>const</a:t>
            </a:r>
            <a:r>
              <a:rPr lang="nl-BE" dirty="0" smtClean="0"/>
              <a:t> </a:t>
            </a:r>
            <a:r>
              <a:rPr lang="nl-BE" sz="2600" dirty="0" smtClean="0">
                <a:latin typeface="Consolas" panose="020B0609020204030204" pitchFamily="49" charset="0"/>
              </a:rPr>
              <a:t>std::</a:t>
            </a:r>
            <a:r>
              <a:rPr lang="nl-BE" sz="2600" dirty="0">
                <a:solidFill>
                  <a:srgbClr val="2B91AF"/>
                </a:solidFill>
                <a:latin typeface="Consolas" panose="020B0609020204030204" pitchFamily="49" charset="0"/>
                <a:ea typeface="+mj-ea"/>
                <a:cs typeface="+mj-cs"/>
              </a:rPr>
              <a:t>string</a:t>
            </a:r>
            <a:r>
              <a:rPr lang="nl-BE" sz="2600" dirty="0" smtClean="0">
                <a:latin typeface="Consolas" panose="020B0609020204030204" pitchFamily="49" charset="0"/>
              </a:rPr>
              <a:t>&amp;</a:t>
            </a:r>
            <a:r>
              <a:rPr lang="nl-BE" sz="2400" dirty="0" smtClean="0"/>
              <a:t>’</a:t>
            </a:r>
          </a:p>
          <a:p>
            <a:pPr lvl="1"/>
            <a:r>
              <a:rPr lang="nl-BE" dirty="0" smtClean="0"/>
              <a:t>No </a:t>
            </a:r>
            <a:r>
              <a:rPr lang="nl-BE" sz="2400" dirty="0" smtClean="0">
                <a:latin typeface="Consolas" panose="020B0609020204030204" pitchFamily="49" charset="0"/>
              </a:rPr>
              <a:t>c_str()</a:t>
            </a:r>
            <a:r>
              <a:rPr lang="nl-BE" dirty="0" smtClean="0"/>
              <a:t>; only </a:t>
            </a:r>
            <a:r>
              <a:rPr lang="nl-BE" sz="2400" dirty="0">
                <a:latin typeface="Consolas" panose="020B0609020204030204" pitchFamily="49" charset="0"/>
              </a:rPr>
              <a:t>data()</a:t>
            </a:r>
          </a:p>
          <a:p>
            <a:r>
              <a:rPr lang="nl-BE" dirty="0" smtClean="0"/>
              <a:t>Efficient</a:t>
            </a:r>
            <a:endParaRPr lang="nl-BE" dirty="0" smtClean="0"/>
          </a:p>
          <a:p>
            <a:pPr lvl="1"/>
            <a:r>
              <a:rPr lang="nl-BE" dirty="0" smtClean="0"/>
              <a:t>Never </a:t>
            </a:r>
            <a:r>
              <a:rPr lang="nl-BE" dirty="0"/>
              <a:t>copies </a:t>
            </a:r>
            <a:r>
              <a:rPr lang="nl-BE" dirty="0" smtClean="0"/>
              <a:t>character arrays (literals, C strings, </a:t>
            </a:r>
            <a:r>
              <a:rPr lang="nl-BE" dirty="0" smtClean="0"/>
              <a:t>...)</a:t>
            </a:r>
          </a:p>
          <a:p>
            <a:pPr lvl="1"/>
            <a:r>
              <a:rPr lang="nl-BE" dirty="0" smtClean="0"/>
              <a:t>No need for multiple overloads</a:t>
            </a:r>
            <a:endParaRPr lang="nl-BE" dirty="0" smtClean="0"/>
          </a:p>
          <a:p>
            <a:endParaRPr lang="nl-BE" dirty="0" smtClean="0"/>
          </a:p>
          <a:p>
            <a:r>
              <a:rPr lang="nl-BE" dirty="0" smtClean="0"/>
              <a:t>Two </a:t>
            </a:r>
            <a:r>
              <a:rPr lang="nl-BE" dirty="0"/>
              <a:t>non-const </a:t>
            </a:r>
            <a:r>
              <a:rPr lang="nl-BE" dirty="0" smtClean="0"/>
              <a:t>member functions:</a:t>
            </a:r>
            <a:endParaRPr lang="nl-BE" dirty="0"/>
          </a:p>
          <a:p>
            <a:pPr lvl="1"/>
            <a:r>
              <a:rPr lang="nl-BE" sz="2400" dirty="0">
                <a:solidFill>
                  <a:srgbClr val="0000FF"/>
                </a:solidFill>
                <a:latin typeface="Consolas" panose="020B0609020204030204" pitchFamily="49" charset="0"/>
                <a:ea typeface="+mj-ea"/>
                <a:cs typeface="+mj-cs"/>
              </a:rPr>
              <a:t>void</a:t>
            </a:r>
            <a:r>
              <a:rPr lang="nl-BE" dirty="0"/>
              <a:t> </a:t>
            </a:r>
            <a:r>
              <a:rPr lang="nl-BE" sz="2400" dirty="0" smtClean="0">
                <a:latin typeface="Consolas" panose="020B0609020204030204" pitchFamily="49" charset="0"/>
              </a:rPr>
              <a:t>remove_prefix(</a:t>
            </a:r>
            <a:r>
              <a:rPr lang="nl-BE" sz="2400" dirty="0">
                <a:solidFill>
                  <a:srgbClr val="0000FF"/>
                </a:solidFill>
                <a:latin typeface="Consolas" panose="020B0609020204030204" pitchFamily="49" charset="0"/>
                <a:ea typeface="+mj-ea"/>
                <a:cs typeface="+mj-cs"/>
              </a:rPr>
              <a:t>size_t</a:t>
            </a:r>
            <a:r>
              <a:rPr lang="nl-BE" sz="2400" dirty="0" smtClean="0">
                <a:latin typeface="Consolas" panose="020B0609020204030204" pitchFamily="49" charset="0"/>
              </a:rPr>
              <a:t> n)</a:t>
            </a:r>
            <a:endParaRPr lang="nl-BE" sz="2400" dirty="0">
              <a:latin typeface="Consolas" panose="020B0609020204030204" pitchFamily="49" charset="0"/>
            </a:endParaRPr>
          </a:p>
          <a:p>
            <a:pPr lvl="1"/>
            <a:r>
              <a:rPr lang="nl-BE" sz="2400" dirty="0">
                <a:solidFill>
                  <a:srgbClr val="0000FF"/>
                </a:solidFill>
                <a:latin typeface="Consolas" panose="020B0609020204030204" pitchFamily="49" charset="0"/>
                <a:ea typeface="+mj-ea"/>
                <a:cs typeface="+mj-cs"/>
              </a:rPr>
              <a:t>void</a:t>
            </a:r>
            <a:r>
              <a:rPr lang="nl-BE" dirty="0"/>
              <a:t> </a:t>
            </a:r>
            <a:r>
              <a:rPr lang="nl-BE" sz="2400" dirty="0">
                <a:latin typeface="Consolas" panose="020B0609020204030204" pitchFamily="49" charset="0"/>
              </a:rPr>
              <a:t>remove_suffix(</a:t>
            </a:r>
            <a:r>
              <a:rPr lang="nl-BE" sz="2400" dirty="0">
                <a:solidFill>
                  <a:srgbClr val="0000FF"/>
                </a:solidFill>
                <a:latin typeface="Consolas" panose="020B0609020204030204" pitchFamily="49" charset="0"/>
                <a:ea typeface="+mj-ea"/>
                <a:cs typeface="+mj-cs"/>
              </a:rPr>
              <a:t>size_t</a:t>
            </a:r>
            <a:r>
              <a:rPr lang="nl-BE" sz="2400" dirty="0">
                <a:latin typeface="Consolas" panose="020B0609020204030204" pitchFamily="49" charset="0"/>
              </a:rPr>
              <a:t> </a:t>
            </a:r>
            <a:r>
              <a:rPr lang="nl-BE" sz="2400" dirty="0" smtClean="0">
                <a:latin typeface="Consolas" panose="020B0609020204030204" pitchFamily="49" charset="0"/>
              </a:rPr>
              <a:t>n)</a:t>
            </a:r>
            <a:r>
              <a:rPr lang="nl-BE" dirty="0" smtClean="0"/>
              <a:t>	(no </a:t>
            </a:r>
            <a:r>
              <a:rPr lang="nl-BE" sz="2400" dirty="0">
                <a:latin typeface="Consolas" panose="020B0609020204030204" pitchFamily="49" charset="0"/>
              </a:rPr>
              <a:t>pop_back</a:t>
            </a:r>
            <a:r>
              <a:rPr lang="nl-BE" sz="2400" dirty="0" smtClean="0">
                <a:latin typeface="Consolas" panose="020B0609020204030204" pitchFamily="49" charset="0"/>
              </a:rPr>
              <a:t>()</a:t>
            </a:r>
            <a:r>
              <a:rPr lang="nl-BE" dirty="0" smtClean="0"/>
              <a:t>)</a:t>
            </a:r>
            <a:endParaRPr lang="nl-BE" dirty="0"/>
          </a:p>
          <a:p>
            <a:r>
              <a:rPr lang="nl-BE" dirty="0" smtClean="0"/>
              <a:t>Notable:</a:t>
            </a:r>
          </a:p>
          <a:p>
            <a:pPr lvl="1"/>
            <a:r>
              <a:rPr lang="nl-BE" sz="2400" dirty="0">
                <a:solidFill>
                  <a:srgbClr val="2B91AF"/>
                </a:solidFill>
                <a:latin typeface="Consolas" panose="020B0609020204030204" pitchFamily="49" charset="0"/>
                <a:ea typeface="+mj-ea"/>
                <a:cs typeface="+mj-cs"/>
              </a:rPr>
              <a:t>string_view</a:t>
            </a:r>
            <a:r>
              <a:rPr lang="nl-BE" dirty="0"/>
              <a:t> </a:t>
            </a:r>
            <a:r>
              <a:rPr lang="nl-BE" sz="2400" dirty="0" smtClean="0">
                <a:latin typeface="Consolas" panose="020B0609020204030204" pitchFamily="49" charset="0"/>
              </a:rPr>
              <a:t>substr(position,</a:t>
            </a:r>
            <a:r>
              <a:rPr lang="nl-BE" sz="2800" dirty="0">
                <a:solidFill>
                  <a:schemeClr val="tx1"/>
                </a:solidFill>
              </a:rPr>
              <a:t> </a:t>
            </a:r>
            <a:r>
              <a:rPr lang="nl-BE" sz="2400" dirty="0" smtClean="0">
                <a:latin typeface="Consolas" panose="020B0609020204030204" pitchFamily="49" charset="0"/>
              </a:rPr>
              <a:t>length) </a:t>
            </a:r>
            <a:r>
              <a:rPr lang="nl-BE" sz="2400" dirty="0" smtClean="0">
                <a:solidFill>
                  <a:srgbClr val="0000FF"/>
                </a:solidFill>
                <a:latin typeface="Consolas" panose="020B0609020204030204" pitchFamily="49" charset="0"/>
                <a:ea typeface="+mj-ea"/>
                <a:cs typeface="+mj-cs"/>
              </a:rPr>
              <a:t>const</a:t>
            </a:r>
            <a:endParaRPr lang="nl-BE" dirty="0" smtClean="0"/>
          </a:p>
          <a:p>
            <a:endParaRPr lang="nl-BE" dirty="0"/>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&lt;string_view&gt;</a:t>
            </a:r>
            <a:endParaRPr lang="en-GB" dirty="0">
              <a:solidFill>
                <a:schemeClr val="accent1">
                  <a:lumMod val="75000"/>
                </a:schemeClr>
              </a:solidFill>
            </a:endParaRPr>
          </a:p>
        </p:txBody>
      </p:sp>
    </p:spTree>
    <p:extLst>
      <p:ext uri="{BB962C8B-B14F-4D97-AF65-F5344CB8AC3E}">
        <p14:creationId xmlns:p14="http://schemas.microsoft.com/office/powerpoint/2010/main" val="8000350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Changes to std::string</a:t>
            </a:r>
            <a:endParaRPr lang="nl-BE" dirty="0"/>
          </a:p>
        </p:txBody>
      </p:sp>
      <p:sp>
        <p:nvSpPr>
          <p:cNvPr id="4" name="Content Placeholder 3"/>
          <p:cNvSpPr>
            <a:spLocks noGrp="1"/>
          </p:cNvSpPr>
          <p:nvPr>
            <p:ph idx="1"/>
          </p:nvPr>
        </p:nvSpPr>
        <p:spPr>
          <a:xfrm>
            <a:off x="457200" y="1700808"/>
            <a:ext cx="8229600" cy="5040560"/>
          </a:xfrm>
        </p:spPr>
        <p:txBody>
          <a:bodyPr>
            <a:normAutofit/>
          </a:bodyPr>
          <a:lstStyle/>
          <a:p>
            <a:r>
              <a:rPr lang="nl-BE" sz="2600" dirty="0" smtClean="0">
                <a:latin typeface="Consolas" panose="020B0609020204030204" pitchFamily="49" charset="0"/>
              </a:rPr>
              <a:t>std::</a:t>
            </a:r>
            <a:r>
              <a:rPr lang="nl-BE" sz="2600" dirty="0" smtClean="0">
                <a:solidFill>
                  <a:srgbClr val="2B91AF"/>
                </a:solidFill>
                <a:latin typeface="Consolas" panose="020B0609020204030204" pitchFamily="49" charset="0"/>
                <a:ea typeface="+mj-ea"/>
                <a:cs typeface="+mj-cs"/>
              </a:rPr>
              <a:t>string_view</a:t>
            </a:r>
            <a:r>
              <a:rPr lang="nl-BE" dirty="0" smtClean="0"/>
              <a:t> </a:t>
            </a:r>
          </a:p>
          <a:p>
            <a:pPr lvl="1"/>
            <a:r>
              <a:rPr lang="nl-BE" dirty="0"/>
              <a:t>A</a:t>
            </a:r>
            <a:r>
              <a:rPr lang="nl-BE" dirty="0" smtClean="0"/>
              <a:t>gnostic about </a:t>
            </a:r>
            <a:r>
              <a:rPr lang="nl-BE" sz="2400" dirty="0">
                <a:latin typeface="Consolas" panose="020B0609020204030204" pitchFamily="49" charset="0"/>
              </a:rPr>
              <a:t>std::</a:t>
            </a:r>
            <a:r>
              <a:rPr lang="nl-BE" sz="2400" dirty="0">
                <a:solidFill>
                  <a:srgbClr val="2B91AF"/>
                </a:solidFill>
                <a:latin typeface="Consolas" panose="020B0609020204030204" pitchFamily="49" charset="0"/>
                <a:ea typeface="+mj-ea"/>
                <a:cs typeface="+mj-cs"/>
              </a:rPr>
              <a:t>string</a:t>
            </a:r>
          </a:p>
          <a:p>
            <a:r>
              <a:rPr lang="nl-BE" sz="2600" dirty="0">
                <a:latin typeface="Consolas" panose="020B0609020204030204" pitchFamily="49" charset="0"/>
              </a:rPr>
              <a:t>std::</a:t>
            </a:r>
            <a:r>
              <a:rPr lang="nl-BE" sz="2600" dirty="0">
                <a:solidFill>
                  <a:srgbClr val="2B91AF"/>
                </a:solidFill>
                <a:latin typeface="Consolas" panose="020B0609020204030204" pitchFamily="49" charset="0"/>
              </a:rPr>
              <a:t>string</a:t>
            </a:r>
            <a:r>
              <a:rPr lang="nl-BE" dirty="0" smtClean="0"/>
              <a:t> </a:t>
            </a:r>
          </a:p>
          <a:p>
            <a:pPr lvl="1"/>
            <a:r>
              <a:rPr lang="nl-BE" dirty="0" smtClean="0"/>
              <a:t>Implicitly casts to </a:t>
            </a:r>
            <a:r>
              <a:rPr lang="nl-BE" sz="2400" dirty="0">
                <a:latin typeface="Consolas" panose="020B0609020204030204" pitchFamily="49" charset="0"/>
              </a:rPr>
              <a:t>std::</a:t>
            </a:r>
            <a:r>
              <a:rPr lang="nl-BE" sz="2400" dirty="0" smtClean="0">
                <a:solidFill>
                  <a:srgbClr val="2B91AF"/>
                </a:solidFill>
                <a:latin typeface="Consolas" panose="020B0609020204030204" pitchFamily="49" charset="0"/>
              </a:rPr>
              <a:t>string_view</a:t>
            </a:r>
          </a:p>
          <a:p>
            <a:pPr lvl="1"/>
            <a:r>
              <a:rPr lang="nl-BE" i="1" dirty="0" smtClean="0"/>
              <a:t>Explicitly </a:t>
            </a:r>
            <a:r>
              <a:rPr lang="nl-BE" dirty="0" smtClean="0"/>
              <a:t>constructed from </a:t>
            </a:r>
            <a:r>
              <a:rPr lang="nl-BE" sz="2400" dirty="0">
                <a:latin typeface="Consolas" panose="020B0609020204030204" pitchFamily="49" charset="0"/>
              </a:rPr>
              <a:t>std::</a:t>
            </a:r>
            <a:r>
              <a:rPr lang="nl-BE" sz="2400" dirty="0" smtClean="0">
                <a:solidFill>
                  <a:srgbClr val="2B91AF"/>
                </a:solidFill>
                <a:latin typeface="Consolas" panose="020B0609020204030204" pitchFamily="49" charset="0"/>
              </a:rPr>
              <a:t>string_view</a:t>
            </a:r>
          </a:p>
          <a:p>
            <a:pPr lvl="1"/>
            <a:r>
              <a:rPr lang="nl-BE" dirty="0" smtClean="0"/>
              <a:t>Many member overloads accepting </a:t>
            </a:r>
            <a:r>
              <a:rPr lang="nl-BE" sz="2400" dirty="0" smtClean="0">
                <a:solidFill>
                  <a:srgbClr val="2B91AF"/>
                </a:solidFill>
                <a:latin typeface="Consolas" panose="020B0609020204030204" pitchFamily="49" charset="0"/>
              </a:rPr>
              <a:t>string_view</a:t>
            </a:r>
            <a:r>
              <a:rPr lang="nl-BE" dirty="0" smtClean="0"/>
              <a:t>s</a:t>
            </a:r>
          </a:p>
          <a:p>
            <a:pPr lvl="2"/>
            <a:r>
              <a:rPr lang="nl-BE" sz="2300" dirty="0" smtClean="0">
                <a:latin typeface="Consolas" panose="020B0609020204030204" pitchFamily="49" charset="0"/>
              </a:rPr>
              <a:t>=</a:t>
            </a:r>
            <a:r>
              <a:rPr lang="nl-BE" dirty="0" smtClean="0"/>
              <a:t>, </a:t>
            </a:r>
            <a:r>
              <a:rPr lang="nl-BE" sz="2300" dirty="0">
                <a:latin typeface="Consolas" panose="020B0609020204030204" pitchFamily="49" charset="0"/>
              </a:rPr>
              <a:t>assign()</a:t>
            </a:r>
          </a:p>
          <a:p>
            <a:pPr lvl="2"/>
            <a:r>
              <a:rPr lang="nl-BE" sz="2300" dirty="0">
                <a:latin typeface="Consolas" panose="020B0609020204030204" pitchFamily="49" charset="0"/>
              </a:rPr>
              <a:t>+=</a:t>
            </a:r>
            <a:r>
              <a:rPr lang="nl-BE" dirty="0"/>
              <a:t>, </a:t>
            </a:r>
            <a:r>
              <a:rPr lang="nl-BE" sz="2300" dirty="0">
                <a:latin typeface="Consolas" panose="020B0609020204030204" pitchFamily="49" charset="0"/>
              </a:rPr>
              <a:t>append()</a:t>
            </a:r>
          </a:p>
          <a:p>
            <a:pPr lvl="2"/>
            <a:r>
              <a:rPr lang="nl-BE" sz="2300" dirty="0">
                <a:latin typeface="Consolas" panose="020B0609020204030204" pitchFamily="49" charset="0"/>
              </a:rPr>
              <a:t>insert()</a:t>
            </a:r>
            <a:r>
              <a:rPr lang="nl-BE" dirty="0"/>
              <a:t>, </a:t>
            </a:r>
            <a:r>
              <a:rPr lang="nl-BE" sz="2300" dirty="0">
                <a:latin typeface="Consolas" panose="020B0609020204030204" pitchFamily="49" charset="0"/>
              </a:rPr>
              <a:t>replace()</a:t>
            </a:r>
          </a:p>
          <a:p>
            <a:pPr lvl="2"/>
            <a:r>
              <a:rPr lang="nl-BE" sz="2300" dirty="0">
                <a:latin typeface="Consolas" panose="020B0609020204030204" pitchFamily="49" charset="0"/>
              </a:rPr>
              <a:t>find()</a:t>
            </a:r>
            <a:r>
              <a:rPr lang="nl-BE" dirty="0"/>
              <a:t>, </a:t>
            </a:r>
            <a:r>
              <a:rPr lang="nl-BE" sz="2300" dirty="0">
                <a:latin typeface="Consolas" panose="020B0609020204030204" pitchFamily="49" charset="0"/>
              </a:rPr>
              <a:t>rfind()</a:t>
            </a:r>
            <a:r>
              <a:rPr lang="nl-BE" dirty="0"/>
              <a:t>, </a:t>
            </a:r>
            <a:r>
              <a:rPr lang="nl-BE" sz="2300" dirty="0">
                <a:latin typeface="Consolas" panose="020B0609020204030204" pitchFamily="49" charset="0"/>
              </a:rPr>
              <a:t>find_first_of</a:t>
            </a:r>
            <a:r>
              <a:rPr lang="nl-BE" sz="2300" dirty="0" smtClean="0">
                <a:latin typeface="Consolas" panose="020B0609020204030204" pitchFamily="49" charset="0"/>
              </a:rPr>
              <a:t>()</a:t>
            </a:r>
            <a:r>
              <a:rPr lang="nl-BE" dirty="0" smtClean="0"/>
              <a:t>, ...</a:t>
            </a:r>
            <a:endParaRPr lang="nl-BE" dirty="0"/>
          </a:p>
          <a:p>
            <a:pPr lvl="2"/>
            <a:r>
              <a:rPr lang="nl-BE" sz="2300" dirty="0">
                <a:latin typeface="Consolas" panose="020B0609020204030204" pitchFamily="49" charset="0"/>
              </a:rPr>
              <a:t>compare</a:t>
            </a:r>
            <a:r>
              <a:rPr lang="nl-BE" sz="2300" dirty="0" smtClean="0">
                <a:latin typeface="Consolas" panose="020B0609020204030204" pitchFamily="49" charset="0"/>
              </a:rPr>
              <a:t>()</a:t>
            </a:r>
            <a:endParaRPr lang="nl-BE" dirty="0" smtClean="0"/>
          </a:p>
          <a:p>
            <a:endParaRPr lang="nl-BE" dirty="0"/>
          </a:p>
        </p:txBody>
      </p:sp>
      <p:sp>
        <p:nvSpPr>
          <p:cNvPr id="5" name="Rectangle 4"/>
          <p:cNvSpPr/>
          <p:nvPr/>
        </p:nvSpPr>
        <p:spPr>
          <a:xfrm>
            <a:off x="7349562" y="543878"/>
            <a:ext cx="1197764"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&lt;string&gt;</a:t>
            </a:r>
            <a:endParaRPr lang="en-GB" dirty="0">
              <a:solidFill>
                <a:schemeClr val="accent1">
                  <a:lumMod val="75000"/>
                </a:schemeClr>
              </a:solidFill>
            </a:endParaRPr>
          </a:p>
        </p:txBody>
      </p:sp>
    </p:spTree>
    <p:extLst>
      <p:ext uri="{BB962C8B-B14F-4D97-AF65-F5344CB8AC3E}">
        <p14:creationId xmlns:p14="http://schemas.microsoft.com/office/powerpoint/2010/main" val="2573902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nl-BE" sz="3200" dirty="0" smtClean="0"/>
              <a:t> </a:t>
            </a:r>
            <a:r>
              <a:rPr lang="nl-BE" sz="4000" b="1" dirty="0" smtClean="0"/>
              <a:t>Chapter 1: Numerics and Math</a:t>
            </a:r>
            <a:endParaRPr lang="nl-BE" sz="3200" b="1" dirty="0" smtClean="0"/>
          </a:p>
          <a:p>
            <a:pPr>
              <a:buClr>
                <a:schemeClr val="accent3">
                  <a:lumMod val="60000"/>
                  <a:lumOff val="40000"/>
                </a:schemeClr>
              </a:buClr>
            </a:pPr>
            <a:r>
              <a:rPr lang="nl-BE" sz="3200" dirty="0" smtClean="0">
                <a:solidFill>
                  <a:schemeClr val="bg2"/>
                </a:solidFill>
              </a:rPr>
              <a:t>Chapter 2: General Utilities</a:t>
            </a:r>
          </a:p>
          <a:p>
            <a:pPr>
              <a:buClr>
                <a:schemeClr val="accent3">
                  <a:lumMod val="60000"/>
                  <a:lumOff val="40000"/>
                </a:schemeClr>
              </a:buClr>
            </a:pPr>
            <a:r>
              <a:rPr lang="nl-BE" sz="3200" dirty="0" smtClean="0">
                <a:solidFill>
                  <a:schemeClr val="bg2"/>
                </a:solidFill>
              </a:rPr>
              <a:t>Chapter 3: Containers</a:t>
            </a:r>
          </a:p>
          <a:p>
            <a:pPr>
              <a:buClr>
                <a:schemeClr val="accent3">
                  <a:lumMod val="60000"/>
                  <a:lumOff val="40000"/>
                </a:schemeClr>
              </a:buClr>
            </a:pPr>
            <a:r>
              <a:rPr lang="nl-BE" sz="3200" dirty="0" smtClean="0">
                <a:solidFill>
                  <a:schemeClr val="bg2"/>
                </a:solidFill>
              </a:rPr>
              <a:t>Chapter 4: Algorithms</a:t>
            </a:r>
          </a:p>
          <a:p>
            <a:pPr>
              <a:buClr>
                <a:schemeClr val="accent3">
                  <a:lumMod val="60000"/>
                  <a:lumOff val="40000"/>
                </a:schemeClr>
              </a:buClr>
            </a:pPr>
            <a:r>
              <a:rPr lang="nl-BE" sz="3200" dirty="0" smtClean="0">
                <a:solidFill>
                  <a:schemeClr val="bg2"/>
                </a:solidFill>
              </a:rPr>
              <a:t>Chapter 5: File System</a:t>
            </a:r>
          </a:p>
          <a:p>
            <a:pPr>
              <a:buClr>
                <a:schemeClr val="accent3">
                  <a:lumMod val="60000"/>
                  <a:lumOff val="40000"/>
                </a:schemeClr>
              </a:buClr>
            </a:pPr>
            <a:r>
              <a:rPr lang="nl-BE" sz="3200" dirty="0" smtClean="0">
                <a:solidFill>
                  <a:schemeClr val="bg2"/>
                </a:solidFill>
              </a:rPr>
              <a:t>Chapter 6: Characters and Strings</a:t>
            </a:r>
          </a:p>
          <a:p>
            <a:pPr>
              <a:buClr>
                <a:schemeClr val="accent3">
                  <a:lumMod val="60000"/>
                  <a:lumOff val="40000"/>
                </a:schemeClr>
              </a:buClr>
            </a:pPr>
            <a:r>
              <a:rPr lang="nl-BE" sz="3200" dirty="0" smtClean="0">
                <a:solidFill>
                  <a:schemeClr val="bg2"/>
                </a:solidFill>
              </a:rPr>
              <a:t>Chapter 7: Concurrency</a:t>
            </a:r>
          </a:p>
          <a:p>
            <a:pPr>
              <a:buClr>
                <a:schemeClr val="accent3">
                  <a:lumMod val="60000"/>
                  <a:lumOff val="40000"/>
                </a:schemeClr>
              </a:buClr>
            </a:pPr>
            <a:r>
              <a:rPr lang="nl-BE" sz="3200" dirty="0" smtClean="0">
                <a:solidFill>
                  <a:schemeClr val="bg2"/>
                </a:solidFill>
              </a:rPr>
              <a:t>Chapter 8: Diagnostics</a:t>
            </a:r>
            <a:endParaRPr lang="nl-BE" sz="3200" dirty="0">
              <a:solidFill>
                <a:schemeClr val="bg2"/>
              </a:solidFill>
            </a:endParaRPr>
          </a:p>
        </p:txBody>
      </p:sp>
      <p:sp>
        <p:nvSpPr>
          <p:cNvPr id="6" name="Rectangle 5">
            <a:hlinkClick r:id="rId3" action="ppaction://hlinksldjump"/>
          </p:cNvPr>
          <p:cNvSpPr/>
          <p:nvPr/>
        </p:nvSpPr>
        <p:spPr>
          <a:xfrm>
            <a:off x="899592" y="242088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92494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3429000"/>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400506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450912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8" action="ppaction://hlinksldjump"/>
          </p:cNvPr>
          <p:cNvSpPr/>
          <p:nvPr/>
        </p:nvSpPr>
        <p:spPr>
          <a:xfrm>
            <a:off x="899592" y="5013176"/>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9"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748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std::basic_string_view typedefs</a:t>
            </a:r>
            <a:endParaRPr lang="nl-BE" dirty="0"/>
          </a:p>
        </p:txBody>
      </p:sp>
      <p:sp>
        <p:nvSpPr>
          <p:cNvPr id="3" name="Content Placeholder 2"/>
          <p:cNvSpPr>
            <a:spLocks noGrp="1"/>
          </p:cNvSpPr>
          <p:nvPr>
            <p:ph idx="1"/>
          </p:nvPr>
        </p:nvSpPr>
        <p:spPr/>
        <p:txBody>
          <a:bodyPr>
            <a:normAutofit/>
          </a:bodyPr>
          <a:lstStyle/>
          <a:p>
            <a:pPr marL="109728" indent="0">
              <a:buNone/>
            </a:pPr>
            <a:r>
              <a:rPr lang="nl-BE" sz="2700" dirty="0" smtClean="0">
                <a:latin typeface="Consolas" panose="020B0609020204030204" pitchFamily="49" charset="0"/>
              </a:rPr>
              <a:t>std::basic_string_view&lt;CharT, ...&gt;</a:t>
            </a:r>
          </a:p>
          <a:p>
            <a:pPr lvl="1"/>
            <a:r>
              <a:rPr lang="nl-BE" sz="2500" dirty="0" smtClean="0">
                <a:latin typeface="Consolas" panose="020B0609020204030204" pitchFamily="49" charset="0"/>
              </a:rPr>
              <a:t>std::string_view</a:t>
            </a:r>
          </a:p>
          <a:p>
            <a:pPr lvl="1"/>
            <a:r>
              <a:rPr lang="nl-BE" sz="2500" dirty="0" smtClean="0">
                <a:latin typeface="Consolas" panose="020B0609020204030204" pitchFamily="49" charset="0"/>
              </a:rPr>
              <a:t>std::wstring_view</a:t>
            </a:r>
          </a:p>
          <a:p>
            <a:pPr lvl="1"/>
            <a:r>
              <a:rPr lang="nl-BE" sz="2500" dirty="0" smtClean="0">
                <a:latin typeface="Consolas" panose="020B0609020204030204" pitchFamily="49" charset="0"/>
              </a:rPr>
              <a:t>std::u16string_view</a:t>
            </a:r>
          </a:p>
          <a:p>
            <a:pPr lvl="1"/>
            <a:r>
              <a:rPr lang="nl-BE" sz="2500" dirty="0" smtClean="0">
                <a:latin typeface="Consolas" panose="020B0609020204030204" pitchFamily="49" charset="0"/>
              </a:rPr>
              <a:t>std::u32string_view</a:t>
            </a:r>
          </a:p>
        </p:txBody>
      </p:sp>
      <p:sp>
        <p:nvSpPr>
          <p:cNvPr id="4" name="Rectangle 3"/>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&lt;string_view&gt;</a:t>
            </a:r>
            <a:endParaRPr lang="en-GB" dirty="0">
              <a:solidFill>
                <a:schemeClr val="accent1">
                  <a:lumMod val="75000"/>
                </a:schemeClr>
              </a:solidFill>
            </a:endParaRPr>
          </a:p>
        </p:txBody>
      </p:sp>
    </p:spTree>
    <p:extLst>
      <p:ext uri="{BB962C8B-B14F-4D97-AF65-F5344CB8AC3E}">
        <p14:creationId xmlns:p14="http://schemas.microsoft.com/office/powerpoint/2010/main" val="370435676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2" y="2354957"/>
            <a:ext cx="8026151" cy="1362075"/>
          </a:xfrm>
        </p:spPr>
        <p:txBody>
          <a:bodyPr/>
          <a:lstStyle/>
          <a:p>
            <a:r>
              <a:rPr lang="nl-BE" sz="4300" dirty="0" smtClean="0"/>
              <a:t>String Conversion Primitives</a:t>
            </a:r>
            <a:endParaRPr lang="nl-BE" sz="4300" dirty="0"/>
          </a:p>
        </p:txBody>
      </p:sp>
    </p:spTree>
    <p:extLst>
      <p:ext uri="{BB962C8B-B14F-4D97-AF65-F5344CB8AC3E}">
        <p14:creationId xmlns:p14="http://schemas.microsoft.com/office/powerpoint/2010/main" val="294238611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Requirements: Efficient &amp; Safe</a:t>
            </a:r>
            <a:endParaRPr lang="nl-BE" dirty="0"/>
          </a:p>
        </p:txBody>
      </p:sp>
      <p:sp>
        <p:nvSpPr>
          <p:cNvPr id="3" name="Content Placeholder 2"/>
          <p:cNvSpPr>
            <a:spLocks noGrp="1"/>
          </p:cNvSpPr>
          <p:nvPr>
            <p:ph idx="1"/>
          </p:nvPr>
        </p:nvSpPr>
        <p:spPr/>
        <p:txBody>
          <a:bodyPr>
            <a:normAutofit lnSpcReduction="10000"/>
          </a:bodyPr>
          <a:lstStyle/>
          <a:p>
            <a:r>
              <a:rPr lang="en-US" dirty="0" smtClean="0"/>
              <a:t>Efficient</a:t>
            </a:r>
          </a:p>
          <a:p>
            <a:pPr lvl="1"/>
            <a:r>
              <a:rPr lang="en-US" dirty="0" smtClean="0"/>
              <a:t>no </a:t>
            </a:r>
            <a:r>
              <a:rPr lang="en-US" dirty="0"/>
              <a:t>runtime parsing of format strings </a:t>
            </a:r>
          </a:p>
          <a:p>
            <a:pPr lvl="1"/>
            <a:r>
              <a:rPr lang="en-US" dirty="0"/>
              <a:t>no dynamic memory </a:t>
            </a:r>
            <a:r>
              <a:rPr lang="en-US" dirty="0" smtClean="0"/>
              <a:t>allocation required</a:t>
            </a:r>
            <a:endParaRPr lang="en-US" dirty="0"/>
          </a:p>
          <a:p>
            <a:pPr lvl="1"/>
            <a:r>
              <a:rPr lang="en-US" dirty="0"/>
              <a:t>no consideration of locales</a:t>
            </a:r>
          </a:p>
          <a:p>
            <a:pPr lvl="1"/>
            <a:r>
              <a:rPr lang="en-US" dirty="0"/>
              <a:t>no indirection through function pointers required</a:t>
            </a:r>
          </a:p>
          <a:p>
            <a:r>
              <a:rPr lang="en-US" dirty="0" smtClean="0"/>
              <a:t>Safe</a:t>
            </a:r>
          </a:p>
          <a:p>
            <a:pPr lvl="1"/>
            <a:r>
              <a:rPr lang="en-US" dirty="0" smtClean="0"/>
              <a:t>prevention </a:t>
            </a:r>
            <a:r>
              <a:rPr lang="en-US" dirty="0"/>
              <a:t>of buffer overruns</a:t>
            </a:r>
          </a:p>
          <a:p>
            <a:pPr lvl="1"/>
            <a:r>
              <a:rPr lang="en-US" dirty="0" smtClean="0"/>
              <a:t>errors </a:t>
            </a:r>
            <a:r>
              <a:rPr lang="en-US" dirty="0"/>
              <a:t>are distinguishable from valid numbers</a:t>
            </a:r>
          </a:p>
          <a:p>
            <a:r>
              <a:rPr lang="en-US" strike="sngStrike" dirty="0" smtClean="0"/>
              <a:t>Whitespace or decorations are </a:t>
            </a:r>
            <a:r>
              <a:rPr lang="en-US" i="1" strike="sngStrike" dirty="0" smtClean="0"/>
              <a:t>not </a:t>
            </a:r>
            <a:r>
              <a:rPr lang="en-US" strike="sngStrike" dirty="0" smtClean="0"/>
              <a:t>silently ignored</a:t>
            </a:r>
          </a:p>
          <a:p>
            <a:r>
              <a:rPr lang="en-US" dirty="0" smtClean="0"/>
              <a:t>Cover </a:t>
            </a:r>
            <a:r>
              <a:rPr lang="en-US" dirty="0"/>
              <a:t>all the formatting facilities of </a:t>
            </a:r>
            <a:r>
              <a:rPr lang="en-US" sz="2600" dirty="0" smtClean="0">
                <a:latin typeface="Consolas" panose="020B0609020204030204" pitchFamily="49" charset="0"/>
              </a:rPr>
              <a:t>printf</a:t>
            </a:r>
            <a:br>
              <a:rPr lang="en-US" sz="2600" dirty="0" smtClean="0">
                <a:latin typeface="Consolas" panose="020B0609020204030204" pitchFamily="49" charset="0"/>
              </a:rPr>
            </a:br>
            <a:r>
              <a:rPr lang="en-US" dirty="0" smtClean="0"/>
              <a:t>(</a:t>
            </a:r>
            <a:r>
              <a:rPr lang="en-US" dirty="0"/>
              <a:t>choice of base, scientific, precision</a:t>
            </a:r>
            <a:r>
              <a:rPr lang="en-US" dirty="0" smtClean="0"/>
              <a:t>, hexfloat)</a:t>
            </a:r>
          </a:p>
        </p:txBody>
      </p:sp>
    </p:spTree>
    <p:extLst>
      <p:ext uri="{BB962C8B-B14F-4D97-AF65-F5344CB8AC3E}">
        <p14:creationId xmlns:p14="http://schemas.microsoft.com/office/powerpoint/2010/main" val="28608061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45976"/>
            <a:ext cx="8229600" cy="1066800"/>
          </a:xfrm>
        </p:spPr>
        <p:txBody>
          <a:bodyPr>
            <a:normAutofit fontScale="90000"/>
          </a:bodyPr>
          <a:lstStyle/>
          <a:p>
            <a:r>
              <a:rPr lang="nl-BE" dirty="0" smtClean="0"/>
              <a:t>Existing Approaches (Formatting + Parsing)</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0554434"/>
              </p:ext>
            </p:extLst>
          </p:nvPr>
        </p:nvGraphicFramePr>
        <p:xfrm>
          <a:off x="457201" y="1276975"/>
          <a:ext cx="8229600" cy="5339105"/>
        </p:xfrm>
        <a:graphic>
          <a:graphicData uri="http://schemas.openxmlformats.org/drawingml/2006/table">
            <a:tbl>
              <a:tblPr firstRow="1" bandRow="1">
                <a:tableStyleId>{5C22544A-7EE6-4342-B048-85BDC9FD1C3A}</a:tableStyleId>
              </a:tblPr>
              <a:tblGrid>
                <a:gridCol w="2098575"/>
                <a:gridCol w="720080"/>
                <a:gridCol w="720080"/>
                <a:gridCol w="720080"/>
                <a:gridCol w="720080"/>
                <a:gridCol w="720080"/>
                <a:gridCol w="2530625"/>
              </a:tblGrid>
              <a:tr h="1071905">
                <a:tc>
                  <a:txBody>
                    <a:bodyPr/>
                    <a:lstStyle/>
                    <a:p>
                      <a:pPr algn="l"/>
                      <a:r>
                        <a:rPr lang="nl-BE" sz="2000" dirty="0" smtClean="0"/>
                        <a:t>Facility</a:t>
                      </a:r>
                      <a:endParaRPr lang="nl-BE" sz="2000" dirty="0"/>
                    </a:p>
                  </a:txBody>
                  <a:tcPr anchor="ctr"/>
                </a:tc>
                <a:tc>
                  <a:txBody>
                    <a:bodyPr/>
                    <a:lstStyle/>
                    <a:p>
                      <a:pPr algn="l"/>
                      <a:r>
                        <a:rPr lang="nl-BE" sz="2000" dirty="0" smtClean="0"/>
                        <a:t>Locale</a:t>
                      </a:r>
                      <a:endParaRPr lang="nl-BE" sz="2000" dirty="0"/>
                    </a:p>
                  </a:txBody>
                  <a:tcPr vert="vert" anchor="ctr"/>
                </a:tc>
                <a:tc>
                  <a:txBody>
                    <a:bodyPr/>
                    <a:lstStyle/>
                    <a:p>
                      <a:pPr algn="l"/>
                      <a:r>
                        <a:rPr lang="nl-BE" sz="2000" dirty="0" smtClean="0"/>
                        <a:t>Format String</a:t>
                      </a:r>
                      <a:endParaRPr lang="nl-BE" sz="2000" dirty="0"/>
                    </a:p>
                  </a:txBody>
                  <a:tcPr vert="vert" anchor="ctr"/>
                </a:tc>
                <a:tc>
                  <a:txBody>
                    <a:bodyPr/>
                    <a:lstStyle/>
                    <a:p>
                      <a:pPr algn="l"/>
                      <a:r>
                        <a:rPr lang="nl-BE" sz="2000" dirty="0" smtClean="0"/>
                        <a:t>Memory</a:t>
                      </a:r>
                      <a:r>
                        <a:rPr lang="nl-BE" sz="2000" baseline="0" dirty="0" smtClean="0"/>
                        <a:t> a</a:t>
                      </a:r>
                      <a:r>
                        <a:rPr lang="nl-BE" sz="2000" dirty="0" smtClean="0"/>
                        <a:t>lloc.</a:t>
                      </a:r>
                      <a:endParaRPr lang="nl-BE" sz="2000" dirty="0"/>
                    </a:p>
                  </a:txBody>
                  <a:tcPr vert="vert" anchor="ctr"/>
                </a:tc>
                <a:tc>
                  <a:txBody>
                    <a:bodyPr/>
                    <a:lstStyle/>
                    <a:p>
                      <a:pPr algn="l"/>
                      <a:r>
                        <a:rPr lang="nl-BE" sz="2000" dirty="0" smtClean="0"/>
                        <a:t>Ignores</a:t>
                      </a:r>
                      <a:r>
                        <a:rPr lang="nl-BE" sz="2000" baseline="0" dirty="0" smtClean="0"/>
                        <a:t> whitesp.</a:t>
                      </a:r>
                      <a:endParaRPr lang="nl-BE" sz="2000" dirty="0"/>
                    </a:p>
                  </a:txBody>
                  <a:tcPr vert="vert" anchor="ctr"/>
                </a:tc>
                <a:tc>
                  <a:txBody>
                    <a:bodyPr/>
                    <a:lstStyle/>
                    <a:p>
                      <a:pPr algn="l"/>
                      <a:r>
                        <a:rPr kumimoji="0" lang="nl-BE" sz="2000" b="1" kern="1200" dirty="0" smtClean="0">
                          <a:solidFill>
                            <a:schemeClr val="lt1"/>
                          </a:solidFill>
                          <a:latin typeface="+mn-lt"/>
                          <a:ea typeface="+mn-ea"/>
                          <a:cs typeface="+mn-cs"/>
                        </a:rPr>
                        <a:t>Ignores</a:t>
                      </a:r>
                      <a:br>
                        <a:rPr kumimoji="0" lang="nl-BE" sz="2000" b="1" kern="1200" dirty="0" smtClean="0">
                          <a:solidFill>
                            <a:schemeClr val="lt1"/>
                          </a:solidFill>
                          <a:latin typeface="+mn-lt"/>
                          <a:ea typeface="+mn-ea"/>
                          <a:cs typeface="+mn-cs"/>
                        </a:rPr>
                      </a:br>
                      <a:r>
                        <a:rPr lang="nl-BE" sz="2000" dirty="0" smtClean="0"/>
                        <a:t>0x prefix</a:t>
                      </a:r>
                      <a:endParaRPr lang="nl-BE" sz="2000" dirty="0"/>
                    </a:p>
                  </a:txBody>
                  <a:tcPr vert="vert" anchor="ctr"/>
                </a:tc>
                <a:tc>
                  <a:txBody>
                    <a:bodyPr/>
                    <a:lstStyle/>
                    <a:p>
                      <a:pPr algn="l"/>
                      <a:r>
                        <a:rPr lang="nl-BE" sz="2000" dirty="0" smtClean="0"/>
                        <a:t>Other</a:t>
                      </a:r>
                      <a:endParaRPr lang="nl-BE" sz="2000" dirty="0"/>
                    </a:p>
                  </a:txBody>
                  <a:tcPr anchor="ctr"/>
                </a:tc>
              </a:tr>
              <a:tr h="370840">
                <a:tc>
                  <a:txBody>
                    <a:bodyPr/>
                    <a:lstStyle/>
                    <a:p>
                      <a:pPr algn="l"/>
                      <a:r>
                        <a:rPr lang="nl-BE" sz="2000" dirty="0" smtClean="0">
                          <a:latin typeface="Consolas" panose="020B0609020204030204" pitchFamily="49" charset="0"/>
                        </a:rPr>
                        <a:t>sprintf</a:t>
                      </a:r>
                      <a:endParaRPr lang="nl-BE" sz="2000" dirty="0">
                        <a:latin typeface="Consolas" panose="020B0609020204030204" pitchFamily="49" charset="0"/>
                      </a:endParaRPr>
                    </a:p>
                  </a:txBody>
                  <a:tcPr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l"/>
                      <a:r>
                        <a:rPr lang="nl-BE" sz="2000" dirty="0" smtClean="0"/>
                        <a:t>buffer </a:t>
                      </a:r>
                      <a:r>
                        <a:rPr lang="nl-BE" sz="2000" dirty="0"/>
                        <a:t>overrun</a:t>
                      </a:r>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snprintf</a:t>
                      </a:r>
                    </a:p>
                  </a:txBody>
                  <a:tcPr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l"/>
                      <a:endParaRPr lang="nl-BE"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sscanf</a:t>
                      </a:r>
                    </a:p>
                  </a:txBody>
                  <a:tcPr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l"/>
                      <a:endParaRPr lang="nl-BE"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atol</a:t>
                      </a:r>
                    </a:p>
                  </a:txBody>
                  <a:tcPr anchor="ctr"/>
                </a:tc>
                <a:tc>
                  <a:txBody>
                    <a:bodyPr/>
                    <a:lstStyle/>
                    <a:p>
                      <a:pPr algn="ctr"/>
                      <a:r>
                        <a:rPr lang="nl-BE" sz="2400" b="1" smtClean="0">
                          <a:solidFill>
                            <a:srgbClr val="C00000"/>
                          </a:solidFill>
                          <a:sym typeface="Wingdings" panose="05000000000000000000" pitchFamily="2" charset="2"/>
                        </a:rPr>
                        <a:t></a:t>
                      </a: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algn="l"/>
                      <a:r>
                        <a:rPr lang="en-US" sz="2000" dirty="0" smtClean="0"/>
                        <a:t>does </a:t>
                      </a:r>
                      <a:r>
                        <a:rPr lang="en-US" sz="2000" dirty="0"/>
                        <a:t>not signal errors</a:t>
                      </a:r>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strtol</a:t>
                      </a:r>
                    </a:p>
                  </a:txBody>
                  <a:tcPr anchor="ctr"/>
                </a:tc>
                <a:tc>
                  <a:txBody>
                    <a:bodyPr/>
                    <a:lstStyle/>
                    <a:p>
                      <a:pPr algn="ctr"/>
                      <a:r>
                        <a:rPr lang="nl-BE" sz="2400" b="1" dirty="0" smtClean="0">
                          <a:solidFill>
                            <a:srgbClr val="C00000"/>
                          </a:solidFill>
                          <a:sym typeface="Wingdings" panose="05000000000000000000" pitchFamily="2" charset="2"/>
                        </a:rPr>
                        <a:t></a:t>
                      </a: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algn="l"/>
                      <a:endParaRPr lang="en-US"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strstream</a:t>
                      </a:r>
                    </a:p>
                  </a:txBody>
                  <a:tcPr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C00000"/>
                        </a:solidFill>
                      </a:endParaRPr>
                    </a:p>
                  </a:txBody>
                  <a:tcPr marT="0" marB="0" anchor="ctr"/>
                </a:tc>
                <a:tc>
                  <a:txBody>
                    <a:bodyPr/>
                    <a:lstStyle/>
                    <a:p>
                      <a:pPr algn="l"/>
                      <a:r>
                        <a:rPr lang="nl-BE" sz="2000" dirty="0" smtClean="0"/>
                        <a:t>(deprecated)</a:t>
                      </a:r>
                      <a:endParaRPr lang="nl-BE"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stringstream</a:t>
                      </a:r>
                    </a:p>
                  </a:txBody>
                  <a:tcPr anchor="ctr"/>
                </a:tc>
                <a:tc>
                  <a:txBody>
                    <a:bodyPr/>
                    <a:lstStyle/>
                    <a:p>
                      <a:pPr algn="ctr"/>
                      <a:r>
                        <a:rPr lang="nl-BE" sz="2400" b="1" smtClean="0">
                          <a:solidFill>
                            <a:srgbClr val="C00000"/>
                          </a:solidFill>
                          <a:sym typeface="Wingdings" panose="05000000000000000000" pitchFamily="2" charset="2"/>
                        </a:rPr>
                        <a:t></a:t>
                      </a: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nl-BE"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C00000"/>
                        </a:solidFill>
                      </a:endParaRPr>
                    </a:p>
                  </a:txBody>
                  <a:tcPr marT="0" marB="0" anchor="ctr"/>
                </a:tc>
                <a:tc>
                  <a:txBody>
                    <a:bodyPr/>
                    <a:lstStyle/>
                    <a:p>
                      <a:pPr algn="l"/>
                      <a:endParaRPr lang="en-US"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num_put</a:t>
                      </a:r>
                      <a:r>
                        <a:rPr lang="nl-BE" sz="2000" dirty="0"/>
                        <a:t> / </a:t>
                      </a:r>
                      <a:r>
                        <a:rPr kumimoji="0" lang="nl-BE" sz="2000" kern="1200" dirty="0">
                          <a:solidFill>
                            <a:schemeClr val="dk1"/>
                          </a:solidFill>
                          <a:latin typeface="Consolas" panose="020B0609020204030204" pitchFamily="49" charset="0"/>
                          <a:ea typeface="+mn-ea"/>
                          <a:cs typeface="+mn-cs"/>
                        </a:rPr>
                        <a:t>num_get</a:t>
                      </a:r>
                      <a:r>
                        <a:rPr lang="nl-BE" sz="2000" dirty="0"/>
                        <a:t> facets</a:t>
                      </a:r>
                    </a:p>
                  </a:txBody>
                  <a:tcPr anchor="ctr"/>
                </a:tc>
                <a:tc>
                  <a:txBody>
                    <a:bodyPr/>
                    <a:lstStyle/>
                    <a:p>
                      <a:pPr algn="ctr"/>
                      <a:r>
                        <a:rPr lang="nl-BE" sz="2400" b="1" smtClean="0">
                          <a:solidFill>
                            <a:srgbClr val="C00000"/>
                          </a:solidFill>
                          <a:sym typeface="Wingdings" panose="05000000000000000000" pitchFamily="2" charset="2"/>
                        </a:rPr>
                        <a:t></a:t>
                      </a:r>
                      <a:endParaRPr lang="nl-BE" sz="2400" b="1">
                        <a:solidFill>
                          <a:srgbClr val="C00000"/>
                        </a:solidFill>
                      </a:endParaRPr>
                    </a:p>
                  </a:txBody>
                  <a:tcPr marT="0" marB="0" anchor="ctr"/>
                </a:tc>
                <a:tc>
                  <a:txBody>
                    <a:bodyPr/>
                    <a:lstStyle/>
                    <a:p>
                      <a:pPr algn="ctr"/>
                      <a:endParaRPr lang="nl-BE" sz="2400" b="1">
                        <a:solidFill>
                          <a:srgbClr val="C00000"/>
                        </a:solidFill>
                      </a:endParaRPr>
                    </a:p>
                  </a:txBody>
                  <a:tcPr marT="0" marB="0" anchor="ctr"/>
                </a:tc>
                <a:tc>
                  <a:txBody>
                    <a:bodyPr/>
                    <a:lstStyle/>
                    <a:p>
                      <a:pPr algn="ctr"/>
                      <a:endParaRPr lang="nl-BE" sz="2400" b="1">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algn="l"/>
                      <a:r>
                        <a:rPr lang="nl-BE" sz="2000" dirty="0" smtClean="0"/>
                        <a:t>virtual </a:t>
                      </a:r>
                      <a:r>
                        <a:rPr lang="nl-BE" sz="2000" dirty="0"/>
                        <a:t>function</a:t>
                      </a:r>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to_string</a:t>
                      </a:r>
                    </a:p>
                  </a:txBody>
                  <a:tcPr anchor="ctr"/>
                </a:tc>
                <a:tc>
                  <a:txBody>
                    <a:bodyPr/>
                    <a:lstStyle/>
                    <a:p>
                      <a:pPr algn="ctr"/>
                      <a:r>
                        <a:rPr lang="nl-BE" sz="2400" b="1" dirty="0" smtClean="0">
                          <a:solidFill>
                            <a:srgbClr val="C00000"/>
                          </a:solidFill>
                          <a:sym typeface="Wingdings" panose="05000000000000000000" pitchFamily="2" charset="2"/>
                        </a:rPr>
                        <a:t></a:t>
                      </a:r>
                      <a:endParaRPr lang="nl-BE" sz="2400" b="1" dirty="0">
                        <a:solidFill>
                          <a:srgbClr val="C00000"/>
                        </a:solidFill>
                      </a:endParaRPr>
                    </a:p>
                  </a:txBody>
                  <a:tcPr marT="0" marB="0" anchor="ctr"/>
                </a:tc>
                <a:tc>
                  <a:txBody>
                    <a:bodyPr/>
                    <a:lstStyle/>
                    <a:p>
                      <a:pPr algn="ctr"/>
                      <a:endParaRPr lang="nl-BE" sz="2400" b="1" dirty="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nl-BE"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BE" sz="2400" b="1" dirty="0" smtClean="0">
                        <a:solidFill>
                          <a:srgbClr val="C00000"/>
                        </a:solidFill>
                      </a:endParaRPr>
                    </a:p>
                  </a:txBody>
                  <a:tcPr marT="0" marB="0" anchor="ctr"/>
                </a:tc>
                <a:tc>
                  <a:txBody>
                    <a:bodyPr/>
                    <a:lstStyle/>
                    <a:p>
                      <a:pPr algn="l"/>
                      <a:endParaRPr lang="nl-BE" sz="2000" dirty="0"/>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stoi</a:t>
                      </a:r>
                      <a:r>
                        <a:rPr lang="nl-BE" sz="2000" dirty="0"/>
                        <a:t> etc.</a:t>
                      </a:r>
                    </a:p>
                  </a:txBody>
                  <a:tcPr anchor="ctr"/>
                </a:tc>
                <a:tc>
                  <a:txBody>
                    <a:bodyPr/>
                    <a:lstStyle/>
                    <a:p>
                      <a:pPr algn="ctr"/>
                      <a:r>
                        <a:rPr lang="nl-BE" sz="2400" b="1" dirty="0" smtClean="0">
                          <a:solidFill>
                            <a:srgbClr val="C00000"/>
                          </a:solidFill>
                          <a:sym typeface="Wingdings" panose="05000000000000000000" pitchFamily="2" charset="2"/>
                        </a:rPr>
                        <a:t></a:t>
                      </a:r>
                      <a:endParaRPr lang="en-US" sz="2400" b="1" dirty="0">
                        <a:solidFill>
                          <a:srgbClr val="C00000"/>
                        </a:solidFill>
                      </a:endParaRPr>
                    </a:p>
                  </a:txBody>
                  <a:tcPr marT="0" marB="0" anchor="ctr"/>
                </a:tc>
                <a:tc>
                  <a:txBody>
                    <a:bodyPr/>
                    <a:lstStyle/>
                    <a:p>
                      <a:pPr algn="ctr"/>
                      <a:endParaRPr lang="en-US" sz="2400" b="1" dirty="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nl-BE"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2400" b="1" dirty="0" smtClean="0">
                          <a:solidFill>
                            <a:srgbClr val="C00000"/>
                          </a:solidFill>
                          <a:sym typeface="Wingdings" panose="05000000000000000000" pitchFamily="2" charset="2"/>
                        </a:rPr>
                        <a:t></a:t>
                      </a:r>
                      <a:endParaRPr lang="en-US" sz="2400" b="1" dirty="0" smtClean="0">
                        <a:solidFill>
                          <a:srgbClr val="C00000"/>
                        </a:solidFill>
                      </a:endParaRPr>
                    </a:p>
                  </a:txBody>
                  <a:tcPr marT="0" marB="0" anchor="ctr"/>
                </a:tc>
                <a:tc>
                  <a:txBody>
                    <a:bodyPr/>
                    <a:lstStyle/>
                    <a:p>
                      <a:pPr algn="l"/>
                      <a:r>
                        <a:rPr lang="en-US" sz="2000" dirty="0" smtClean="0"/>
                        <a:t>exception </a:t>
                      </a:r>
                      <a:r>
                        <a:rPr lang="en-US" sz="2000" dirty="0"/>
                        <a:t>on error</a:t>
                      </a:r>
                    </a:p>
                  </a:txBody>
                  <a:tcPr anchor="ctr"/>
                </a:tc>
              </a:tr>
            </a:tbl>
          </a:graphicData>
        </a:graphic>
      </p:graphicFrame>
    </p:spTree>
    <p:extLst>
      <p:ext uri="{BB962C8B-B14F-4D97-AF65-F5344CB8AC3E}">
        <p14:creationId xmlns:p14="http://schemas.microsoft.com/office/powerpoint/2010/main" val="186597242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Performance (Formatting)</a:t>
            </a:r>
            <a:endParaRPr lang="nl-B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3345977"/>
              </p:ext>
            </p:extLst>
          </p:nvPr>
        </p:nvGraphicFramePr>
        <p:xfrm>
          <a:off x="457200" y="1700213"/>
          <a:ext cx="8229600" cy="3200400"/>
        </p:xfrm>
        <a:graphic>
          <a:graphicData uri="http://schemas.openxmlformats.org/drawingml/2006/table">
            <a:tbl>
              <a:tblPr firstRow="1" bandRow="1">
                <a:tableStyleId>{5C22544A-7EE6-4342-B048-85BDC9FD1C3A}</a:tableStyleId>
              </a:tblPr>
              <a:tblGrid>
                <a:gridCol w="1594520"/>
                <a:gridCol w="1584176"/>
                <a:gridCol w="5050904"/>
              </a:tblGrid>
              <a:tr h="370840">
                <a:tc>
                  <a:txBody>
                    <a:bodyPr/>
                    <a:lstStyle/>
                    <a:p>
                      <a:pPr algn="l"/>
                      <a:r>
                        <a:rPr lang="nl-BE" sz="2000" dirty="0" smtClean="0"/>
                        <a:t>Facilty</a:t>
                      </a:r>
                      <a:endParaRPr lang="nl-BE" sz="2000" dirty="0"/>
                    </a:p>
                  </a:txBody>
                  <a:tcPr/>
                </a:tc>
                <a:tc>
                  <a:txBody>
                    <a:bodyPr/>
                    <a:lstStyle/>
                    <a:p>
                      <a:pPr algn="l"/>
                      <a:r>
                        <a:rPr lang="nl-BE" sz="2000" dirty="0" smtClean="0"/>
                        <a:t>Performance</a:t>
                      </a:r>
                      <a:endParaRPr lang="nl-BE" sz="2000" dirty="0"/>
                    </a:p>
                  </a:txBody>
                  <a:tcPr/>
                </a:tc>
                <a:tc>
                  <a:txBody>
                    <a:bodyPr/>
                    <a:lstStyle/>
                    <a:p>
                      <a:pPr algn="l"/>
                      <a:r>
                        <a:rPr lang="nl-BE" sz="2000" dirty="0" smtClean="0"/>
                        <a:t>Remarks</a:t>
                      </a:r>
                      <a:endParaRPr lang="nl-BE" sz="2000" dirty="0"/>
                    </a:p>
                  </a:txBody>
                  <a:tcPr/>
                </a:tc>
              </a:tr>
              <a:tr h="370840">
                <a:tc>
                  <a:txBody>
                    <a:bodyPr/>
                    <a:lstStyle/>
                    <a:p>
                      <a:pPr algn="l"/>
                      <a:r>
                        <a:rPr kumimoji="0" lang="nl-BE" sz="2000" kern="1200" dirty="0">
                          <a:solidFill>
                            <a:schemeClr val="dk1"/>
                          </a:solidFill>
                          <a:latin typeface="Consolas" panose="020B0609020204030204" pitchFamily="49" charset="0"/>
                          <a:ea typeface="+mn-ea"/>
                          <a:cs typeface="+mn-cs"/>
                        </a:rPr>
                        <a:t>strstream</a:t>
                      </a:r>
                    </a:p>
                  </a:txBody>
                  <a:tcPr anchor="ctr"/>
                </a:tc>
                <a:tc>
                  <a:txBody>
                    <a:bodyPr/>
                    <a:lstStyle/>
                    <a:p>
                      <a:pPr algn="l"/>
                      <a:r>
                        <a:rPr lang="nl-BE" sz="2200" dirty="0" smtClean="0"/>
                        <a:t>691%</a:t>
                      </a:r>
                      <a:endParaRPr lang="nl-BE" sz="2200" dirty="0"/>
                    </a:p>
                  </a:txBody>
                  <a:tcPr anchor="ctr"/>
                </a:tc>
                <a:tc>
                  <a:txBody>
                    <a:bodyPr/>
                    <a:lstStyle/>
                    <a:p>
                      <a:pPr algn="l"/>
                      <a:r>
                        <a:rPr lang="en-US" sz="2000" dirty="0"/>
                        <a:t>uses </a:t>
                      </a:r>
                      <a:r>
                        <a:rPr kumimoji="0" lang="en-US" sz="2000" kern="1200" dirty="0">
                          <a:solidFill>
                            <a:schemeClr val="dk1"/>
                          </a:solidFill>
                          <a:latin typeface="Consolas" panose="020B0609020204030204" pitchFamily="49" charset="0"/>
                          <a:ea typeface="+mn-ea"/>
                          <a:cs typeface="+mn-cs"/>
                        </a:rPr>
                        <a:t>std::strstream</a:t>
                      </a:r>
                      <a:r>
                        <a:rPr kumimoji="0" lang="en-US" sz="2000" kern="1200" dirty="0">
                          <a:solidFill>
                            <a:schemeClr val="dk1"/>
                          </a:solidFill>
                          <a:latin typeface="+mn-lt"/>
                          <a:ea typeface="+mn-ea"/>
                          <a:cs typeface="+mn-cs"/>
                        </a:rPr>
                        <a:t> </a:t>
                      </a:r>
                      <a:r>
                        <a:rPr lang="en-US" sz="2000" dirty="0"/>
                        <a:t>with application-provided buffer</a:t>
                      </a:r>
                    </a:p>
                  </a:txBody>
                  <a:tcPr anchor="ctr"/>
                </a:tc>
              </a:tr>
              <a:tr h="370840">
                <a:tc>
                  <a:txBody>
                    <a:bodyPr/>
                    <a:lstStyle/>
                    <a:p>
                      <a:pPr algn="l"/>
                      <a:r>
                        <a:rPr kumimoji="0" lang="nl-BE" sz="2000" kern="1200" dirty="0">
                          <a:solidFill>
                            <a:schemeClr val="dk1"/>
                          </a:solidFill>
                          <a:latin typeface="Consolas" panose="020B0609020204030204" pitchFamily="49" charset="0"/>
                          <a:ea typeface="+mn-ea"/>
                          <a:cs typeface="+mn-cs"/>
                        </a:rPr>
                        <a:t>streambuf</a:t>
                      </a:r>
                    </a:p>
                  </a:txBody>
                  <a:tcPr anchor="ctr"/>
                </a:tc>
                <a:tc>
                  <a:txBody>
                    <a:bodyPr/>
                    <a:lstStyle/>
                    <a:p>
                      <a:pPr algn="l"/>
                      <a:r>
                        <a:rPr lang="nl-BE" sz="2200" dirty="0" smtClean="0"/>
                        <a:t>432%</a:t>
                      </a:r>
                      <a:endParaRPr lang="nl-BE" sz="2200" dirty="0"/>
                    </a:p>
                  </a:txBody>
                  <a:tcPr anchor="ctr"/>
                </a:tc>
                <a:tc>
                  <a:txBody>
                    <a:bodyPr/>
                    <a:lstStyle/>
                    <a:p>
                      <a:pPr algn="l"/>
                      <a:r>
                        <a:rPr lang="en-US" sz="2000" dirty="0"/>
                        <a:t>uses simple custom </a:t>
                      </a:r>
                      <a:r>
                        <a:rPr kumimoji="0" lang="en-US" sz="2000" kern="1200" dirty="0">
                          <a:solidFill>
                            <a:schemeClr val="dk1"/>
                          </a:solidFill>
                          <a:latin typeface="Consolas" panose="020B0609020204030204" pitchFamily="49" charset="0"/>
                          <a:ea typeface="+mn-ea"/>
                          <a:cs typeface="+mn-cs"/>
                        </a:rPr>
                        <a:t>streambuf</a:t>
                      </a:r>
                      <a:r>
                        <a:rPr lang="en-US" sz="2000" dirty="0"/>
                        <a:t> with </a:t>
                      </a:r>
                      <a:r>
                        <a:rPr kumimoji="0" lang="en-US" sz="2000" kern="1200" dirty="0">
                          <a:solidFill>
                            <a:schemeClr val="dk1"/>
                          </a:solidFill>
                          <a:latin typeface="Consolas" panose="020B0609020204030204" pitchFamily="49" charset="0"/>
                          <a:ea typeface="+mn-ea"/>
                          <a:cs typeface="+mn-cs"/>
                        </a:rPr>
                        <a:t>std::num_put&lt;&gt;</a:t>
                      </a:r>
                      <a:r>
                        <a:rPr lang="en-US" sz="2000" dirty="0"/>
                        <a:t> facet</a:t>
                      </a:r>
                    </a:p>
                  </a:txBody>
                  <a:tcPr anchor="ctr"/>
                </a:tc>
              </a:tr>
              <a:tr h="370840">
                <a:tc>
                  <a:txBody>
                    <a:bodyPr/>
                    <a:lstStyle/>
                    <a:p>
                      <a:pPr algn="l"/>
                      <a:r>
                        <a:rPr lang="nl-BE" sz="2000" dirty="0" smtClean="0"/>
                        <a:t>naive</a:t>
                      </a:r>
                      <a:endParaRPr lang="nl-BE" sz="2000" dirty="0"/>
                    </a:p>
                  </a:txBody>
                  <a:tcPr anchor="ctr"/>
                </a:tc>
                <a:tc>
                  <a:txBody>
                    <a:bodyPr/>
                    <a:lstStyle/>
                    <a:p>
                      <a:pPr algn="l"/>
                      <a:r>
                        <a:rPr lang="nl-BE" sz="2200" dirty="0" smtClean="0"/>
                        <a:t>228%</a:t>
                      </a:r>
                      <a:endParaRPr lang="nl-BE" sz="2200" dirty="0"/>
                    </a:p>
                  </a:txBody>
                  <a:tcPr anchor="ctr"/>
                </a:tc>
                <a:tc>
                  <a:txBody>
                    <a:bodyPr/>
                    <a:lstStyle/>
                    <a:p>
                      <a:pPr algn="l"/>
                      <a:r>
                        <a:rPr lang="en-US" sz="2000" dirty="0"/>
                        <a:t>open-coded "divide by 10" algorithm</a:t>
                      </a:r>
                      <a:r>
                        <a:rPr lang="en-US" sz="2000" dirty="0" smtClean="0"/>
                        <a:t>,</a:t>
                      </a:r>
                      <a:br>
                        <a:rPr lang="en-US" sz="2000" dirty="0" smtClean="0"/>
                      </a:br>
                      <a:r>
                        <a:rPr lang="en-US" sz="2000" dirty="0" smtClean="0"/>
                        <a:t>using C++17 interface</a:t>
                      </a:r>
                      <a:endParaRPr lang="en-US" sz="2000" dirty="0"/>
                    </a:p>
                  </a:txBody>
                  <a:tcPr anchor="ctr"/>
                </a:tc>
              </a:tr>
              <a:tr h="370840">
                <a:tc>
                  <a:txBody>
                    <a:bodyPr/>
                    <a:lstStyle/>
                    <a:p>
                      <a:pPr algn="l"/>
                      <a:r>
                        <a:rPr lang="nl-BE" sz="2000" dirty="0" smtClean="0"/>
                        <a:t>optimised</a:t>
                      </a:r>
                      <a:endParaRPr lang="nl-BE" sz="2000" dirty="0"/>
                    </a:p>
                  </a:txBody>
                  <a:tcPr anchor="ctr"/>
                </a:tc>
                <a:tc>
                  <a:txBody>
                    <a:bodyPr/>
                    <a:lstStyle/>
                    <a:p>
                      <a:pPr algn="l"/>
                      <a:r>
                        <a:rPr lang="nl-BE" sz="2200" dirty="0" smtClean="0"/>
                        <a:t>100%</a:t>
                      </a:r>
                      <a:endParaRPr lang="nl-BE" sz="2200" dirty="0"/>
                    </a:p>
                  </a:txBody>
                  <a:tcPr anchor="ctr"/>
                </a:tc>
                <a:tc>
                  <a:txBody>
                    <a:bodyPr/>
                    <a:lstStyle/>
                    <a:p>
                      <a:pPr algn="l"/>
                      <a:r>
                        <a:rPr lang="en-US" sz="2000" dirty="0"/>
                        <a:t>fixed-point algorithm </a:t>
                      </a:r>
                      <a:r>
                        <a:rPr lang="en-US" sz="2000" dirty="0" smtClean="0"/>
                        <a:t>from older </a:t>
                      </a:r>
                      <a:r>
                        <a:rPr lang="en-US" sz="2000" dirty="0"/>
                        <a:t>AMD optimization guide, using </a:t>
                      </a:r>
                      <a:r>
                        <a:rPr lang="en-US" sz="2000" dirty="0" smtClean="0"/>
                        <a:t>C++17</a:t>
                      </a:r>
                      <a:r>
                        <a:rPr lang="en-US" sz="2000" baseline="0" dirty="0" smtClean="0"/>
                        <a:t> </a:t>
                      </a:r>
                      <a:r>
                        <a:rPr lang="en-US" sz="2000" dirty="0" smtClean="0"/>
                        <a:t>interface</a:t>
                      </a:r>
                      <a:endParaRPr lang="en-US" sz="2000" dirty="0"/>
                    </a:p>
                  </a:txBody>
                  <a:tcPr anchor="ctr"/>
                </a:tc>
              </a:tr>
            </a:tbl>
          </a:graphicData>
        </a:graphic>
      </p:graphicFrame>
    </p:spTree>
    <p:extLst>
      <p:ext uri="{BB962C8B-B14F-4D97-AF65-F5344CB8AC3E}">
        <p14:creationId xmlns:p14="http://schemas.microsoft.com/office/powerpoint/2010/main" val="2037591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Integer Formatting</a:t>
            </a:r>
            <a:endParaRPr lang="nl-BE" dirty="0"/>
          </a:p>
        </p:txBody>
      </p:sp>
      <p:sp>
        <p:nvSpPr>
          <p:cNvPr id="3" name="Content Placeholder 2"/>
          <p:cNvSpPr>
            <a:spLocks noGrp="1"/>
          </p:cNvSpPr>
          <p:nvPr>
            <p:ph idx="1"/>
          </p:nvPr>
        </p:nvSpPr>
        <p:spPr>
          <a:xfrm>
            <a:off x="457200" y="1700808"/>
            <a:ext cx="8229600" cy="2664296"/>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FF"/>
                </a:solidFill>
                <a:latin typeface="Consolas" panose="020B0609020204030204" pitchFamily="49" charset="0"/>
              </a:rPr>
              <a:t>struct</a:t>
            </a:r>
            <a:r>
              <a:rPr lang="en-US" sz="2000" dirty="0" smtClean="0">
                <a:latin typeface="Consolas" panose="020B0609020204030204" pitchFamily="49" charset="0"/>
              </a:rPr>
              <a:t> </a:t>
            </a:r>
            <a:r>
              <a:rPr lang="en-US" sz="2000" dirty="0">
                <a:solidFill>
                  <a:srgbClr val="2B91AF"/>
                </a:solidFill>
                <a:latin typeface="Consolas" panose="020B0609020204030204" pitchFamily="49" charset="0"/>
              </a:rPr>
              <a:t>to_chars_result</a:t>
            </a:r>
            <a:r>
              <a:rPr lang="en-US" sz="2000" dirty="0">
                <a:latin typeface="Consolas" panose="020B0609020204030204" pitchFamily="49" charset="0"/>
              </a:rPr>
              <a:t> </a:t>
            </a:r>
            <a:r>
              <a:rPr lang="en-US" sz="2000" dirty="0" smtClean="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	</a:t>
            </a:r>
            <a:r>
              <a:rPr lang="en-US" sz="2000" dirty="0">
                <a:solidFill>
                  <a:srgbClr val="0000FF"/>
                </a:solidFill>
                <a:latin typeface="Consolas" panose="020B0609020204030204" pitchFamily="49" charset="0"/>
              </a:rPr>
              <a:t>char</a:t>
            </a:r>
            <a:r>
              <a:rPr lang="en-US" sz="2000" dirty="0">
                <a:latin typeface="Consolas" panose="020B0609020204030204" pitchFamily="49" charset="0"/>
              </a:rPr>
              <a:t>* </a:t>
            </a:r>
            <a:r>
              <a:rPr lang="en-US" sz="2000" dirty="0" smtClean="0">
                <a:latin typeface="Consolas" panose="020B0609020204030204" pitchFamily="49" charset="0"/>
              </a:rPr>
              <a:t>ptr;</a:t>
            </a:r>
          </a:p>
          <a:p>
            <a:pPr marL="0" indent="0" defTabSz="360000">
              <a:lnSpc>
                <a:spcPct val="107000"/>
              </a:lnSpc>
              <a:buNone/>
            </a:pPr>
            <a:r>
              <a:rPr lang="en-US" sz="2000" dirty="0">
                <a:latin typeface="Consolas" panose="020B0609020204030204" pitchFamily="49" charset="0"/>
              </a:rPr>
              <a:t>	</a:t>
            </a:r>
            <a:r>
              <a:rPr lang="en-US" sz="2000" dirty="0">
                <a:solidFill>
                  <a:srgbClr val="2B91AF"/>
                </a:solidFill>
                <a:latin typeface="Consolas" panose="020B0609020204030204" pitchFamily="49" charset="0"/>
              </a:rPr>
              <a:t>error_code</a:t>
            </a:r>
            <a:r>
              <a:rPr lang="en-US" sz="2000" dirty="0" smtClean="0">
                <a:latin typeface="Consolas" panose="020B0609020204030204" pitchFamily="49" charset="0"/>
              </a:rPr>
              <a:t> ec;	</a:t>
            </a:r>
            <a:r>
              <a:rPr lang="en-US" sz="1800" dirty="0" smtClean="0">
                <a:solidFill>
                  <a:srgbClr val="008000"/>
                </a:solidFill>
                <a:latin typeface="Consolas" panose="020B0609020204030204" pitchFamily="49" charset="0"/>
              </a:rPr>
              <a:t>/* </a:t>
            </a:r>
            <a:r>
              <a:rPr lang="en-US" sz="1800" dirty="0">
                <a:solidFill>
                  <a:srgbClr val="008000"/>
                </a:solidFill>
                <a:latin typeface="Consolas" panose="020B0609020204030204" pitchFamily="49" charset="0"/>
              </a:rPr>
              <a:t>ec.value() == </a:t>
            </a:r>
            <a:r>
              <a:rPr lang="en-US" sz="1800" dirty="0" smtClean="0">
                <a:solidFill>
                  <a:srgbClr val="008000"/>
                </a:solidFill>
                <a:latin typeface="Consolas" panose="020B0609020204030204" pitchFamily="49" charset="0"/>
              </a:rPr>
              <a:t>errc</a:t>
            </a:r>
            <a:r>
              <a:rPr lang="en-US" sz="1800" dirty="0">
                <a:solidFill>
                  <a:srgbClr val="008000"/>
                </a:solidFill>
                <a:latin typeface="Consolas" panose="020B0609020204030204" pitchFamily="49" charset="0"/>
              </a:rPr>
              <a:t>::value_too_large</a:t>
            </a:r>
            <a:endParaRPr lang="nl-BE" sz="2000" dirty="0">
              <a:solidFill>
                <a:srgbClr val="008000"/>
              </a:solidFill>
              <a:latin typeface="Consolas" panose="020B0609020204030204" pitchFamily="49" charset="0"/>
            </a:endParaRPr>
          </a:p>
          <a:p>
            <a:pPr marL="0" lvl="0" indent="0" defTabSz="360000">
              <a:lnSpc>
                <a:spcPct val="107000"/>
              </a:lnSpc>
              <a:buClr>
                <a:srgbClr val="75BDA7"/>
              </a:buClr>
              <a:buNone/>
            </a:pPr>
            <a:r>
              <a:rPr lang="en-US" sz="2000" dirty="0" smtClean="0">
                <a:latin typeface="Consolas" panose="020B0609020204030204" pitchFamily="49" charset="0"/>
              </a:rPr>
              <a:t>};							</a:t>
            </a:r>
            <a:r>
              <a:rPr lang="en-US" sz="1800" dirty="0">
                <a:solidFill>
                  <a:srgbClr val="008000"/>
                </a:solidFill>
                <a:latin typeface="Consolas" panose="020B0609020204030204" pitchFamily="49" charset="0"/>
              </a:rPr>
              <a:t>	</a:t>
            </a:r>
            <a:r>
              <a:rPr lang="en-US" sz="1800" dirty="0" smtClean="0">
                <a:solidFill>
                  <a:srgbClr val="008000"/>
                </a:solidFill>
                <a:latin typeface="Consolas" panose="020B0609020204030204" pitchFamily="49" charset="0"/>
              </a:rPr>
              <a:t>on buffer overflow 							*/</a:t>
            </a:r>
            <a:endParaRPr lang="nl-BE" sz="2000" dirty="0">
              <a:solidFill>
                <a:srgbClr val="008000"/>
              </a:solidFill>
              <a:latin typeface="Consolas" panose="020B0609020204030204" pitchFamily="49" charset="0"/>
            </a:endParaRPr>
          </a:p>
          <a:p>
            <a:pPr marL="0" indent="0" defTabSz="360000">
              <a:lnSpc>
                <a:spcPct val="107000"/>
              </a:lnSpc>
              <a:buNone/>
            </a:pPr>
            <a:endParaRPr lang="en-US" sz="2000" dirty="0" smtClean="0">
              <a:latin typeface="Consolas" panose="020B0609020204030204" pitchFamily="49" charset="0"/>
            </a:endParaRPr>
          </a:p>
          <a:p>
            <a:pPr marL="0" indent="0" defTabSz="360000">
              <a:lnSpc>
                <a:spcPct val="107000"/>
              </a:lnSpc>
              <a:buNone/>
            </a:pPr>
            <a:r>
              <a:rPr lang="en-US" sz="2000" dirty="0" smtClean="0">
                <a:solidFill>
                  <a:srgbClr val="2B91AF"/>
                </a:solidFill>
                <a:latin typeface="Consolas" panose="020B0609020204030204" pitchFamily="49" charset="0"/>
              </a:rPr>
              <a:t>to_chars_result</a:t>
            </a:r>
            <a:r>
              <a:rPr lang="en-US" sz="2000" dirty="0" smtClean="0">
                <a:latin typeface="Consolas" panose="020B0609020204030204" pitchFamily="49" charset="0"/>
              </a:rPr>
              <a:t> to_chars</a:t>
            </a:r>
          </a:p>
          <a:p>
            <a:pPr marL="0" indent="0" defTabSz="360000">
              <a:lnSpc>
                <a:spcPct val="107000"/>
              </a:lnSpc>
              <a:buNone/>
            </a:pPr>
            <a:r>
              <a:rPr lang="en-US" sz="2000" dirty="0" smtClean="0">
                <a:latin typeface="Consolas" panose="020B0609020204030204" pitchFamily="49" charset="0"/>
              </a:rPr>
              <a:t>(</a:t>
            </a:r>
            <a:r>
              <a:rPr lang="en-US" sz="2000" dirty="0" smtClean="0">
                <a:solidFill>
                  <a:srgbClr val="0000FF"/>
                </a:solidFill>
                <a:latin typeface="Consolas" panose="020B0609020204030204" pitchFamily="49" charset="0"/>
              </a:rPr>
              <a:t>char</a:t>
            </a:r>
            <a:r>
              <a:rPr lang="en-US" sz="2000" dirty="0">
                <a:latin typeface="Consolas" panose="020B0609020204030204" pitchFamily="49" charset="0"/>
              </a:rPr>
              <a:t>* begin, </a:t>
            </a:r>
            <a:r>
              <a:rPr lang="en-US" sz="2000" dirty="0">
                <a:solidFill>
                  <a:srgbClr val="0000FF"/>
                </a:solidFill>
                <a:latin typeface="Consolas" panose="020B0609020204030204" pitchFamily="49" charset="0"/>
              </a:rPr>
              <a:t>char</a:t>
            </a:r>
            <a:r>
              <a:rPr lang="en-US" sz="2000" dirty="0">
                <a:latin typeface="Consolas" panose="020B0609020204030204" pitchFamily="49" charset="0"/>
              </a:rPr>
              <a:t>* end, </a:t>
            </a:r>
            <a:r>
              <a:rPr lang="en-US" sz="2000" i="1" dirty="0" smtClean="0">
                <a:latin typeface="Consolas" panose="020B0609020204030204" pitchFamily="49" charset="0"/>
              </a:rPr>
              <a:t>IntegerT</a:t>
            </a:r>
            <a:r>
              <a:rPr lang="en-US" sz="2000" dirty="0" smtClean="0">
                <a:latin typeface="Consolas" panose="020B0609020204030204" pitchFamily="49" charset="0"/>
              </a:rPr>
              <a:t> </a:t>
            </a:r>
            <a:r>
              <a:rPr lang="en-US" sz="2000" dirty="0">
                <a:latin typeface="Consolas" panose="020B0609020204030204" pitchFamily="49" charset="0"/>
              </a:rPr>
              <a:t>value, </a:t>
            </a:r>
            <a:r>
              <a:rPr lang="en-US" sz="2000" dirty="0">
                <a:solidFill>
                  <a:srgbClr val="0000FF"/>
                </a:solidFill>
                <a:latin typeface="Consolas" panose="020B0609020204030204" pitchFamily="49" charset="0"/>
              </a:rPr>
              <a:t>int</a:t>
            </a:r>
            <a:r>
              <a:rPr lang="en-US" sz="2000" dirty="0">
                <a:latin typeface="Consolas" panose="020B0609020204030204" pitchFamily="49" charset="0"/>
              </a:rPr>
              <a:t> base = 10</a:t>
            </a:r>
            <a:r>
              <a:rPr lang="en-US" sz="2000" dirty="0" smtClean="0">
                <a:latin typeface="Consolas" panose="020B0609020204030204" pitchFamily="49" charset="0"/>
              </a:rPr>
              <a:t>);</a:t>
            </a:r>
            <a:endParaRPr lang="en-US" sz="2000" dirty="0">
              <a:latin typeface="Consolas" panose="020B0609020204030204" pitchFamily="49" charset="0"/>
            </a:endParaRPr>
          </a:p>
        </p:txBody>
      </p:sp>
      <p:sp>
        <p:nvSpPr>
          <p:cNvPr id="10" name="Content Placeholder 2"/>
          <p:cNvSpPr txBox="1">
            <a:spLocks/>
          </p:cNvSpPr>
          <p:nvPr/>
        </p:nvSpPr>
        <p:spPr>
          <a:xfrm>
            <a:off x="457200" y="4509120"/>
            <a:ext cx="8229600" cy="2065416"/>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Font typeface="Georgia"/>
              <a:buNone/>
            </a:pPr>
            <a:r>
              <a:rPr lang="en-US" sz="2000" dirty="0">
                <a:latin typeface="Consolas" panose="020B0609020204030204" pitchFamily="49" charset="0"/>
              </a:rPr>
              <a:t>s</a:t>
            </a:r>
            <a:r>
              <a:rPr lang="en-US" sz="2000" dirty="0" smtClean="0">
                <a:latin typeface="Consolas" panose="020B0609020204030204" pitchFamily="49" charset="0"/>
              </a:rPr>
              <a:t>td::</a:t>
            </a:r>
            <a:r>
              <a:rPr lang="en-US" sz="2000" dirty="0" smtClean="0">
                <a:solidFill>
                  <a:srgbClr val="2B91AF"/>
                </a:solidFill>
                <a:latin typeface="Consolas" panose="020B0609020204030204" pitchFamily="49" charset="0"/>
              </a:rPr>
              <a:t>string </a:t>
            </a:r>
            <a:r>
              <a:rPr lang="en-US" sz="2000" dirty="0" smtClean="0">
                <a:latin typeface="Consolas" panose="020B0609020204030204" pitchFamily="49" charset="0"/>
              </a:rPr>
              <a:t>out(100);</a:t>
            </a:r>
          </a:p>
          <a:p>
            <a:pPr marL="0" indent="0" defTabSz="360000">
              <a:lnSpc>
                <a:spcPct val="107000"/>
              </a:lnSpc>
              <a:buFont typeface="Georgia"/>
              <a:buNone/>
            </a:pPr>
            <a:r>
              <a:rPr lang="en-US" sz="2000" dirty="0" smtClean="0">
                <a:solidFill>
                  <a:srgbClr val="0000FF"/>
                </a:solidFill>
                <a:latin typeface="Consolas" panose="020B0609020204030204" pitchFamily="49" charset="0"/>
              </a:rPr>
              <a:t>char</a:t>
            </a:r>
            <a:r>
              <a:rPr lang="en-US" sz="2000" dirty="0" smtClean="0">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smtClean="0">
                <a:latin typeface="Consolas" panose="020B0609020204030204" pitchFamily="49" charset="0"/>
              </a:rPr>
              <a:t> end = &amp;out.back();</a:t>
            </a:r>
          </a:p>
          <a:p>
            <a:pPr marL="0" indent="0" defTabSz="360000">
              <a:lnSpc>
                <a:spcPct val="107000"/>
              </a:lnSpc>
              <a:buFont typeface="Georgia"/>
              <a:buNone/>
            </a:pPr>
            <a:r>
              <a:rPr lang="en-US" sz="2000" dirty="0">
                <a:solidFill>
                  <a:srgbClr val="0000FF"/>
                </a:solidFill>
                <a:latin typeface="Consolas" panose="020B0609020204030204" pitchFamily="49" charset="0"/>
              </a:rPr>
              <a:t>auto</a:t>
            </a:r>
            <a:r>
              <a:rPr lang="en-US" sz="2000" dirty="0" smtClean="0">
                <a:latin typeface="Consolas" panose="020B0609020204030204" pitchFamily="49" charset="0"/>
              </a:rPr>
              <a:t> [ptr, ec] = std::to_chars(out.data(), end, 12345);</a:t>
            </a:r>
          </a:p>
          <a:p>
            <a:pPr marL="0" indent="0" defTabSz="360000">
              <a:lnSpc>
                <a:spcPct val="107000"/>
              </a:lnSpc>
              <a:buNone/>
            </a:pPr>
            <a:r>
              <a:rPr lang="en-GB" sz="2000" dirty="0">
                <a:solidFill>
                  <a:srgbClr val="6F008A"/>
                </a:solidFill>
                <a:latin typeface="Consolas" panose="020B0609020204030204" pitchFamily="49" charset="0"/>
                <a:ea typeface="MS Mincho" panose="02020609040205080304" pitchFamily="49" charset="-128"/>
              </a:rPr>
              <a:t>assert</a:t>
            </a:r>
            <a:r>
              <a:rPr lang="en-US" sz="2000" dirty="0" smtClean="0">
                <a:latin typeface="Consolas" panose="020B0609020204030204" pitchFamily="49" charset="0"/>
              </a:rPr>
              <a:t>(!ec);</a:t>
            </a:r>
            <a:endParaRPr lang="en-US" sz="2000" dirty="0">
              <a:solidFill>
                <a:srgbClr val="008000"/>
              </a:solidFill>
              <a:latin typeface="Consolas" panose="020B0609020204030204" pitchFamily="49" charset="0"/>
            </a:endParaRPr>
          </a:p>
          <a:p>
            <a:pPr marL="0" indent="0" defTabSz="360000">
              <a:lnSpc>
                <a:spcPct val="107000"/>
              </a:lnSpc>
              <a:buFont typeface="Georgia"/>
              <a:buNone/>
            </a:pPr>
            <a:r>
              <a:rPr lang="en-US" sz="2000" dirty="0" smtClean="0">
                <a:latin typeface="Consolas" panose="020B0609020204030204" pitchFamily="49" charset="0"/>
              </a:rPr>
              <a:t>std::to_chars(ptr, end, 67890);</a:t>
            </a:r>
          </a:p>
        </p:txBody>
      </p:sp>
      <p:sp>
        <p:nvSpPr>
          <p:cNvPr id="5" name="Rectangle 4"/>
          <p:cNvSpPr/>
          <p:nvPr/>
        </p:nvSpPr>
        <p:spPr>
          <a:xfrm>
            <a:off x="734956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&lt;utility&gt;</a:t>
            </a:r>
            <a:endParaRPr lang="en-GB" dirty="0">
              <a:solidFill>
                <a:schemeClr val="accent1">
                  <a:lumMod val="75000"/>
                </a:schemeClr>
              </a:solidFill>
            </a:endParaRPr>
          </a:p>
        </p:txBody>
      </p:sp>
    </p:spTree>
    <p:extLst>
      <p:ext uri="{BB962C8B-B14F-4D97-AF65-F5344CB8AC3E}">
        <p14:creationId xmlns:p14="http://schemas.microsoft.com/office/powerpoint/2010/main" val="39693280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Floating-Point Number Formatting</a:t>
            </a:r>
            <a:endParaRPr lang="nl-BE" dirty="0"/>
          </a:p>
        </p:txBody>
      </p:sp>
      <p:sp>
        <p:nvSpPr>
          <p:cNvPr id="3" name="Content Placeholder 2"/>
          <p:cNvSpPr>
            <a:spLocks noGrp="1"/>
          </p:cNvSpPr>
          <p:nvPr>
            <p:ph idx="1"/>
          </p:nvPr>
        </p:nvSpPr>
        <p:spPr>
          <a:xfrm>
            <a:off x="457200" y="1700808"/>
            <a:ext cx="8229600" cy="4873728"/>
          </a:xfrm>
          <a:ln w="38100">
            <a:solidFill>
              <a:srgbClr val="7FCEEC"/>
            </a:solidFill>
          </a:ln>
        </p:spPr>
        <p:style>
          <a:lnRef idx="0">
            <a:scrgbClr r="0" g="0" b="0"/>
          </a:lnRef>
          <a:fillRef idx="1003">
            <a:schemeClr val="lt1"/>
          </a:fillRef>
          <a:effectRef idx="0">
            <a:scrgbClr r="0" g="0" b="0"/>
          </a:effectRef>
          <a:fontRef idx="major"/>
        </p:style>
        <p:txBody>
          <a:bodyPr>
            <a:noAutofit/>
          </a:bodyPr>
          <a:lstStyle/>
          <a:p>
            <a:pPr marL="0" indent="0" defTabSz="360000">
              <a:lnSpc>
                <a:spcPct val="107000"/>
              </a:lnSpc>
              <a:buNone/>
            </a:pPr>
            <a:r>
              <a:rPr lang="en-US" sz="1900" dirty="0">
                <a:solidFill>
                  <a:srgbClr val="0000FF"/>
                </a:solidFill>
                <a:latin typeface="Consolas" panose="020B0609020204030204" pitchFamily="49" charset="0"/>
              </a:rPr>
              <a:t>struct</a:t>
            </a:r>
            <a:r>
              <a:rPr lang="en-US" sz="1900" dirty="0" smtClean="0">
                <a:latin typeface="Consolas" panose="020B0609020204030204" pitchFamily="49" charset="0"/>
              </a:rPr>
              <a:t> </a:t>
            </a:r>
            <a:r>
              <a:rPr lang="en-US" sz="1900" dirty="0" smtClean="0">
                <a:solidFill>
                  <a:srgbClr val="2B91AF"/>
                </a:solidFill>
                <a:latin typeface="Consolas" panose="020B0609020204030204" pitchFamily="49" charset="0"/>
              </a:rPr>
              <a:t>to_chars_result</a:t>
            </a:r>
            <a:r>
              <a:rPr lang="nl-BE" sz="1900" dirty="0" smtClean="0">
                <a:latin typeface="Consolas" panose="020B0609020204030204" pitchFamily="49" charset="0"/>
              </a:rPr>
              <a:t>;</a:t>
            </a:r>
            <a:endParaRPr lang="en-US" sz="1900" dirty="0" smtClean="0">
              <a:latin typeface="Consolas" panose="020B0609020204030204" pitchFamily="49" charset="0"/>
            </a:endParaRPr>
          </a:p>
          <a:p>
            <a:pPr marL="0" indent="0" defTabSz="360000">
              <a:lnSpc>
                <a:spcPct val="107000"/>
              </a:lnSpc>
              <a:buNone/>
            </a:pPr>
            <a:r>
              <a:rPr lang="en-US" sz="1900" dirty="0" smtClean="0">
                <a:solidFill>
                  <a:srgbClr val="0000FF"/>
                </a:solidFill>
                <a:latin typeface="Consolas" panose="020B0609020204030204" pitchFamily="49" charset="0"/>
              </a:rPr>
              <a:t>enum class </a:t>
            </a:r>
            <a:r>
              <a:rPr lang="en-US" sz="1900" dirty="0" smtClean="0">
                <a:solidFill>
                  <a:srgbClr val="2B91AF"/>
                </a:solidFill>
                <a:latin typeface="Consolas" panose="020B0609020204030204" pitchFamily="49" charset="0"/>
              </a:rPr>
              <a:t>chars_format</a:t>
            </a:r>
            <a:r>
              <a:rPr lang="en-US" sz="1900" dirty="0" smtClean="0">
                <a:latin typeface="Consolas" panose="020B0609020204030204" pitchFamily="49" charset="0"/>
              </a:rPr>
              <a:t> </a:t>
            </a:r>
            <a:r>
              <a:rPr lang="en-US" sz="1900" dirty="0">
                <a:latin typeface="Consolas" panose="020B0609020204030204" pitchFamily="49" charset="0"/>
              </a:rPr>
              <a:t>{</a:t>
            </a:r>
          </a:p>
          <a:p>
            <a:pPr marL="0" indent="0" defTabSz="360000">
              <a:lnSpc>
                <a:spcPct val="107000"/>
              </a:lnSpc>
              <a:buNone/>
            </a:pPr>
            <a:r>
              <a:rPr lang="en-US" sz="1900" dirty="0" smtClean="0">
                <a:latin typeface="Consolas" panose="020B0609020204030204" pitchFamily="49" charset="0"/>
              </a:rPr>
              <a:t>	</a:t>
            </a:r>
            <a:r>
              <a:rPr lang="en-US" sz="1900" dirty="0">
                <a:solidFill>
                  <a:srgbClr val="6F008A"/>
                </a:solidFill>
                <a:latin typeface="Consolas" panose="020B0609020204030204" pitchFamily="49" charset="0"/>
                <a:ea typeface="MS Mincho" panose="02020609040205080304" pitchFamily="49" charset="-128"/>
              </a:rPr>
              <a:t>scientific</a:t>
            </a:r>
            <a:r>
              <a:rPr lang="en-US" sz="1900" dirty="0" smtClean="0">
                <a:latin typeface="Consolas" panose="020B0609020204030204" pitchFamily="49" charset="0"/>
              </a:rPr>
              <a:t> </a:t>
            </a:r>
            <a:r>
              <a:rPr lang="en-US" sz="1900" dirty="0">
                <a:latin typeface="Consolas" panose="020B0609020204030204" pitchFamily="49" charset="0"/>
              </a:rPr>
              <a:t>= </a:t>
            </a:r>
            <a:r>
              <a:rPr lang="nl-BE" sz="1900" dirty="0">
                <a:solidFill>
                  <a:srgbClr val="008000"/>
                </a:solidFill>
                <a:latin typeface="Consolas" panose="020B0609020204030204" pitchFamily="49" charset="0"/>
              </a:rPr>
              <a:t>/* unspecified */</a:t>
            </a:r>
            <a:r>
              <a:rPr lang="en-US" sz="1900" dirty="0" smtClean="0">
                <a:latin typeface="Consolas" panose="020B0609020204030204" pitchFamily="49" charset="0"/>
              </a:rPr>
              <a:t>,</a:t>
            </a:r>
            <a:endParaRPr lang="en-US" sz="1900" dirty="0">
              <a:latin typeface="Consolas" panose="020B0609020204030204" pitchFamily="49" charset="0"/>
            </a:endParaRPr>
          </a:p>
          <a:p>
            <a:pPr marL="0" indent="0" defTabSz="360000">
              <a:lnSpc>
                <a:spcPct val="107000"/>
              </a:lnSpc>
              <a:buNone/>
            </a:pPr>
            <a:r>
              <a:rPr lang="en-US" sz="1900" dirty="0" smtClean="0">
                <a:latin typeface="Consolas" panose="020B0609020204030204" pitchFamily="49" charset="0"/>
              </a:rPr>
              <a:t>	</a:t>
            </a:r>
            <a:r>
              <a:rPr lang="en-US" sz="1900" dirty="0">
                <a:solidFill>
                  <a:srgbClr val="6F008A"/>
                </a:solidFill>
                <a:latin typeface="Consolas" panose="020B0609020204030204" pitchFamily="49" charset="0"/>
                <a:ea typeface="MS Mincho" panose="02020609040205080304" pitchFamily="49" charset="-128"/>
              </a:rPr>
              <a:t>fixed</a:t>
            </a:r>
            <a:r>
              <a:rPr lang="en-US" sz="1900" dirty="0" smtClean="0">
                <a:latin typeface="Consolas" panose="020B0609020204030204" pitchFamily="49" charset="0"/>
              </a:rPr>
              <a:t> </a:t>
            </a:r>
            <a:r>
              <a:rPr lang="en-US" sz="1900" dirty="0">
                <a:latin typeface="Consolas" panose="020B0609020204030204" pitchFamily="49" charset="0"/>
              </a:rPr>
              <a:t>= </a:t>
            </a:r>
            <a:r>
              <a:rPr lang="nl-BE" sz="1900" dirty="0" smtClean="0">
                <a:solidFill>
                  <a:srgbClr val="008000"/>
                </a:solidFill>
                <a:latin typeface="Consolas" panose="020B0609020204030204" pitchFamily="49" charset="0"/>
              </a:rPr>
              <a:t>/* unspecified */</a:t>
            </a:r>
            <a:r>
              <a:rPr lang="en-US" sz="1900" dirty="0" smtClean="0">
                <a:latin typeface="Consolas" panose="020B0609020204030204" pitchFamily="49" charset="0"/>
              </a:rPr>
              <a:t>,</a:t>
            </a:r>
            <a:endParaRPr lang="en-US" sz="1900" dirty="0">
              <a:latin typeface="Consolas" panose="020B0609020204030204" pitchFamily="49" charset="0"/>
            </a:endParaRPr>
          </a:p>
          <a:p>
            <a:pPr marL="0" indent="0" defTabSz="360000">
              <a:lnSpc>
                <a:spcPct val="107000"/>
              </a:lnSpc>
              <a:buNone/>
            </a:pPr>
            <a:r>
              <a:rPr lang="en-US" sz="1900" dirty="0" smtClean="0">
                <a:latin typeface="Consolas" panose="020B0609020204030204" pitchFamily="49" charset="0"/>
              </a:rPr>
              <a:t>	</a:t>
            </a:r>
            <a:r>
              <a:rPr lang="en-US" sz="1900" dirty="0">
                <a:solidFill>
                  <a:srgbClr val="6F008A"/>
                </a:solidFill>
                <a:latin typeface="Consolas" panose="020B0609020204030204" pitchFamily="49" charset="0"/>
                <a:ea typeface="MS Mincho" panose="02020609040205080304" pitchFamily="49" charset="-128"/>
              </a:rPr>
              <a:t>hex</a:t>
            </a:r>
            <a:r>
              <a:rPr lang="en-US" sz="1900" dirty="0" smtClean="0">
                <a:latin typeface="Consolas" panose="020B0609020204030204" pitchFamily="49" charset="0"/>
              </a:rPr>
              <a:t> =</a:t>
            </a:r>
            <a:r>
              <a:rPr lang="nl-BE" sz="1900" dirty="0">
                <a:solidFill>
                  <a:srgbClr val="008000"/>
                </a:solidFill>
                <a:latin typeface="Consolas" panose="020B0609020204030204" pitchFamily="49" charset="0"/>
              </a:rPr>
              <a:t> /* unspecified */</a:t>
            </a:r>
            <a:r>
              <a:rPr lang="en-US" sz="1900" dirty="0" smtClean="0">
                <a:latin typeface="Consolas" panose="020B0609020204030204" pitchFamily="49" charset="0"/>
              </a:rPr>
              <a:t>,</a:t>
            </a:r>
            <a:endParaRPr lang="en-US" sz="1900" dirty="0">
              <a:latin typeface="Consolas" panose="020B0609020204030204" pitchFamily="49" charset="0"/>
            </a:endParaRPr>
          </a:p>
          <a:p>
            <a:pPr marL="0" indent="0" defTabSz="360000">
              <a:lnSpc>
                <a:spcPct val="107000"/>
              </a:lnSpc>
              <a:buNone/>
            </a:pPr>
            <a:r>
              <a:rPr lang="en-US" sz="1900" dirty="0" smtClean="0">
                <a:latin typeface="Consolas" panose="020B0609020204030204" pitchFamily="49" charset="0"/>
              </a:rPr>
              <a:t>	</a:t>
            </a:r>
            <a:r>
              <a:rPr lang="en-US" sz="1900" dirty="0">
                <a:solidFill>
                  <a:srgbClr val="6F008A"/>
                </a:solidFill>
                <a:latin typeface="Consolas" panose="020B0609020204030204" pitchFamily="49" charset="0"/>
                <a:ea typeface="MS Mincho" panose="02020609040205080304" pitchFamily="49" charset="-128"/>
              </a:rPr>
              <a:t>general</a:t>
            </a:r>
            <a:r>
              <a:rPr lang="en-US" sz="1900" dirty="0" smtClean="0">
                <a:latin typeface="Consolas" panose="020B0609020204030204" pitchFamily="49" charset="0"/>
              </a:rPr>
              <a:t> </a:t>
            </a:r>
            <a:r>
              <a:rPr lang="en-US" sz="1900" dirty="0">
                <a:latin typeface="Consolas" panose="020B0609020204030204" pitchFamily="49" charset="0"/>
              </a:rPr>
              <a:t>= </a:t>
            </a:r>
            <a:r>
              <a:rPr lang="en-US" sz="1900" dirty="0">
                <a:solidFill>
                  <a:srgbClr val="6F008A"/>
                </a:solidFill>
                <a:latin typeface="Consolas" panose="020B0609020204030204" pitchFamily="49" charset="0"/>
                <a:ea typeface="MS Mincho" panose="02020609040205080304" pitchFamily="49" charset="-128"/>
              </a:rPr>
              <a:t>fixed</a:t>
            </a:r>
            <a:r>
              <a:rPr lang="en-US" sz="1900" dirty="0">
                <a:latin typeface="Consolas" panose="020B0609020204030204" pitchFamily="49" charset="0"/>
              </a:rPr>
              <a:t> | </a:t>
            </a:r>
            <a:r>
              <a:rPr lang="en-US" sz="1900" dirty="0">
                <a:solidFill>
                  <a:srgbClr val="6F008A"/>
                </a:solidFill>
                <a:latin typeface="Consolas" panose="020B0609020204030204" pitchFamily="49" charset="0"/>
                <a:ea typeface="MS Mincho" panose="02020609040205080304" pitchFamily="49" charset="-128"/>
              </a:rPr>
              <a:t>scientific</a:t>
            </a:r>
          </a:p>
          <a:p>
            <a:pPr marL="0" indent="0" defTabSz="360000">
              <a:lnSpc>
                <a:spcPct val="107000"/>
              </a:lnSpc>
              <a:buNone/>
            </a:pPr>
            <a:r>
              <a:rPr lang="en-US" sz="1900" dirty="0" smtClean="0">
                <a:latin typeface="Consolas" panose="020B0609020204030204" pitchFamily="49" charset="0"/>
              </a:rPr>
              <a:t>};</a:t>
            </a:r>
          </a:p>
          <a:p>
            <a:pPr marL="0" indent="0" defTabSz="360000">
              <a:lnSpc>
                <a:spcPct val="107000"/>
              </a:lnSpc>
              <a:buNone/>
            </a:pPr>
            <a:endParaRPr lang="en-US" sz="1900" dirty="0">
              <a:latin typeface="Consolas" panose="020B0609020204030204" pitchFamily="49" charset="0"/>
            </a:endParaRPr>
          </a:p>
          <a:p>
            <a:pPr marL="0" indent="0" defTabSz="360000">
              <a:lnSpc>
                <a:spcPct val="107000"/>
              </a:lnSpc>
              <a:buNone/>
            </a:pPr>
            <a:r>
              <a:rPr lang="en-US" sz="1900" dirty="0" smtClean="0">
                <a:solidFill>
                  <a:srgbClr val="2B91AF"/>
                </a:solidFill>
                <a:latin typeface="Consolas" panose="020B0609020204030204" pitchFamily="49" charset="0"/>
              </a:rPr>
              <a:t>to_chars_result</a:t>
            </a:r>
            <a:r>
              <a:rPr lang="en-US" sz="1900" dirty="0" smtClean="0">
                <a:latin typeface="Consolas" panose="020B0609020204030204" pitchFamily="49" charset="0"/>
              </a:rPr>
              <a:t> to_chars</a:t>
            </a:r>
            <a:r>
              <a:rPr lang="en-US" sz="1900" dirty="0">
                <a:latin typeface="Consolas" panose="020B0609020204030204" pitchFamily="49" charset="0"/>
              </a:rPr>
              <a:t/>
            </a:r>
            <a:br>
              <a:rPr lang="en-US" sz="1900" dirty="0">
                <a:latin typeface="Consolas" panose="020B0609020204030204" pitchFamily="49" charset="0"/>
              </a:rPr>
            </a:br>
            <a:r>
              <a:rPr lang="en-US" sz="1900" dirty="0" smtClean="0">
                <a:latin typeface="Consolas" panose="020B0609020204030204" pitchFamily="49" charset="0"/>
              </a:rPr>
              <a:t>(</a:t>
            </a:r>
            <a:r>
              <a:rPr lang="en-US" sz="1900" dirty="0" smtClean="0">
                <a:solidFill>
                  <a:srgbClr val="0000FF"/>
                </a:solidFill>
                <a:latin typeface="Consolas" panose="020B0609020204030204" pitchFamily="49" charset="0"/>
              </a:rPr>
              <a:t>char</a:t>
            </a:r>
            <a:r>
              <a:rPr lang="en-US" sz="1900" dirty="0" smtClean="0">
                <a:latin typeface="Consolas" panose="020B0609020204030204" pitchFamily="49" charset="0"/>
              </a:rPr>
              <a:t>* begin, </a:t>
            </a:r>
            <a:r>
              <a:rPr lang="en-US" sz="1900" dirty="0" smtClean="0">
                <a:solidFill>
                  <a:srgbClr val="0000FF"/>
                </a:solidFill>
                <a:latin typeface="Consolas" panose="020B0609020204030204" pitchFamily="49" charset="0"/>
              </a:rPr>
              <a:t>char</a:t>
            </a:r>
            <a:r>
              <a:rPr lang="en-US" sz="1900" dirty="0" smtClean="0">
                <a:latin typeface="Consolas" panose="020B0609020204030204" pitchFamily="49" charset="0"/>
              </a:rPr>
              <a:t>* end, </a:t>
            </a:r>
            <a:r>
              <a:rPr lang="en-US" sz="1900" i="1" dirty="0" smtClean="0">
                <a:latin typeface="Consolas" panose="020B0609020204030204" pitchFamily="49" charset="0"/>
              </a:rPr>
              <a:t>FloatT</a:t>
            </a:r>
            <a:r>
              <a:rPr lang="en-US" sz="1900" dirty="0" smtClean="0">
                <a:latin typeface="Consolas" panose="020B0609020204030204" pitchFamily="49" charset="0"/>
              </a:rPr>
              <a:t> value);</a:t>
            </a:r>
          </a:p>
          <a:p>
            <a:pPr marL="0" indent="0" defTabSz="360000">
              <a:lnSpc>
                <a:spcPct val="107000"/>
              </a:lnSpc>
              <a:buNone/>
            </a:pPr>
            <a:r>
              <a:rPr lang="en-US" sz="1900" dirty="0">
                <a:solidFill>
                  <a:srgbClr val="2B91AF"/>
                </a:solidFill>
                <a:latin typeface="Consolas" panose="020B0609020204030204" pitchFamily="49" charset="0"/>
              </a:rPr>
              <a:t>to_chars_result</a:t>
            </a:r>
            <a:r>
              <a:rPr lang="en-US" sz="1900" dirty="0">
                <a:latin typeface="Consolas" panose="020B0609020204030204" pitchFamily="49" charset="0"/>
              </a:rPr>
              <a:t> </a:t>
            </a:r>
            <a:r>
              <a:rPr lang="en-US" sz="1900" dirty="0" smtClean="0">
                <a:latin typeface="Consolas" panose="020B0609020204030204" pitchFamily="49" charset="0"/>
              </a:rPr>
              <a:t>to_chars</a:t>
            </a:r>
            <a:r>
              <a:rPr lang="en-US" sz="1900" dirty="0">
                <a:latin typeface="Consolas" panose="020B0609020204030204" pitchFamily="49" charset="0"/>
              </a:rPr>
              <a:t/>
            </a:r>
            <a:br>
              <a:rPr lang="en-US" sz="1900" dirty="0">
                <a:latin typeface="Consolas" panose="020B0609020204030204" pitchFamily="49" charset="0"/>
              </a:rPr>
            </a:br>
            <a:r>
              <a:rPr lang="en-US" sz="1900" dirty="0" smtClean="0">
                <a:latin typeface="Consolas" panose="020B0609020204030204" pitchFamily="49" charset="0"/>
              </a:rPr>
              <a:t>(</a:t>
            </a:r>
            <a:r>
              <a:rPr lang="en-US" sz="1900" dirty="0" smtClean="0">
                <a:solidFill>
                  <a:srgbClr val="0000FF"/>
                </a:solidFill>
                <a:latin typeface="Consolas" panose="020B0609020204030204" pitchFamily="49" charset="0"/>
              </a:rPr>
              <a:t>char</a:t>
            </a:r>
            <a:r>
              <a:rPr lang="en-US" sz="1900" dirty="0">
                <a:latin typeface="Consolas" panose="020B0609020204030204" pitchFamily="49" charset="0"/>
              </a:rPr>
              <a:t>* begin, </a:t>
            </a:r>
            <a:r>
              <a:rPr lang="en-US" sz="1900" dirty="0">
                <a:solidFill>
                  <a:srgbClr val="0000FF"/>
                </a:solidFill>
                <a:latin typeface="Consolas" panose="020B0609020204030204" pitchFamily="49" charset="0"/>
              </a:rPr>
              <a:t>char</a:t>
            </a:r>
            <a:r>
              <a:rPr lang="en-US" sz="1900" dirty="0">
                <a:latin typeface="Consolas" panose="020B0609020204030204" pitchFamily="49" charset="0"/>
              </a:rPr>
              <a:t>* end, </a:t>
            </a:r>
            <a:r>
              <a:rPr lang="en-US" sz="1900" i="1" dirty="0">
                <a:latin typeface="Consolas" panose="020B0609020204030204" pitchFamily="49" charset="0"/>
              </a:rPr>
              <a:t>FloatT</a:t>
            </a:r>
            <a:r>
              <a:rPr lang="en-US" sz="1900" dirty="0">
                <a:latin typeface="Consolas" panose="020B0609020204030204" pitchFamily="49" charset="0"/>
              </a:rPr>
              <a:t> </a:t>
            </a:r>
            <a:r>
              <a:rPr lang="en-US" sz="1900" dirty="0" smtClean="0">
                <a:latin typeface="Consolas" panose="020B0609020204030204" pitchFamily="49" charset="0"/>
              </a:rPr>
              <a:t>value, </a:t>
            </a:r>
            <a:r>
              <a:rPr lang="en-US" sz="1900" dirty="0" smtClean="0">
                <a:solidFill>
                  <a:srgbClr val="2B91AF"/>
                </a:solidFill>
                <a:latin typeface="Consolas" panose="020B0609020204030204" pitchFamily="49" charset="0"/>
              </a:rPr>
              <a:t>chars_format</a:t>
            </a:r>
            <a:r>
              <a:rPr lang="en-US" sz="1900" dirty="0" smtClean="0">
                <a:latin typeface="Consolas" panose="020B0609020204030204" pitchFamily="49" charset="0"/>
              </a:rPr>
              <a:t> format);</a:t>
            </a:r>
            <a:endParaRPr lang="en-US" sz="1900" dirty="0">
              <a:latin typeface="Consolas" panose="020B0609020204030204" pitchFamily="49" charset="0"/>
            </a:endParaRPr>
          </a:p>
          <a:p>
            <a:pPr marL="0" indent="0" defTabSz="360000">
              <a:lnSpc>
                <a:spcPct val="107000"/>
              </a:lnSpc>
              <a:buNone/>
            </a:pPr>
            <a:r>
              <a:rPr lang="en-US" sz="1900" dirty="0" smtClean="0">
                <a:solidFill>
                  <a:srgbClr val="2B91AF"/>
                </a:solidFill>
                <a:latin typeface="Consolas" panose="020B0609020204030204" pitchFamily="49" charset="0"/>
              </a:rPr>
              <a:t>to_chars_result</a:t>
            </a:r>
            <a:r>
              <a:rPr lang="en-US" sz="1900" dirty="0" smtClean="0">
                <a:latin typeface="Consolas" panose="020B0609020204030204" pitchFamily="49" charset="0"/>
              </a:rPr>
              <a:t> to_chars</a:t>
            </a:r>
            <a:r>
              <a:rPr lang="en-US" sz="1900" dirty="0">
                <a:latin typeface="Consolas" panose="020B0609020204030204" pitchFamily="49" charset="0"/>
              </a:rPr>
              <a:t/>
            </a:r>
            <a:br>
              <a:rPr lang="en-US" sz="1900" dirty="0">
                <a:latin typeface="Consolas" panose="020B0609020204030204" pitchFamily="49" charset="0"/>
              </a:rPr>
            </a:br>
            <a:r>
              <a:rPr lang="en-US" sz="1900" dirty="0" smtClean="0">
                <a:latin typeface="Consolas" panose="020B0609020204030204" pitchFamily="49" charset="0"/>
              </a:rPr>
              <a:t>(</a:t>
            </a:r>
            <a:r>
              <a:rPr lang="en-US" sz="1900" dirty="0" smtClean="0">
                <a:solidFill>
                  <a:srgbClr val="0000FF"/>
                </a:solidFill>
                <a:latin typeface="Consolas" panose="020B0609020204030204" pitchFamily="49" charset="0"/>
              </a:rPr>
              <a:t>char</a:t>
            </a:r>
            <a:r>
              <a:rPr lang="en-US" sz="1900" dirty="0" smtClean="0">
                <a:latin typeface="Consolas" panose="020B0609020204030204" pitchFamily="49" charset="0"/>
              </a:rPr>
              <a:t>*, </a:t>
            </a:r>
            <a:r>
              <a:rPr lang="en-US" sz="1900" dirty="0" smtClean="0">
                <a:solidFill>
                  <a:srgbClr val="0000FF"/>
                </a:solidFill>
                <a:latin typeface="Consolas" panose="020B0609020204030204" pitchFamily="49" charset="0"/>
              </a:rPr>
              <a:t>char</a:t>
            </a:r>
            <a:r>
              <a:rPr lang="en-US" sz="1900" dirty="0">
                <a:latin typeface="Consolas" panose="020B0609020204030204" pitchFamily="49" charset="0"/>
              </a:rPr>
              <a:t>*</a:t>
            </a:r>
            <a:r>
              <a:rPr lang="en-US" sz="1900" dirty="0" smtClean="0">
                <a:latin typeface="Consolas" panose="020B0609020204030204" pitchFamily="49" charset="0"/>
              </a:rPr>
              <a:t>, </a:t>
            </a:r>
            <a:r>
              <a:rPr lang="en-US" sz="1900" i="1" dirty="0" smtClean="0">
                <a:latin typeface="Consolas" panose="020B0609020204030204" pitchFamily="49" charset="0"/>
              </a:rPr>
              <a:t>FloatT</a:t>
            </a:r>
            <a:r>
              <a:rPr lang="en-US" sz="1900" dirty="0" smtClean="0">
                <a:latin typeface="Consolas" panose="020B0609020204030204" pitchFamily="49" charset="0"/>
              </a:rPr>
              <a:t>, </a:t>
            </a:r>
            <a:r>
              <a:rPr lang="en-US" sz="1900" dirty="0" smtClean="0">
                <a:solidFill>
                  <a:srgbClr val="2B91AF"/>
                </a:solidFill>
                <a:latin typeface="Consolas" panose="020B0609020204030204" pitchFamily="49" charset="0"/>
              </a:rPr>
              <a:t>chars_format</a:t>
            </a:r>
            <a:r>
              <a:rPr lang="en-US" sz="1900" dirty="0" smtClean="0">
                <a:latin typeface="Consolas" panose="020B0609020204030204" pitchFamily="49" charset="0"/>
              </a:rPr>
              <a:t>, </a:t>
            </a:r>
            <a:r>
              <a:rPr lang="en-US" sz="1900" dirty="0">
                <a:solidFill>
                  <a:srgbClr val="0000FF"/>
                </a:solidFill>
                <a:latin typeface="Consolas" panose="020B0609020204030204" pitchFamily="49" charset="0"/>
              </a:rPr>
              <a:t>int</a:t>
            </a:r>
            <a:r>
              <a:rPr lang="en-US" sz="1900" dirty="0" smtClean="0">
                <a:latin typeface="Consolas" panose="020B0609020204030204" pitchFamily="49" charset="0"/>
              </a:rPr>
              <a:t> precision);</a:t>
            </a:r>
            <a:endParaRPr lang="en-US" sz="1900" dirty="0">
              <a:latin typeface="Consolas" panose="020B0609020204030204" pitchFamily="49" charset="0"/>
            </a:endParaRPr>
          </a:p>
        </p:txBody>
      </p:sp>
      <p:sp>
        <p:nvSpPr>
          <p:cNvPr id="4" name="Rectangle 3"/>
          <p:cNvSpPr/>
          <p:nvPr/>
        </p:nvSpPr>
        <p:spPr>
          <a:xfrm>
            <a:off x="734956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&lt;utility&gt;</a:t>
            </a:r>
            <a:endParaRPr lang="en-GB" dirty="0">
              <a:solidFill>
                <a:schemeClr val="accent1">
                  <a:lumMod val="75000"/>
                </a:schemeClr>
              </a:solidFill>
            </a:endParaRPr>
          </a:p>
        </p:txBody>
      </p:sp>
    </p:spTree>
    <p:extLst>
      <p:ext uri="{BB962C8B-B14F-4D97-AF65-F5344CB8AC3E}">
        <p14:creationId xmlns:p14="http://schemas.microsoft.com/office/powerpoint/2010/main" val="186996471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Integer Parsing</a:t>
            </a:r>
            <a:endParaRPr lang="nl-BE" dirty="0"/>
          </a:p>
        </p:txBody>
      </p:sp>
      <p:sp>
        <p:nvSpPr>
          <p:cNvPr id="3" name="Content Placeholder 2"/>
          <p:cNvSpPr>
            <a:spLocks noGrp="1"/>
          </p:cNvSpPr>
          <p:nvPr>
            <p:ph idx="1"/>
          </p:nvPr>
        </p:nvSpPr>
        <p:spPr>
          <a:xfrm>
            <a:off x="457200" y="1700808"/>
            <a:ext cx="8229600" cy="2808312"/>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FF"/>
                </a:solidFill>
                <a:latin typeface="Consolas" panose="020B0609020204030204" pitchFamily="49" charset="0"/>
              </a:rPr>
              <a:t>struct</a:t>
            </a:r>
            <a:r>
              <a:rPr lang="en-US" sz="2000" dirty="0" smtClean="0">
                <a:latin typeface="Consolas" panose="020B0609020204030204" pitchFamily="49" charset="0"/>
              </a:rPr>
              <a:t> </a:t>
            </a:r>
            <a:r>
              <a:rPr lang="en-US" sz="2000" dirty="0" smtClean="0">
                <a:solidFill>
                  <a:srgbClr val="2B91AF"/>
                </a:solidFill>
                <a:latin typeface="Consolas" panose="020B0609020204030204" pitchFamily="49" charset="0"/>
              </a:rPr>
              <a:t>from_chars_result</a:t>
            </a:r>
            <a:r>
              <a:rPr lang="en-US" sz="2000" dirty="0" smtClean="0">
                <a:latin typeface="Consolas" panose="020B0609020204030204" pitchFamily="49" charset="0"/>
              </a:rPr>
              <a:t> {</a:t>
            </a:r>
          </a:p>
          <a:p>
            <a:pPr marL="0" indent="0" defTabSz="360000">
              <a:lnSpc>
                <a:spcPct val="107000"/>
              </a:lnSpc>
              <a:buNone/>
            </a:pPr>
            <a:r>
              <a:rPr lang="en-US" sz="2000" dirty="0">
                <a:latin typeface="Consolas" panose="020B0609020204030204" pitchFamily="49" charset="0"/>
              </a:rPr>
              <a:t>	</a:t>
            </a:r>
            <a:r>
              <a:rPr lang="en-US" sz="2000" dirty="0">
                <a:solidFill>
                  <a:srgbClr val="0000FF"/>
                </a:solidFill>
                <a:latin typeface="Consolas" panose="020B0609020204030204" pitchFamily="49" charset="0"/>
              </a:rPr>
              <a:t>char</a:t>
            </a:r>
            <a:r>
              <a:rPr lang="en-US" sz="2000" dirty="0">
                <a:latin typeface="Consolas" panose="020B0609020204030204" pitchFamily="49" charset="0"/>
              </a:rPr>
              <a:t>* </a:t>
            </a:r>
            <a:r>
              <a:rPr lang="en-US" sz="2000" dirty="0" smtClean="0">
                <a:latin typeface="Consolas" panose="020B0609020204030204" pitchFamily="49" charset="0"/>
              </a:rPr>
              <a:t>ptr;</a:t>
            </a:r>
          </a:p>
          <a:p>
            <a:pPr marL="0" indent="0" defTabSz="360000">
              <a:lnSpc>
                <a:spcPct val="107000"/>
              </a:lnSpc>
              <a:buNone/>
            </a:pPr>
            <a:r>
              <a:rPr lang="en-US" sz="2000" dirty="0">
                <a:latin typeface="Consolas" panose="020B0609020204030204" pitchFamily="49" charset="0"/>
              </a:rPr>
              <a:t>	</a:t>
            </a:r>
            <a:r>
              <a:rPr lang="en-US" sz="2000" dirty="0">
                <a:solidFill>
                  <a:srgbClr val="2B91AF"/>
                </a:solidFill>
                <a:latin typeface="Consolas" panose="020B0609020204030204" pitchFamily="49" charset="0"/>
              </a:rPr>
              <a:t>error_code</a:t>
            </a:r>
            <a:r>
              <a:rPr lang="en-US" sz="2000" dirty="0" smtClean="0">
                <a:latin typeface="Consolas" panose="020B0609020204030204" pitchFamily="49" charset="0"/>
              </a:rPr>
              <a:t> ec;</a:t>
            </a:r>
            <a:r>
              <a:rPr lang="en-US" sz="2000" dirty="0">
                <a:solidFill>
                  <a:srgbClr val="008000"/>
                </a:solidFill>
                <a:latin typeface="Consolas" panose="020B0609020204030204" pitchFamily="49" charset="0"/>
              </a:rPr>
              <a:t> </a:t>
            </a:r>
            <a:r>
              <a:rPr lang="en-US" sz="1900" dirty="0">
                <a:solidFill>
                  <a:srgbClr val="008000"/>
                </a:solidFill>
                <a:latin typeface="Consolas" panose="020B0609020204030204" pitchFamily="49" charset="0"/>
              </a:rPr>
              <a:t>/* </a:t>
            </a:r>
            <a:r>
              <a:rPr lang="en-US" sz="1900" dirty="0" smtClean="0">
                <a:solidFill>
                  <a:srgbClr val="008000"/>
                </a:solidFill>
                <a:latin typeface="Consolas" panose="020B0609020204030204" pitchFamily="49" charset="0"/>
              </a:rPr>
              <a:t>Possible value()s:</a:t>
            </a:r>
          </a:p>
          <a:p>
            <a:pPr marL="0" indent="0" defTabSz="360000">
              <a:lnSpc>
                <a:spcPct val="107000"/>
              </a:lnSpc>
              <a:buNone/>
            </a:pPr>
            <a:r>
              <a:rPr lang="en-US" sz="2000" dirty="0">
                <a:latin typeface="Consolas" panose="020B0609020204030204" pitchFamily="49" charset="0"/>
              </a:rPr>
              <a:t>};	</a:t>
            </a:r>
            <a:r>
              <a:rPr lang="en-US" sz="2000" dirty="0">
                <a:solidFill>
                  <a:srgbClr val="008000"/>
                </a:solidFill>
                <a:latin typeface="Consolas" panose="020B0609020204030204" pitchFamily="49" charset="0"/>
              </a:rPr>
              <a:t>	</a:t>
            </a:r>
            <a:r>
              <a:rPr lang="en-US" sz="2000" dirty="0" smtClean="0">
                <a:solidFill>
                  <a:srgbClr val="008000"/>
                </a:solidFill>
                <a:latin typeface="Consolas" panose="020B0609020204030204" pitchFamily="49" charset="0"/>
              </a:rPr>
              <a:t>							</a:t>
            </a:r>
            <a:r>
              <a:rPr lang="en-US" sz="1900" dirty="0" smtClean="0">
                <a:solidFill>
                  <a:srgbClr val="008000"/>
                </a:solidFill>
                <a:latin typeface="Consolas" panose="020B0609020204030204" pitchFamily="49" charset="0"/>
              </a:rPr>
              <a:t>- errc::invalid_argument</a:t>
            </a:r>
            <a:endParaRPr lang="nl-BE" sz="1900" dirty="0">
              <a:solidFill>
                <a:srgbClr val="008000"/>
              </a:solidFill>
              <a:latin typeface="Consolas" panose="020B0609020204030204" pitchFamily="49" charset="0"/>
            </a:endParaRPr>
          </a:p>
          <a:p>
            <a:pPr marL="0" lvl="0" indent="0" defTabSz="360000">
              <a:lnSpc>
                <a:spcPct val="107000"/>
              </a:lnSpc>
              <a:buClr>
                <a:srgbClr val="75BDA7"/>
              </a:buClr>
              <a:buNone/>
            </a:pPr>
            <a:r>
              <a:rPr lang="en-US" sz="1900" dirty="0">
                <a:latin typeface="Consolas" panose="020B0609020204030204" pitchFamily="49" charset="0"/>
              </a:rPr>
              <a:t>						</a:t>
            </a:r>
            <a:r>
              <a:rPr lang="en-US" sz="1900" dirty="0">
                <a:solidFill>
                  <a:srgbClr val="008000"/>
                </a:solidFill>
                <a:latin typeface="Consolas" panose="020B0609020204030204" pitchFamily="49" charset="0"/>
              </a:rPr>
              <a:t>	</a:t>
            </a:r>
            <a:r>
              <a:rPr lang="en-US" sz="1900" dirty="0" smtClean="0">
                <a:solidFill>
                  <a:srgbClr val="008000"/>
                </a:solidFill>
                <a:latin typeface="Consolas" panose="020B0609020204030204" pitchFamily="49" charset="0"/>
              </a:rPr>
              <a:t>		- errc::result_out_of_range</a:t>
            </a:r>
            <a:r>
              <a:rPr lang="en-US" sz="1900" dirty="0">
                <a:solidFill>
                  <a:srgbClr val="008000"/>
                </a:solidFill>
                <a:latin typeface="Consolas" panose="020B0609020204030204" pitchFamily="49" charset="0"/>
              </a:rPr>
              <a:t>		</a:t>
            </a:r>
            <a:r>
              <a:rPr lang="en-US" sz="1900" dirty="0" smtClean="0">
                <a:solidFill>
                  <a:srgbClr val="008000"/>
                </a:solidFill>
                <a:latin typeface="Consolas" panose="020B0609020204030204" pitchFamily="49" charset="0"/>
              </a:rPr>
              <a:t>*/</a:t>
            </a:r>
            <a:endParaRPr lang="nl-BE" sz="1900" dirty="0">
              <a:solidFill>
                <a:srgbClr val="008000"/>
              </a:solidFill>
              <a:latin typeface="Consolas" panose="020B0609020204030204" pitchFamily="49" charset="0"/>
            </a:endParaRPr>
          </a:p>
          <a:p>
            <a:pPr marL="0" indent="0" defTabSz="360000">
              <a:lnSpc>
                <a:spcPct val="107000"/>
              </a:lnSpc>
              <a:buNone/>
            </a:pPr>
            <a:endParaRPr lang="en-US" sz="500" dirty="0" smtClean="0">
              <a:solidFill>
                <a:srgbClr val="2B91AF"/>
              </a:solidFill>
              <a:latin typeface="Consolas" panose="020B0609020204030204" pitchFamily="49" charset="0"/>
            </a:endParaRPr>
          </a:p>
          <a:p>
            <a:pPr marL="0" indent="0" defTabSz="360000">
              <a:lnSpc>
                <a:spcPct val="107000"/>
              </a:lnSpc>
              <a:buNone/>
            </a:pPr>
            <a:r>
              <a:rPr lang="en-US" sz="2000" dirty="0" smtClean="0">
                <a:solidFill>
                  <a:srgbClr val="2B91AF"/>
                </a:solidFill>
                <a:latin typeface="Consolas" panose="020B0609020204030204" pitchFamily="49" charset="0"/>
              </a:rPr>
              <a:t>from_chars_result</a:t>
            </a:r>
            <a:r>
              <a:rPr lang="en-US" sz="2000" dirty="0" smtClean="0">
                <a:latin typeface="Consolas" panose="020B0609020204030204" pitchFamily="49" charset="0"/>
              </a:rPr>
              <a:t> from_chars</a:t>
            </a:r>
          </a:p>
          <a:p>
            <a:pPr marL="0" indent="0" defTabSz="360000">
              <a:lnSpc>
                <a:spcPct val="107000"/>
              </a:lnSpc>
              <a:buNone/>
            </a:pPr>
            <a:r>
              <a:rPr lang="en-US" sz="2000" dirty="0" smtClean="0">
                <a:latin typeface="Consolas" panose="020B0609020204030204" pitchFamily="49" charset="0"/>
              </a:rPr>
              <a:t>(</a:t>
            </a:r>
            <a:r>
              <a:rPr lang="en-US" sz="2000" dirty="0" smtClean="0">
                <a:solidFill>
                  <a:srgbClr val="0000FF"/>
                </a:solidFill>
                <a:latin typeface="Consolas" panose="020B0609020204030204" pitchFamily="49" charset="0"/>
              </a:rPr>
              <a:t>char</a:t>
            </a:r>
            <a:r>
              <a:rPr lang="en-US" sz="2000" dirty="0">
                <a:latin typeface="Consolas" panose="020B0609020204030204" pitchFamily="49" charset="0"/>
              </a:rPr>
              <a:t>* begin, </a:t>
            </a:r>
            <a:r>
              <a:rPr lang="en-US" sz="2000" dirty="0">
                <a:solidFill>
                  <a:srgbClr val="0000FF"/>
                </a:solidFill>
                <a:latin typeface="Consolas" panose="020B0609020204030204" pitchFamily="49" charset="0"/>
              </a:rPr>
              <a:t>char</a:t>
            </a:r>
            <a:r>
              <a:rPr lang="en-US" sz="2000" dirty="0">
                <a:latin typeface="Consolas" panose="020B0609020204030204" pitchFamily="49" charset="0"/>
              </a:rPr>
              <a:t>* end, </a:t>
            </a:r>
            <a:r>
              <a:rPr lang="en-US" sz="2000" i="1" dirty="0" smtClean="0">
                <a:latin typeface="Consolas" panose="020B0609020204030204" pitchFamily="49" charset="0"/>
              </a:rPr>
              <a:t>IntegerT</a:t>
            </a:r>
            <a:r>
              <a:rPr lang="en-US" sz="2000" dirty="0" smtClean="0">
                <a:latin typeface="Consolas" panose="020B0609020204030204" pitchFamily="49" charset="0"/>
              </a:rPr>
              <a:t>&amp; </a:t>
            </a:r>
            <a:r>
              <a:rPr lang="en-US" sz="2000" dirty="0">
                <a:latin typeface="Consolas" panose="020B0609020204030204" pitchFamily="49" charset="0"/>
              </a:rPr>
              <a:t>value, </a:t>
            </a:r>
            <a:r>
              <a:rPr lang="en-US" sz="2000" dirty="0">
                <a:solidFill>
                  <a:srgbClr val="0000FF"/>
                </a:solidFill>
                <a:latin typeface="Consolas" panose="020B0609020204030204" pitchFamily="49" charset="0"/>
              </a:rPr>
              <a:t>int</a:t>
            </a:r>
            <a:r>
              <a:rPr lang="en-US" sz="2000" dirty="0">
                <a:latin typeface="Consolas" panose="020B0609020204030204" pitchFamily="49" charset="0"/>
              </a:rPr>
              <a:t> base = 10</a:t>
            </a:r>
            <a:r>
              <a:rPr lang="en-US" sz="2000" dirty="0" smtClean="0">
                <a:latin typeface="Consolas" panose="020B0609020204030204" pitchFamily="49" charset="0"/>
              </a:rPr>
              <a:t>);</a:t>
            </a:r>
            <a:endParaRPr lang="en-US" sz="2000" dirty="0">
              <a:latin typeface="Consolas" panose="020B0609020204030204" pitchFamily="49" charset="0"/>
            </a:endParaRPr>
          </a:p>
        </p:txBody>
      </p:sp>
      <p:sp>
        <p:nvSpPr>
          <p:cNvPr id="10" name="Content Placeholder 2"/>
          <p:cNvSpPr txBox="1">
            <a:spLocks/>
          </p:cNvSpPr>
          <p:nvPr/>
        </p:nvSpPr>
        <p:spPr>
          <a:xfrm>
            <a:off x="457200" y="4653136"/>
            <a:ext cx="8229600" cy="1921400"/>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Font typeface="Georgia"/>
              <a:buNone/>
            </a:pPr>
            <a:r>
              <a:rPr lang="en-US" sz="2000" dirty="0">
                <a:latin typeface="Consolas" panose="020B0609020204030204" pitchFamily="49" charset="0"/>
              </a:rPr>
              <a:t>s</a:t>
            </a:r>
            <a:r>
              <a:rPr lang="en-US" sz="2000" dirty="0" smtClean="0">
                <a:latin typeface="Consolas" panose="020B0609020204030204" pitchFamily="49" charset="0"/>
              </a:rPr>
              <a:t>td::</a:t>
            </a:r>
            <a:r>
              <a:rPr lang="en-US" sz="2000" dirty="0" smtClean="0">
                <a:solidFill>
                  <a:srgbClr val="2B91AF"/>
                </a:solidFill>
                <a:latin typeface="Consolas" panose="020B0609020204030204" pitchFamily="49" charset="0"/>
              </a:rPr>
              <a:t>string </a:t>
            </a:r>
            <a:r>
              <a:rPr lang="en-US" sz="2000" dirty="0" smtClean="0">
                <a:latin typeface="Consolas" panose="020B0609020204030204" pitchFamily="49" charset="0"/>
              </a:rPr>
              <a:t>in = </a:t>
            </a:r>
            <a:r>
              <a:rPr lang="en-US" sz="2000" dirty="0" smtClean="0">
                <a:solidFill>
                  <a:srgbClr val="A31515"/>
                </a:solidFill>
                <a:latin typeface="Consolas" panose="020B0609020204030204" pitchFamily="49" charset="0"/>
              </a:rPr>
              <a:t>"12345-67890blah"</a:t>
            </a:r>
            <a:r>
              <a:rPr lang="en-US" sz="2000" dirty="0" smtClean="0">
                <a:latin typeface="Consolas" panose="020B0609020204030204" pitchFamily="49" charset="0"/>
              </a:rPr>
              <a:t>;</a:t>
            </a:r>
          </a:p>
          <a:p>
            <a:pPr marL="0" indent="0" defTabSz="360000">
              <a:lnSpc>
                <a:spcPct val="107000"/>
              </a:lnSpc>
              <a:buFont typeface="Georgia"/>
              <a:buNone/>
            </a:pPr>
            <a:r>
              <a:rPr lang="en-US" sz="2000" dirty="0" smtClean="0">
                <a:solidFill>
                  <a:srgbClr val="0000FF"/>
                </a:solidFill>
                <a:latin typeface="Consolas" panose="020B0609020204030204" pitchFamily="49" charset="0"/>
              </a:rPr>
              <a:t>char</a:t>
            </a:r>
            <a:r>
              <a:rPr lang="en-US" sz="2000" dirty="0" smtClean="0">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smtClean="0">
                <a:latin typeface="Consolas" panose="020B0609020204030204" pitchFamily="49" charset="0"/>
              </a:rPr>
              <a:t> end = &amp;in.back();</a:t>
            </a:r>
          </a:p>
          <a:p>
            <a:pPr marL="0" indent="0" defTabSz="360000">
              <a:lnSpc>
                <a:spcPct val="107000"/>
              </a:lnSpc>
              <a:buFont typeface="Georgia"/>
              <a:buNone/>
            </a:pPr>
            <a:r>
              <a:rPr lang="en-US" sz="2000" dirty="0">
                <a:solidFill>
                  <a:srgbClr val="0000FF"/>
                </a:solidFill>
                <a:latin typeface="Consolas" panose="020B0609020204030204" pitchFamily="49" charset="0"/>
              </a:rPr>
              <a:t>int</a:t>
            </a:r>
            <a:r>
              <a:rPr lang="en-US" sz="2000" dirty="0" smtClean="0">
                <a:latin typeface="Consolas" panose="020B0609020204030204" pitchFamily="49" charset="0"/>
              </a:rPr>
              <a:t> i; </a:t>
            </a:r>
            <a:r>
              <a:rPr lang="en-US" sz="2000" dirty="0">
                <a:solidFill>
                  <a:srgbClr val="0000FF"/>
                </a:solidFill>
                <a:latin typeface="Consolas" panose="020B0609020204030204" pitchFamily="49" charset="0"/>
              </a:rPr>
              <a:t>long</a:t>
            </a:r>
            <a:r>
              <a:rPr lang="en-US" sz="2000" dirty="0" smtClean="0">
                <a:latin typeface="Consolas" panose="020B0609020204030204" pitchFamily="49" charset="0"/>
              </a:rPr>
              <a:t> l;</a:t>
            </a:r>
          </a:p>
          <a:p>
            <a:pPr marL="0" indent="0" defTabSz="360000">
              <a:lnSpc>
                <a:spcPct val="107000"/>
              </a:lnSpc>
              <a:buFont typeface="Georgia"/>
              <a:buNone/>
            </a:pPr>
            <a:r>
              <a:rPr lang="en-US" sz="2000" dirty="0">
                <a:solidFill>
                  <a:srgbClr val="0000FF"/>
                </a:solidFill>
                <a:latin typeface="Consolas" panose="020B0609020204030204" pitchFamily="49" charset="0"/>
              </a:rPr>
              <a:t>auto</a:t>
            </a:r>
            <a:r>
              <a:rPr lang="en-US" sz="2000" dirty="0" smtClean="0">
                <a:latin typeface="Consolas" panose="020B0609020204030204" pitchFamily="49" charset="0"/>
              </a:rPr>
              <a:t> [ptr, ec] = std::from_chars(in.data(), end, i);</a:t>
            </a:r>
          </a:p>
          <a:p>
            <a:pPr marL="0" indent="0" defTabSz="360000">
              <a:lnSpc>
                <a:spcPct val="107000"/>
              </a:lnSpc>
              <a:buFont typeface="Georgia"/>
              <a:buNone/>
            </a:pPr>
            <a:r>
              <a:rPr lang="en-US" sz="2000" dirty="0">
                <a:solidFill>
                  <a:srgbClr val="0000FF"/>
                </a:solidFill>
                <a:latin typeface="Consolas" panose="020B0609020204030204" pitchFamily="49" charset="0"/>
              </a:rPr>
              <a:t>if</a:t>
            </a:r>
            <a:r>
              <a:rPr lang="en-US" sz="2000" dirty="0" smtClean="0">
                <a:latin typeface="Consolas" panose="020B0609020204030204" pitchFamily="49" charset="0"/>
              </a:rPr>
              <a:t> (!ec) std::from_chars(ptr, end, l);</a:t>
            </a:r>
          </a:p>
        </p:txBody>
      </p:sp>
      <p:sp>
        <p:nvSpPr>
          <p:cNvPr id="5" name="Rectangle 4"/>
          <p:cNvSpPr/>
          <p:nvPr/>
        </p:nvSpPr>
        <p:spPr>
          <a:xfrm>
            <a:off x="734956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&lt;utility&gt;</a:t>
            </a:r>
            <a:endParaRPr lang="en-GB" dirty="0">
              <a:solidFill>
                <a:schemeClr val="accent1">
                  <a:lumMod val="75000"/>
                </a:schemeClr>
              </a:solidFill>
            </a:endParaRPr>
          </a:p>
        </p:txBody>
      </p:sp>
    </p:spTree>
    <p:extLst>
      <p:ext uri="{BB962C8B-B14F-4D97-AF65-F5344CB8AC3E}">
        <p14:creationId xmlns:p14="http://schemas.microsoft.com/office/powerpoint/2010/main" val="107169906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Floating-Point Number Parsing</a:t>
            </a:r>
            <a:endParaRPr lang="nl-BE" dirty="0"/>
          </a:p>
        </p:txBody>
      </p:sp>
      <p:sp>
        <p:nvSpPr>
          <p:cNvPr id="3" name="Content Placeholder 2"/>
          <p:cNvSpPr>
            <a:spLocks noGrp="1"/>
          </p:cNvSpPr>
          <p:nvPr>
            <p:ph idx="1"/>
          </p:nvPr>
        </p:nvSpPr>
        <p:spPr>
          <a:xfrm>
            <a:off x="457200" y="1700808"/>
            <a:ext cx="8229600" cy="4873728"/>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latin typeface="Consolas" panose="020B0609020204030204" pitchFamily="49" charset="0"/>
              </a:rPr>
              <a:t> </a:t>
            </a:r>
            <a:r>
              <a:rPr lang="en-US" sz="2000" dirty="0" smtClean="0">
                <a:solidFill>
                  <a:srgbClr val="2B91AF"/>
                </a:solidFill>
                <a:latin typeface="Consolas" panose="020B0609020204030204" pitchFamily="49" charset="0"/>
              </a:rPr>
              <a:t>from_chars_result</a:t>
            </a:r>
            <a:r>
              <a:rPr lang="en-US" sz="2000" dirty="0">
                <a:latin typeface="Consolas" panose="020B0609020204030204" pitchFamily="49" charset="0"/>
              </a:rPr>
              <a:t>;</a:t>
            </a:r>
          </a:p>
          <a:p>
            <a:pPr marL="0" indent="0" defTabSz="360000">
              <a:lnSpc>
                <a:spcPct val="107000"/>
              </a:lnSpc>
              <a:buNone/>
            </a:pPr>
            <a:r>
              <a:rPr lang="en-US" sz="2000" dirty="0" smtClean="0">
                <a:solidFill>
                  <a:srgbClr val="0000FF"/>
                </a:solidFill>
                <a:latin typeface="Consolas" panose="020B0609020204030204" pitchFamily="49" charset="0"/>
              </a:rPr>
              <a:t>enum class </a:t>
            </a:r>
            <a:r>
              <a:rPr lang="en-US" sz="2000" dirty="0" smtClean="0">
                <a:solidFill>
                  <a:srgbClr val="2B91AF"/>
                </a:solidFill>
                <a:latin typeface="Consolas" panose="020B0609020204030204" pitchFamily="49" charset="0"/>
              </a:rPr>
              <a:t>chars_format</a:t>
            </a:r>
            <a:r>
              <a:rPr lang="en-US" sz="2000" dirty="0" smtClean="0">
                <a:latin typeface="Consolas" panose="020B0609020204030204" pitchFamily="49" charset="0"/>
              </a:rPr>
              <a:t>;</a:t>
            </a:r>
          </a:p>
          <a:p>
            <a:pPr marL="0" indent="0" defTabSz="360000">
              <a:lnSpc>
                <a:spcPct val="107000"/>
              </a:lnSpc>
              <a:buNone/>
            </a:pPr>
            <a:endParaRPr lang="en-US" sz="2000" dirty="0">
              <a:latin typeface="Consolas" panose="020B0609020204030204" pitchFamily="49" charset="0"/>
            </a:endParaRPr>
          </a:p>
          <a:p>
            <a:pPr marL="0" indent="0" defTabSz="360000">
              <a:lnSpc>
                <a:spcPct val="107000"/>
              </a:lnSpc>
              <a:buNone/>
            </a:pPr>
            <a:r>
              <a:rPr lang="en-US" sz="2000" dirty="0" smtClean="0">
                <a:solidFill>
                  <a:srgbClr val="2B91AF"/>
                </a:solidFill>
                <a:latin typeface="Consolas" panose="020B0609020204030204" pitchFamily="49" charset="0"/>
              </a:rPr>
              <a:t>from_chars_result</a:t>
            </a:r>
            <a:r>
              <a:rPr lang="en-US" sz="2000" dirty="0" smtClean="0">
                <a:latin typeface="Consolas" panose="020B0609020204030204" pitchFamily="49" charset="0"/>
              </a:rPr>
              <a:t> from_chars(</a:t>
            </a:r>
            <a:r>
              <a:rPr lang="en-US" sz="2000" dirty="0" smtClean="0">
                <a:solidFill>
                  <a:srgbClr val="0000FF"/>
                </a:solidFill>
                <a:latin typeface="Consolas" panose="020B0609020204030204" pitchFamily="49" charset="0"/>
              </a:rPr>
              <a:t>char</a:t>
            </a:r>
            <a:r>
              <a:rPr lang="en-US" sz="2000" dirty="0" smtClean="0">
                <a:latin typeface="Consolas" panose="020B0609020204030204" pitchFamily="49" charset="0"/>
              </a:rPr>
              <a:t>* begin, </a:t>
            </a:r>
            <a:r>
              <a:rPr lang="en-US" sz="2000" dirty="0" smtClean="0">
                <a:solidFill>
                  <a:srgbClr val="0000FF"/>
                </a:solidFill>
                <a:latin typeface="Consolas" panose="020B0609020204030204" pitchFamily="49" charset="0"/>
              </a:rPr>
              <a:t>char</a:t>
            </a:r>
            <a:r>
              <a:rPr lang="en-US" sz="2000" dirty="0" smtClean="0">
                <a:latin typeface="Consolas" panose="020B0609020204030204" pitchFamily="49" charset="0"/>
              </a:rPr>
              <a:t>* end,</a:t>
            </a:r>
          </a:p>
          <a:p>
            <a:pPr marL="0" indent="0" defTabSz="360000">
              <a:lnSpc>
                <a:spcPct val="107000"/>
              </a:lnSpc>
              <a:buNone/>
            </a:pPr>
            <a:r>
              <a:rPr lang="en-US" sz="2000" i="1" dirty="0" smtClean="0">
                <a:latin typeface="Consolas" panose="020B0609020204030204" pitchFamily="49" charset="0"/>
              </a:rPr>
              <a:t>	FloatT</a:t>
            </a:r>
            <a:r>
              <a:rPr lang="en-US" sz="2000" dirty="0" smtClean="0">
                <a:latin typeface="Consolas" panose="020B0609020204030204" pitchFamily="49" charset="0"/>
              </a:rPr>
              <a:t>&amp; val, </a:t>
            </a:r>
            <a:r>
              <a:rPr lang="en-US" sz="2000" dirty="0" smtClean="0">
                <a:solidFill>
                  <a:srgbClr val="2B91AF"/>
                </a:solidFill>
                <a:latin typeface="Consolas" panose="020B0609020204030204" pitchFamily="49" charset="0"/>
              </a:rPr>
              <a:t>chars_format </a:t>
            </a:r>
            <a:r>
              <a:rPr lang="en-US" sz="2000" dirty="0" smtClean="0">
                <a:latin typeface="Consolas" panose="020B0609020204030204" pitchFamily="49" charset="0"/>
              </a:rPr>
              <a:t>fmt = </a:t>
            </a:r>
            <a:r>
              <a:rPr lang="en-US" sz="2000" dirty="0" smtClean="0">
                <a:solidFill>
                  <a:srgbClr val="2B91AF"/>
                </a:solidFill>
                <a:latin typeface="Consolas" panose="020B0609020204030204" pitchFamily="49" charset="0"/>
              </a:rPr>
              <a:t>chars_format</a:t>
            </a:r>
            <a:r>
              <a:rPr lang="en-US" sz="2000" dirty="0" smtClean="0">
                <a:latin typeface="Consolas" panose="020B0609020204030204" pitchFamily="49" charset="0"/>
              </a:rPr>
              <a:t>::</a:t>
            </a:r>
            <a:r>
              <a:rPr lang="en-US" sz="2000" dirty="0">
                <a:solidFill>
                  <a:srgbClr val="6F008A"/>
                </a:solidFill>
                <a:latin typeface="Consolas" panose="020B0609020204030204" pitchFamily="49" charset="0"/>
                <a:ea typeface="MS Mincho" panose="02020609040205080304" pitchFamily="49" charset="-128"/>
              </a:rPr>
              <a:t>general</a:t>
            </a:r>
            <a:r>
              <a:rPr lang="en-US" sz="2000" dirty="0" smtClean="0">
                <a:latin typeface="Consolas" panose="020B0609020204030204" pitchFamily="49" charset="0"/>
              </a:rPr>
              <a:t>);</a:t>
            </a:r>
            <a:endParaRPr lang="en-US" sz="2000" dirty="0">
              <a:latin typeface="Consolas" panose="020B0609020204030204" pitchFamily="49" charset="0"/>
            </a:endParaRPr>
          </a:p>
        </p:txBody>
      </p:sp>
      <p:sp>
        <p:nvSpPr>
          <p:cNvPr id="4" name="Rectangle 3"/>
          <p:cNvSpPr/>
          <p:nvPr/>
        </p:nvSpPr>
        <p:spPr>
          <a:xfrm>
            <a:off x="734956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&lt;utility&gt;</a:t>
            </a:r>
            <a:endParaRPr lang="en-GB" dirty="0">
              <a:solidFill>
                <a:schemeClr val="accent1">
                  <a:lumMod val="75000"/>
                </a:schemeClr>
              </a:solidFill>
            </a:endParaRPr>
          </a:p>
        </p:txBody>
      </p:sp>
    </p:spTree>
    <p:extLst>
      <p:ext uri="{BB962C8B-B14F-4D97-AF65-F5344CB8AC3E}">
        <p14:creationId xmlns:p14="http://schemas.microsoft.com/office/powerpoint/2010/main" val="36031174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Miscellaneous</a:t>
            </a:r>
          </a:p>
        </p:txBody>
      </p:sp>
    </p:spTree>
    <p:extLst>
      <p:ext uri="{BB962C8B-B14F-4D97-AF65-F5344CB8AC3E}">
        <p14:creationId xmlns:p14="http://schemas.microsoft.com/office/powerpoint/2010/main" val="410183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New “Special” Mathematical Functions</a:t>
            </a:r>
            <a:endParaRPr lang="nl-BE" dirty="0"/>
          </a:p>
        </p:txBody>
      </p:sp>
      <p:sp>
        <p:nvSpPr>
          <p:cNvPr id="3" name="Content Placeholder 2"/>
          <p:cNvSpPr>
            <a:spLocks noGrp="1"/>
          </p:cNvSpPr>
          <p:nvPr>
            <p:ph idx="1"/>
          </p:nvPr>
        </p:nvSpPr>
        <p:spPr>
          <a:xfrm>
            <a:off x="457200" y="1700808"/>
            <a:ext cx="8435280" cy="4873728"/>
          </a:xfrm>
        </p:spPr>
        <p:txBody>
          <a:bodyPr>
            <a:normAutofit fontScale="85000" lnSpcReduction="10000"/>
          </a:bodyPr>
          <a:lstStyle/>
          <a:p>
            <a:r>
              <a:rPr lang="nl-BE" sz="3000" dirty="0" smtClean="0"/>
              <a:t>Bessel functions:		</a:t>
            </a:r>
            <a:r>
              <a:rPr lang="nl-BE" sz="2600" dirty="0" smtClean="0">
                <a:latin typeface="Consolas" panose="020B0609020204030204" pitchFamily="49" charset="0"/>
              </a:rPr>
              <a:t>bessel_J</a:t>
            </a:r>
            <a:r>
              <a:rPr lang="nl-BE" sz="3000" dirty="0" smtClean="0"/>
              <a:t>, </a:t>
            </a:r>
            <a:r>
              <a:rPr lang="nl-BE" sz="2600" dirty="0" smtClean="0">
                <a:latin typeface="Consolas" panose="020B0609020204030204" pitchFamily="49" charset="0"/>
              </a:rPr>
              <a:t>neumann_N</a:t>
            </a:r>
            <a:r>
              <a:rPr lang="nl-BE" sz="3000" dirty="0" smtClean="0"/>
              <a:t>, </a:t>
            </a:r>
            <a:r>
              <a:rPr lang="nl-BE" sz="2600" dirty="0" smtClean="0">
                <a:latin typeface="Consolas" panose="020B0609020204030204" pitchFamily="49" charset="0"/>
              </a:rPr>
              <a:t>bessel_I</a:t>
            </a:r>
            <a:r>
              <a:rPr lang="nl-BE" sz="3000" dirty="0" smtClean="0"/>
              <a:t>, 					</a:t>
            </a:r>
            <a:r>
              <a:rPr lang="nl-BE" sz="2600" dirty="0" smtClean="0">
                <a:latin typeface="Consolas" panose="020B0609020204030204" pitchFamily="49" charset="0"/>
              </a:rPr>
              <a:t>bessel_K</a:t>
            </a:r>
            <a:r>
              <a:rPr lang="nl-BE" sz="3000" dirty="0" smtClean="0"/>
              <a:t>,</a:t>
            </a:r>
            <a:r>
              <a:rPr lang="nl-BE" sz="3000" dirty="0"/>
              <a:t> </a:t>
            </a:r>
            <a:r>
              <a:rPr lang="nl-BE" sz="2600" dirty="0" smtClean="0">
                <a:latin typeface="Consolas" panose="020B0609020204030204" pitchFamily="49" charset="0"/>
              </a:rPr>
              <a:t>bessel_j</a:t>
            </a:r>
            <a:r>
              <a:rPr lang="nl-BE" sz="3000" dirty="0" smtClean="0"/>
              <a:t>, </a:t>
            </a:r>
            <a:r>
              <a:rPr lang="nl-BE" sz="2600" dirty="0">
                <a:latin typeface="Consolas" panose="020B0609020204030204" pitchFamily="49" charset="0"/>
              </a:rPr>
              <a:t>neumann_n</a:t>
            </a:r>
          </a:p>
          <a:p>
            <a:r>
              <a:rPr lang="nl-BE" sz="3000" dirty="0" smtClean="0"/>
              <a:t>Legendre polynomials</a:t>
            </a:r>
            <a:r>
              <a:rPr lang="nl-BE" sz="3000" dirty="0"/>
              <a:t>: </a:t>
            </a:r>
            <a:r>
              <a:rPr lang="nl-BE" sz="3000" dirty="0" smtClean="0"/>
              <a:t>	</a:t>
            </a:r>
            <a:r>
              <a:rPr lang="nl-BE" sz="2600" dirty="0" smtClean="0">
                <a:latin typeface="Consolas" panose="020B0609020204030204" pitchFamily="49" charset="0"/>
              </a:rPr>
              <a:t>legendre_Pl</a:t>
            </a:r>
            <a:r>
              <a:rPr lang="nl-BE" sz="3000" dirty="0"/>
              <a:t>, </a:t>
            </a:r>
            <a:r>
              <a:rPr lang="nl-BE" sz="2600" dirty="0">
                <a:latin typeface="Consolas" panose="020B0609020204030204" pitchFamily="49" charset="0"/>
              </a:rPr>
              <a:t>legendre_Plm</a:t>
            </a:r>
          </a:p>
          <a:p>
            <a:r>
              <a:rPr lang="nl-BE" sz="3000" dirty="0" smtClean="0"/>
              <a:t>Spherical harmonics: 	</a:t>
            </a:r>
            <a:r>
              <a:rPr lang="nl-BE" sz="2600" dirty="0" smtClean="0">
                <a:latin typeface="Consolas" panose="020B0609020204030204" pitchFamily="49" charset="0"/>
              </a:rPr>
              <a:t>sph_Y</a:t>
            </a:r>
            <a:endParaRPr lang="nl-BE" sz="2600" dirty="0">
              <a:latin typeface="Consolas" panose="020B0609020204030204" pitchFamily="49" charset="0"/>
            </a:endParaRPr>
          </a:p>
          <a:p>
            <a:r>
              <a:rPr lang="nl-BE" sz="3000" dirty="0" smtClean="0"/>
              <a:t>Hermite polynomials</a:t>
            </a:r>
            <a:r>
              <a:rPr lang="nl-BE" sz="3000" dirty="0"/>
              <a:t>: </a:t>
            </a:r>
            <a:r>
              <a:rPr lang="nl-BE" sz="3000" dirty="0" smtClean="0"/>
              <a:t>	</a:t>
            </a:r>
            <a:r>
              <a:rPr lang="nl-BE" sz="2600" dirty="0" smtClean="0">
                <a:latin typeface="Consolas" panose="020B0609020204030204" pitchFamily="49" charset="0"/>
              </a:rPr>
              <a:t>hermite</a:t>
            </a:r>
            <a:endParaRPr lang="nl-BE" sz="2600" dirty="0">
              <a:latin typeface="Consolas" panose="020B0609020204030204" pitchFamily="49" charset="0"/>
            </a:endParaRPr>
          </a:p>
          <a:p>
            <a:r>
              <a:rPr lang="nl-BE" sz="3000" dirty="0" smtClean="0"/>
              <a:t>Laguerre polynomials</a:t>
            </a:r>
            <a:r>
              <a:rPr lang="nl-BE" sz="3000" dirty="0"/>
              <a:t>: </a:t>
            </a:r>
            <a:r>
              <a:rPr lang="nl-BE" sz="3000" dirty="0" smtClean="0"/>
              <a:t>	</a:t>
            </a:r>
            <a:r>
              <a:rPr lang="nl-BE" sz="2600" dirty="0" smtClean="0">
                <a:latin typeface="Consolas" panose="020B0609020204030204" pitchFamily="49" charset="0"/>
              </a:rPr>
              <a:t>laguerre_0</a:t>
            </a:r>
            <a:r>
              <a:rPr lang="nl-BE" sz="3000" dirty="0"/>
              <a:t>, </a:t>
            </a:r>
            <a:r>
              <a:rPr lang="nl-BE" sz="2600" dirty="0">
                <a:latin typeface="Consolas" panose="020B0609020204030204" pitchFamily="49" charset="0"/>
              </a:rPr>
              <a:t>laguerre_m</a:t>
            </a:r>
          </a:p>
          <a:p>
            <a:r>
              <a:rPr lang="nl-BE" sz="3000" dirty="0" smtClean="0"/>
              <a:t>Hypergeometric functions:  </a:t>
            </a:r>
            <a:r>
              <a:rPr lang="nl-BE" sz="2600" dirty="0" smtClean="0">
                <a:latin typeface="Consolas" panose="020B0609020204030204" pitchFamily="49" charset="0"/>
              </a:rPr>
              <a:t>hyperg_2F1</a:t>
            </a:r>
            <a:r>
              <a:rPr lang="nl-BE" sz="3000" dirty="0"/>
              <a:t>, </a:t>
            </a:r>
            <a:r>
              <a:rPr lang="nl-BE" sz="2600" dirty="0">
                <a:latin typeface="Consolas" panose="020B0609020204030204" pitchFamily="49" charset="0"/>
              </a:rPr>
              <a:t>hyperg_1F1</a:t>
            </a:r>
          </a:p>
          <a:p>
            <a:r>
              <a:rPr lang="nl-BE" sz="3000" dirty="0" smtClean="0"/>
              <a:t>Elliptic integrals</a:t>
            </a:r>
            <a:r>
              <a:rPr lang="nl-BE" sz="3000" dirty="0"/>
              <a:t>: </a:t>
            </a:r>
            <a:r>
              <a:rPr lang="nl-BE" sz="3000" dirty="0" smtClean="0"/>
              <a:t>		</a:t>
            </a:r>
            <a:r>
              <a:rPr lang="nl-BE" sz="2600" dirty="0" smtClean="0">
                <a:latin typeface="Consolas" panose="020B0609020204030204" pitchFamily="49" charset="0"/>
              </a:rPr>
              <a:t>ellint_F</a:t>
            </a:r>
            <a:r>
              <a:rPr lang="nl-BE" sz="3000" dirty="0"/>
              <a:t>, </a:t>
            </a:r>
            <a:r>
              <a:rPr lang="nl-BE" sz="2600" dirty="0">
                <a:latin typeface="Consolas" panose="020B0609020204030204" pitchFamily="49" charset="0"/>
              </a:rPr>
              <a:t>ellint_K</a:t>
            </a:r>
            <a:r>
              <a:rPr lang="nl-BE" sz="3000" dirty="0" smtClean="0"/>
              <a:t>, </a:t>
            </a:r>
            <a:r>
              <a:rPr lang="nl-BE" sz="2600" dirty="0">
                <a:latin typeface="Consolas" panose="020B0609020204030204" pitchFamily="49" charset="0"/>
              </a:rPr>
              <a:t>ellint_E</a:t>
            </a:r>
            <a:r>
              <a:rPr lang="nl-BE" sz="3000" dirty="0" smtClean="0"/>
              <a:t>, </a:t>
            </a:r>
            <a:br>
              <a:rPr lang="nl-BE" sz="3000" dirty="0" smtClean="0"/>
            </a:br>
            <a:r>
              <a:rPr lang="nl-BE" sz="3000" dirty="0" smtClean="0"/>
              <a:t>				</a:t>
            </a:r>
            <a:r>
              <a:rPr lang="nl-BE" sz="2600" dirty="0" smtClean="0">
                <a:latin typeface="Consolas" panose="020B0609020204030204" pitchFamily="49" charset="0"/>
              </a:rPr>
              <a:t>ellint_E2</a:t>
            </a:r>
            <a:r>
              <a:rPr lang="nl-BE" sz="3000" dirty="0" smtClean="0"/>
              <a:t>, </a:t>
            </a:r>
            <a:r>
              <a:rPr lang="nl-BE" sz="2600" dirty="0" smtClean="0">
                <a:latin typeface="Consolas" panose="020B0609020204030204" pitchFamily="49" charset="0"/>
              </a:rPr>
              <a:t>ellint_P</a:t>
            </a:r>
            <a:r>
              <a:rPr lang="nl-BE" sz="3000" dirty="0" smtClean="0"/>
              <a:t>, </a:t>
            </a:r>
            <a:r>
              <a:rPr lang="nl-BE" sz="2600" dirty="0" smtClean="0">
                <a:latin typeface="Consolas" panose="020B0609020204030204" pitchFamily="49" charset="0"/>
              </a:rPr>
              <a:t>ellint_P2</a:t>
            </a:r>
            <a:endParaRPr lang="nl-BE" sz="3000" dirty="0" smtClean="0"/>
          </a:p>
          <a:p>
            <a:r>
              <a:rPr lang="nl-BE" sz="3000" dirty="0" smtClean="0"/>
              <a:t>Beta function: 		</a:t>
            </a:r>
            <a:r>
              <a:rPr lang="nl-BE" sz="2600" dirty="0" smtClean="0">
                <a:latin typeface="Consolas" panose="020B0609020204030204" pitchFamily="49" charset="0"/>
              </a:rPr>
              <a:t>beta</a:t>
            </a:r>
            <a:endParaRPr lang="nl-BE" sz="2600" dirty="0">
              <a:latin typeface="Consolas" panose="020B0609020204030204" pitchFamily="49" charset="0"/>
            </a:endParaRPr>
          </a:p>
          <a:p>
            <a:r>
              <a:rPr lang="nl-BE" sz="3000" dirty="0" smtClean="0"/>
              <a:t>Exponential integral: 	</a:t>
            </a:r>
            <a:r>
              <a:rPr lang="nl-BE" sz="2600" dirty="0" smtClean="0">
                <a:latin typeface="Consolas" panose="020B0609020204030204" pitchFamily="49" charset="0"/>
              </a:rPr>
              <a:t>ei</a:t>
            </a:r>
            <a:endParaRPr lang="nl-BE" sz="2600" dirty="0">
              <a:latin typeface="Consolas" panose="020B0609020204030204" pitchFamily="49" charset="0"/>
            </a:endParaRPr>
          </a:p>
          <a:p>
            <a:r>
              <a:rPr lang="nl-BE" sz="3000" dirty="0" smtClean="0"/>
              <a:t>Riemann zeta function: 	</a:t>
            </a:r>
            <a:r>
              <a:rPr lang="nl-BE" sz="2600" dirty="0" smtClean="0">
                <a:latin typeface="Consolas" panose="020B0609020204030204" pitchFamily="49" charset="0"/>
              </a:rPr>
              <a:t>zeta</a:t>
            </a:r>
            <a:endParaRPr lang="nl-BE" sz="3000" dirty="0" smtClean="0"/>
          </a:p>
        </p:txBody>
      </p:sp>
      <p:sp>
        <p:nvSpPr>
          <p:cNvPr id="5" name="Rectangle 4"/>
          <p:cNvSpPr/>
          <p:nvPr/>
        </p:nvSpPr>
        <p:spPr>
          <a:xfrm>
            <a:off x="7956376"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&lt;cmath&gt;</a:t>
            </a:r>
            <a:endParaRPr lang="en-GB" dirty="0">
              <a:solidFill>
                <a:schemeClr val="accent1">
                  <a:lumMod val="75000"/>
                </a:schemeClr>
              </a:solidFill>
            </a:endParaRPr>
          </a:p>
        </p:txBody>
      </p:sp>
    </p:spTree>
    <p:extLst>
      <p:ext uri="{BB962C8B-B14F-4D97-AF65-F5344CB8AC3E}">
        <p14:creationId xmlns:p14="http://schemas.microsoft.com/office/powerpoint/2010/main" val="15788754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Non-const data() </a:t>
            </a:r>
            <a:r>
              <a:rPr lang="nl-BE" dirty="0" smtClean="0"/>
              <a:t>for std::string</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string</a:t>
            </a:r>
            <a:r>
              <a:rPr lang="nl-BE" sz="2000" dirty="0" smtClean="0">
                <a:latin typeface="Consolas" panose="020B0609020204030204" pitchFamily="49" charset="0"/>
              </a:rPr>
              <a:t> name = </a:t>
            </a:r>
            <a:r>
              <a:rPr lang="nl-BE" sz="2000" dirty="0" smtClean="0">
                <a:solidFill>
                  <a:srgbClr val="008000"/>
                </a:solidFill>
                <a:latin typeface="Consolas" panose="020B0609020204030204" pitchFamily="49" charset="0"/>
              </a:rPr>
              <a:t>/* ... */</a:t>
            </a:r>
            <a:r>
              <a:rPr lang="nl-BE" sz="2000" dirty="0" smtClean="0">
                <a:latin typeface="Consolas" panose="020B0609020204030204" pitchFamily="49" charset="0"/>
              </a:rPr>
              <a:t>;</a:t>
            </a:r>
          </a:p>
          <a:p>
            <a:pPr marL="0" indent="0" defTabSz="360000">
              <a:lnSpc>
                <a:spcPct val="107000"/>
              </a:lnSpc>
              <a:buNone/>
            </a:pP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8000"/>
                </a:solidFill>
                <a:latin typeface="Consolas" panose="020B0609020204030204" pitchFamily="49" charset="0"/>
              </a:rPr>
              <a:t>// C++14</a:t>
            </a:r>
            <a:endParaRPr lang="nl-BE" sz="2000" dirty="0" smtClean="0">
              <a:solidFill>
                <a:srgbClr val="0000FF"/>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char</a:t>
            </a:r>
            <a:r>
              <a:rPr lang="nl-BE" sz="2000" dirty="0" smtClean="0">
                <a:solidFill>
                  <a:srgbClr val="000000"/>
                </a:solidFill>
                <a:latin typeface="Consolas" panose="020B0609020204030204" pitchFamily="49" charset="0"/>
              </a:rPr>
              <a:t> empty[] = </a:t>
            </a:r>
            <a:r>
              <a:rPr lang="nl-BE" sz="2000" dirty="0">
                <a:latin typeface="Consolas" panose="020B0609020204030204" pitchFamily="49" charset="0"/>
              </a:rPr>
              <a:t>{</a:t>
            </a:r>
            <a:r>
              <a:rPr lang="nl-BE" sz="2000" dirty="0">
                <a:solidFill>
                  <a:srgbClr val="A31515"/>
                </a:solidFill>
                <a:latin typeface="Consolas" panose="020B0609020204030204" pitchFamily="49" charset="0"/>
              </a:rPr>
              <a:t>'\0'</a:t>
            </a:r>
            <a:r>
              <a:rPr lang="nl-BE" sz="2000" dirty="0" smtClean="0">
                <a:solidFill>
                  <a:srgbClr val="000000"/>
                </a:solidFill>
                <a:latin typeface="Consolas" panose="020B0609020204030204" pitchFamily="49" charset="0"/>
              </a:rPr>
              <a:t>};</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::CreateProcess(</a:t>
            </a:r>
            <a:r>
              <a:rPr lang="en-GB" sz="2000" dirty="0" smtClean="0">
                <a:solidFill>
                  <a:srgbClr val="6F008A"/>
                </a:solidFill>
                <a:latin typeface="Consolas" panose="020B0609020204030204" pitchFamily="49" charset="0"/>
                <a:ea typeface="MS Mincho" panose="02020609040205080304" pitchFamily="49" charset="-128"/>
              </a:rPr>
              <a:t>NULL</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name.empty()? empty : &amp;name[0], </a:t>
            </a:r>
            <a:b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b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etc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8000"/>
                </a:solidFill>
                <a:latin typeface="Consolas" panose="020B0609020204030204" pitchFamily="49" charset="0"/>
              </a:rPr>
              <a:t>// </a:t>
            </a:r>
            <a:r>
              <a:rPr lang="nl-BE" sz="2000" dirty="0">
                <a:solidFill>
                  <a:srgbClr val="008000"/>
                </a:solidFill>
                <a:latin typeface="Consolas" panose="020B0609020204030204" pitchFamily="49" charset="0"/>
              </a:rPr>
              <a:t>C++</a:t>
            </a:r>
            <a:r>
              <a:rPr lang="nl-BE" sz="2000" dirty="0" smtClean="0">
                <a:solidFill>
                  <a:srgbClr val="008000"/>
                </a:solidFill>
                <a:latin typeface="Consolas" panose="020B0609020204030204" pitchFamily="49" charset="0"/>
              </a:rPr>
              <a:t>17</a:t>
            </a:r>
            <a:endParaRPr lang="nl-BE" sz="2000" dirty="0">
              <a:solidFill>
                <a:srgbClr val="0000FF"/>
              </a:solidFill>
              <a:latin typeface="Consolas" panose="020B0609020204030204" pitchFamily="49"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CreateProcess(</a:t>
            </a:r>
            <a:r>
              <a:rPr lang="en-GB" sz="2000" dirty="0">
                <a:solidFill>
                  <a:srgbClr val="6F008A"/>
                </a:solidFill>
                <a:latin typeface="Consolas" panose="020B0609020204030204" pitchFamily="49" charset="0"/>
                <a:ea typeface="MS Mincho" panose="02020609040205080304" pitchFamily="49" charset="-128"/>
              </a:rPr>
              <a:t>NULL</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name.data(), </a:t>
            </a:r>
            <a:r>
              <a:rPr lang="nl-BE" sz="2000" dirty="0" smtClean="0">
                <a:solidFill>
                  <a:srgbClr val="008000"/>
                </a:solidFill>
                <a:latin typeface="Consolas" panose="020B0609020204030204" pitchFamily="49" charset="0"/>
              </a:rPr>
              <a:t>/* </a:t>
            </a:r>
            <a:r>
              <a:rPr lang="nl-BE" sz="2000" dirty="0">
                <a:solidFill>
                  <a:srgbClr val="008000"/>
                </a:solidFill>
                <a:latin typeface="Consolas" panose="020B0609020204030204" pitchFamily="49" charset="0"/>
              </a:rPr>
              <a:t>etc */</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197764"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&lt;string&gt;</a:t>
            </a:r>
            <a:endParaRPr lang="en-GB" dirty="0">
              <a:solidFill>
                <a:schemeClr val="accent1">
                  <a:lumMod val="75000"/>
                </a:schemeClr>
              </a:solidFill>
            </a:endParaRPr>
          </a:p>
        </p:txBody>
      </p:sp>
    </p:spTree>
    <p:extLst>
      <p:ext uri="{BB962C8B-B14F-4D97-AF65-F5344CB8AC3E}">
        <p14:creationId xmlns:p14="http://schemas.microsoft.com/office/powerpoint/2010/main" val="12450249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a:t>
            </a:r>
            <a:r>
              <a:rPr lang="nl-BE" sz="3200" dirty="0" smtClean="0">
                <a:solidFill>
                  <a:schemeClr val="bg2"/>
                </a:solidFill>
              </a:rPr>
              <a:t>Utilities</a:t>
            </a:r>
          </a:p>
          <a:p>
            <a:pPr>
              <a:buClr>
                <a:schemeClr val="accent3">
                  <a:lumMod val="60000"/>
                  <a:lumOff val="40000"/>
                </a:schemeClr>
              </a:buClr>
              <a:buFont typeface="Arial" panose="020B0604020202020204" pitchFamily="34" charset="0"/>
              <a:buChar char="•"/>
            </a:pPr>
            <a:r>
              <a:rPr lang="nl-BE" sz="3200" dirty="0">
                <a:solidFill>
                  <a:schemeClr val="bg2"/>
                </a:solidFill>
              </a:rPr>
              <a:t>Chapter 3: </a:t>
            </a:r>
            <a:r>
              <a:rPr lang="nl-BE" sz="3200" dirty="0" smtClean="0">
                <a:solidFill>
                  <a:schemeClr val="bg2"/>
                </a:solidFill>
              </a:rPr>
              <a:t>Containers</a:t>
            </a:r>
          </a:p>
          <a:p>
            <a:pPr>
              <a:buClr>
                <a:schemeClr val="accent3">
                  <a:lumMod val="60000"/>
                  <a:lumOff val="40000"/>
                </a:schemeClr>
              </a:buClr>
              <a:buFont typeface="Arial" panose="020B0604020202020204" pitchFamily="34" charset="0"/>
              <a:buChar char="•"/>
            </a:pPr>
            <a:r>
              <a:rPr lang="nl-BE" sz="3200" dirty="0">
                <a:solidFill>
                  <a:schemeClr val="bg2"/>
                </a:solidFill>
              </a:rPr>
              <a:t>Chapter 4: </a:t>
            </a:r>
            <a:r>
              <a:rPr lang="nl-BE" sz="3200" dirty="0" smtClean="0">
                <a:solidFill>
                  <a:schemeClr val="bg2"/>
                </a:solidFill>
              </a:rPr>
              <a:t>Algorithms</a:t>
            </a:r>
          </a:p>
          <a:p>
            <a:pPr>
              <a:buClr>
                <a:schemeClr val="accent3">
                  <a:lumMod val="60000"/>
                  <a:lumOff val="40000"/>
                </a:schemeClr>
              </a:buClr>
              <a:buFont typeface="Arial" panose="020B0604020202020204" pitchFamily="34" charset="0"/>
              <a:buChar char="•"/>
            </a:pPr>
            <a:r>
              <a:rPr lang="nl-BE" sz="3200" dirty="0">
                <a:solidFill>
                  <a:schemeClr val="bg2"/>
                </a:solidFill>
              </a:rPr>
              <a:t>Chapter 5: File </a:t>
            </a:r>
            <a:r>
              <a:rPr lang="nl-BE" sz="3200" dirty="0" smtClean="0">
                <a:solidFill>
                  <a:schemeClr val="bg2"/>
                </a:solidFill>
              </a:rPr>
              <a:t>System</a:t>
            </a:r>
          </a:p>
          <a:p>
            <a:pPr>
              <a:buClr>
                <a:schemeClr val="accent3">
                  <a:lumMod val="60000"/>
                  <a:lumOff val="40000"/>
                </a:schemeClr>
              </a:buClr>
              <a:buFont typeface="Arial" panose="020B0604020202020204" pitchFamily="34" charset="0"/>
              <a:buChar char="•"/>
            </a:pPr>
            <a:r>
              <a:rPr lang="nl-BE" sz="3200" dirty="0" smtClean="0">
                <a:solidFill>
                  <a:schemeClr val="bg2"/>
                </a:solidFill>
              </a:rPr>
              <a:t>Chapter </a:t>
            </a:r>
            <a:r>
              <a:rPr lang="nl-BE" sz="3200" dirty="0">
                <a:solidFill>
                  <a:schemeClr val="bg2"/>
                </a:solidFill>
              </a:rPr>
              <a:t>6: Characters and Strings</a:t>
            </a:r>
          </a:p>
          <a:p>
            <a:pPr>
              <a:buClr>
                <a:schemeClr val="accent3">
                  <a:lumMod val="60000"/>
                  <a:lumOff val="40000"/>
                </a:schemeClr>
              </a:buClr>
              <a:buFont typeface="Wingdings" panose="05000000000000000000" pitchFamily="2" charset="2"/>
              <a:buChar char="Ø"/>
            </a:pPr>
            <a:r>
              <a:rPr lang="nl-BE" sz="4000" b="1" dirty="0" smtClean="0"/>
              <a:t> Chapter </a:t>
            </a:r>
            <a:r>
              <a:rPr lang="nl-BE" sz="4000" b="1" dirty="0"/>
              <a:t>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2"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3"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3284984"/>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386104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436510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8"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7961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Cache Size</a:t>
            </a:r>
            <a:endParaRPr lang="en-GB" dirty="0"/>
          </a:p>
        </p:txBody>
      </p:sp>
    </p:spTree>
    <p:extLst>
      <p:ext uri="{BB962C8B-B14F-4D97-AF65-F5344CB8AC3E}">
        <p14:creationId xmlns:p14="http://schemas.microsoft.com/office/powerpoint/2010/main" val="375904146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L1 Cache-line Size</a:t>
            </a:r>
            <a:endParaRPr lang="en-GB" dirty="0"/>
          </a:p>
        </p:txBody>
      </p:sp>
      <p:sp>
        <p:nvSpPr>
          <p:cNvPr id="3" name="Content Placeholder 2"/>
          <p:cNvSpPr>
            <a:spLocks noGrp="1"/>
          </p:cNvSpPr>
          <p:nvPr>
            <p:ph idx="1"/>
          </p:nvPr>
        </p:nvSpPr>
        <p:spPr/>
        <p:txBody>
          <a:bodyPr/>
          <a:lstStyle/>
          <a:p>
            <a:pPr marL="109728" indent="0">
              <a:buNone/>
            </a:pPr>
            <a:r>
              <a:rPr lang="nl-BE" sz="2500" dirty="0">
                <a:solidFill>
                  <a:srgbClr val="0000FF"/>
                </a:solidFill>
                <a:latin typeface="Consolas" panose="020B0609020204030204" pitchFamily="49" charset="0"/>
              </a:rPr>
              <a:t>static</a:t>
            </a:r>
            <a:r>
              <a:rPr lang="nl-BE" sz="2500" dirty="0"/>
              <a:t> </a:t>
            </a:r>
            <a:r>
              <a:rPr lang="nl-BE" sz="2500" dirty="0">
                <a:solidFill>
                  <a:srgbClr val="0000FF"/>
                </a:solidFill>
                <a:latin typeface="Consolas" panose="020B0609020204030204" pitchFamily="49" charset="0"/>
              </a:rPr>
              <a:t>constexpr</a:t>
            </a:r>
            <a:r>
              <a:rPr lang="nl-BE" sz="2500" dirty="0"/>
              <a:t> </a:t>
            </a:r>
            <a:r>
              <a:rPr lang="nl-BE" sz="2500" dirty="0">
                <a:solidFill>
                  <a:srgbClr val="2B91AF"/>
                </a:solidFill>
                <a:latin typeface="Consolas" panose="020B0609020204030204" pitchFamily="49" charset="0"/>
              </a:rPr>
              <a:t>size_t</a:t>
            </a:r>
            <a:r>
              <a:rPr lang="nl-BE" sz="2500" dirty="0"/>
              <a:t> </a:t>
            </a:r>
            <a:r>
              <a:rPr lang="nl-BE" sz="2500" dirty="0">
                <a:latin typeface="Consolas" panose="020B0609020204030204" pitchFamily="49" charset="0"/>
              </a:rPr>
              <a:t>std::hardware_constructive_interference_size</a:t>
            </a:r>
          </a:p>
          <a:p>
            <a:pPr marL="411480" lvl="1" indent="0">
              <a:buClr>
                <a:srgbClr val="2683C6">
                  <a:lumMod val="75000"/>
                </a:srgbClr>
              </a:buClr>
              <a:buNone/>
            </a:pPr>
            <a:r>
              <a:rPr lang="en-GB" dirty="0">
                <a:solidFill>
                  <a:srgbClr val="2683C6">
                    <a:lumMod val="75000"/>
                  </a:srgbClr>
                </a:solidFill>
              </a:rPr>
              <a:t>A </a:t>
            </a:r>
            <a:r>
              <a:rPr lang="en-GB" dirty="0"/>
              <a:t>limit on two objects’ combined memory footprint size and base alignment to likely </a:t>
            </a:r>
            <a:r>
              <a:rPr lang="en-GB" b="1" i="1" dirty="0"/>
              <a:t>promote true-sharing</a:t>
            </a:r>
            <a:r>
              <a:rPr lang="en-GB" dirty="0"/>
              <a:t>.</a:t>
            </a:r>
            <a:endParaRPr lang="en-GB" dirty="0">
              <a:latin typeface="Consolas" panose="020B0609020204030204" pitchFamily="49" charset="0"/>
            </a:endParaRPr>
          </a:p>
          <a:p>
            <a:pPr marL="109728" indent="0">
              <a:buNone/>
            </a:pPr>
            <a:endParaRPr lang="nl-BE" sz="2500" dirty="0" smtClean="0">
              <a:solidFill>
                <a:srgbClr val="0000FF"/>
              </a:solidFill>
              <a:latin typeface="Consolas" panose="020B0609020204030204" pitchFamily="49" charset="0"/>
              <a:ea typeface="+mj-ea"/>
              <a:cs typeface="+mj-cs"/>
            </a:endParaRPr>
          </a:p>
          <a:p>
            <a:pPr marL="109728" indent="0">
              <a:buNone/>
            </a:pPr>
            <a:r>
              <a:rPr lang="nl-BE" sz="2500" dirty="0" smtClean="0">
                <a:solidFill>
                  <a:srgbClr val="0000FF"/>
                </a:solidFill>
                <a:latin typeface="Consolas" panose="020B0609020204030204" pitchFamily="49" charset="0"/>
                <a:ea typeface="+mj-ea"/>
                <a:cs typeface="+mj-cs"/>
              </a:rPr>
              <a:t>static</a:t>
            </a:r>
            <a:r>
              <a:rPr lang="nl-BE" sz="2500" dirty="0" smtClean="0"/>
              <a:t> </a:t>
            </a:r>
            <a:r>
              <a:rPr lang="nl-BE" sz="2500" dirty="0">
                <a:solidFill>
                  <a:srgbClr val="0000FF"/>
                </a:solidFill>
                <a:latin typeface="Consolas" panose="020B0609020204030204" pitchFamily="49" charset="0"/>
                <a:ea typeface="+mj-ea"/>
                <a:cs typeface="+mj-cs"/>
              </a:rPr>
              <a:t>constexpr</a:t>
            </a:r>
            <a:r>
              <a:rPr lang="nl-BE" sz="2500" dirty="0" smtClean="0"/>
              <a:t> </a:t>
            </a:r>
            <a:r>
              <a:rPr lang="nl-BE" sz="2500" dirty="0">
                <a:solidFill>
                  <a:srgbClr val="2B91AF"/>
                </a:solidFill>
                <a:latin typeface="Consolas" panose="020B0609020204030204" pitchFamily="49" charset="0"/>
                <a:ea typeface="+mj-ea"/>
                <a:cs typeface="+mj-cs"/>
              </a:rPr>
              <a:t>size_t</a:t>
            </a:r>
            <a:r>
              <a:rPr lang="nl-BE" sz="2500" dirty="0" smtClean="0"/>
              <a:t> </a:t>
            </a:r>
            <a:r>
              <a:rPr lang="nl-BE" sz="2500" dirty="0">
                <a:latin typeface="Consolas" panose="020B0609020204030204" pitchFamily="49" charset="0"/>
                <a:ea typeface="+mj-ea"/>
                <a:cs typeface="+mj-cs"/>
              </a:rPr>
              <a:t>std::hardware_destructive_interference_size</a:t>
            </a:r>
          </a:p>
          <a:p>
            <a:pPr marL="411480" lvl="1" indent="0">
              <a:buNone/>
            </a:pPr>
            <a:r>
              <a:rPr lang="en-GB" dirty="0" smtClean="0"/>
              <a:t>Offset </a:t>
            </a:r>
            <a:r>
              <a:rPr lang="en-GB" dirty="0"/>
              <a:t>between two objects to likely </a:t>
            </a:r>
            <a:r>
              <a:rPr lang="en-GB" b="1" i="1" dirty="0"/>
              <a:t>avoid false-sharing </a:t>
            </a:r>
            <a:r>
              <a:rPr lang="en-GB" dirty="0"/>
              <a:t>due to </a:t>
            </a:r>
            <a:r>
              <a:rPr lang="en-GB" dirty="0" smtClean="0"/>
              <a:t>access from </a:t>
            </a:r>
            <a:r>
              <a:rPr lang="en-GB" dirty="0"/>
              <a:t>different </a:t>
            </a:r>
            <a:r>
              <a:rPr lang="en-GB" dirty="0" smtClean="0"/>
              <a:t>threads.</a:t>
            </a:r>
          </a:p>
          <a:p>
            <a:pPr lvl="1"/>
            <a:endParaRPr lang="nl-BE" dirty="0"/>
          </a:p>
        </p:txBody>
      </p:sp>
      <p:sp>
        <p:nvSpPr>
          <p:cNvPr id="4" name="Rectangle 3"/>
          <p:cNvSpPr/>
          <p:nvPr/>
        </p:nvSpPr>
        <p:spPr>
          <a:xfrm>
            <a:off x="734956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&lt;new&gt;</a:t>
            </a:r>
            <a:endParaRPr lang="en-GB" dirty="0">
              <a:solidFill>
                <a:schemeClr val="accent1">
                  <a:lumMod val="75000"/>
                </a:schemeClr>
              </a:solidFill>
            </a:endParaRPr>
          </a:p>
        </p:txBody>
      </p:sp>
    </p:spTree>
    <p:extLst>
      <p:ext uri="{BB962C8B-B14F-4D97-AF65-F5344CB8AC3E}">
        <p14:creationId xmlns:p14="http://schemas.microsoft.com/office/powerpoint/2010/main" val="200197164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L1 Cache-line Size</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lnSpcReduction="10000"/>
          </a:bodyPr>
          <a:lstStyle/>
          <a:p>
            <a:pPr marL="0" indent="0" defTabSz="360000">
              <a:lnSpc>
                <a:spcPct val="107000"/>
              </a:lnSpc>
              <a:buNone/>
            </a:pPr>
            <a:r>
              <a:rPr lang="nl-BE" sz="2000" dirty="0">
                <a:solidFill>
                  <a:srgbClr val="008000"/>
                </a:solidFill>
                <a:latin typeface="Consolas" panose="020B0609020204030204" pitchFamily="49" charset="0"/>
              </a:rPr>
              <a:t>// </a:t>
            </a:r>
            <a:r>
              <a:rPr lang="nl-BE" sz="2000" dirty="0" smtClean="0">
                <a:solidFill>
                  <a:srgbClr val="008000"/>
                </a:solidFill>
                <a:latin typeface="Consolas" panose="020B0609020204030204" pitchFamily="49" charset="0"/>
              </a:rPr>
              <a:t>Keep flag and tiny together to promote true-sharing</a:t>
            </a:r>
          </a:p>
          <a:p>
            <a:pPr marL="0" indent="0" defTabSz="360000">
              <a:lnSpc>
                <a:spcPct val="107000"/>
              </a:lnSpc>
              <a:buNone/>
            </a:pPr>
            <a:r>
              <a:rPr lang="nl-BE" sz="2000" dirty="0" smtClean="0">
                <a:solidFill>
                  <a:srgbClr val="0000FF"/>
                </a:solidFill>
                <a:latin typeface="Consolas" panose="020B0609020204030204" pitchFamily="49" charset="0"/>
              </a:rPr>
              <a:t>alignas</a:t>
            </a:r>
            <a:r>
              <a:rPr lang="nl-BE" sz="2000" dirty="0" smtClean="0">
                <a:latin typeface="Consolas" panose="020B0609020204030204" pitchFamily="49" charset="0"/>
              </a:rPr>
              <a:t>(std::hardware_constructive_interference_size) </a:t>
            </a:r>
            <a:r>
              <a:rPr lang="nl-BE" sz="2000" dirty="0" smtClean="0">
                <a:solidFill>
                  <a:srgbClr val="0000FF"/>
                </a:solidFill>
                <a:latin typeface="Consolas" panose="020B0609020204030204" pitchFamily="49" charset="0"/>
              </a:rPr>
              <a:t>struct</a:t>
            </a:r>
            <a:r>
              <a:rPr lang="nl-BE" sz="2000" dirty="0" smtClean="0">
                <a:latin typeface="Consolas" panose="020B0609020204030204" pitchFamily="49" charset="0"/>
              </a:rPr>
              <a:t> colocated {</a:t>
            </a:r>
          </a:p>
          <a:p>
            <a:pPr marL="0" indent="0" defTabSz="360000">
              <a:lnSpc>
                <a:spcPct val="107000"/>
              </a:lnSpc>
              <a:buNone/>
            </a:pPr>
            <a:r>
              <a:rPr lang="nl-BE" sz="2000" dirty="0">
                <a:latin typeface="Consolas" panose="020B0609020204030204" pitchFamily="49" charset="0"/>
              </a:rPr>
              <a:t>	</a:t>
            </a:r>
            <a:r>
              <a:rPr lang="en-GB" sz="2000" dirty="0" err="1">
                <a:latin typeface="Consolas" panose="020B0609020204030204" pitchFamily="49" charset="0"/>
              </a:rPr>
              <a:t>std</a:t>
            </a:r>
            <a:r>
              <a:rPr lang="en-GB" sz="2000" dirty="0">
                <a:latin typeface="Consolas" panose="020B0609020204030204" pitchFamily="49" charset="0"/>
              </a:rPr>
              <a:t>::</a:t>
            </a:r>
            <a:r>
              <a:rPr lang="en-GB" sz="2000" dirty="0">
                <a:solidFill>
                  <a:srgbClr val="2B91AF"/>
                </a:solidFill>
                <a:latin typeface="Consolas" panose="020B0609020204030204" pitchFamily="49" charset="0"/>
              </a:rPr>
              <a:t>atomic</a:t>
            </a:r>
            <a:r>
              <a:rPr lang="en-GB" sz="2000" dirty="0">
                <a:latin typeface="Consolas" panose="020B0609020204030204" pitchFamily="49" charset="0"/>
              </a:rPr>
              <a:t>&lt;</a:t>
            </a:r>
            <a:r>
              <a:rPr lang="en-GB" sz="2000" dirty="0" err="1">
                <a:solidFill>
                  <a:srgbClr val="0000FF"/>
                </a:solidFill>
                <a:latin typeface="Consolas" panose="020B0609020204030204" pitchFamily="49" charset="0"/>
              </a:rPr>
              <a:t>int</a:t>
            </a:r>
            <a:r>
              <a:rPr lang="en-GB" sz="2000" dirty="0">
                <a:latin typeface="Consolas" panose="020B0609020204030204" pitchFamily="49" charset="0"/>
              </a:rPr>
              <a:t>&gt;</a:t>
            </a:r>
            <a:r>
              <a:rPr lang="nl-BE" sz="2000" dirty="0">
                <a:latin typeface="Consolas" panose="020B0609020204030204" pitchFamily="49" charset="0"/>
              </a:rPr>
              <a:t> flag;</a:t>
            </a:r>
          </a:p>
          <a:p>
            <a:pPr marL="0" indent="0" defTabSz="360000">
              <a:lnSpc>
                <a:spcPct val="107000"/>
              </a:lnSpc>
              <a:buNone/>
            </a:pPr>
            <a:r>
              <a:rPr lang="nl-BE" sz="2000" dirty="0">
                <a:latin typeface="Consolas" panose="020B0609020204030204" pitchFamily="49" charset="0"/>
              </a:rPr>
              <a:t>	</a:t>
            </a:r>
            <a:r>
              <a:rPr lang="nl-BE" sz="2000" dirty="0">
                <a:solidFill>
                  <a:srgbClr val="0000FF"/>
                </a:solidFill>
                <a:latin typeface="Consolas" panose="020B0609020204030204" pitchFamily="49" charset="0"/>
              </a:rPr>
              <a:t>int</a:t>
            </a:r>
            <a:r>
              <a:rPr lang="nl-BE" sz="2000" dirty="0">
                <a:latin typeface="Consolas" panose="020B0609020204030204" pitchFamily="49" charset="0"/>
              </a:rPr>
              <a:t> tinydata;</a:t>
            </a:r>
          </a:p>
          <a:p>
            <a:pPr marL="0" indent="0" defTabSz="360000">
              <a:lnSpc>
                <a:spcPct val="107000"/>
              </a:lnSpc>
              <a:buNone/>
            </a:pPr>
            <a:r>
              <a:rPr lang="nl-BE" sz="2000" dirty="0">
                <a:latin typeface="Consolas" panose="020B0609020204030204" pitchFamily="49" charset="0"/>
              </a:rPr>
              <a:t>};</a:t>
            </a:r>
          </a:p>
          <a:p>
            <a:pPr marL="0" indent="0" defTabSz="360000">
              <a:lnSpc>
                <a:spcPct val="107000"/>
              </a:lnSpc>
              <a:buNone/>
            </a:pPr>
            <a:r>
              <a:rPr lang="nl-BE" sz="2000" dirty="0">
                <a:solidFill>
                  <a:srgbClr val="0000FF"/>
                </a:solidFill>
                <a:latin typeface="Consolas" panose="020B0609020204030204" pitchFamily="49" charset="0"/>
              </a:rPr>
              <a:t>static_assert</a:t>
            </a:r>
            <a:r>
              <a:rPr lang="nl-BE" sz="2000" dirty="0">
                <a:latin typeface="Consolas" panose="020B0609020204030204" pitchFamily="49" charset="0"/>
              </a:rPr>
              <a:t>(</a:t>
            </a:r>
            <a:r>
              <a:rPr lang="nl-BE" sz="2000" dirty="0">
                <a:solidFill>
                  <a:srgbClr val="0000FF"/>
                </a:solidFill>
                <a:latin typeface="Consolas" panose="020B0609020204030204" pitchFamily="49" charset="0"/>
              </a:rPr>
              <a:t>sizeof</a:t>
            </a:r>
            <a:r>
              <a:rPr lang="nl-BE" sz="2000" dirty="0">
                <a:latin typeface="Consolas" panose="020B0609020204030204" pitchFamily="49" charset="0"/>
              </a:rPr>
              <a:t>(colocated) &lt;=</a:t>
            </a:r>
            <a:br>
              <a:rPr lang="nl-BE" sz="2000" dirty="0">
                <a:latin typeface="Consolas" panose="020B0609020204030204" pitchFamily="49" charset="0"/>
              </a:rPr>
            </a:br>
            <a:r>
              <a:rPr lang="nl-BE" sz="2000" dirty="0">
                <a:latin typeface="Consolas" panose="020B0609020204030204" pitchFamily="49" charset="0"/>
              </a:rPr>
              <a:t>				std::hardware_constructive_interference_size</a:t>
            </a: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8000"/>
                </a:solidFill>
                <a:latin typeface="Consolas" panose="020B0609020204030204" pitchFamily="49" charset="0"/>
              </a:rPr>
              <a:t>// Put flag1 and flag2 apart to avoid false-sharing</a:t>
            </a: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err="1" smtClean="0">
                <a:solidFill>
                  <a:srgbClr val="0000FF"/>
                </a:solidFill>
                <a:latin typeface="Consolas" panose="020B0609020204030204" pitchFamily="49" charset="0"/>
              </a:rPr>
              <a:t>struct</a:t>
            </a:r>
            <a:r>
              <a:rPr lang="en-GB" sz="2000" dirty="0" smtClean="0">
                <a:solidFill>
                  <a:srgbClr val="0000FF"/>
                </a:solidFill>
                <a:latin typeface="Consolas" panose="020B0609020204030204" pitchFamily="49" charset="0"/>
              </a:rPr>
              <a:t> </a:t>
            </a:r>
            <a:r>
              <a:rPr lang="en-GB" sz="2000" dirty="0">
                <a:latin typeface="Consolas" panose="020B0609020204030204" pitchFamily="49" charset="0"/>
              </a:rPr>
              <a:t>apart {</a:t>
            </a:r>
          </a:p>
          <a:p>
            <a:pPr marL="0" indent="0" defTabSz="360000">
              <a:lnSpc>
                <a:spcPct val="107000"/>
              </a:lnSpc>
              <a:buNone/>
            </a:pPr>
            <a:r>
              <a:rPr lang="en-GB" sz="2000" dirty="0" smtClean="0">
                <a:latin typeface="Consolas" panose="020B0609020204030204" pitchFamily="49" charset="0"/>
              </a:rPr>
              <a:t>	</a:t>
            </a:r>
            <a:r>
              <a:rPr lang="en-GB" sz="2000" dirty="0" smtClean="0">
                <a:solidFill>
                  <a:srgbClr val="0000FF"/>
                </a:solidFill>
                <a:latin typeface="Consolas" panose="020B0609020204030204" pitchFamily="49" charset="0"/>
              </a:rPr>
              <a:t>alignas</a:t>
            </a:r>
            <a:r>
              <a:rPr lang="en-GB" sz="2000" dirty="0" smtClean="0">
                <a:latin typeface="Consolas" panose="020B0609020204030204" pitchFamily="49" charset="0"/>
              </a:rPr>
              <a:t>(std::hardware_destructive_interference_size)</a:t>
            </a:r>
            <a:br>
              <a:rPr lang="en-GB" sz="2000" dirty="0" smtClean="0">
                <a:latin typeface="Consolas" panose="020B0609020204030204" pitchFamily="49" charset="0"/>
              </a:rPr>
            </a:br>
            <a:r>
              <a:rPr lang="en-GB" sz="2000" dirty="0" smtClean="0">
                <a:latin typeface="Consolas" panose="020B0609020204030204" pitchFamily="49" charset="0"/>
              </a:rPr>
              <a:t>	std::</a:t>
            </a:r>
            <a:r>
              <a:rPr lang="en-GB" sz="2000" dirty="0">
                <a:solidFill>
                  <a:srgbClr val="2B91AF"/>
                </a:solidFill>
                <a:latin typeface="Consolas" panose="020B0609020204030204" pitchFamily="49" charset="0"/>
              </a:rPr>
              <a:t>atomic</a:t>
            </a:r>
            <a:r>
              <a:rPr lang="en-GB" sz="2000" dirty="0" smtClean="0">
                <a:latin typeface="Consolas" panose="020B0609020204030204" pitchFamily="49" charset="0"/>
              </a:rPr>
              <a:t>&lt;</a:t>
            </a:r>
            <a:r>
              <a:rPr lang="en-GB" sz="2000" dirty="0" smtClean="0">
                <a:solidFill>
                  <a:srgbClr val="0000FF"/>
                </a:solidFill>
                <a:latin typeface="Consolas" panose="020B0609020204030204" pitchFamily="49" charset="0"/>
              </a:rPr>
              <a:t>int</a:t>
            </a:r>
            <a:r>
              <a:rPr lang="en-GB" sz="2000" dirty="0">
                <a:latin typeface="Consolas" panose="020B0609020204030204" pitchFamily="49" charset="0"/>
              </a:rPr>
              <a:t>&gt; flag1, flag2;</a:t>
            </a:r>
          </a:p>
          <a:p>
            <a:pPr marL="0" indent="0" defTabSz="360000">
              <a:lnSpc>
                <a:spcPct val="107000"/>
              </a:lnSpc>
              <a:buNone/>
            </a:pPr>
            <a:r>
              <a:rPr lang="en-GB" sz="2000" dirty="0" smtClean="0">
                <a:latin typeface="Consolas" panose="020B0609020204030204" pitchFamily="49" charset="0"/>
              </a:rPr>
              <a:t>};</a:t>
            </a:r>
            <a:endParaRPr lang="en-GB" sz="2000" dirty="0" smtClean="0">
              <a:latin typeface="Consolas" panose="020B0609020204030204" pitchFamily="49" charset="0"/>
            </a:endParaRPr>
          </a:p>
        </p:txBody>
      </p:sp>
      <p:sp>
        <p:nvSpPr>
          <p:cNvPr id="4" name="Rectangle 3"/>
          <p:cNvSpPr/>
          <p:nvPr/>
        </p:nvSpPr>
        <p:spPr>
          <a:xfrm>
            <a:off x="734956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&lt;new&gt;</a:t>
            </a:r>
            <a:endParaRPr lang="en-GB" dirty="0">
              <a:solidFill>
                <a:schemeClr val="accent1">
                  <a:lumMod val="75000"/>
                </a:schemeClr>
              </a:solidFill>
            </a:endParaRPr>
          </a:p>
        </p:txBody>
      </p:sp>
    </p:spTree>
    <p:extLst>
      <p:ext uri="{BB962C8B-B14F-4D97-AF65-F5344CB8AC3E}">
        <p14:creationId xmlns:p14="http://schemas.microsoft.com/office/powerpoint/2010/main" val="202367151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Variadic lock_guard</a:t>
            </a:r>
            <a:endParaRPr lang="nl-BE" dirty="0"/>
          </a:p>
        </p:txBody>
      </p:sp>
    </p:spTree>
    <p:extLst>
      <p:ext uri="{BB962C8B-B14F-4D97-AF65-F5344CB8AC3E}">
        <p14:creationId xmlns:p14="http://schemas.microsoft.com/office/powerpoint/2010/main" val="263681959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lock_guard (C++11)</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f(</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nl-BE" sz="2000" dirty="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&lt;std::</a:t>
            </a:r>
            <a:r>
              <a:rPr lang="nl-BE" sz="2000" dirty="0">
                <a:solidFill>
                  <a:srgbClr val="2B91AF"/>
                </a:solidFill>
                <a:latin typeface="Consolas" panose="020B0609020204030204" pitchFamily="49" charset="0"/>
              </a:rPr>
              <a:t>mutex</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 lock(foo.m);</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231798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lock_guard (C++11)</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swap(</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r>
              <a:rPr lang="nl-BE" sz="2000" dirty="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bar)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nl-BE" sz="2000" dirty="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&lt;std::</a:t>
            </a:r>
            <a:r>
              <a:rPr lang="nl-BE" sz="2000" dirty="0">
                <a:solidFill>
                  <a:srgbClr val="2B91AF"/>
                </a:solidFill>
                <a:latin typeface="Consolas" panose="020B0609020204030204" pitchFamily="49" charset="0"/>
              </a:rPr>
              <a:t>mutex</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 lock(foo.m);</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nl-BE" sz="2000" dirty="0">
                <a:solidFill>
                  <a:srgbClr val="2B91AF"/>
                </a:solidFill>
                <a:latin typeface="Consolas" panose="020B0609020204030204" pitchFamily="49" charset="0"/>
              </a:rPr>
              <a:t>lock_guard</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&lt;std::</a:t>
            </a:r>
            <a:r>
              <a:rPr lang="nl-BE" sz="2000" dirty="0">
                <a:solidFill>
                  <a:srgbClr val="2B91AF"/>
                </a:solidFill>
                <a:latin typeface="Consolas" panose="020B0609020204030204" pitchFamily="49" charset="0"/>
              </a:rPr>
              <a:t>mutex</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&gt;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lock(bar.m</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396373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lock_guard (C++11)</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swap(</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r>
              <a:rPr lang="nl-BE" sz="2000" dirty="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bar)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std::lock(foo.m, bar.m</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p>
          <a:p>
            <a:pPr marL="0" indent="0" defTabSz="360000">
              <a:lnSpc>
                <a:spcPct val="107000"/>
              </a:lnSpc>
              <a:buNone/>
            </a:pPr>
            <a:r>
              <a:rPr lang="nl-BE" sz="2000" dirty="0">
                <a:solidFill>
                  <a:srgbClr val="008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foo.m.unlock();</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bar.m.unlock();</a:t>
            </a: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318375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dirty="0" smtClean="0"/>
              <a:t>Safe Locking of Multiple Mutexes (C</a:t>
            </a:r>
            <a:r>
              <a:rPr lang="nl-BE" dirty="0"/>
              <a:t>++11)</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swap(</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r>
              <a:rPr lang="nl-BE" sz="2000" dirty="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bar) {</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std::lock(foo.m, bar.m);</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&lt;std::</a:t>
            </a:r>
            <a:r>
              <a:rPr lang="nl-BE" sz="2000" dirty="0" smtClean="0">
                <a:solidFill>
                  <a:srgbClr val="2B91AF"/>
                </a:solidFill>
                <a:latin typeface="Consolas" panose="020B0609020204030204" pitchFamily="49" charset="0"/>
              </a:rPr>
              <a:t>mutex</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&gt;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lock(foo.m, std::adopt_lock</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nl-BE" sz="2000" dirty="0" smtClean="0">
                <a:solidFill>
                  <a:srgbClr val="2B91AF"/>
                </a:solidFill>
                <a:latin typeface="Consolas" panose="020B0609020204030204" pitchFamily="49" charset="0"/>
              </a:rPr>
              <a:t>mutex</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&gt;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lock(bar.m, </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::adopt_lock);</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2030239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796136" y="2365424"/>
            <a:ext cx="3597796"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xponential integ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61" y="5198888"/>
            <a:ext cx="24479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ypergeometric  functions 2f1"/>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187624" y="2693664"/>
            <a:ext cx="3048000" cy="8793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hermite functio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786" y="725505"/>
            <a:ext cx="4561416" cy="2339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essel function 3d"/>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0" y="696870"/>
            <a:ext cx="3240103" cy="194004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Elliptic integral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23928" y="5425004"/>
            <a:ext cx="48006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www.mathworks.com/matlabcentral/mlc-downloads/downloads/submissions/45110/versions/3/screenshot.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332007"/>
            <a:ext cx="46101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36"/>
                                        </p:tgtEl>
                                        <p:attrNameLst>
                                          <p:attrName>style.visibility</p:attrName>
                                        </p:attrNameLst>
                                      </p:cBhvr>
                                      <p:to>
                                        <p:strVal val="visible"/>
                                      </p:to>
                                    </p:set>
                                    <p:anim calcmode="lin" valueType="num">
                                      <p:cBhvr>
                                        <p:cTn id="7" dur="500" fill="hold"/>
                                        <p:tgtEl>
                                          <p:spTgt spid="1036"/>
                                        </p:tgtEl>
                                        <p:attrNameLst>
                                          <p:attrName>ppt_w</p:attrName>
                                        </p:attrNameLst>
                                      </p:cBhvr>
                                      <p:tavLst>
                                        <p:tav tm="0">
                                          <p:val>
                                            <p:fltVal val="0"/>
                                          </p:val>
                                        </p:tav>
                                        <p:tav tm="100000">
                                          <p:val>
                                            <p:strVal val="#ppt_w"/>
                                          </p:val>
                                        </p:tav>
                                      </p:tavLst>
                                    </p:anim>
                                    <p:anim calcmode="lin" valueType="num">
                                      <p:cBhvr>
                                        <p:cTn id="8" dur="500" fill="hold"/>
                                        <p:tgtEl>
                                          <p:spTgt spid="103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1034"/>
                                        </p:tgtEl>
                                        <p:attrNameLst>
                                          <p:attrName>style.visibility</p:attrName>
                                        </p:attrNameLst>
                                      </p:cBhvr>
                                      <p:to>
                                        <p:strVal val="visible"/>
                                      </p:to>
                                    </p:set>
                                    <p:anim calcmode="lin" valueType="num">
                                      <p:cBhvr>
                                        <p:cTn id="15" dur="500" fill="hold"/>
                                        <p:tgtEl>
                                          <p:spTgt spid="1034"/>
                                        </p:tgtEl>
                                        <p:attrNameLst>
                                          <p:attrName>ppt_w</p:attrName>
                                        </p:attrNameLst>
                                      </p:cBhvr>
                                      <p:tavLst>
                                        <p:tav tm="0">
                                          <p:val>
                                            <p:fltVal val="0"/>
                                          </p:val>
                                        </p:tav>
                                        <p:tav tm="100000">
                                          <p:val>
                                            <p:strVal val="#ppt_w"/>
                                          </p:val>
                                        </p:tav>
                                      </p:tavLst>
                                    </p:anim>
                                    <p:anim calcmode="lin" valueType="num">
                                      <p:cBhvr>
                                        <p:cTn id="16" dur="500" fill="hold"/>
                                        <p:tgtEl>
                                          <p:spTgt spid="103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1032"/>
                                        </p:tgtEl>
                                        <p:attrNameLst>
                                          <p:attrName>style.visibility</p:attrName>
                                        </p:attrNameLst>
                                      </p:cBhvr>
                                      <p:to>
                                        <p:strVal val="visible"/>
                                      </p:to>
                                    </p:set>
                                    <p:anim calcmode="lin" valueType="num">
                                      <p:cBhvr>
                                        <p:cTn id="19" dur="500" fill="hold"/>
                                        <p:tgtEl>
                                          <p:spTgt spid="1032"/>
                                        </p:tgtEl>
                                        <p:attrNameLst>
                                          <p:attrName>ppt_w</p:attrName>
                                        </p:attrNameLst>
                                      </p:cBhvr>
                                      <p:tavLst>
                                        <p:tav tm="0">
                                          <p:val>
                                            <p:fltVal val="0"/>
                                          </p:val>
                                        </p:tav>
                                        <p:tav tm="100000">
                                          <p:val>
                                            <p:strVal val="#ppt_w"/>
                                          </p:val>
                                        </p:tav>
                                      </p:tavLst>
                                    </p:anim>
                                    <p:anim calcmode="lin" valueType="num">
                                      <p:cBhvr>
                                        <p:cTn id="20" dur="500" fill="hold"/>
                                        <p:tgtEl>
                                          <p:spTgt spid="1032"/>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250"/>
                                  </p:stCondLst>
                                  <p:childTnLst>
                                    <p:set>
                                      <p:cBhvr>
                                        <p:cTn id="22" dur="1" fill="hold">
                                          <p:stCondLst>
                                            <p:cond delay="0"/>
                                          </p:stCondLst>
                                        </p:cTn>
                                        <p:tgtEl>
                                          <p:spTgt spid="1030"/>
                                        </p:tgtEl>
                                        <p:attrNameLst>
                                          <p:attrName>style.visibility</p:attrName>
                                        </p:attrNameLst>
                                      </p:cBhvr>
                                      <p:to>
                                        <p:strVal val="visible"/>
                                      </p:to>
                                    </p:set>
                                    <p:anim calcmode="lin" valueType="num">
                                      <p:cBhvr>
                                        <p:cTn id="23" dur="500" fill="hold"/>
                                        <p:tgtEl>
                                          <p:spTgt spid="1030"/>
                                        </p:tgtEl>
                                        <p:attrNameLst>
                                          <p:attrName>ppt_w</p:attrName>
                                        </p:attrNameLst>
                                      </p:cBhvr>
                                      <p:tavLst>
                                        <p:tav tm="0">
                                          <p:val>
                                            <p:fltVal val="0"/>
                                          </p:val>
                                        </p:tav>
                                        <p:tav tm="100000">
                                          <p:val>
                                            <p:strVal val="#ppt_w"/>
                                          </p:val>
                                        </p:tav>
                                      </p:tavLst>
                                    </p:anim>
                                    <p:anim calcmode="lin" valueType="num">
                                      <p:cBhvr>
                                        <p:cTn id="24" dur="500" fill="hold"/>
                                        <p:tgtEl>
                                          <p:spTgt spid="103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250"/>
                                  </p:stCondLst>
                                  <p:childTnLst>
                                    <p:set>
                                      <p:cBhvr>
                                        <p:cTn id="26" dur="1" fill="hold">
                                          <p:stCondLst>
                                            <p:cond delay="0"/>
                                          </p:stCondLst>
                                        </p:cTn>
                                        <p:tgtEl>
                                          <p:spTgt spid="1042"/>
                                        </p:tgtEl>
                                        <p:attrNameLst>
                                          <p:attrName>style.visibility</p:attrName>
                                        </p:attrNameLst>
                                      </p:cBhvr>
                                      <p:to>
                                        <p:strVal val="visible"/>
                                      </p:to>
                                    </p:set>
                                    <p:anim calcmode="lin" valueType="num">
                                      <p:cBhvr>
                                        <p:cTn id="27" dur="500" fill="hold"/>
                                        <p:tgtEl>
                                          <p:spTgt spid="1042"/>
                                        </p:tgtEl>
                                        <p:attrNameLst>
                                          <p:attrName>ppt_w</p:attrName>
                                        </p:attrNameLst>
                                      </p:cBhvr>
                                      <p:tavLst>
                                        <p:tav tm="0">
                                          <p:val>
                                            <p:fltVal val="0"/>
                                          </p:val>
                                        </p:tav>
                                        <p:tav tm="100000">
                                          <p:val>
                                            <p:strVal val="#ppt_w"/>
                                          </p:val>
                                        </p:tav>
                                      </p:tavLst>
                                    </p:anim>
                                    <p:anim calcmode="lin" valueType="num">
                                      <p:cBhvr>
                                        <p:cTn id="28" dur="500" fill="hold"/>
                                        <p:tgtEl>
                                          <p:spTgt spid="1042"/>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750"/>
                                  </p:stCondLst>
                                  <p:childTnLst>
                                    <p:set>
                                      <p:cBhvr>
                                        <p:cTn id="30" dur="1" fill="hold">
                                          <p:stCondLst>
                                            <p:cond delay="0"/>
                                          </p:stCondLst>
                                        </p:cTn>
                                        <p:tgtEl>
                                          <p:spTgt spid="1044"/>
                                        </p:tgtEl>
                                        <p:attrNameLst>
                                          <p:attrName>style.visibility</p:attrName>
                                        </p:attrNameLst>
                                      </p:cBhvr>
                                      <p:to>
                                        <p:strVal val="visible"/>
                                      </p:to>
                                    </p:set>
                                    <p:anim calcmode="lin" valueType="num">
                                      <p:cBhvr>
                                        <p:cTn id="31" dur="500" fill="hold"/>
                                        <p:tgtEl>
                                          <p:spTgt spid="1044"/>
                                        </p:tgtEl>
                                        <p:attrNameLst>
                                          <p:attrName>ppt_w</p:attrName>
                                        </p:attrNameLst>
                                      </p:cBhvr>
                                      <p:tavLst>
                                        <p:tav tm="0">
                                          <p:val>
                                            <p:fltVal val="0"/>
                                          </p:val>
                                        </p:tav>
                                        <p:tav tm="100000">
                                          <p:val>
                                            <p:strVal val="#ppt_w"/>
                                          </p:val>
                                        </p:tav>
                                      </p:tavLst>
                                    </p:anim>
                                    <p:anim calcmode="lin" valueType="num">
                                      <p:cBhvr>
                                        <p:cTn id="32" dur="500" fill="hold"/>
                                        <p:tgtEl>
                                          <p:spTgt spid="10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Variadic lock_guard (C++17)</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swap(</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r>
              <a:rPr lang="nl-BE" sz="2000" dirty="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bar) {</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&lt;std::</a:t>
            </a:r>
            <a:r>
              <a:rPr lang="nl-BE" sz="2000" dirty="0" smtClean="0">
                <a:solidFill>
                  <a:srgbClr val="2B91AF"/>
                </a:solidFill>
                <a:latin typeface="Consolas" panose="020B0609020204030204" pitchFamily="49" charset="0"/>
              </a:rPr>
              <a:t>mutex</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nl-BE" sz="2000" dirty="0" smtClean="0">
                <a:solidFill>
                  <a:srgbClr val="2B91AF"/>
                </a:solidFill>
                <a:latin typeface="Consolas" panose="020B0609020204030204" pitchFamily="49" charset="0"/>
              </a:rPr>
              <a:t>mutex</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 lock(foo.m, bar.m);</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147209757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Variadic lock_guard (C++17)</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latin typeface="Consolas" panose="020B0609020204030204" pitchFamily="49" charset="0"/>
              </a:rPr>
              <a:t>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void </a:t>
            </a:r>
            <a:r>
              <a:rPr lang="nl-BE" sz="2000" dirty="0" smtClean="0">
                <a:solidFill>
                  <a:srgbClr val="000000"/>
                </a:solidFill>
                <a:latin typeface="Consolas" panose="020B0609020204030204" pitchFamily="49" charset="0"/>
              </a:rPr>
              <a:t>swap(</a:t>
            </a:r>
            <a:r>
              <a:rPr lang="nl-BE" sz="2000" dirty="0" smtClean="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foo, </a:t>
            </a:r>
            <a:r>
              <a:rPr lang="nl-BE" sz="2000" dirty="0">
                <a:solidFill>
                  <a:srgbClr val="2B91AF"/>
                </a:solidFill>
                <a:latin typeface="Consolas" panose="020B0609020204030204" pitchFamily="49" charset="0"/>
              </a:rPr>
              <a:t>MyStruct</a:t>
            </a:r>
            <a:r>
              <a:rPr lang="nl-BE" sz="2000" dirty="0" smtClean="0">
                <a:solidFill>
                  <a:srgbClr val="000000"/>
                </a:solidFill>
                <a:latin typeface="Consolas" panose="020B0609020204030204" pitchFamily="49" charset="0"/>
              </a:rPr>
              <a:t>&amp; bar)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nl-BE" sz="2000" dirty="0" smtClean="0">
                <a:solidFill>
                  <a:srgbClr val="2B91AF"/>
                </a:solidFill>
                <a:latin typeface="Consolas" panose="020B0609020204030204" pitchFamily="49" charset="0"/>
              </a:rPr>
              <a:t>lock_guard</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lock(foo.m, bar.m);</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25095108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Variadic lock_guard (C++17)</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rPr>
              <a:t> </a:t>
            </a:r>
            <a:r>
              <a:rPr lang="nl-BE" sz="2000" dirty="0">
                <a:solidFill>
                  <a:srgbClr val="2B91AF"/>
                </a:solidFill>
                <a:latin typeface="Consolas" panose="020B0609020204030204" pitchFamily="49" charset="0"/>
              </a:rPr>
              <a:t>MyStruct</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shared_mutex</a:t>
            </a:r>
            <a:r>
              <a:rPr lang="nl-BE" sz="2000" dirty="0" smtClean="0">
                <a:solidFill>
                  <a:srgbClr val="2B91AF"/>
                </a:solidFill>
                <a:latin typeface="Consolas" panose="020B0609020204030204" pitchFamily="49" charset="0"/>
              </a:rPr>
              <a:t> </a:t>
            </a:r>
            <a:r>
              <a:rPr lang="nl-BE" sz="2000" dirty="0" smtClean="0">
                <a:latin typeface="Consolas" panose="020B0609020204030204" pitchFamily="49" charset="0"/>
              </a:rPr>
              <a:t>m;</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a:t>
            </a:r>
            <a:endParaRPr lang="nl-BE" sz="2000" dirty="0" smtClean="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smtClean="0">
              <a:solidFill>
                <a:srgbClr val="008000"/>
              </a:solidFill>
              <a:latin typeface="Consolas" panose="020B0609020204030204" pitchFamily="49" charset="0"/>
            </a:endParaRPr>
          </a:p>
          <a:p>
            <a:pPr marL="0" indent="0" defTabSz="360000">
              <a:lnSpc>
                <a:spcPct val="107000"/>
              </a:lnSpc>
              <a:buNone/>
            </a:pPr>
            <a:r>
              <a:rPr lang="nl-BE" sz="2000" dirty="0" smtClean="0">
                <a:solidFill>
                  <a:srgbClr val="2B91AF"/>
                </a:solidFill>
                <a:latin typeface="Consolas" panose="020B0609020204030204" pitchFamily="49" charset="0"/>
              </a:rPr>
              <a:t>MyStruct</a:t>
            </a:r>
            <a:r>
              <a:rPr lang="nl-BE" sz="2000" dirty="0" smtClean="0">
                <a:latin typeface="Consolas" panose="020B0609020204030204" pitchFamily="49" charset="0"/>
              </a:rPr>
              <a:t>&amp; </a:t>
            </a:r>
            <a:r>
              <a:rPr lang="nl-BE" sz="2000" dirty="0">
                <a:solidFill>
                  <a:srgbClr val="0000FF"/>
                </a:solidFill>
                <a:latin typeface="Consolas" panose="020B0609020204030204" pitchFamily="49" charset="0"/>
              </a:rPr>
              <a:t>operator</a:t>
            </a:r>
            <a:r>
              <a:rPr lang="nl-BE" sz="2000" dirty="0" smtClean="0">
                <a:latin typeface="Consolas" panose="020B0609020204030204" pitchFamily="49" charset="0"/>
              </a:rPr>
              <a:t>=(</a:t>
            </a:r>
            <a:r>
              <a:rPr lang="nl-BE" sz="2000" dirty="0">
                <a:solidFill>
                  <a:srgbClr val="0000FF"/>
                </a:solidFill>
                <a:latin typeface="Consolas" panose="020B0609020204030204" pitchFamily="49" charset="0"/>
              </a:rPr>
              <a:t>const</a:t>
            </a:r>
            <a:r>
              <a:rPr lang="nl-BE" sz="2000" dirty="0" smtClean="0">
                <a:latin typeface="Consolas" panose="020B0609020204030204" pitchFamily="49" charset="0"/>
              </a:rPr>
              <a:t> </a:t>
            </a:r>
            <a:r>
              <a:rPr lang="nl-BE" sz="2000" dirty="0" smtClean="0">
                <a:solidFill>
                  <a:srgbClr val="2B91AF"/>
                </a:solidFill>
                <a:latin typeface="Consolas" panose="020B0609020204030204" pitchFamily="49" charset="0"/>
              </a:rPr>
              <a:t>MyStruct</a:t>
            </a:r>
            <a:r>
              <a:rPr lang="nl-BE" sz="2000" dirty="0" smtClean="0">
                <a:latin typeface="Consolas" panose="020B0609020204030204" pitchFamily="49" charset="0"/>
              </a:rPr>
              <a:t>&amp; rhs) {</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if</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this</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 &amp;</a:t>
            </a:r>
            <a:r>
              <a:rPr lang="nl-BE" sz="2000" dirty="0" smtClean="0">
                <a:latin typeface="Consolas" panose="020B0609020204030204" pitchFamily="49" charset="0"/>
              </a:rPr>
              <a:t>rhs</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nl-BE" sz="2000" dirty="0">
                <a:solidFill>
                  <a:srgbClr val="2B91AF"/>
                </a:solidFill>
                <a:latin typeface="Consolas" panose="020B0609020204030204" pitchFamily="49" charset="0"/>
              </a:rPr>
              <a:t>shared_lock</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rhs_lock(</a:t>
            </a:r>
            <a:r>
              <a:rPr lang="nl-BE" sz="2000" dirty="0" smtClean="0">
                <a:latin typeface="Consolas" panose="020B0609020204030204" pitchFamily="49" charset="0"/>
              </a:rPr>
              <a:t>rhs</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.m, std::defer_lock);</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nl-BE" sz="2000" dirty="0">
                <a:solidFill>
                  <a:srgbClr val="2B91AF"/>
                </a:solidFill>
                <a:latin typeface="Consolas" panose="020B0609020204030204" pitchFamily="49" charset="0"/>
              </a:rPr>
              <a:t>lock_guard</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lock(m</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rhs_lock);</a:t>
            </a:r>
            <a:endPar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8000"/>
                </a:solidFill>
                <a:latin typeface="Consolas" panose="020B0609020204030204" pitchFamily="49" charset="0"/>
              </a:rPr>
              <a:t>// ...</a:t>
            </a:r>
          </a:p>
          <a:p>
            <a:pPr marL="0" indent="0" defTabSz="360000">
              <a:lnSpc>
                <a:spcPct val="107000"/>
              </a:lnSpc>
              <a:buNone/>
            </a:pPr>
            <a:r>
              <a:rPr lang="nl-BE" sz="2000" dirty="0">
                <a:solidFill>
                  <a:srgbClr val="008000"/>
                </a:solidFill>
                <a:latin typeface="Consolas" panose="020B0609020204030204" pitchFamily="49" charset="0"/>
              </a:rPr>
              <a:t>	</a:t>
            </a:r>
            <a:r>
              <a:rPr lang="nl-BE" sz="2000" dirty="0" smtClean="0">
                <a:latin typeface="Consolas" panose="020B0609020204030204" pitchFamily="49" charset="0"/>
              </a:rPr>
              <a:t>}</a:t>
            </a: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3414398038"/>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Note</a:t>
            </a:r>
            <a:endParaRPr lang="en-GB" dirty="0"/>
          </a:p>
        </p:txBody>
      </p:sp>
      <p:sp>
        <p:nvSpPr>
          <p:cNvPr id="3" name="Content Placeholder 2"/>
          <p:cNvSpPr>
            <a:spLocks noGrp="1"/>
          </p:cNvSpPr>
          <p:nvPr>
            <p:ph idx="1"/>
          </p:nvPr>
        </p:nvSpPr>
        <p:spPr/>
        <p:txBody>
          <a:bodyPr/>
          <a:lstStyle/>
          <a:p>
            <a:pPr marL="109728" indent="0">
              <a:buNone/>
            </a:pPr>
            <a:r>
              <a:rPr lang="en-GB" dirty="0" smtClean="0"/>
              <a:t>Variadic </a:t>
            </a:r>
            <a:r>
              <a:rPr lang="en-GB" sz="2600" dirty="0" smtClean="0">
                <a:latin typeface="Consolas" panose="020B0609020204030204" pitchFamily="49" charset="0"/>
              </a:rPr>
              <a:t>std::lock_guard</a:t>
            </a:r>
            <a:r>
              <a:rPr lang="en-GB" dirty="0" smtClean="0"/>
              <a:t> may become replaced with </a:t>
            </a:r>
            <a:r>
              <a:rPr lang="en-GB" sz="2600" dirty="0" smtClean="0">
                <a:latin typeface="Consolas" panose="020B0609020204030204" pitchFamily="49" charset="0"/>
              </a:rPr>
              <a:t>std::</a:t>
            </a:r>
            <a:r>
              <a:rPr lang="en-GB" sz="2600" dirty="0" err="1" smtClean="0">
                <a:latin typeface="Consolas" panose="020B0609020204030204" pitchFamily="49" charset="0"/>
              </a:rPr>
              <a:t>scoped_lock</a:t>
            </a:r>
            <a:r>
              <a:rPr lang="en-GB" dirty="0" smtClean="0"/>
              <a:t>…</a:t>
            </a:r>
            <a:endParaRPr lang="en-GB" dirty="0"/>
          </a:p>
        </p:txBody>
      </p:sp>
      <p:sp>
        <p:nvSpPr>
          <p:cNvPr id="4" name="Rectangle 3"/>
          <p:cNvSpPr/>
          <p:nvPr/>
        </p:nvSpPr>
        <p:spPr>
          <a:xfrm>
            <a:off x="7349562"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&lt;mutex&gt;</a:t>
            </a:r>
            <a:endParaRPr lang="en-GB" dirty="0">
              <a:solidFill>
                <a:schemeClr val="accent1">
                  <a:lumMod val="75000"/>
                </a:schemeClr>
              </a:solidFill>
            </a:endParaRPr>
          </a:p>
        </p:txBody>
      </p:sp>
    </p:spTree>
    <p:extLst>
      <p:ext uri="{BB962C8B-B14F-4D97-AF65-F5344CB8AC3E}">
        <p14:creationId xmlns:p14="http://schemas.microsoft.com/office/powerpoint/2010/main" val="78792847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Miscellaneous</a:t>
            </a:r>
          </a:p>
        </p:txBody>
      </p:sp>
    </p:spTree>
    <p:extLst>
      <p:ext uri="{BB962C8B-B14F-4D97-AF65-F5344CB8AC3E}">
        <p14:creationId xmlns:p14="http://schemas.microsoft.com/office/powerpoint/2010/main" val="410247884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Concurrency: Miscellaneous</a:t>
            </a:r>
            <a:endParaRPr lang="nl-BE" dirty="0"/>
          </a:p>
        </p:txBody>
      </p:sp>
      <p:sp>
        <p:nvSpPr>
          <p:cNvPr id="4" name="Content Placeholder 3"/>
          <p:cNvSpPr>
            <a:spLocks noGrp="1"/>
          </p:cNvSpPr>
          <p:nvPr>
            <p:ph idx="1"/>
          </p:nvPr>
        </p:nvSpPr>
        <p:spPr/>
        <p:txBody>
          <a:bodyPr/>
          <a:lstStyle/>
          <a:p>
            <a:pPr marL="624078" indent="-514350">
              <a:buFont typeface="+mj-lt"/>
              <a:buAutoNum type="arabicPeriod"/>
            </a:pPr>
            <a:r>
              <a:rPr lang="nl-BE" sz="2600" dirty="0" smtClean="0">
                <a:latin typeface="Consolas" panose="020B0609020204030204" pitchFamily="49" charset="0"/>
              </a:rPr>
              <a:t>std::shared_mutex</a:t>
            </a:r>
          </a:p>
          <a:p>
            <a:pPr lvl="1"/>
            <a:r>
              <a:rPr lang="nl-BE" dirty="0" smtClean="0"/>
              <a:t>Basic shared-exclusive / readers-writers</a:t>
            </a:r>
          </a:p>
          <a:p>
            <a:pPr lvl="1"/>
            <a:r>
              <a:rPr lang="nl-BE" dirty="0" smtClean="0"/>
              <a:t>More efficient </a:t>
            </a:r>
            <a:r>
              <a:rPr lang="nl-BE" sz="2400" dirty="0" smtClean="0">
                <a:latin typeface="Consolas" panose="020B0609020204030204" pitchFamily="49" charset="0"/>
              </a:rPr>
              <a:t>std::shared_timed_mutex</a:t>
            </a:r>
            <a:r>
              <a:rPr lang="nl-BE" dirty="0" smtClean="0"/>
              <a:t> (C++14)</a:t>
            </a:r>
          </a:p>
          <a:p>
            <a:pPr lvl="2"/>
            <a:r>
              <a:rPr lang="nl-BE" sz="2200" dirty="0" smtClean="0">
                <a:latin typeface="Consolas" panose="020B0609020204030204" pitchFamily="49" charset="0"/>
              </a:rPr>
              <a:t>lock()</a:t>
            </a:r>
            <a:r>
              <a:rPr lang="nl-BE" dirty="0" smtClean="0"/>
              <a:t> and </a:t>
            </a:r>
            <a:r>
              <a:rPr lang="nl-BE" sz="2200" dirty="0" smtClean="0">
                <a:latin typeface="Consolas" panose="020B0609020204030204" pitchFamily="49" charset="0"/>
              </a:rPr>
              <a:t>try_lock()</a:t>
            </a:r>
            <a:r>
              <a:rPr lang="nl-BE" dirty="0"/>
              <a:t> </a:t>
            </a:r>
            <a:r>
              <a:rPr lang="nl-BE" dirty="0" smtClean="0"/>
              <a:t>for </a:t>
            </a:r>
            <a:r>
              <a:rPr lang="nl-BE" dirty="0"/>
              <a:t>exclusive </a:t>
            </a:r>
            <a:r>
              <a:rPr lang="nl-BE" dirty="0" smtClean="0"/>
              <a:t>/ write locking</a:t>
            </a:r>
          </a:p>
          <a:p>
            <a:pPr lvl="2"/>
            <a:r>
              <a:rPr lang="nl-BE" sz="2200" dirty="0">
                <a:latin typeface="Consolas" panose="020B0609020204030204" pitchFamily="49" charset="0"/>
              </a:rPr>
              <a:t>lock_shared</a:t>
            </a:r>
            <a:r>
              <a:rPr lang="nl-BE" sz="2200" dirty="0" smtClean="0">
                <a:latin typeface="Consolas" panose="020B0609020204030204" pitchFamily="49" charset="0"/>
              </a:rPr>
              <a:t>()</a:t>
            </a:r>
            <a:r>
              <a:rPr lang="nl-BE" dirty="0" smtClean="0"/>
              <a:t> and </a:t>
            </a:r>
            <a:r>
              <a:rPr lang="nl-BE" sz="2200" dirty="0">
                <a:latin typeface="Consolas" panose="020B0609020204030204" pitchFamily="49" charset="0"/>
              </a:rPr>
              <a:t>try_lock_shared</a:t>
            </a:r>
            <a:r>
              <a:rPr lang="nl-BE" sz="2200" dirty="0" smtClean="0">
                <a:latin typeface="Consolas" panose="020B0609020204030204" pitchFamily="49" charset="0"/>
              </a:rPr>
              <a:t>()</a:t>
            </a:r>
            <a:br>
              <a:rPr lang="nl-BE" sz="2200" dirty="0" smtClean="0">
                <a:latin typeface="Consolas" panose="020B0609020204030204" pitchFamily="49" charset="0"/>
              </a:rPr>
            </a:br>
            <a:r>
              <a:rPr lang="nl-BE" sz="2200" dirty="0" smtClean="0">
                <a:latin typeface="Consolas" panose="020B0609020204030204" pitchFamily="49" charset="0"/>
              </a:rPr>
              <a:t>			  </a:t>
            </a:r>
            <a:r>
              <a:rPr lang="nl-BE" sz="1600" dirty="0" smtClean="0">
                <a:latin typeface="Consolas" panose="020B0609020204030204" pitchFamily="49" charset="0"/>
              </a:rPr>
              <a:t> </a:t>
            </a:r>
            <a:r>
              <a:rPr lang="nl-BE" dirty="0" smtClean="0"/>
              <a:t>for shared / read locking</a:t>
            </a:r>
            <a:endParaRPr lang="nl-BE" dirty="0"/>
          </a:p>
          <a:p>
            <a:pPr lvl="2"/>
            <a:r>
              <a:rPr lang="nl-BE" dirty="0" smtClean="0">
                <a:latin typeface="Consolas" panose="020B0609020204030204" pitchFamily="49" charset="0"/>
              </a:rPr>
              <a:t>No</a:t>
            </a:r>
            <a:r>
              <a:rPr lang="nl-BE" dirty="0" smtClean="0"/>
              <a:t> </a:t>
            </a:r>
            <a:r>
              <a:rPr lang="nl-BE" sz="2200" dirty="0" smtClean="0">
                <a:latin typeface="Consolas" panose="020B0609020204030204" pitchFamily="49" charset="0"/>
              </a:rPr>
              <a:t>try_lock_for()</a:t>
            </a:r>
            <a:r>
              <a:rPr lang="nl-BE" dirty="0" smtClean="0"/>
              <a:t>, </a:t>
            </a:r>
            <a:r>
              <a:rPr lang="nl-BE" sz="2200" dirty="0" smtClean="0">
                <a:latin typeface="Consolas" panose="020B0609020204030204" pitchFamily="49" charset="0"/>
              </a:rPr>
              <a:t>try_lock_shared_for()</a:t>
            </a:r>
            <a:r>
              <a:rPr lang="nl-BE" dirty="0" smtClean="0"/>
              <a:t>, etc.</a:t>
            </a:r>
          </a:p>
          <a:p>
            <a:pPr lvl="1"/>
            <a:endParaRPr lang="nl-BE" dirty="0"/>
          </a:p>
          <a:p>
            <a:pPr marL="624078" indent="-514350">
              <a:buFont typeface="+mj-lt"/>
              <a:buAutoNum type="arabicPeriod"/>
            </a:pPr>
            <a:r>
              <a:rPr lang="nl-BE" sz="2600" dirty="0" smtClean="0">
                <a:latin typeface="Consolas" panose="020B0609020204030204" pitchFamily="49" charset="0"/>
              </a:rPr>
              <a:t>std::atomic&lt;T&gt;::is_always_lockfree</a:t>
            </a:r>
            <a:endParaRPr lang="nl-BE" sz="2600" dirty="0">
              <a:latin typeface="Consolas" panose="020B0609020204030204" pitchFamily="49" charset="0"/>
            </a:endParaRPr>
          </a:p>
        </p:txBody>
      </p:sp>
    </p:spTree>
    <p:extLst>
      <p:ext uri="{BB962C8B-B14F-4D97-AF65-F5344CB8AC3E}">
        <p14:creationId xmlns:p14="http://schemas.microsoft.com/office/powerpoint/2010/main" val="12934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a:t>
            </a:r>
            <a:r>
              <a:rPr lang="nl-BE" sz="3200" dirty="0" smtClean="0">
                <a:solidFill>
                  <a:schemeClr val="bg2"/>
                </a:solidFill>
              </a:rPr>
              <a:t>Utilities</a:t>
            </a:r>
          </a:p>
          <a:p>
            <a:pPr>
              <a:buClr>
                <a:schemeClr val="accent3">
                  <a:lumMod val="60000"/>
                  <a:lumOff val="40000"/>
                </a:schemeClr>
              </a:buClr>
              <a:buFont typeface="Arial" panose="020B0604020202020204" pitchFamily="34" charset="0"/>
              <a:buChar char="•"/>
            </a:pPr>
            <a:r>
              <a:rPr lang="nl-BE" sz="3200" dirty="0">
                <a:solidFill>
                  <a:schemeClr val="bg2"/>
                </a:solidFill>
              </a:rPr>
              <a:t>Chapter 3: </a:t>
            </a:r>
            <a:r>
              <a:rPr lang="nl-BE" sz="3200" dirty="0" smtClean="0">
                <a:solidFill>
                  <a:schemeClr val="bg2"/>
                </a:solidFill>
              </a:rPr>
              <a:t>Containers</a:t>
            </a:r>
          </a:p>
          <a:p>
            <a:pPr>
              <a:buClr>
                <a:schemeClr val="accent3">
                  <a:lumMod val="60000"/>
                  <a:lumOff val="40000"/>
                </a:schemeClr>
              </a:buClr>
              <a:buFont typeface="Arial" panose="020B0604020202020204" pitchFamily="34" charset="0"/>
              <a:buChar char="•"/>
            </a:pPr>
            <a:r>
              <a:rPr lang="nl-BE" sz="3200" dirty="0">
                <a:solidFill>
                  <a:schemeClr val="bg2"/>
                </a:solidFill>
              </a:rPr>
              <a:t>Chapter 4: </a:t>
            </a:r>
            <a:r>
              <a:rPr lang="nl-BE" sz="3200" dirty="0" smtClean="0">
                <a:solidFill>
                  <a:schemeClr val="bg2"/>
                </a:solidFill>
              </a:rPr>
              <a:t>Algorithms</a:t>
            </a:r>
          </a:p>
          <a:p>
            <a:pPr>
              <a:buClr>
                <a:schemeClr val="accent3">
                  <a:lumMod val="60000"/>
                  <a:lumOff val="40000"/>
                </a:schemeClr>
              </a:buClr>
              <a:buFont typeface="Arial" panose="020B0604020202020204" pitchFamily="34" charset="0"/>
              <a:buChar char="•"/>
            </a:pPr>
            <a:r>
              <a:rPr lang="nl-BE" sz="3200" dirty="0">
                <a:solidFill>
                  <a:schemeClr val="bg2"/>
                </a:solidFill>
              </a:rPr>
              <a:t>Chapter 5: File </a:t>
            </a:r>
            <a:r>
              <a:rPr lang="nl-BE" sz="3200" dirty="0" smtClean="0">
                <a:solidFill>
                  <a:schemeClr val="bg2"/>
                </a:solidFill>
              </a:rPr>
              <a:t>System</a:t>
            </a:r>
          </a:p>
          <a:p>
            <a:pPr>
              <a:buClr>
                <a:schemeClr val="accent3">
                  <a:lumMod val="60000"/>
                  <a:lumOff val="40000"/>
                </a:schemeClr>
              </a:buClr>
              <a:buFont typeface="Arial" panose="020B0604020202020204" pitchFamily="34" charset="0"/>
              <a:buChar char="•"/>
            </a:pPr>
            <a:r>
              <a:rPr lang="nl-BE" sz="3200" dirty="0" smtClean="0">
                <a:solidFill>
                  <a:schemeClr val="bg2"/>
                </a:solidFill>
              </a:rPr>
              <a:t>Chapter </a:t>
            </a:r>
            <a:r>
              <a:rPr lang="nl-BE" sz="3200" dirty="0">
                <a:solidFill>
                  <a:schemeClr val="bg2"/>
                </a:solidFill>
              </a:rPr>
              <a:t>6: Characters and </a:t>
            </a:r>
            <a:r>
              <a:rPr lang="nl-BE" sz="3200" dirty="0" smtClean="0">
                <a:solidFill>
                  <a:schemeClr val="bg2"/>
                </a:solidFill>
              </a:rPr>
              <a:t>Strings</a:t>
            </a:r>
          </a:p>
          <a:p>
            <a:pPr>
              <a:buClr>
                <a:schemeClr val="accent3">
                  <a:lumMod val="60000"/>
                  <a:lumOff val="40000"/>
                </a:schemeClr>
              </a:buClr>
              <a:buFont typeface="Arial" panose="020B0604020202020204" pitchFamily="34" charset="0"/>
              <a:buChar char="•"/>
            </a:pPr>
            <a:r>
              <a:rPr lang="nl-BE" sz="3200" dirty="0" smtClean="0">
                <a:solidFill>
                  <a:schemeClr val="bg2"/>
                </a:solidFill>
              </a:rPr>
              <a:t>Chapter </a:t>
            </a:r>
            <a:r>
              <a:rPr lang="nl-BE" sz="3200" dirty="0">
                <a:solidFill>
                  <a:schemeClr val="bg2"/>
                </a:solidFill>
              </a:rPr>
              <a:t>7: Concurrency</a:t>
            </a:r>
            <a:endParaRPr lang="nl-BE" sz="4000" b="1" dirty="0"/>
          </a:p>
          <a:p>
            <a:pPr>
              <a:buClr>
                <a:schemeClr val="accent3">
                  <a:lumMod val="60000"/>
                  <a:lumOff val="40000"/>
                </a:schemeClr>
              </a:buClr>
              <a:buFont typeface="Wingdings" panose="05000000000000000000" pitchFamily="2" charset="2"/>
              <a:buChar char="Ø"/>
            </a:pPr>
            <a:r>
              <a:rPr lang="nl-BE" sz="4000" b="1" dirty="0" smtClean="0"/>
              <a:t> Chapter </a:t>
            </a:r>
            <a:r>
              <a:rPr lang="nl-BE" sz="4000" b="1" dirty="0"/>
              <a:t>8: Diagnostics</a:t>
            </a:r>
          </a:p>
        </p:txBody>
      </p:sp>
      <p:sp>
        <p:nvSpPr>
          <p:cNvPr id="5" name="Rectangle 4">
            <a:hlinkClick r:id="rId2"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3"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3284984"/>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386104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436510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8" action="ppaction://hlinksldjump"/>
          </p:cNvPr>
          <p:cNvSpPr/>
          <p:nvPr/>
        </p:nvSpPr>
        <p:spPr>
          <a:xfrm>
            <a:off x="899592" y="4869160"/>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3299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a:t>
            </a:r>
            <a:r>
              <a:rPr lang="nl-BE" dirty="0" smtClean="0"/>
              <a:t>uncaught_exception (recap)</a:t>
            </a:r>
            <a:endParaRPr lang="nl-BE" dirty="0"/>
          </a:p>
        </p:txBody>
      </p:sp>
      <p:sp>
        <p:nvSpPr>
          <p:cNvPr id="3" name="Content Placeholder 2"/>
          <p:cNvSpPr>
            <a:spLocks noGrp="1"/>
          </p:cNvSpPr>
          <p:nvPr>
            <p:ph idx="1"/>
          </p:nvPr>
        </p:nvSpPr>
        <p:spPr>
          <a:xfrm>
            <a:off x="457200" y="1700808"/>
            <a:ext cx="8229600" cy="1440160"/>
          </a:xfrm>
        </p:spPr>
        <p:txBody>
          <a:bodyPr>
            <a:normAutofit/>
          </a:bodyPr>
          <a:lstStyle/>
          <a:p>
            <a:pPr marL="109728" indent="0">
              <a:buNone/>
            </a:pPr>
            <a:r>
              <a:rPr lang="nl-BE" sz="2600" dirty="0" smtClean="0">
                <a:solidFill>
                  <a:srgbClr val="0000FF"/>
                </a:solidFill>
                <a:latin typeface="Consolas" panose="020B0609020204030204" pitchFamily="49" charset="0"/>
                <a:ea typeface="+mj-ea"/>
                <a:cs typeface="+mj-cs"/>
              </a:rPr>
              <a:t>bool </a:t>
            </a:r>
            <a:r>
              <a:rPr lang="nl-BE" sz="2600" dirty="0" smtClean="0">
                <a:latin typeface="Consolas" panose="020B0609020204030204" pitchFamily="49" charset="0"/>
              </a:rPr>
              <a:t>std::uncaught_exception()</a:t>
            </a:r>
          </a:p>
          <a:p>
            <a:pPr lvl="1"/>
            <a:r>
              <a:rPr lang="nl-BE" sz="2500" dirty="0" smtClean="0"/>
              <a:t>Returns true if uncaught exception is currently active</a:t>
            </a:r>
            <a:endParaRPr lang="nl-BE" sz="2500" dirty="0"/>
          </a:p>
        </p:txBody>
      </p:sp>
      <p:sp>
        <p:nvSpPr>
          <p:cNvPr id="4" name="Content Placeholder 2"/>
          <p:cNvSpPr txBox="1">
            <a:spLocks/>
          </p:cNvSpPr>
          <p:nvPr/>
        </p:nvSpPr>
        <p:spPr>
          <a:xfrm>
            <a:off x="457200" y="2780928"/>
            <a:ext cx="8229600" cy="3793607"/>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nl-BE" sz="2000" dirty="0" smtClean="0">
                <a:solidFill>
                  <a:srgbClr val="008000"/>
                </a:solidFill>
                <a:latin typeface="Consolas" panose="020B0609020204030204" pitchFamily="49" charset="0"/>
              </a:rPr>
              <a:t>/* Motivating example #1: H</a:t>
            </a:r>
            <a:r>
              <a:rPr lang="nl-BE" sz="2000" dirty="0">
                <a:solidFill>
                  <a:srgbClr val="008000"/>
                </a:solidFill>
                <a:latin typeface="Consolas" panose="020B0609020204030204" pitchFamily="49" charset="0"/>
              </a:rPr>
              <a:t>. Sutter’s GotW #47 (1998</a:t>
            </a:r>
            <a:r>
              <a:rPr lang="nl-BE" sz="2000" dirty="0" smtClean="0">
                <a:solidFill>
                  <a:srgbClr val="008000"/>
                </a:solidFill>
                <a:latin typeface="Consolas" panose="020B0609020204030204" pitchFamily="49" charset="0"/>
              </a:rPr>
              <a:t>) */</a:t>
            </a:r>
            <a:endParaRPr lang="nl-BE" sz="2000" dirty="0">
              <a:solidFill>
                <a:srgbClr val="2B91AF"/>
              </a:solidFill>
              <a:latin typeface="Consolas" panose="020B0609020204030204" pitchFamily="49" charset="0"/>
            </a:endParaRPr>
          </a:p>
          <a:p>
            <a:pPr marL="0" indent="0" defTabSz="360000">
              <a:lnSpc>
                <a:spcPct val="107000"/>
              </a:lnSpc>
              <a:buNone/>
            </a:pPr>
            <a:r>
              <a:rPr lang="nl-BE" sz="2000" dirty="0">
                <a:solidFill>
                  <a:srgbClr val="2B91AF"/>
                </a:solidFill>
                <a:latin typeface="Consolas" panose="020B0609020204030204" pitchFamily="49" charset="0"/>
              </a:rPr>
              <a:t>Transaction</a:t>
            </a:r>
            <a:r>
              <a:rPr lang="nl-BE" sz="2000" dirty="0">
                <a:latin typeface="Consolas" panose="020B0609020204030204" pitchFamily="49" charset="0"/>
              </a:rPr>
              <a:t>::~Transaction()</a:t>
            </a:r>
            <a:r>
              <a:rPr lang="nl-BE" sz="2000" dirty="0">
                <a:solidFill>
                  <a:srgbClr val="2B91AF"/>
                </a:solidFill>
                <a:latin typeface="Consolas" panose="020B0609020204030204" pitchFamily="49" charset="0"/>
              </a:rPr>
              <a:t> </a:t>
            </a:r>
            <a:r>
              <a:rPr lang="nl-BE" sz="2000" dirty="0">
                <a:latin typeface="Consolas" panose="020B0609020204030204" pitchFamily="49" charset="0"/>
              </a:rPr>
              <a:t>{</a:t>
            </a:r>
            <a:endParaRPr lang="nl-BE" sz="2000" dirty="0">
              <a:solidFill>
                <a:srgbClr val="008000"/>
              </a:solidFill>
              <a:latin typeface="Consolas" panose="020B0609020204030204" pitchFamily="49" charset="0"/>
            </a:endParaRPr>
          </a:p>
          <a:p>
            <a:pPr marL="0" indent="0" defTabSz="360000">
              <a:lnSpc>
                <a:spcPct val="107000"/>
              </a:lnSpc>
              <a:buNone/>
            </a:pPr>
            <a:r>
              <a:rPr lang="nl-BE" sz="2000" dirty="0">
                <a:latin typeface="Consolas" panose="020B0609020204030204" pitchFamily="49" charset="0"/>
              </a:rPr>
              <a:t>	</a:t>
            </a:r>
            <a:r>
              <a:rPr lang="nl-BE" sz="2000" dirty="0">
                <a:solidFill>
                  <a:srgbClr val="0000FF"/>
                </a:solidFill>
                <a:latin typeface="Consolas" panose="020B0609020204030204" pitchFamily="49" charset="0"/>
              </a:rPr>
              <a:t>if</a:t>
            </a:r>
            <a:r>
              <a:rPr lang="nl-BE" sz="2000" dirty="0">
                <a:latin typeface="Consolas" panose="020B0609020204030204" pitchFamily="49" charset="0"/>
              </a:rPr>
              <a:t> </a:t>
            </a:r>
            <a:r>
              <a:rPr lang="nl-BE" sz="2000" dirty="0" smtClean="0">
                <a:latin typeface="Consolas" panose="020B0609020204030204" pitchFamily="49" charset="0"/>
              </a:rPr>
              <a:t>(std</a:t>
            </a:r>
            <a:r>
              <a:rPr lang="nl-BE" sz="2000" dirty="0">
                <a:latin typeface="Consolas" panose="020B0609020204030204" pitchFamily="49" charset="0"/>
              </a:rPr>
              <a:t>::uncaught_exception</a:t>
            </a:r>
            <a:r>
              <a:rPr lang="nl-BE" sz="2000" dirty="0" smtClean="0">
                <a:latin typeface="Consolas" panose="020B0609020204030204" pitchFamily="49" charset="0"/>
              </a:rPr>
              <a:t>()) </a:t>
            </a:r>
          </a:p>
          <a:p>
            <a:pPr marL="0" indent="0" defTabSz="360000">
              <a:lnSpc>
                <a:spcPct val="107000"/>
              </a:lnSpc>
              <a:buNone/>
            </a:pPr>
            <a:r>
              <a:rPr lang="nl-BE" sz="2000" dirty="0">
                <a:latin typeface="Consolas" panose="020B0609020204030204" pitchFamily="49" charset="0"/>
              </a:rPr>
              <a:t>	</a:t>
            </a:r>
            <a:r>
              <a:rPr lang="nl-BE" sz="2000" dirty="0" smtClean="0">
                <a:latin typeface="Consolas" panose="020B0609020204030204" pitchFamily="49" charset="0"/>
              </a:rPr>
              <a:t>	rollback</a:t>
            </a:r>
            <a:r>
              <a:rPr lang="nl-BE" sz="2000" dirty="0">
                <a:latin typeface="Consolas" panose="020B0609020204030204" pitchFamily="49" charset="0"/>
              </a:rPr>
              <a:t>();</a:t>
            </a:r>
          </a:p>
          <a:p>
            <a:pPr marL="0" indent="0" defTabSz="360000">
              <a:lnSpc>
                <a:spcPct val="107000"/>
              </a:lnSpc>
              <a:buNone/>
            </a:pPr>
            <a:r>
              <a:rPr lang="nl-BE" sz="2000" dirty="0" smtClean="0">
                <a:latin typeface="Consolas" panose="020B0609020204030204" pitchFamily="49" charset="0"/>
              </a:rPr>
              <a:t>}</a:t>
            </a:r>
          </a:p>
          <a:p>
            <a:pPr marL="0" indent="0" defTabSz="360000">
              <a:lnSpc>
                <a:spcPct val="107000"/>
              </a:lnSpc>
              <a:buNone/>
            </a:pPr>
            <a:endParaRPr lang="nl-BE" sz="2000" dirty="0">
              <a:solidFill>
                <a:srgbClr val="2B91AF"/>
              </a:solidFill>
              <a:latin typeface="Consolas" panose="020B0609020204030204" pitchFamily="49" charset="0"/>
            </a:endParaRPr>
          </a:p>
        </p:txBody>
      </p:sp>
      <p:pic>
        <p:nvPicPr>
          <p:cNvPr id="7" name="Picture 6" descr="http://www.eu-citizens.org/FR/img/yellow-warning-sig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36096" y="5157192"/>
            <a:ext cx="1098346" cy="878240"/>
          </a:xfrm>
          <a:prstGeom prst="rect">
            <a:avLst/>
          </a:prstGeom>
          <a:noFill/>
          <a:ln>
            <a:noFill/>
          </a:ln>
        </p:spPr>
      </p:pic>
      <p:sp>
        <p:nvSpPr>
          <p:cNvPr id="10" name="Rectangle 9"/>
          <p:cNvSpPr/>
          <p:nvPr/>
        </p:nvSpPr>
        <p:spPr>
          <a:xfrm>
            <a:off x="457200" y="4891503"/>
            <a:ext cx="4572000" cy="1409617"/>
          </a:xfrm>
          <a:prstGeom prst="rect">
            <a:avLst/>
          </a:prstGeom>
        </p:spPr>
        <p:txBody>
          <a:bodyPr>
            <a:spAutoFit/>
          </a:bodyPr>
          <a:lstStyle/>
          <a:p>
            <a:pPr lvl="0" defTabSz="360000">
              <a:lnSpc>
                <a:spcPct val="107000"/>
              </a:lnSpc>
            </a:pPr>
            <a:r>
              <a:rPr lang="nl-BE" sz="2000" dirty="0">
                <a:solidFill>
                  <a:srgbClr val="2B91AF"/>
                </a:solidFill>
                <a:latin typeface="Consolas" panose="020B0609020204030204" pitchFamily="49" charset="0"/>
                <a:ea typeface="+mj-ea"/>
                <a:cs typeface="+mj-cs"/>
              </a:rPr>
              <a:t>Foo</a:t>
            </a:r>
            <a:r>
              <a:rPr lang="nl-BE" sz="2000" dirty="0">
                <a:solidFill>
                  <a:prstClr val="black"/>
                </a:solidFill>
                <a:latin typeface="Consolas" panose="020B0609020204030204" pitchFamily="49" charset="0"/>
                <a:ea typeface="+mj-ea"/>
                <a:cs typeface="+mj-cs"/>
              </a:rPr>
              <a:t>::~Foo() {</a:t>
            </a:r>
          </a:p>
          <a:p>
            <a:pPr lvl="0" defTabSz="360000">
              <a:lnSpc>
                <a:spcPct val="107000"/>
              </a:lnSpc>
            </a:pPr>
            <a:r>
              <a:rPr lang="nl-BE" sz="2000" dirty="0">
                <a:solidFill>
                  <a:prstClr val="black"/>
                </a:solidFill>
                <a:latin typeface="Consolas" panose="020B0609020204030204" pitchFamily="49" charset="0"/>
                <a:ea typeface="+mj-ea"/>
                <a:cs typeface="+mj-cs"/>
              </a:rPr>
              <a:t>	</a:t>
            </a:r>
            <a:r>
              <a:rPr lang="nl-BE" sz="2000" dirty="0">
                <a:solidFill>
                  <a:srgbClr val="2B91AF"/>
                </a:solidFill>
                <a:latin typeface="Consolas" panose="020B0609020204030204" pitchFamily="49" charset="0"/>
                <a:ea typeface="+mj-ea"/>
                <a:cs typeface="+mj-cs"/>
              </a:rPr>
              <a:t>Transaction</a:t>
            </a:r>
            <a:r>
              <a:rPr lang="nl-BE" sz="2000" dirty="0">
                <a:solidFill>
                  <a:prstClr val="black"/>
                </a:solidFill>
                <a:latin typeface="Consolas" panose="020B0609020204030204" pitchFamily="49" charset="0"/>
                <a:ea typeface="+mj-ea"/>
                <a:cs typeface="+mj-cs"/>
              </a:rPr>
              <a:t> t</a:t>
            </a:r>
            <a:r>
              <a:rPr lang="nl-BE" sz="2000" dirty="0">
                <a:solidFill>
                  <a:srgbClr val="008000"/>
                </a:solidFill>
                <a:latin typeface="Consolas" panose="020B0609020204030204" pitchFamily="49" charset="0"/>
                <a:ea typeface="+mj-ea"/>
                <a:cs typeface="+mj-cs"/>
              </a:rPr>
              <a:t>(/* ... */</a:t>
            </a:r>
            <a:r>
              <a:rPr lang="nl-BE" sz="2000" dirty="0">
                <a:solidFill>
                  <a:prstClr val="black"/>
                </a:solidFill>
                <a:latin typeface="Consolas" panose="020B0609020204030204" pitchFamily="49" charset="0"/>
                <a:ea typeface="+mj-ea"/>
                <a:cs typeface="+mj-cs"/>
              </a:rPr>
              <a:t>);</a:t>
            </a:r>
          </a:p>
          <a:p>
            <a:pPr lvl="0" defTabSz="360000">
              <a:lnSpc>
                <a:spcPct val="107000"/>
              </a:lnSpc>
            </a:pPr>
            <a:r>
              <a:rPr lang="nl-BE" sz="2000" dirty="0">
                <a:solidFill>
                  <a:prstClr val="black"/>
                </a:solidFill>
                <a:latin typeface="Consolas" panose="020B0609020204030204" pitchFamily="49" charset="0"/>
                <a:ea typeface="+mj-ea"/>
                <a:cs typeface="+mj-cs"/>
              </a:rPr>
              <a:t>	</a:t>
            </a:r>
            <a:r>
              <a:rPr lang="nl-BE" sz="2000" dirty="0">
                <a:solidFill>
                  <a:srgbClr val="008000"/>
                </a:solidFill>
                <a:latin typeface="Consolas" panose="020B0609020204030204" pitchFamily="49" charset="0"/>
                <a:ea typeface="+mj-ea"/>
                <a:cs typeface="+mj-cs"/>
              </a:rPr>
              <a:t>// stuff </a:t>
            </a:r>
            <a:r>
              <a:rPr lang="nl-BE" sz="2000" dirty="0" smtClean="0">
                <a:solidFill>
                  <a:srgbClr val="008000"/>
                </a:solidFill>
                <a:latin typeface="Consolas" panose="020B0609020204030204" pitchFamily="49" charset="0"/>
                <a:ea typeface="+mj-ea"/>
                <a:cs typeface="+mj-cs"/>
              </a:rPr>
              <a:t>that may </a:t>
            </a:r>
            <a:r>
              <a:rPr lang="nl-BE" sz="2000" dirty="0">
                <a:solidFill>
                  <a:srgbClr val="008000"/>
                </a:solidFill>
                <a:latin typeface="Consolas" panose="020B0609020204030204" pitchFamily="49" charset="0"/>
                <a:ea typeface="+mj-ea"/>
                <a:cs typeface="+mj-cs"/>
              </a:rPr>
              <a:t>throw...</a:t>
            </a:r>
            <a:endParaRPr lang="nl-BE" sz="2000" dirty="0">
              <a:solidFill>
                <a:prstClr val="black"/>
              </a:solidFill>
              <a:latin typeface="Consolas" panose="020B0609020204030204" pitchFamily="49" charset="0"/>
              <a:ea typeface="+mj-ea"/>
              <a:cs typeface="+mj-cs"/>
            </a:endParaRPr>
          </a:p>
          <a:p>
            <a:pPr lvl="0" defTabSz="360000">
              <a:lnSpc>
                <a:spcPct val="107000"/>
              </a:lnSpc>
            </a:pPr>
            <a:r>
              <a:rPr lang="nl-BE" sz="2000" dirty="0">
                <a:solidFill>
                  <a:prstClr val="black"/>
                </a:solidFill>
                <a:latin typeface="Consolas" panose="020B0609020204030204" pitchFamily="49" charset="0"/>
                <a:ea typeface="+mj-ea"/>
                <a:cs typeface="+mj-cs"/>
              </a:rPr>
              <a:t>}</a:t>
            </a:r>
          </a:p>
        </p:txBody>
      </p:sp>
      <p:sp>
        <p:nvSpPr>
          <p:cNvPr id="8" name="Rectangle 7"/>
          <p:cNvSpPr/>
          <p:nvPr/>
        </p:nvSpPr>
        <p:spPr>
          <a:xfrm>
            <a:off x="7349562" y="543878"/>
            <a:ext cx="1577676"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&lt;exception&gt;</a:t>
            </a:r>
            <a:endParaRPr lang="en-GB" dirty="0">
              <a:solidFill>
                <a:schemeClr val="accent1">
                  <a:lumMod val="75000"/>
                </a:schemeClr>
              </a:solidFill>
            </a:endParaRPr>
          </a:p>
        </p:txBody>
      </p:sp>
    </p:spTree>
    <p:extLst>
      <p:ext uri="{BB962C8B-B14F-4D97-AF65-F5344CB8AC3E}">
        <p14:creationId xmlns:p14="http://schemas.microsoft.com/office/powerpoint/2010/main" val="188822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a:t>
            </a:r>
            <a:r>
              <a:rPr lang="nl-BE" dirty="0" smtClean="0"/>
              <a:t>uncaught_exception (recap)</a:t>
            </a:r>
            <a:endParaRPr lang="nl-BE" dirty="0"/>
          </a:p>
        </p:txBody>
      </p:sp>
      <p:sp>
        <p:nvSpPr>
          <p:cNvPr id="3" name="Content Placeholder 2"/>
          <p:cNvSpPr>
            <a:spLocks noGrp="1"/>
          </p:cNvSpPr>
          <p:nvPr>
            <p:ph idx="1"/>
          </p:nvPr>
        </p:nvSpPr>
        <p:spPr>
          <a:xfrm>
            <a:off x="457200" y="1700808"/>
            <a:ext cx="8229600" cy="1440160"/>
          </a:xfrm>
        </p:spPr>
        <p:txBody>
          <a:bodyPr>
            <a:normAutofit/>
          </a:bodyPr>
          <a:lstStyle/>
          <a:p>
            <a:pPr marL="109728" indent="0">
              <a:buNone/>
            </a:pPr>
            <a:r>
              <a:rPr lang="nl-BE" sz="2600" dirty="0" smtClean="0">
                <a:solidFill>
                  <a:srgbClr val="0000FF"/>
                </a:solidFill>
                <a:latin typeface="Consolas" panose="020B0609020204030204" pitchFamily="49" charset="0"/>
                <a:ea typeface="+mj-ea"/>
                <a:cs typeface="+mj-cs"/>
              </a:rPr>
              <a:t>bool </a:t>
            </a:r>
            <a:r>
              <a:rPr lang="nl-BE" sz="2600" dirty="0" smtClean="0">
                <a:latin typeface="Consolas" panose="020B0609020204030204" pitchFamily="49" charset="0"/>
              </a:rPr>
              <a:t>std::uncaught_exception()</a:t>
            </a:r>
          </a:p>
          <a:p>
            <a:pPr lvl="1"/>
            <a:r>
              <a:rPr lang="nl-BE" sz="2500" dirty="0" smtClean="0"/>
              <a:t>Returns true if uncaught exception is currently active</a:t>
            </a:r>
            <a:endParaRPr lang="nl-BE" sz="2500" dirty="0"/>
          </a:p>
        </p:txBody>
      </p:sp>
      <p:sp>
        <p:nvSpPr>
          <p:cNvPr id="4" name="Content Placeholder 2"/>
          <p:cNvSpPr txBox="1">
            <a:spLocks/>
          </p:cNvSpPr>
          <p:nvPr/>
        </p:nvSpPr>
        <p:spPr>
          <a:xfrm>
            <a:off x="457200" y="2780928"/>
            <a:ext cx="8229600" cy="3793607"/>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nl-BE" sz="2000" dirty="0" smtClean="0">
                <a:solidFill>
                  <a:srgbClr val="008000"/>
                </a:solidFill>
                <a:latin typeface="Consolas" panose="020B0609020204030204" pitchFamily="49" charset="0"/>
              </a:rPr>
              <a:t>/* Motivating ex. #2: Alexandrescu’s </a:t>
            </a:r>
            <a:r>
              <a:rPr lang="nl-BE" sz="2000" dirty="0">
                <a:solidFill>
                  <a:srgbClr val="008000"/>
                </a:solidFill>
                <a:latin typeface="Consolas" panose="020B0609020204030204" pitchFamily="49" charset="0"/>
              </a:rPr>
              <a:t>ScopeGuard (2000</a:t>
            </a:r>
            <a:r>
              <a:rPr lang="nl-BE" sz="2000" dirty="0" smtClean="0">
                <a:solidFill>
                  <a:srgbClr val="008000"/>
                </a:solidFill>
                <a:latin typeface="Consolas" panose="020B0609020204030204" pitchFamily="49" charset="0"/>
              </a:rPr>
              <a:t>) */</a:t>
            </a:r>
            <a:endParaRPr lang="nl-BE" sz="2000" dirty="0">
              <a:latin typeface="Consolas" panose="020B0609020204030204" pitchFamily="49" charset="0"/>
            </a:endParaRPr>
          </a:p>
          <a:p>
            <a:pPr marL="0" indent="0" defTabSz="360000">
              <a:lnSpc>
                <a:spcPct val="107000"/>
              </a:lnSpc>
              <a:buNone/>
            </a:pPr>
            <a:r>
              <a:rPr lang="nl-BE" sz="2000" dirty="0">
                <a:solidFill>
                  <a:srgbClr val="0000FF"/>
                </a:solidFill>
                <a:latin typeface="Consolas" panose="020B0609020204030204" pitchFamily="49" charset="0"/>
              </a:rPr>
              <a:t>void</a:t>
            </a:r>
            <a:r>
              <a:rPr lang="nl-BE" sz="2000" dirty="0">
                <a:latin typeface="Consolas" panose="020B0609020204030204" pitchFamily="49" charset="0"/>
              </a:rPr>
              <a:t> DoSomething() {</a:t>
            </a:r>
          </a:p>
          <a:p>
            <a:pPr marL="0" indent="0" defTabSz="360000">
              <a:lnSpc>
                <a:spcPct val="107000"/>
              </a:lnSpc>
              <a:buNone/>
            </a:pPr>
            <a:r>
              <a:rPr lang="nl-BE" sz="2000" dirty="0">
                <a:latin typeface="Consolas" panose="020B0609020204030204" pitchFamily="49" charset="0"/>
              </a:rPr>
              <a:t>	DoStep1();</a:t>
            </a:r>
          </a:p>
          <a:p>
            <a:pPr marL="0" indent="0" defTabSz="360000">
              <a:lnSpc>
                <a:spcPct val="107000"/>
              </a:lnSpc>
              <a:buNone/>
            </a:pPr>
            <a:r>
              <a:rPr lang="nl-BE" sz="2000" dirty="0">
                <a:latin typeface="Consolas" panose="020B0609020204030204" pitchFamily="49" charset="0"/>
              </a:rPr>
              <a:t>	ScopeGuard guard([</a:t>
            </a:r>
            <a:r>
              <a:rPr lang="nl-BE" sz="2000" dirty="0">
                <a:solidFill>
                  <a:srgbClr val="0000FF"/>
                </a:solidFill>
                <a:latin typeface="Consolas" panose="020B0609020204030204" pitchFamily="49" charset="0"/>
              </a:rPr>
              <a:t>this</a:t>
            </a:r>
            <a:r>
              <a:rPr lang="nl-BE" sz="2000" dirty="0">
                <a:latin typeface="Consolas" panose="020B0609020204030204" pitchFamily="49" charset="0"/>
              </a:rPr>
              <a:t>]{ RollbackStep1(); });</a:t>
            </a:r>
          </a:p>
          <a:p>
            <a:pPr marL="0" indent="0" defTabSz="360000">
              <a:lnSpc>
                <a:spcPct val="107000"/>
              </a:lnSpc>
              <a:buNone/>
            </a:pPr>
            <a:r>
              <a:rPr lang="nl-BE" sz="2000" dirty="0">
                <a:latin typeface="Consolas" panose="020B0609020204030204" pitchFamily="49" charset="0"/>
              </a:rPr>
              <a:t>	</a:t>
            </a:r>
            <a:r>
              <a:rPr lang="nl-BE" sz="2000" dirty="0">
                <a:solidFill>
                  <a:srgbClr val="008000"/>
                </a:solidFill>
                <a:latin typeface="Consolas" panose="020B0609020204030204" pitchFamily="49" charset="0"/>
              </a:rPr>
              <a:t>// ...	do more stuff</a:t>
            </a:r>
            <a:endParaRPr lang="nl-BE" sz="2000" dirty="0">
              <a:latin typeface="Consolas" panose="020B0609020204030204" pitchFamily="49" charset="0"/>
            </a:endParaRPr>
          </a:p>
          <a:p>
            <a:pPr marL="0" indent="0" defTabSz="360000">
              <a:lnSpc>
                <a:spcPct val="107000"/>
              </a:lnSpc>
              <a:buNone/>
            </a:pPr>
            <a:r>
              <a:rPr lang="nl-BE" sz="2000" dirty="0">
                <a:latin typeface="Consolas" panose="020B0609020204030204" pitchFamily="49" charset="0"/>
              </a:rPr>
              <a:t>	guard.Dismiss();	</a:t>
            </a:r>
            <a:r>
              <a:rPr lang="nl-BE" sz="2000" dirty="0">
                <a:solidFill>
                  <a:srgbClr val="008000"/>
                </a:solidFill>
                <a:latin typeface="Consolas" panose="020B0609020204030204" pitchFamily="49" charset="0"/>
              </a:rPr>
              <a:t> </a:t>
            </a:r>
            <a:r>
              <a:rPr lang="nl-BE" sz="2000" dirty="0" smtClean="0">
                <a:solidFill>
                  <a:srgbClr val="008000"/>
                </a:solidFill>
                <a:latin typeface="Consolas" panose="020B0609020204030204" pitchFamily="49" charset="0"/>
              </a:rPr>
              <a:t>// User signals success!</a:t>
            </a:r>
            <a:endParaRPr lang="nl-BE" sz="2000" dirty="0">
              <a:latin typeface="Consolas" panose="020B0609020204030204" pitchFamily="49" charset="0"/>
            </a:endParaRPr>
          </a:p>
          <a:p>
            <a:pPr marL="0" indent="0" defTabSz="360000">
              <a:lnSpc>
                <a:spcPct val="107000"/>
              </a:lnSpc>
              <a:buNone/>
            </a:pPr>
            <a:r>
              <a:rPr lang="nl-BE" sz="2000" dirty="0" smtClean="0">
                <a:latin typeface="Consolas" panose="020B0609020204030204" pitchFamily="49" charset="0"/>
              </a:rPr>
              <a:t>}</a:t>
            </a:r>
            <a:endParaRPr lang="nl-BE" sz="2000" dirty="0">
              <a:latin typeface="Consolas" panose="020B0609020204030204" pitchFamily="49" charset="0"/>
            </a:endParaRPr>
          </a:p>
        </p:txBody>
      </p:sp>
      <p:sp>
        <p:nvSpPr>
          <p:cNvPr id="5" name="Rectangle 4"/>
          <p:cNvSpPr/>
          <p:nvPr/>
        </p:nvSpPr>
        <p:spPr>
          <a:xfrm>
            <a:off x="7349562" y="543878"/>
            <a:ext cx="1577676"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&lt;exception&gt;</a:t>
            </a:r>
            <a:endParaRPr lang="en-GB" dirty="0">
              <a:solidFill>
                <a:schemeClr val="accent1">
                  <a:lumMod val="75000"/>
                </a:schemeClr>
              </a:solidFill>
            </a:endParaRPr>
          </a:p>
        </p:txBody>
      </p:sp>
    </p:spTree>
    <p:extLst>
      <p:ext uri="{BB962C8B-B14F-4D97-AF65-F5344CB8AC3E}">
        <p14:creationId xmlns:p14="http://schemas.microsoft.com/office/powerpoint/2010/main" val="29967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std::uncaught_exceptions</a:t>
            </a:r>
          </a:p>
        </p:txBody>
      </p:sp>
      <p:sp>
        <p:nvSpPr>
          <p:cNvPr id="3" name="Content Placeholder 2"/>
          <p:cNvSpPr>
            <a:spLocks noGrp="1"/>
          </p:cNvSpPr>
          <p:nvPr>
            <p:ph idx="1"/>
          </p:nvPr>
        </p:nvSpPr>
        <p:spPr>
          <a:xfrm>
            <a:off x="457200" y="1700808"/>
            <a:ext cx="8229600" cy="1440160"/>
          </a:xfrm>
        </p:spPr>
        <p:txBody>
          <a:bodyPr>
            <a:normAutofit/>
          </a:bodyPr>
          <a:lstStyle/>
          <a:p>
            <a:pPr marL="109728" indent="0">
              <a:buNone/>
            </a:pPr>
            <a:r>
              <a:rPr lang="nl-BE" sz="2600" dirty="0">
                <a:solidFill>
                  <a:srgbClr val="0000FF"/>
                </a:solidFill>
                <a:latin typeface="Consolas" panose="020B0609020204030204" pitchFamily="49" charset="0"/>
                <a:ea typeface="+mj-ea"/>
                <a:cs typeface="+mj-cs"/>
              </a:rPr>
              <a:t>int</a:t>
            </a:r>
            <a:r>
              <a:rPr lang="nl-BE" sz="2600" dirty="0" smtClean="0"/>
              <a:t> </a:t>
            </a:r>
            <a:r>
              <a:rPr lang="nl-BE" sz="2600" dirty="0" smtClean="0">
                <a:latin typeface="Consolas" panose="020B0609020204030204" pitchFamily="49" charset="0"/>
              </a:rPr>
              <a:t>std::uncaught_exceptions()</a:t>
            </a:r>
          </a:p>
          <a:p>
            <a:pPr lvl="1"/>
            <a:r>
              <a:rPr lang="nl-BE" sz="2500" dirty="0" smtClean="0"/>
              <a:t>Returns number of uncaught exceptions currently active</a:t>
            </a:r>
            <a:endParaRPr lang="nl-BE" sz="2500" dirty="0"/>
          </a:p>
        </p:txBody>
      </p:sp>
      <p:sp>
        <p:nvSpPr>
          <p:cNvPr id="4" name="Content Placeholder 2"/>
          <p:cNvSpPr txBox="1">
            <a:spLocks/>
          </p:cNvSpPr>
          <p:nvPr/>
        </p:nvSpPr>
        <p:spPr>
          <a:xfrm>
            <a:off x="457200" y="2780928"/>
            <a:ext cx="8229600" cy="3793607"/>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buFont typeface="Georgia"/>
              <a:buNone/>
            </a:pPr>
            <a:r>
              <a:rPr lang="nl-BE" sz="1800" dirty="0" smtClean="0">
                <a:solidFill>
                  <a:srgbClr val="0000FF"/>
                </a:solidFill>
                <a:latin typeface="Consolas" panose="020B0609020204030204" pitchFamily="49" charset="0"/>
              </a:rPr>
              <a:t>class </a:t>
            </a:r>
            <a:r>
              <a:rPr lang="nl-BE" sz="1800" dirty="0" smtClean="0">
                <a:solidFill>
                  <a:srgbClr val="2B91AF"/>
                </a:solidFill>
                <a:latin typeface="Consolas" panose="020B0609020204030204" pitchFamily="49" charset="0"/>
              </a:rPr>
              <a:t>UncaughtExceptionMixin</a:t>
            </a:r>
            <a:r>
              <a:rPr lang="nl-BE" sz="1800" dirty="0" smtClean="0">
                <a:latin typeface="Consolas" panose="020B0609020204030204" pitchFamily="49" charset="0"/>
              </a:rPr>
              <a:t> {</a:t>
            </a:r>
          </a:p>
          <a:p>
            <a:pPr marL="0" indent="0" defTabSz="360000">
              <a:buFont typeface="Georgia"/>
              <a:buNone/>
            </a:pPr>
            <a:r>
              <a:rPr lang="nl-BE" sz="1800" dirty="0" smtClean="0">
                <a:solidFill>
                  <a:srgbClr val="0000FF"/>
                </a:solidFill>
                <a:latin typeface="Consolas" panose="020B0609020204030204" pitchFamily="49" charset="0"/>
              </a:rPr>
              <a:t>	const int</a:t>
            </a:r>
            <a:r>
              <a:rPr lang="nl-BE" sz="1800" dirty="0" smtClean="0">
                <a:latin typeface="Consolas" panose="020B0609020204030204" pitchFamily="49" charset="0"/>
              </a:rPr>
              <a:t> _n;</a:t>
            </a:r>
          </a:p>
          <a:p>
            <a:pPr marL="0" indent="0" defTabSz="360000">
              <a:buFont typeface="Georgia"/>
              <a:buNone/>
            </a:pPr>
            <a:r>
              <a:rPr lang="nl-BE" sz="1800" dirty="0" smtClean="0">
                <a:solidFill>
                  <a:srgbClr val="0000FF"/>
                </a:solidFill>
                <a:latin typeface="Consolas" panose="020B0609020204030204" pitchFamily="49" charset="0"/>
              </a:rPr>
              <a:t>public</a:t>
            </a:r>
            <a:r>
              <a:rPr lang="nl-BE" sz="1800" dirty="0" smtClean="0">
                <a:latin typeface="Consolas" panose="020B0609020204030204" pitchFamily="49" charset="0"/>
              </a:rPr>
              <a:t>:</a:t>
            </a:r>
          </a:p>
          <a:p>
            <a:pPr marL="0" indent="0" defTabSz="360000">
              <a:buNone/>
            </a:pPr>
            <a:r>
              <a:rPr lang="nl-BE" sz="1800" dirty="0" smtClean="0">
                <a:solidFill>
                  <a:srgbClr val="0000FF"/>
                </a:solidFill>
                <a:latin typeface="Consolas" panose="020B0609020204030204" pitchFamily="49" charset="0"/>
              </a:rPr>
              <a:t>	</a:t>
            </a:r>
            <a:r>
              <a:rPr lang="nl-BE" sz="1800" dirty="0" smtClean="0">
                <a:latin typeface="Consolas" panose="020B0609020204030204" pitchFamily="49" charset="0"/>
              </a:rPr>
              <a:t>UncaughtExceptionMixin() : _n(std::uncaught_exceptions()) {}</a:t>
            </a:r>
          </a:p>
          <a:p>
            <a:pPr marL="0" indent="0" defTabSz="360000">
              <a:buNone/>
            </a:pPr>
            <a:r>
              <a:rPr lang="nl-BE" sz="1800" dirty="0" smtClean="0">
                <a:latin typeface="Consolas" panose="020B0609020204030204" pitchFamily="49" charset="0"/>
              </a:rPr>
              <a:t>	</a:t>
            </a:r>
            <a:r>
              <a:rPr lang="nl-BE" sz="1800" dirty="0" smtClean="0">
                <a:solidFill>
                  <a:srgbClr val="0000FF"/>
                </a:solidFill>
                <a:latin typeface="Consolas" panose="020B0609020204030204" pitchFamily="49" charset="0"/>
              </a:rPr>
              <a:t>bool</a:t>
            </a:r>
            <a:r>
              <a:rPr lang="nl-BE" sz="1800" dirty="0" smtClean="0">
                <a:latin typeface="Consolas" panose="020B0609020204030204" pitchFamily="49" charset="0"/>
              </a:rPr>
              <a:t> safe_uncaught_exception() </a:t>
            </a:r>
          </a:p>
          <a:p>
            <a:pPr marL="0" indent="0" defTabSz="360000">
              <a:buNone/>
            </a:pPr>
            <a:r>
              <a:rPr lang="nl-BE" sz="1800" dirty="0" smtClean="0">
                <a:latin typeface="Consolas" panose="020B0609020204030204" pitchFamily="49" charset="0"/>
              </a:rPr>
              <a:t>	                 { </a:t>
            </a:r>
            <a:r>
              <a:rPr lang="nl-BE" sz="1800" dirty="0" smtClean="0">
                <a:solidFill>
                  <a:srgbClr val="0000FF"/>
                </a:solidFill>
                <a:latin typeface="Consolas" panose="020B0609020204030204" pitchFamily="49" charset="0"/>
              </a:rPr>
              <a:t>return</a:t>
            </a:r>
            <a:r>
              <a:rPr lang="nl-BE" sz="1800" dirty="0" smtClean="0">
                <a:latin typeface="Consolas" panose="020B0609020204030204" pitchFamily="49" charset="0"/>
              </a:rPr>
              <a:t> std::uncaught_exceptions() &gt; _n; }</a:t>
            </a:r>
          </a:p>
          <a:p>
            <a:pPr marL="0" indent="0" defTabSz="360000">
              <a:buNone/>
            </a:pPr>
            <a:r>
              <a:rPr lang="nl-BE" sz="1800" dirty="0" smtClean="0">
                <a:latin typeface="Consolas" panose="020B0609020204030204" pitchFamily="49" charset="0"/>
              </a:rPr>
              <a:t>};</a:t>
            </a:r>
          </a:p>
          <a:p>
            <a:pPr marL="0" indent="0" defTabSz="360000">
              <a:lnSpc>
                <a:spcPct val="107000"/>
              </a:lnSpc>
              <a:buNone/>
            </a:pPr>
            <a:endParaRPr lang="nl-BE" sz="1800" dirty="0" smtClean="0">
              <a:latin typeface="Consolas" panose="020B0609020204030204" pitchFamily="49" charset="0"/>
            </a:endParaRPr>
          </a:p>
          <a:p>
            <a:pPr marL="0" indent="0" defTabSz="360000">
              <a:lnSpc>
                <a:spcPct val="107000"/>
              </a:lnSpc>
              <a:buNone/>
            </a:pPr>
            <a:endParaRPr lang="nl-BE" sz="1800" dirty="0" smtClean="0">
              <a:latin typeface="Consolas" panose="020B0609020204030204" pitchFamily="49" charset="0"/>
            </a:endParaRPr>
          </a:p>
          <a:p>
            <a:pPr marL="0" indent="0" defTabSz="360000">
              <a:lnSpc>
                <a:spcPct val="107000"/>
              </a:lnSpc>
              <a:buNone/>
            </a:pPr>
            <a:endParaRPr lang="nl-BE" sz="1800" dirty="0" smtClean="0">
              <a:latin typeface="Consolas" panose="020B0609020204030204" pitchFamily="49" charset="0"/>
            </a:endParaRPr>
          </a:p>
          <a:p>
            <a:pPr marL="0" indent="0" defTabSz="360000">
              <a:lnSpc>
                <a:spcPct val="107000"/>
              </a:lnSpc>
              <a:buNone/>
            </a:pPr>
            <a:endParaRPr lang="nl-BE" sz="1800" dirty="0" smtClean="0">
              <a:latin typeface="Consolas" panose="020B0609020204030204" pitchFamily="49" charset="0"/>
            </a:endParaRPr>
          </a:p>
          <a:p>
            <a:pPr marL="0" indent="0" defTabSz="360000">
              <a:lnSpc>
                <a:spcPct val="107000"/>
              </a:lnSpc>
              <a:buNone/>
            </a:pPr>
            <a:endParaRPr lang="nl-BE" sz="1800" dirty="0">
              <a:latin typeface="Consolas" panose="020B0609020204030204" pitchFamily="49" charset="0"/>
            </a:endParaRPr>
          </a:p>
        </p:txBody>
      </p:sp>
      <p:sp>
        <p:nvSpPr>
          <p:cNvPr id="6" name="Rectangle 5"/>
          <p:cNvSpPr/>
          <p:nvPr/>
        </p:nvSpPr>
        <p:spPr>
          <a:xfrm>
            <a:off x="466080" y="5157192"/>
            <a:ext cx="7778328" cy="1409488"/>
          </a:xfrm>
          <a:prstGeom prst="rect">
            <a:avLst/>
          </a:prstGeom>
        </p:spPr>
        <p:txBody>
          <a:bodyPr wrap="square">
            <a:spAutoFit/>
          </a:bodyPr>
          <a:lstStyle/>
          <a:p>
            <a:pPr lvl="0" defTabSz="360000">
              <a:lnSpc>
                <a:spcPct val="107000"/>
              </a:lnSpc>
            </a:pPr>
            <a:r>
              <a:rPr lang="nl-BE" dirty="0">
                <a:solidFill>
                  <a:srgbClr val="0000FF"/>
                </a:solidFill>
                <a:latin typeface="Consolas" panose="020B0609020204030204" pitchFamily="49" charset="0"/>
                <a:ea typeface="+mj-ea"/>
                <a:cs typeface="+mj-cs"/>
              </a:rPr>
              <a:t>class</a:t>
            </a:r>
            <a:r>
              <a:rPr lang="nl-BE" dirty="0">
                <a:solidFill>
                  <a:prstClr val="black"/>
                </a:solidFill>
                <a:latin typeface="Consolas" panose="020B0609020204030204" pitchFamily="49" charset="0"/>
                <a:ea typeface="+mj-ea"/>
                <a:cs typeface="+mj-cs"/>
              </a:rPr>
              <a:t> </a:t>
            </a:r>
            <a:r>
              <a:rPr lang="nl-BE" dirty="0">
                <a:solidFill>
                  <a:srgbClr val="2B91AF"/>
                </a:solidFill>
                <a:latin typeface="Consolas" panose="020B0609020204030204" pitchFamily="49" charset="0"/>
                <a:ea typeface="+mj-ea"/>
                <a:cs typeface="+mj-cs"/>
              </a:rPr>
              <a:t>Transaction </a:t>
            </a:r>
            <a:r>
              <a:rPr lang="nl-BE" dirty="0">
                <a:solidFill>
                  <a:prstClr val="black"/>
                </a:solidFill>
                <a:latin typeface="Consolas" panose="020B0609020204030204" pitchFamily="49" charset="0"/>
                <a:ea typeface="+mj-ea"/>
                <a:cs typeface="+mj-cs"/>
              </a:rPr>
              <a:t>: </a:t>
            </a:r>
            <a:r>
              <a:rPr lang="nl-BE" dirty="0">
                <a:solidFill>
                  <a:srgbClr val="2B91AF"/>
                </a:solidFill>
                <a:latin typeface="Consolas" panose="020B0609020204030204" pitchFamily="49" charset="0"/>
              </a:rPr>
              <a:t>UncaughtExceptionMixin</a:t>
            </a:r>
            <a:r>
              <a:rPr lang="nl-BE" dirty="0" smtClean="0">
                <a:solidFill>
                  <a:prstClr val="black"/>
                </a:solidFill>
                <a:latin typeface="Consolas" panose="020B0609020204030204" pitchFamily="49" charset="0"/>
                <a:ea typeface="+mj-ea"/>
                <a:cs typeface="+mj-cs"/>
              </a:rPr>
              <a:t> {</a:t>
            </a:r>
            <a:r>
              <a:rPr lang="nl-BE" dirty="0" smtClean="0">
                <a:solidFill>
                  <a:srgbClr val="008000"/>
                </a:solidFill>
                <a:latin typeface="Consolas" panose="020B0609020204030204" pitchFamily="49" charset="0"/>
                <a:ea typeface="+mj-ea"/>
                <a:cs typeface="+mj-cs"/>
              </a:rPr>
              <a:t>/* </a:t>
            </a:r>
            <a:r>
              <a:rPr lang="nl-BE" dirty="0">
                <a:solidFill>
                  <a:srgbClr val="008000"/>
                </a:solidFill>
                <a:latin typeface="Consolas" panose="020B0609020204030204" pitchFamily="49" charset="0"/>
                <a:ea typeface="+mj-ea"/>
                <a:cs typeface="+mj-cs"/>
              </a:rPr>
              <a:t>... </a:t>
            </a:r>
            <a:r>
              <a:rPr lang="nl-BE" dirty="0" smtClean="0">
                <a:solidFill>
                  <a:srgbClr val="008000"/>
                </a:solidFill>
                <a:latin typeface="Consolas" panose="020B0609020204030204" pitchFamily="49" charset="0"/>
                <a:ea typeface="+mj-ea"/>
                <a:cs typeface="+mj-cs"/>
              </a:rPr>
              <a:t>*/</a:t>
            </a:r>
            <a:r>
              <a:rPr lang="nl-BE" dirty="0" smtClean="0">
                <a:solidFill>
                  <a:prstClr val="black"/>
                </a:solidFill>
                <a:latin typeface="Consolas" panose="020B0609020204030204" pitchFamily="49" charset="0"/>
                <a:ea typeface="+mj-ea"/>
                <a:cs typeface="+mj-cs"/>
              </a:rPr>
              <a:t>};</a:t>
            </a:r>
            <a:endParaRPr lang="nl-BE" dirty="0">
              <a:solidFill>
                <a:prstClr val="black"/>
              </a:solidFill>
              <a:latin typeface="Consolas" panose="020B0609020204030204" pitchFamily="49" charset="0"/>
              <a:ea typeface="+mj-ea"/>
              <a:cs typeface="+mj-cs"/>
            </a:endParaRPr>
          </a:p>
          <a:p>
            <a:pPr lvl="0" defTabSz="360000">
              <a:lnSpc>
                <a:spcPct val="107000"/>
              </a:lnSpc>
            </a:pPr>
            <a:endParaRPr lang="nl-BE" sz="800" dirty="0">
              <a:solidFill>
                <a:srgbClr val="008000"/>
              </a:solidFill>
              <a:latin typeface="Consolas" panose="020B0609020204030204" pitchFamily="49" charset="0"/>
              <a:ea typeface="+mj-ea"/>
              <a:cs typeface="+mj-cs"/>
            </a:endParaRPr>
          </a:p>
          <a:p>
            <a:pPr lvl="0" defTabSz="360000">
              <a:lnSpc>
                <a:spcPct val="107000"/>
              </a:lnSpc>
            </a:pPr>
            <a:r>
              <a:rPr lang="nl-BE" dirty="0">
                <a:solidFill>
                  <a:srgbClr val="2B91AF"/>
                </a:solidFill>
                <a:latin typeface="Consolas" panose="020B0609020204030204" pitchFamily="49" charset="0"/>
                <a:ea typeface="+mj-ea"/>
                <a:cs typeface="+mj-cs"/>
              </a:rPr>
              <a:t>Transaction</a:t>
            </a:r>
            <a:r>
              <a:rPr lang="nl-BE" dirty="0">
                <a:solidFill>
                  <a:prstClr val="black"/>
                </a:solidFill>
                <a:latin typeface="Consolas" panose="020B0609020204030204" pitchFamily="49" charset="0"/>
                <a:ea typeface="+mj-ea"/>
                <a:cs typeface="+mj-cs"/>
              </a:rPr>
              <a:t>::~Transaction()</a:t>
            </a:r>
            <a:r>
              <a:rPr lang="nl-BE" dirty="0">
                <a:solidFill>
                  <a:srgbClr val="2B91AF"/>
                </a:solidFill>
                <a:latin typeface="Consolas" panose="020B0609020204030204" pitchFamily="49" charset="0"/>
                <a:ea typeface="+mj-ea"/>
                <a:cs typeface="+mj-cs"/>
              </a:rPr>
              <a:t> </a:t>
            </a:r>
            <a:r>
              <a:rPr lang="nl-BE" dirty="0">
                <a:solidFill>
                  <a:prstClr val="black"/>
                </a:solidFill>
                <a:latin typeface="Consolas" panose="020B0609020204030204" pitchFamily="49" charset="0"/>
                <a:ea typeface="+mj-ea"/>
                <a:cs typeface="+mj-cs"/>
              </a:rPr>
              <a:t>{</a:t>
            </a:r>
            <a:endParaRPr lang="nl-BE" dirty="0">
              <a:solidFill>
                <a:srgbClr val="008000"/>
              </a:solidFill>
              <a:latin typeface="Consolas" panose="020B0609020204030204" pitchFamily="49" charset="0"/>
              <a:ea typeface="+mj-ea"/>
              <a:cs typeface="+mj-cs"/>
            </a:endParaRPr>
          </a:p>
          <a:p>
            <a:pPr lvl="0" defTabSz="360000">
              <a:lnSpc>
                <a:spcPct val="107000"/>
              </a:lnSpc>
            </a:pPr>
            <a:r>
              <a:rPr lang="nl-BE" dirty="0">
                <a:solidFill>
                  <a:prstClr val="black"/>
                </a:solidFill>
                <a:latin typeface="Consolas" panose="020B0609020204030204" pitchFamily="49" charset="0"/>
                <a:ea typeface="+mj-ea"/>
                <a:cs typeface="+mj-cs"/>
              </a:rPr>
              <a:t>	</a:t>
            </a:r>
            <a:r>
              <a:rPr lang="nl-BE" dirty="0">
                <a:solidFill>
                  <a:srgbClr val="0000FF"/>
                </a:solidFill>
                <a:latin typeface="Consolas" panose="020B0609020204030204" pitchFamily="49" charset="0"/>
                <a:ea typeface="+mj-ea"/>
                <a:cs typeface="+mj-cs"/>
              </a:rPr>
              <a:t>if</a:t>
            </a:r>
            <a:r>
              <a:rPr lang="nl-BE" dirty="0">
                <a:solidFill>
                  <a:prstClr val="black"/>
                </a:solidFill>
                <a:latin typeface="Consolas" panose="020B0609020204030204" pitchFamily="49" charset="0"/>
                <a:ea typeface="+mj-ea"/>
                <a:cs typeface="+mj-cs"/>
              </a:rPr>
              <a:t> </a:t>
            </a:r>
            <a:r>
              <a:rPr lang="nl-BE" dirty="0" smtClean="0">
                <a:solidFill>
                  <a:prstClr val="black"/>
                </a:solidFill>
                <a:latin typeface="Consolas" panose="020B0609020204030204" pitchFamily="49" charset="0"/>
                <a:ea typeface="+mj-ea"/>
                <a:cs typeface="+mj-cs"/>
              </a:rPr>
              <a:t>(</a:t>
            </a:r>
            <a:r>
              <a:rPr lang="nl-BE" dirty="0">
                <a:latin typeface="Consolas" panose="020B0609020204030204" pitchFamily="49" charset="0"/>
              </a:rPr>
              <a:t>safe_</a:t>
            </a:r>
            <a:r>
              <a:rPr lang="nl-BE" dirty="0" smtClean="0">
                <a:latin typeface="Consolas" panose="020B0609020204030204" pitchFamily="49" charset="0"/>
              </a:rPr>
              <a:t>uncaught_exception</a:t>
            </a:r>
            <a:r>
              <a:rPr lang="nl-BE" dirty="0" smtClean="0">
                <a:solidFill>
                  <a:prstClr val="black"/>
                </a:solidFill>
                <a:latin typeface="Consolas" panose="020B0609020204030204" pitchFamily="49" charset="0"/>
                <a:ea typeface="+mj-ea"/>
                <a:cs typeface="+mj-cs"/>
              </a:rPr>
              <a:t>()) </a:t>
            </a:r>
            <a:r>
              <a:rPr lang="nl-BE" dirty="0">
                <a:solidFill>
                  <a:prstClr val="black"/>
                </a:solidFill>
                <a:latin typeface="Consolas" panose="020B0609020204030204" pitchFamily="49" charset="0"/>
                <a:ea typeface="+mj-ea"/>
                <a:cs typeface="+mj-cs"/>
              </a:rPr>
              <a:t>rollback();</a:t>
            </a:r>
          </a:p>
          <a:p>
            <a:pPr lvl="0" defTabSz="360000">
              <a:lnSpc>
                <a:spcPct val="107000"/>
              </a:lnSpc>
            </a:pPr>
            <a:r>
              <a:rPr lang="nl-BE" dirty="0">
                <a:solidFill>
                  <a:prstClr val="black"/>
                </a:solidFill>
                <a:latin typeface="Consolas" panose="020B0609020204030204" pitchFamily="49" charset="0"/>
                <a:ea typeface="+mj-ea"/>
                <a:cs typeface="+mj-cs"/>
              </a:rPr>
              <a:t>}</a:t>
            </a:r>
          </a:p>
        </p:txBody>
      </p:sp>
      <p:sp>
        <p:nvSpPr>
          <p:cNvPr id="7" name="Rectangle 6"/>
          <p:cNvSpPr/>
          <p:nvPr/>
        </p:nvSpPr>
        <p:spPr>
          <a:xfrm>
            <a:off x="7349562" y="543878"/>
            <a:ext cx="1577676"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&lt;exception&gt;</a:t>
            </a:r>
            <a:endParaRPr lang="en-GB" dirty="0">
              <a:solidFill>
                <a:schemeClr val="accent1">
                  <a:lumMod val="75000"/>
                </a:schemeClr>
              </a:solidFill>
            </a:endParaRPr>
          </a:p>
        </p:txBody>
      </p:sp>
    </p:spTree>
    <p:extLst>
      <p:ext uri="{BB962C8B-B14F-4D97-AF65-F5344CB8AC3E}">
        <p14:creationId xmlns:p14="http://schemas.microsoft.com/office/powerpoint/2010/main" val="2761896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A Less </a:t>
            </a:r>
            <a:r>
              <a:rPr lang="nl-BE" dirty="0"/>
              <a:t>Special </a:t>
            </a:r>
            <a:r>
              <a:rPr lang="nl-BE" dirty="0" smtClean="0"/>
              <a:t>Math Function</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FF"/>
                </a:solidFill>
                <a:latin typeface="Consolas" panose="020B0609020204030204" pitchFamily="49" charset="0"/>
              </a:rPr>
              <a:t>#include </a:t>
            </a:r>
            <a:r>
              <a:rPr lang="en-GB" sz="2000" dirty="0">
                <a:solidFill>
                  <a:srgbClr val="A31515"/>
                </a:solidFill>
                <a:latin typeface="Consolas" panose="020B0609020204030204" pitchFamily="49" charset="0"/>
              </a:rPr>
              <a:t>&lt;algorithm</a:t>
            </a:r>
            <a:r>
              <a:rPr lang="en-GB" sz="2000" dirty="0" smtClean="0">
                <a:solidFill>
                  <a:srgbClr val="A31515"/>
                </a:solidFill>
                <a:latin typeface="Consolas" panose="020B0609020204030204" pitchFamily="49" charset="0"/>
              </a:rPr>
              <a:t>&gt;	 </a:t>
            </a:r>
            <a:r>
              <a:rPr lang="en-GB" sz="2000" dirty="0" smtClean="0">
                <a:solidFill>
                  <a:srgbClr val="008000"/>
                </a:solidFill>
                <a:latin typeface="Consolas" panose="020B0609020204030204" pitchFamily="49" charset="0"/>
              </a:rPr>
              <a:t>// Strictly speaking an “algorithm”</a:t>
            </a:r>
            <a:endParaRPr lang="en-GB" sz="2000" dirty="0">
              <a:solidFill>
                <a:srgbClr val="008000"/>
              </a:solidFill>
              <a:latin typeface="Consolas" panose="020B0609020204030204" pitchFamily="49" charset="0"/>
            </a:endParaRPr>
          </a:p>
          <a:p>
            <a:pPr marL="0" indent="0" defTabSz="360000">
              <a:lnSpc>
                <a:spcPct val="107000"/>
              </a:lnSpc>
              <a:buNone/>
            </a:pPr>
            <a:endParaRPr lang="nl-BE" sz="2000" dirty="0" smtClean="0">
              <a:latin typeface="Consolas" panose="020B0609020204030204" pitchFamily="49" charset="0"/>
            </a:endParaRPr>
          </a:p>
          <a:p>
            <a:pPr marL="0" indent="0" defTabSz="360000">
              <a:lnSpc>
                <a:spcPct val="107000"/>
              </a:lnSpc>
              <a:buNone/>
            </a:pPr>
            <a:r>
              <a:rPr lang="en-GB" sz="2000" dirty="0">
                <a:solidFill>
                  <a:srgbClr val="0000FF"/>
                </a:solidFill>
                <a:latin typeface="Consolas" panose="020B0609020204030204" pitchFamily="49" charset="0"/>
              </a:rPr>
              <a:t>auto</a:t>
            </a:r>
            <a:r>
              <a:rPr lang="en-GB" sz="2000" dirty="0">
                <a:solidFill>
                  <a:srgbClr val="000000"/>
                </a:solidFill>
                <a:latin typeface="Consolas" panose="020B0609020204030204" pitchFamily="49" charset="0"/>
              </a:rPr>
              <a:t> </a:t>
            </a:r>
            <a:r>
              <a:rPr lang="en-US" sz="2000" dirty="0">
                <a:latin typeface="Consolas" panose="020B0609020204030204" pitchFamily="49" charset="0"/>
                <a:ea typeface="Calibri" panose="020F0502020204030204" pitchFamily="34" charset="0"/>
                <a:cs typeface="Times New Roman" panose="02020603050405020304" pitchFamily="18" charset="0"/>
              </a:rPr>
              <a:t>clamped = </a:t>
            </a:r>
            <a:r>
              <a:rPr lang="en-US" sz="2000" dirty="0" err="1">
                <a:latin typeface="Consolas" panose="020B0609020204030204" pitchFamily="49" charset="0"/>
                <a:ea typeface="Calibri" panose="020F0502020204030204" pitchFamily="34" charset="0"/>
                <a:cs typeface="Times New Roman" panose="02020603050405020304" pitchFamily="18" charset="0"/>
              </a:rPr>
              <a:t>std</a:t>
            </a:r>
            <a:r>
              <a:rPr lang="en-US" sz="2000" dirty="0">
                <a:latin typeface="Consolas" panose="020B0609020204030204" pitchFamily="49" charset="0"/>
                <a:ea typeface="Calibri" panose="020F0502020204030204" pitchFamily="34" charset="0"/>
                <a:cs typeface="Times New Roman" panose="02020603050405020304" pitchFamily="18" charset="0"/>
              </a:rPr>
              <a:t>::clamp(value, min, max);</a:t>
            </a:r>
          </a:p>
          <a:p>
            <a:pPr marL="0" indent="0" defTabSz="360000">
              <a:lnSpc>
                <a:spcPct val="107000"/>
              </a:lnSpc>
              <a:buNone/>
            </a:pPr>
            <a:endParaRPr lang="en-GB" sz="2000" dirty="0">
              <a:latin typeface="Consolas" panose="020B0609020204030204" pitchFamily="49" charset="0"/>
            </a:endParaRPr>
          </a:p>
          <a:p>
            <a:pPr marL="0" indent="0" defTabSz="360000">
              <a:lnSpc>
                <a:spcPct val="107000"/>
              </a:lnSpc>
              <a:buNone/>
            </a:pPr>
            <a:r>
              <a:rPr lang="en-GB" sz="2000" dirty="0" smtClean="0">
                <a:solidFill>
                  <a:srgbClr val="008000"/>
                </a:solidFill>
                <a:latin typeface="Consolas" panose="020B0609020204030204" pitchFamily="49" charset="0"/>
              </a:rPr>
              <a:t>// </a:t>
            </a:r>
            <a:r>
              <a:rPr lang="en-GB" sz="2000" dirty="0">
                <a:solidFill>
                  <a:srgbClr val="008000"/>
                </a:solidFill>
                <a:latin typeface="Consolas" panose="020B0609020204030204" pitchFamily="49" charset="0"/>
              </a:rPr>
              <a:t>Instead </a:t>
            </a:r>
            <a:r>
              <a:rPr lang="en-GB" sz="2000" dirty="0" smtClean="0">
                <a:solidFill>
                  <a:srgbClr val="008000"/>
                </a:solidFill>
                <a:latin typeface="Consolas" panose="020B0609020204030204" pitchFamily="49" charset="0"/>
              </a:rPr>
              <a:t>of e.g.</a:t>
            </a:r>
            <a:endParaRPr lang="en-GB" sz="2000" dirty="0">
              <a:solidFill>
                <a:srgbClr val="008000"/>
              </a:solidFill>
              <a:latin typeface="Consolas" panose="020B0609020204030204" pitchFamily="49" charset="0"/>
            </a:endParaRPr>
          </a:p>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	std</a:t>
            </a:r>
            <a:r>
              <a:rPr lang="en-GB" sz="2000" dirty="0">
                <a:solidFill>
                  <a:srgbClr val="008000"/>
                </a:solidFill>
                <a:latin typeface="Consolas" panose="020B0609020204030204" pitchFamily="49" charset="0"/>
              </a:rPr>
              <a:t>::</a:t>
            </a:r>
            <a:r>
              <a:rPr lang="en-GB" sz="2000" dirty="0" smtClean="0">
                <a:solidFill>
                  <a:srgbClr val="008000"/>
                </a:solidFill>
                <a:latin typeface="Consolas" panose="020B0609020204030204" pitchFamily="49" charset="0"/>
              </a:rPr>
              <a:t>min(std</a:t>
            </a:r>
            <a:r>
              <a:rPr lang="en-GB" sz="2000" dirty="0">
                <a:solidFill>
                  <a:srgbClr val="008000"/>
                </a:solidFill>
                <a:latin typeface="Consolas" panose="020B0609020204030204" pitchFamily="49" charset="0"/>
              </a:rPr>
              <a:t>::</a:t>
            </a:r>
            <a:r>
              <a:rPr lang="en-GB" sz="2000" dirty="0" smtClean="0">
                <a:solidFill>
                  <a:srgbClr val="008000"/>
                </a:solidFill>
                <a:latin typeface="Consolas" panose="020B0609020204030204" pitchFamily="49" charset="0"/>
              </a:rPr>
              <a:t>max(value</a:t>
            </a: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min), max)</a:t>
            </a:r>
          </a:p>
          <a:p>
            <a:pPr marL="0" indent="0" defTabSz="360000">
              <a:lnSpc>
                <a:spcPct val="107000"/>
              </a:lnSpc>
              <a:buNone/>
            </a:pPr>
            <a:r>
              <a:rPr lang="nl-BE" sz="2000" dirty="0" smtClean="0">
                <a:solidFill>
                  <a:srgbClr val="008000"/>
                </a:solidFill>
                <a:latin typeface="Consolas" panose="020B0609020204030204" pitchFamily="49" charset="0"/>
              </a:rPr>
              <a:t>// or</a:t>
            </a:r>
          </a:p>
          <a:p>
            <a:pPr marL="0" indent="0" defTabSz="360000">
              <a:lnSpc>
                <a:spcPct val="107000"/>
              </a:lnSpc>
              <a:buNone/>
            </a:pPr>
            <a:r>
              <a:rPr lang="nl-BE" sz="2000" dirty="0" smtClean="0">
                <a:solidFill>
                  <a:srgbClr val="008000"/>
                </a:solidFill>
                <a:latin typeface="Consolas" panose="020B0609020204030204" pitchFamily="49" charset="0"/>
              </a:rPr>
              <a:t>//		#define CLAMP(value,min,max) \</a:t>
            </a:r>
            <a:br>
              <a:rPr lang="nl-BE" sz="2000" dirty="0" smtClean="0">
                <a:solidFill>
                  <a:srgbClr val="008000"/>
                </a:solidFill>
                <a:latin typeface="Consolas" panose="020B0609020204030204" pitchFamily="49" charset="0"/>
              </a:rPr>
            </a:br>
            <a:r>
              <a:rPr lang="nl-BE" sz="2000" dirty="0" smtClean="0">
                <a:solidFill>
                  <a:srgbClr val="008000"/>
                </a:solidFill>
                <a:latin typeface="Consolas" panose="020B0609020204030204" pitchFamily="49" charset="0"/>
              </a:rPr>
              <a:t>//			(value &lt; min? min : value &gt; max? max : value)</a:t>
            </a:r>
          </a:p>
          <a:p>
            <a:pPr marL="0" indent="0" defTabSz="360000">
              <a:lnSpc>
                <a:spcPct val="107000"/>
              </a:lnSpc>
              <a:buNone/>
            </a:pPr>
            <a:endParaRPr lang="en-GB" sz="2000" dirty="0">
              <a:solidFill>
                <a:srgbClr val="008000"/>
              </a:solidFill>
              <a:latin typeface="Consolas" panose="020B0609020204030204" pitchFamily="49"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Tree>
    <p:extLst>
      <p:ext uri="{BB962C8B-B14F-4D97-AF65-F5344CB8AC3E}">
        <p14:creationId xmlns:p14="http://schemas.microsoft.com/office/powerpoint/2010/main" val="2403773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Math</a:t>
            </a:r>
          </a:p>
          <a:p>
            <a:pPr>
              <a:buFont typeface="Wingdings" panose="05000000000000000000" pitchFamily="2" charset="2"/>
              <a:buChar char="Ø"/>
            </a:pPr>
            <a:r>
              <a:rPr lang="nl-BE" sz="3600" b="1" dirty="0"/>
              <a:t> </a:t>
            </a:r>
            <a:r>
              <a:rPr lang="nl-BE" sz="4000" b="1" dirty="0" smtClean="0"/>
              <a:t>Chapter </a:t>
            </a:r>
            <a:r>
              <a:rPr lang="nl-BE" sz="4000" b="1" dirty="0"/>
              <a:t>2: General Utilities</a:t>
            </a:r>
          </a:p>
          <a:p>
            <a:pPr>
              <a:buClr>
                <a:schemeClr val="accent3">
                  <a:lumMod val="60000"/>
                  <a:lumOff val="40000"/>
                </a:schemeClr>
              </a:buClr>
            </a:pPr>
            <a:r>
              <a:rPr lang="nl-BE" sz="3200" dirty="0" smtClean="0">
                <a:solidFill>
                  <a:schemeClr val="bg2"/>
                </a:solidFill>
              </a:rPr>
              <a:t>Chapter </a:t>
            </a:r>
            <a:r>
              <a:rPr lang="nl-BE" sz="3200" dirty="0">
                <a:solidFill>
                  <a:schemeClr val="bg2"/>
                </a:solidFill>
              </a:rPr>
              <a:t>3: Containers</a:t>
            </a:r>
          </a:p>
          <a:p>
            <a:pPr>
              <a:buClr>
                <a:schemeClr val="accent3">
                  <a:lumMod val="60000"/>
                  <a:lumOff val="40000"/>
                </a:schemeClr>
              </a:buClr>
            </a:pPr>
            <a:r>
              <a:rPr lang="nl-BE" sz="3200" dirty="0">
                <a:solidFill>
                  <a:schemeClr val="bg2"/>
                </a:solidFill>
              </a:rPr>
              <a:t>Chapter 4: Algorithms</a:t>
            </a:r>
          </a:p>
          <a:p>
            <a:pPr>
              <a:buClr>
                <a:schemeClr val="accent3">
                  <a:lumMod val="60000"/>
                  <a:lumOff val="40000"/>
                </a:schemeClr>
              </a:buClr>
            </a:pPr>
            <a:r>
              <a:rPr lang="nl-BE" sz="3200" dirty="0">
                <a:solidFill>
                  <a:schemeClr val="bg2"/>
                </a:solidFill>
              </a:rPr>
              <a:t>Chapter 5: File System</a:t>
            </a:r>
          </a:p>
          <a:p>
            <a:pPr>
              <a:buClr>
                <a:schemeClr val="accent3">
                  <a:lumMod val="60000"/>
                  <a:lumOff val="40000"/>
                </a:schemeClr>
              </a:buClr>
            </a:pPr>
            <a:r>
              <a:rPr lang="nl-BE" sz="3200" dirty="0">
                <a:solidFill>
                  <a:schemeClr val="bg2"/>
                </a:solidFill>
              </a:rPr>
              <a:t>Chapter 6: Characters and Strings</a:t>
            </a:r>
          </a:p>
          <a:p>
            <a:pPr>
              <a:buClr>
                <a:schemeClr val="accent3">
                  <a:lumMod val="60000"/>
                  <a:lumOff val="40000"/>
                </a:schemeClr>
              </a:buClr>
            </a:pPr>
            <a:r>
              <a:rPr lang="nl-BE" sz="3200" dirty="0">
                <a:solidFill>
                  <a:schemeClr val="bg2"/>
                </a:solidFill>
              </a:rPr>
              <a:t>Chapter 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3"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85293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99592" y="3356992"/>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6" action="ppaction://hlinksldjump"/>
          </p:cNvPr>
          <p:cNvSpPr/>
          <p:nvPr/>
        </p:nvSpPr>
        <p:spPr>
          <a:xfrm>
            <a:off x="899592" y="393305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7" action="ppaction://hlinksldjump"/>
          </p:cNvPr>
          <p:cNvSpPr/>
          <p:nvPr/>
        </p:nvSpPr>
        <p:spPr>
          <a:xfrm>
            <a:off x="899592" y="443711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8" action="ppaction://hlinksldjump"/>
          </p:cNvPr>
          <p:cNvSpPr/>
          <p:nvPr/>
        </p:nvSpPr>
        <p:spPr>
          <a:xfrm>
            <a:off x="899592" y="4941168"/>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9" action="ppaction://hlinksldjump"/>
          </p:cNvPr>
          <p:cNvSpPr/>
          <p:nvPr/>
        </p:nvSpPr>
        <p:spPr>
          <a:xfrm>
            <a:off x="899592" y="551723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3552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Vocabulary Types</a:t>
            </a:r>
            <a:endParaRPr lang="nl-BE" dirty="0"/>
          </a:p>
        </p:txBody>
      </p:sp>
    </p:spTree>
    <p:extLst>
      <p:ext uri="{BB962C8B-B14F-4D97-AF65-F5344CB8AC3E}">
        <p14:creationId xmlns:p14="http://schemas.microsoft.com/office/powerpoint/2010/main" val="102647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erbsutter.files.wordpress.com/2016/11/wg21-timeline.png?w=1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76672"/>
            <a:ext cx="8532440" cy="640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22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General Utilities: Vocabulary Types</a:t>
            </a:r>
            <a:endParaRPr lang="nl-BE" dirty="0"/>
          </a:p>
        </p:txBody>
      </p:sp>
      <p:sp>
        <p:nvSpPr>
          <p:cNvPr id="5" name="Content Placeholder 4"/>
          <p:cNvSpPr>
            <a:spLocks noGrp="1"/>
          </p:cNvSpPr>
          <p:nvPr>
            <p:ph idx="1"/>
          </p:nvPr>
        </p:nvSpPr>
        <p:spPr/>
        <p:txBody>
          <a:bodyPr>
            <a:normAutofit/>
          </a:bodyPr>
          <a:lstStyle/>
          <a:p>
            <a:r>
              <a:rPr lang="nl-BE" dirty="0" smtClean="0">
                <a:latin typeface="Consolas" panose="020B0609020204030204" pitchFamily="49" charset="0"/>
              </a:rPr>
              <a:t>std::optional&lt;T&gt;</a:t>
            </a:r>
          </a:p>
          <a:p>
            <a:pPr lvl="1"/>
            <a:r>
              <a:rPr lang="nl-BE" dirty="0" smtClean="0"/>
              <a:t>Optional values</a:t>
            </a:r>
          </a:p>
          <a:p>
            <a:r>
              <a:rPr lang="nl-BE" dirty="0" smtClean="0">
                <a:latin typeface="Consolas" panose="020B0609020204030204" pitchFamily="49" charset="0"/>
              </a:rPr>
              <a:t>std::variant&lt;Ts...&gt;</a:t>
            </a:r>
          </a:p>
          <a:p>
            <a:pPr lvl="1"/>
            <a:r>
              <a:rPr lang="nl-BE" dirty="0" smtClean="0"/>
              <a:t>Type safe unions</a:t>
            </a:r>
          </a:p>
          <a:p>
            <a:r>
              <a:rPr lang="nl-BE" dirty="0" smtClean="0">
                <a:latin typeface="Consolas" panose="020B0609020204030204" pitchFamily="49" charset="0"/>
              </a:rPr>
              <a:t>std::any</a:t>
            </a:r>
          </a:p>
          <a:p>
            <a:pPr lvl="1"/>
            <a:r>
              <a:rPr lang="nl-BE" dirty="0" smtClean="0"/>
              <a:t>Type safe </a:t>
            </a:r>
            <a:r>
              <a:rPr lang="nl-BE" sz="2400" dirty="0" smtClean="0">
                <a:latin typeface="Consolas" panose="020B0609020204030204" pitchFamily="49" charset="0"/>
              </a:rPr>
              <a:t>void*</a:t>
            </a:r>
            <a:endParaRPr lang="nl-BE" dirty="0" smtClean="0">
              <a:latin typeface="Consolas" panose="020B0609020204030204" pitchFamily="49" charset="0"/>
            </a:endParaRPr>
          </a:p>
        </p:txBody>
      </p:sp>
      <p:sp>
        <p:nvSpPr>
          <p:cNvPr id="6" name="Rectangle 5">
            <a:hlinkClick r:id="rId2" action="ppaction://hlinksldjump"/>
          </p:cNvPr>
          <p:cNvSpPr/>
          <p:nvPr/>
        </p:nvSpPr>
        <p:spPr>
          <a:xfrm>
            <a:off x="827584" y="1772816"/>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3" action="ppaction://hlinksldjump"/>
          </p:cNvPr>
          <p:cNvSpPr/>
          <p:nvPr/>
        </p:nvSpPr>
        <p:spPr>
          <a:xfrm>
            <a:off x="805154" y="2636912"/>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4" action="ppaction://hlinksldjump"/>
          </p:cNvPr>
          <p:cNvSpPr/>
          <p:nvPr/>
        </p:nvSpPr>
        <p:spPr>
          <a:xfrm>
            <a:off x="827584" y="3552547"/>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71411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General Utilities: Vocabulary Types</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nl-BE" dirty="0" smtClean="0">
                <a:latin typeface="Consolas" panose="020B0609020204030204" pitchFamily="49" charset="0"/>
              </a:rPr>
              <a:t>std::optional&lt;T&gt;</a:t>
            </a:r>
          </a:p>
          <a:p>
            <a:pPr lvl="1"/>
            <a:r>
              <a:rPr lang="nl-BE" dirty="0" smtClean="0"/>
              <a:t>Optional values</a:t>
            </a:r>
          </a:p>
          <a:p>
            <a:r>
              <a:rPr lang="nl-BE" dirty="0" smtClean="0">
                <a:latin typeface="Consolas" panose="020B0609020204030204" pitchFamily="49" charset="0"/>
              </a:rPr>
              <a:t>std::variant&lt;Ts...&gt;</a:t>
            </a:r>
          </a:p>
          <a:p>
            <a:pPr lvl="1"/>
            <a:r>
              <a:rPr lang="nl-BE" dirty="0" smtClean="0"/>
              <a:t>Type safe unions</a:t>
            </a:r>
          </a:p>
          <a:p>
            <a:r>
              <a:rPr lang="nl-BE" dirty="0" smtClean="0">
                <a:latin typeface="Consolas" panose="020B0609020204030204" pitchFamily="49" charset="0"/>
              </a:rPr>
              <a:t>std::any</a:t>
            </a:r>
          </a:p>
          <a:p>
            <a:pPr lvl="1"/>
            <a:r>
              <a:rPr lang="nl-BE" dirty="0" smtClean="0"/>
              <a:t>Type safe </a:t>
            </a:r>
            <a:r>
              <a:rPr lang="nl-BE" sz="2400" dirty="0" smtClean="0">
                <a:latin typeface="Consolas" panose="020B0609020204030204" pitchFamily="49" charset="0"/>
              </a:rPr>
              <a:t>void*</a:t>
            </a:r>
            <a:endParaRPr lang="nl-BE" dirty="0" smtClean="0">
              <a:latin typeface="Consolas" panose="020B0609020204030204" pitchFamily="49" charset="0"/>
            </a:endParaRPr>
          </a:p>
        </p:txBody>
      </p:sp>
      <p:sp>
        <p:nvSpPr>
          <p:cNvPr id="6" name="Rectangle 5">
            <a:hlinkClick r:id="rId3" action="ppaction://hlinksldjump"/>
          </p:cNvPr>
          <p:cNvSpPr/>
          <p:nvPr/>
        </p:nvSpPr>
        <p:spPr>
          <a:xfrm>
            <a:off x="827584" y="1772816"/>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05154" y="2636912"/>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27584" y="3552547"/>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849821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Optional Return Value?</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smtClean="0">
                <a:solidFill>
                  <a:srgbClr val="008000"/>
                </a:solidFill>
                <a:latin typeface="Consolas" panose="020B0609020204030204" pitchFamily="49" charset="0"/>
              </a:rPr>
              <a:t>// Find answer to life, the universe, and everything...</a:t>
            </a:r>
            <a:endParaRPr lang="nl-BE" sz="2000" dirty="0" smtClean="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nl-BE" sz="2000" dirty="0" smtClean="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000000"/>
                </a:solidFill>
                <a:latin typeface="Consolas" panose="020B0609020204030204" pitchFamily="49" charset="0"/>
              </a:rPr>
              <a:t> FindTheAnswer() </a:t>
            </a:r>
            <a:r>
              <a:rPr lang="en-GB" sz="2000" dirty="0" smtClean="0">
                <a:solidFill>
                  <a:srgbClr val="000000"/>
                </a:solidFill>
                <a:latin typeface="Consolas" panose="020B0609020204030204" pitchFamily="49" charset="0"/>
              </a:rPr>
              <a:t>{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 </a:t>
            </a:r>
            <a:r>
              <a:rPr lang="en-US" sz="2000" dirty="0" smtClean="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"Found it: "</a:t>
            </a:r>
            <a:r>
              <a:rPr lang="en-GB" sz="2000" dirty="0" smtClean="0">
                <a:solidFill>
                  <a:srgbClr val="000000"/>
                </a:solidFill>
                <a:latin typeface="Consolas" panose="020B0609020204030204" pitchFamily="49" charset="0"/>
              </a:rPr>
              <a:t> &lt;&lt; </a:t>
            </a:r>
            <a:r>
              <a:rPr lang="en-GB"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94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std::optional&lt;T&gt;</a:t>
            </a:r>
          </a:p>
        </p:txBody>
      </p:sp>
      <p:sp>
        <p:nvSpPr>
          <p:cNvPr id="3" name="Content Placeholder 2"/>
          <p:cNvSpPr>
            <a:spLocks noGrp="1"/>
          </p:cNvSpPr>
          <p:nvPr>
            <p:ph idx="1"/>
          </p:nvPr>
        </p:nvSpPr>
        <p:spPr/>
        <p:txBody>
          <a:bodyPr>
            <a:noAutofit/>
          </a:bodyPr>
          <a:lstStyle/>
          <a:p>
            <a:r>
              <a:rPr lang="nl-BE" dirty="0" smtClean="0"/>
              <a:t>Optional result / input argument / member / ...</a:t>
            </a:r>
            <a:endParaRPr lang="nl-BE" sz="1500" dirty="0" smtClean="0"/>
          </a:p>
          <a:p>
            <a:endParaRPr lang="nl-BE" sz="1000" dirty="0" smtClean="0"/>
          </a:p>
          <a:p>
            <a:r>
              <a:rPr lang="nl-BE" dirty="0" smtClean="0"/>
              <a:t>Works </a:t>
            </a:r>
            <a:r>
              <a:rPr lang="nl-BE" dirty="0"/>
              <a:t>if no </a:t>
            </a:r>
            <a:r>
              <a:rPr lang="nl-BE" dirty="0" smtClean="0"/>
              <a:t>default value / constructor possible</a:t>
            </a:r>
            <a:endParaRPr lang="nl-BE" dirty="0"/>
          </a:p>
          <a:p>
            <a:r>
              <a:rPr lang="nl-BE" b="1" dirty="0" smtClean="0"/>
              <a:t>Self-documenting!</a:t>
            </a:r>
            <a:r>
              <a:rPr lang="nl-BE" dirty="0"/>
              <a:t> </a:t>
            </a:r>
            <a:endParaRPr lang="nl-BE" dirty="0" smtClean="0"/>
          </a:p>
          <a:p>
            <a:endParaRPr lang="nl-BE" sz="1000" dirty="0"/>
          </a:p>
          <a:p>
            <a:r>
              <a:rPr lang="nl-BE" dirty="0" smtClean="0"/>
              <a:t>Replaces</a:t>
            </a:r>
            <a:r>
              <a:rPr lang="nl-BE" dirty="0"/>
              <a:t>: </a:t>
            </a:r>
          </a:p>
          <a:p>
            <a:pPr lvl="1"/>
            <a:r>
              <a:rPr lang="nl-BE" dirty="0"/>
              <a:t>Designated </a:t>
            </a:r>
            <a:r>
              <a:rPr lang="nl-BE" dirty="0" smtClean="0"/>
              <a:t>special value </a:t>
            </a:r>
          </a:p>
          <a:p>
            <a:pPr lvl="2">
              <a:buFont typeface="Wingdings" panose="05000000000000000000" pitchFamily="2" charset="2"/>
              <a:buChar char="Ø"/>
            </a:pPr>
            <a:r>
              <a:rPr lang="nl-BE" sz="2200" dirty="0" smtClean="0">
                <a:latin typeface="Consolas" panose="020B0609020204030204" pitchFamily="49" charset="0"/>
              </a:rPr>
              <a:t> end()</a:t>
            </a:r>
            <a:r>
              <a:rPr lang="nl-BE" dirty="0" smtClean="0"/>
              <a:t>, </a:t>
            </a:r>
            <a:r>
              <a:rPr lang="nl-BE" sz="2200" dirty="0" smtClean="0">
                <a:latin typeface="Consolas" panose="020B0609020204030204" pitchFamily="49" charset="0"/>
              </a:rPr>
              <a:t>string::npos</a:t>
            </a:r>
            <a:r>
              <a:rPr lang="nl-BE" dirty="0" smtClean="0"/>
              <a:t>, </a:t>
            </a:r>
            <a:r>
              <a:rPr lang="nl-BE" sz="2200" dirty="0" smtClean="0">
                <a:latin typeface="Consolas" panose="020B0609020204030204" pitchFamily="49" charset="0"/>
              </a:rPr>
              <a:t>""</a:t>
            </a:r>
            <a:r>
              <a:rPr lang="nl-BE" sz="2200" dirty="0" smtClean="0"/>
              <a:t>, </a:t>
            </a:r>
            <a:r>
              <a:rPr lang="nl-BE" sz="2200" dirty="0" smtClean="0">
                <a:latin typeface="Consolas" panose="020B0609020204030204" pitchFamily="49" charset="0"/>
              </a:rPr>
              <a:t>nullptr</a:t>
            </a:r>
            <a:r>
              <a:rPr lang="nl-BE" dirty="0" smtClean="0"/>
              <a:t>, </a:t>
            </a:r>
            <a:r>
              <a:rPr lang="nl-BE" sz="2200" dirty="0" smtClean="0">
                <a:latin typeface="Consolas" panose="020B0609020204030204" pitchFamily="49" charset="0"/>
              </a:rPr>
              <a:t>unique_ptr&lt;T&gt;()</a:t>
            </a:r>
            <a:r>
              <a:rPr lang="nl-BE" dirty="0" smtClean="0"/>
              <a:t>, </a:t>
            </a:r>
            <a:br>
              <a:rPr lang="nl-BE" dirty="0" smtClean="0"/>
            </a:br>
            <a:r>
              <a:rPr lang="nl-BE" sz="2200" dirty="0">
                <a:latin typeface="Consolas" panose="020B0609020204030204" pitchFamily="49" charset="0"/>
              </a:rPr>
              <a:t> </a:t>
            </a:r>
            <a:r>
              <a:rPr lang="nl-BE" sz="2200" dirty="0" smtClean="0">
                <a:latin typeface="Consolas" panose="020B0609020204030204" pitchFamily="49" charset="0"/>
              </a:rPr>
              <a:t>0</a:t>
            </a:r>
            <a:r>
              <a:rPr lang="nl-BE" dirty="0" smtClean="0"/>
              <a:t>, </a:t>
            </a:r>
            <a:r>
              <a:rPr lang="nl-BE" sz="2200" dirty="0" smtClean="0">
                <a:latin typeface="Consolas" panose="020B0609020204030204" pitchFamily="49" charset="0"/>
              </a:rPr>
              <a:t>-1</a:t>
            </a:r>
            <a:r>
              <a:rPr lang="nl-BE" dirty="0" smtClean="0"/>
              <a:t>, infinity, NaN, EOF, ...</a:t>
            </a:r>
            <a:endParaRPr lang="nl-BE" dirty="0"/>
          </a:p>
          <a:p>
            <a:pPr lvl="1">
              <a:buSzPct val="110000"/>
            </a:pPr>
            <a:r>
              <a:rPr lang="nl-BE" sz="2400" dirty="0">
                <a:latin typeface="Consolas" panose="020B0609020204030204" pitchFamily="49" charset="0"/>
              </a:rPr>
              <a:t>std::</a:t>
            </a:r>
            <a:r>
              <a:rPr lang="nl-BE" sz="2400" dirty="0">
                <a:solidFill>
                  <a:srgbClr val="2B91AF"/>
                </a:solidFill>
                <a:latin typeface="Consolas" panose="020B0609020204030204" pitchFamily="49" charset="0"/>
                <a:ea typeface="+mj-ea"/>
                <a:cs typeface="+mj-cs"/>
              </a:rPr>
              <a:t>pair</a:t>
            </a:r>
            <a:r>
              <a:rPr lang="nl-BE" sz="2400" dirty="0">
                <a:latin typeface="Consolas" panose="020B0609020204030204" pitchFamily="49" charset="0"/>
              </a:rPr>
              <a:t>&lt;</a:t>
            </a:r>
            <a:r>
              <a:rPr lang="nl-BE" sz="2400" dirty="0">
                <a:solidFill>
                  <a:srgbClr val="2B91AF"/>
                </a:solidFill>
                <a:latin typeface="Consolas" panose="020B0609020204030204" pitchFamily="49" charset="0"/>
                <a:ea typeface="+mj-ea"/>
                <a:cs typeface="+mj-cs"/>
              </a:rPr>
              <a:t>T</a:t>
            </a:r>
            <a:r>
              <a:rPr lang="nl-BE" sz="2400" dirty="0">
                <a:latin typeface="Consolas" panose="020B0609020204030204" pitchFamily="49" charset="0"/>
              </a:rPr>
              <a:t>,</a:t>
            </a:r>
            <a:r>
              <a:rPr lang="nl-BE" sz="2400" dirty="0">
                <a:solidFill>
                  <a:srgbClr val="0000FF"/>
                </a:solidFill>
                <a:latin typeface="Consolas" panose="020B0609020204030204" pitchFamily="49" charset="0"/>
                <a:ea typeface="+mj-ea"/>
                <a:cs typeface="+mj-cs"/>
              </a:rPr>
              <a:t>bool</a:t>
            </a:r>
            <a:r>
              <a:rPr lang="nl-BE" sz="2400" dirty="0">
                <a:latin typeface="Consolas" panose="020B0609020204030204" pitchFamily="49" charset="0"/>
              </a:rPr>
              <a:t>&gt;</a:t>
            </a:r>
            <a:endParaRPr lang="nl-BE" sz="2400" dirty="0"/>
          </a:p>
          <a:p>
            <a:pPr lvl="1"/>
            <a:r>
              <a:rPr lang="nl-BE" sz="2400" dirty="0">
                <a:solidFill>
                  <a:srgbClr val="0000FF"/>
                </a:solidFill>
                <a:latin typeface="Consolas" panose="020B0609020204030204" pitchFamily="49" charset="0"/>
                <a:ea typeface="+mj-ea"/>
                <a:cs typeface="+mj-cs"/>
              </a:rPr>
              <a:t>bool</a:t>
            </a:r>
            <a:r>
              <a:rPr lang="nl-BE" sz="2400" dirty="0"/>
              <a:t> </a:t>
            </a:r>
            <a:r>
              <a:rPr lang="nl-BE" sz="2400" dirty="0" smtClean="0">
                <a:latin typeface="Consolas" panose="020B0609020204030204" pitchFamily="49" charset="0"/>
              </a:rPr>
              <a:t>FindTheAnswer(</a:t>
            </a:r>
            <a:r>
              <a:rPr lang="nl-BE" sz="2400" dirty="0" smtClean="0">
                <a:solidFill>
                  <a:srgbClr val="2B91AF"/>
                </a:solidFill>
                <a:latin typeface="Consolas" panose="020B0609020204030204" pitchFamily="49" charset="0"/>
                <a:ea typeface="+mj-ea"/>
                <a:cs typeface="+mj-cs"/>
              </a:rPr>
              <a:t>T</a:t>
            </a:r>
            <a:r>
              <a:rPr lang="nl-BE" sz="2400" dirty="0">
                <a:latin typeface="Consolas" panose="020B0609020204030204" pitchFamily="49" charset="0"/>
              </a:rPr>
              <a:t>&amp;)</a:t>
            </a:r>
            <a:endParaRPr lang="nl-BE" dirty="0"/>
          </a:p>
          <a:p>
            <a:pPr lvl="1"/>
            <a:r>
              <a:rPr lang="nl-BE" dirty="0"/>
              <a:t>...</a:t>
            </a:r>
          </a:p>
          <a:p>
            <a:endParaRPr lang="nl-BE" b="1" dirty="0"/>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1231678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std::optional&lt;T&gt;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r>
              <a:rPr lang="en-GB" sz="2000" dirty="0" smtClean="0">
                <a:solidFill>
                  <a:srgbClr val="008000"/>
                </a:solidFill>
                <a:latin typeface="Consolas" panose="020B0609020204030204" pitchFamily="49" charset="0"/>
              </a:rPr>
              <a:t>...</a:t>
            </a:r>
            <a:endParaRPr lang="en-US" sz="2000" dirty="0" smtClean="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2B91AF"/>
                </a:solidFill>
                <a:effectLst>
                  <a:glow rad="254000">
                    <a:srgbClr val="FFFF00">
                      <a:alpha val="40000"/>
                    </a:srgbClr>
                  </a:glow>
                </a:effectLst>
                <a:latin typeface="Consolas" panose="020B0609020204030204" pitchFamily="49" charset="0"/>
              </a:rPr>
              <a:t>optional</a:t>
            </a:r>
            <a:r>
              <a:rPr lang="en-US" sz="2000" dirty="0" smtClean="0">
                <a:solidFill>
                  <a:srgbClr val="000000"/>
                </a:solidFill>
                <a:effectLst>
                  <a:glow rad="254000">
                    <a:srgbClr val="FFFF00">
                      <a:alpha val="40000"/>
                    </a:srgbClr>
                  </a:glow>
                </a:effectLst>
                <a:latin typeface="Consolas" panose="020B0609020204030204" pitchFamily="49" charset="0"/>
              </a:rPr>
              <a:t>&lt;</a:t>
            </a:r>
            <a:r>
              <a:rPr lang="en-GB" sz="2000" dirty="0" smtClean="0">
                <a:solidFill>
                  <a:srgbClr val="0000FF"/>
                </a:solidFill>
                <a:effectLst>
                  <a:glow rad="254000">
                    <a:srgbClr val="FFFF00">
                      <a:alpha val="40000"/>
                    </a:srgbClr>
                  </a:glow>
                </a:effectLst>
                <a:latin typeface="Consolas" panose="020B0609020204030204" pitchFamily="49" charset="0"/>
              </a:rPr>
              <a:t>int</a:t>
            </a:r>
            <a:r>
              <a:rPr lang="en-US" sz="2000" dirty="0" smtClean="0">
                <a:solidFill>
                  <a:srgbClr val="000000"/>
                </a:solidFill>
                <a:effectLst>
                  <a:glow rad="254000">
                    <a:srgbClr val="FFFF00">
                      <a:alpha val="40000"/>
                    </a:srgbClr>
                  </a:glow>
                </a:effectLst>
                <a:latin typeface="Consolas" panose="020B0609020204030204" pitchFamily="49" charset="0"/>
              </a:rPr>
              <a:t>&gt;</a:t>
            </a:r>
            <a:r>
              <a:rPr lang="en-US" sz="2000" dirty="0" smtClean="0">
                <a:solidFill>
                  <a:srgbClr val="000000"/>
                </a:solidFill>
                <a:latin typeface="Consolas" panose="020B0609020204030204" pitchFamily="49" charset="0"/>
              </a:rPr>
              <a:t> 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 </a:t>
            </a:r>
            <a:r>
              <a:rPr lang="en-US" sz="2000" dirty="0">
                <a:solidFill>
                  <a:srgbClr val="000000"/>
                </a:solidFill>
                <a:effectLst>
                  <a:glow rad="254000">
                    <a:srgbClr val="FFFF00">
                      <a:alpha val="40000"/>
                    </a:srgbClr>
                  </a:glow>
                </a:effectLst>
                <a:latin typeface="Consolas" panose="020B0609020204030204" pitchFamily="49" charset="0"/>
              </a:rPr>
              <a:t>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smtClean="0">
                <a:solidFill>
                  <a:srgbClr val="000000"/>
                </a:solidFill>
                <a:effectLst>
                  <a:glow rad="254000">
                    <a:srgbClr val="FFFF00">
                      <a:alpha val="40000"/>
                    </a:srgbClr>
                  </a:glow>
                </a:effectLst>
                <a:latin typeface="Consolas" panose="020B0609020204030204" pitchFamily="49" charset="0"/>
              </a:rPr>
              <a:t>answer.has_value</a:t>
            </a:r>
            <a:r>
              <a:rPr lang="en-GB" sz="2000" dirty="0">
                <a:solidFill>
                  <a:srgbClr val="000000"/>
                </a:solidFill>
                <a:effectLst>
                  <a:glow rad="254000">
                    <a:srgbClr val="FFFF00">
                      <a:alpha val="40000"/>
                    </a:srgbClr>
                  </a:glow>
                </a:effectLst>
                <a:latin typeface="Consolas" panose="020B0609020204030204" pitchFamily="49" charset="0"/>
              </a:rPr>
              <a:t>()</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"Found it: "</a:t>
            </a:r>
            <a:r>
              <a:rPr lang="en-GB" sz="2000" dirty="0" smtClean="0">
                <a:solidFill>
                  <a:srgbClr val="000000"/>
                </a:solidFill>
                <a:latin typeface="Consolas" panose="020B0609020204030204" pitchFamily="49" charset="0"/>
              </a:rPr>
              <a:t> &lt;&lt; </a:t>
            </a:r>
            <a:r>
              <a:rPr lang="en-GB" sz="2000" dirty="0" smtClean="0">
                <a:solidFill>
                  <a:srgbClr val="000000"/>
                </a:solidFill>
                <a:effectLst>
                  <a:glow rad="254000">
                    <a:srgbClr val="FFFF00">
                      <a:alpha val="40000"/>
                    </a:srgbClr>
                  </a:glow>
                </a:effectLst>
                <a:latin typeface="Consolas" panose="020B0609020204030204" pitchFamily="49" charset="0"/>
              </a:rPr>
              <a:t>answer.value</a:t>
            </a:r>
            <a:r>
              <a:rPr lang="en-GB"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1433417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std::optional&lt;T&gt;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GB" sz="2000" dirty="0" smtClean="0">
                <a:solidFill>
                  <a:srgbClr val="0000FF"/>
                </a:solidFill>
                <a:effectLst/>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a:t>
            </a:r>
            <a:r>
              <a:rPr lang="en-US" sz="2000" dirty="0" smtClean="0">
                <a:solidFill>
                  <a:srgbClr val="000000"/>
                </a:solidFill>
                <a:effectLst/>
                <a:latin typeface="Consolas" panose="020B0609020204030204" pitchFamily="49" charset="0"/>
              </a:rPr>
              <a:t>)? </a:t>
            </a:r>
            <a:r>
              <a:rPr lang="en-US" sz="2000" dirty="0">
                <a:solidFill>
                  <a:srgbClr val="008080"/>
                </a:solidFill>
                <a:effectLst/>
                <a:latin typeface="Consolas" panose="020B0609020204030204" pitchFamily="49" charset="0"/>
              </a:rPr>
              <a:t>*</a:t>
            </a:r>
            <a:r>
              <a:rPr lang="en-US" sz="2000" dirty="0">
                <a:solidFill>
                  <a:srgbClr val="000000"/>
                </a:solidFill>
                <a:effectLst/>
                <a:latin typeface="Consolas" panose="020B0609020204030204" pitchFamily="49" charset="0"/>
              </a:rPr>
              <a:t>found : std::nullopt;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smtClean="0">
                <a:solidFill>
                  <a:srgbClr val="000000"/>
                </a:solidFill>
                <a:effectLst>
                  <a:glow rad="254000">
                    <a:srgbClr val="FFFF00">
                      <a:alpha val="40000"/>
                    </a:srgbClr>
                  </a:glow>
                </a:effectLst>
                <a:latin typeface="Consolas" panose="020B0609020204030204" pitchFamily="49" charset="0"/>
              </a:rPr>
              <a:t>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"Found it: "</a:t>
            </a:r>
            <a:r>
              <a:rPr lang="en-GB" sz="2000" dirty="0" smtClean="0">
                <a:solidFill>
                  <a:srgbClr val="000000"/>
                </a:solidFill>
                <a:latin typeface="Consolas" panose="020B0609020204030204" pitchFamily="49" charset="0"/>
              </a:rPr>
              <a:t> &lt;&lt; </a:t>
            </a:r>
            <a:r>
              <a:rPr lang="en-GB" sz="2000" dirty="0" smtClean="0">
                <a:solidFill>
                  <a:srgbClr val="000000"/>
                </a:solidFill>
                <a:effectLst>
                  <a:glow rad="254000">
                    <a:srgbClr val="FFFF00">
                      <a:alpha val="40000"/>
                    </a:srgbClr>
                  </a:glow>
                </a:effectLst>
                <a:latin typeface="Consolas" panose="020B0609020204030204" pitchFamily="49" charset="0"/>
              </a:rPr>
              <a:t>*answer</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2147326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a:t>
            </a:r>
            <a:r>
              <a:rPr lang="nl-BE" dirty="0" smtClean="0">
                <a:effectLst>
                  <a:glow rad="254000">
                    <a:srgbClr val="FFFF00">
                      <a:alpha val="40000"/>
                    </a:srgbClr>
                  </a:glow>
                </a:effectLst>
              </a:rPr>
              <a:t>T</a:t>
            </a:r>
            <a:r>
              <a:rPr lang="nl-BE" dirty="0" smtClean="0"/>
              <a:t>&gt;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2B91AF"/>
                </a:solidFill>
                <a:effectLst>
                  <a:glow rad="254000">
                    <a:srgbClr val="FFFF00">
                      <a:alpha val="40000"/>
                    </a:srgbClr>
                  </a:glow>
                </a:effectLst>
                <a:latin typeface="Consolas" panose="020B0609020204030204" pitchFamily="49" charset="0"/>
              </a:rPr>
              <a:t>optional</a:t>
            </a:r>
            <a:r>
              <a:rPr lang="en-US" sz="2000" dirty="0" smtClean="0">
                <a:solidFill>
                  <a:srgbClr val="000000"/>
                </a:solidFill>
                <a:effectLst>
                  <a:glow rad="254000">
                    <a:srgbClr val="FFFF00">
                      <a:alpha val="40000"/>
                    </a:srgbClr>
                  </a:glow>
                </a:effectLst>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Answer</a:t>
            </a:r>
            <a:r>
              <a:rPr lang="en-US" sz="2000" dirty="0" smtClean="0">
                <a:solidFill>
                  <a:srgbClr val="000000"/>
                </a:solidFill>
                <a:effectLst>
                  <a:glow rad="254000">
                    <a:srgbClr val="FFFF00">
                      <a:alpha val="40000"/>
                    </a:srgbClr>
                  </a:glow>
                </a:effectLst>
                <a:latin typeface="Consolas" panose="020B0609020204030204" pitchFamily="49" charset="0"/>
              </a:rPr>
              <a:t>&gt;</a:t>
            </a:r>
            <a:r>
              <a:rPr lang="en-US" sz="2000" dirty="0" smtClean="0">
                <a:solidFill>
                  <a:srgbClr val="000000"/>
                </a:solidFill>
                <a:latin typeface="Consolas" panose="020B0609020204030204" pitchFamily="49" charset="0"/>
              </a:rPr>
              <a:t> 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 </a:t>
            </a:r>
            <a:r>
              <a:rPr lang="en-US" sz="2000" dirty="0">
                <a:solidFill>
                  <a:srgbClr val="000000"/>
                </a:solidFill>
                <a:effectLst>
                  <a:glow rad="254000">
                    <a:srgbClr val="FFFF00">
                      <a:alpha val="40000"/>
                    </a:srgbClr>
                  </a:glow>
                </a:effectLst>
                <a:latin typeface="Consolas" panose="020B0609020204030204" pitchFamily="49" charset="0"/>
              </a:rPr>
              <a:t>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smtClean="0">
                <a:solidFill>
                  <a:srgbClr val="000000"/>
                </a:solidFill>
                <a:effectLst>
                  <a:glow rad="254000">
                    <a:srgbClr val="FFFF00">
                      <a:alpha val="40000"/>
                    </a:srgbClr>
                  </a:glow>
                </a:effectLst>
                <a:latin typeface="Consolas" panose="020B0609020204030204" pitchFamily="49" charset="0"/>
              </a:rPr>
              <a:t>answer.has_value()</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000000"/>
                </a:solidFill>
                <a:effectLst>
                  <a:glow rad="254000">
                    <a:srgbClr val="FFFF00">
                      <a:alpha val="40000"/>
                    </a:srgbClr>
                  </a:glow>
                </a:effectLst>
                <a:latin typeface="Consolas" panose="020B0609020204030204" pitchFamily="49" charset="0"/>
              </a:rPr>
              <a:t>answer.value().ToString()</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3842236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a:t>
            </a:r>
            <a:r>
              <a:rPr lang="nl-BE" dirty="0">
                <a:effectLst>
                  <a:glow rad="254000">
                    <a:srgbClr val="FFFF00">
                      <a:alpha val="40000"/>
                    </a:srgbClr>
                  </a:glow>
                </a:effectLst>
              </a:rPr>
              <a:t>T</a:t>
            </a:r>
            <a:r>
              <a:rPr lang="nl-BE" dirty="0" smtClean="0"/>
              <a:t>&gt;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Answer</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a:t>
            </a:r>
            <a:r>
              <a:rPr lang="en-US" sz="2000" dirty="0">
                <a:solidFill>
                  <a:srgbClr val="000000"/>
                </a:solidFill>
                <a:effectLst/>
                <a:latin typeface="Consolas" panose="020B0609020204030204" pitchFamily="49" charset="0"/>
              </a:rPr>
              <a:t>: 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a:solidFill>
                  <a:srgbClr val="000000"/>
                </a:solidFill>
                <a:effectLst>
                  <a:glow rad="254000">
                    <a:srgbClr val="FFFF00">
                      <a:alpha val="40000"/>
                    </a:srgbClr>
                  </a:glow>
                </a:effectLst>
                <a:latin typeface="Consolas" panose="020B0609020204030204" pitchFamily="49" charset="0"/>
              </a:rPr>
              <a:t>a</a:t>
            </a:r>
            <a:r>
              <a:rPr lang="en-GB" sz="2000" dirty="0" smtClean="0">
                <a:solidFill>
                  <a:srgbClr val="000000"/>
                </a:solidFill>
                <a:effectLst>
                  <a:glow rad="254000">
                    <a:srgbClr val="FFFF00">
                      <a:alpha val="40000"/>
                    </a:srgbClr>
                  </a:glow>
                </a:effectLst>
                <a:latin typeface="Consolas" panose="020B0609020204030204" pitchFamily="49" charset="0"/>
              </a:rPr>
              <a:t>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000000"/>
                </a:solidFill>
                <a:effectLst>
                  <a:glow rad="254000">
                    <a:srgbClr val="FFFF00">
                      <a:alpha val="40000"/>
                    </a:srgbClr>
                  </a:glow>
                </a:effectLst>
                <a:latin typeface="Consolas" panose="020B0609020204030204" pitchFamily="49" charset="0"/>
              </a:rPr>
              <a:t>(*answer).ToString()</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19066145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a:t>
            </a:r>
            <a:r>
              <a:rPr lang="nl-BE" dirty="0">
                <a:effectLst>
                  <a:glow rad="254000">
                    <a:srgbClr val="FFFF00">
                      <a:alpha val="40000"/>
                    </a:srgbClr>
                  </a:glow>
                </a:effectLst>
              </a:rPr>
              <a:t>T</a:t>
            </a:r>
            <a:r>
              <a:rPr lang="nl-BE" dirty="0" smtClean="0"/>
              <a:t>&gt;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Answer</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a:t>
            </a:r>
            <a:r>
              <a:rPr lang="en-US" sz="2000" dirty="0">
                <a:solidFill>
                  <a:srgbClr val="000000"/>
                </a:solidFill>
                <a:effectLst/>
                <a:latin typeface="Consolas" panose="020B0609020204030204" pitchFamily="49" charset="0"/>
              </a:rPr>
              <a:t>: 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a:solidFill>
                  <a:srgbClr val="000000"/>
                </a:solidFill>
                <a:effectLst>
                  <a:glow rad="254000">
                    <a:srgbClr val="FFFF00">
                      <a:alpha val="40000"/>
                    </a:srgbClr>
                  </a:glow>
                </a:effectLst>
                <a:latin typeface="Consolas" panose="020B0609020204030204" pitchFamily="49" charset="0"/>
              </a:rPr>
              <a:t>a</a:t>
            </a:r>
            <a:r>
              <a:rPr lang="en-GB" sz="2000" dirty="0" smtClean="0">
                <a:solidFill>
                  <a:srgbClr val="000000"/>
                </a:solidFill>
                <a:effectLst>
                  <a:glow rad="254000">
                    <a:srgbClr val="FFFF00">
                      <a:alpha val="40000"/>
                    </a:srgbClr>
                  </a:glow>
                </a:effectLst>
                <a:latin typeface="Consolas" panose="020B0609020204030204" pitchFamily="49" charset="0"/>
              </a:rPr>
              <a:t>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000000"/>
                </a:solidFill>
                <a:effectLst>
                  <a:glow rad="254000">
                    <a:srgbClr val="FFFF00">
                      <a:alpha val="40000"/>
                    </a:srgbClr>
                  </a:glow>
                </a:effectLst>
                <a:latin typeface="Consolas" panose="020B0609020204030204" pitchFamily="49" charset="0"/>
              </a:rPr>
              <a:t>answer-&gt;ToString()</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3464142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a:t>
            </a:r>
            <a:r>
              <a:rPr lang="nl-BE" dirty="0" smtClean="0">
                <a:effectLst>
                  <a:glow rad="254000">
                    <a:srgbClr val="FFFF00">
                      <a:alpha val="40000"/>
                    </a:srgbClr>
                  </a:glow>
                </a:effectLst>
              </a:rPr>
              <a:t>bool</a:t>
            </a:r>
            <a:r>
              <a:rPr lang="nl-BE" dirty="0"/>
              <a:t>&gt; </a:t>
            </a:r>
            <a:r>
              <a:rPr lang="nl-BE" dirty="0" smtClean="0"/>
              <a:t>— Gotcha!</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US" sz="2000" dirty="0">
                <a:solidFill>
                  <a:srgbClr val="0000FF"/>
                </a:solidFill>
                <a:effectLst>
                  <a:glow rad="254000">
                    <a:srgbClr val="FFFF00">
                      <a:alpha val="40000"/>
                    </a:srgbClr>
                  </a:glow>
                </a:effectLst>
                <a:latin typeface="Consolas" panose="020B0609020204030204" pitchFamily="49" charset="0"/>
              </a:rPr>
              <a:t>bool</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a:t>
            </a:r>
            <a:r>
              <a:rPr lang="en-US" sz="2000" dirty="0">
                <a:solidFill>
                  <a:srgbClr val="000000"/>
                </a:solidFill>
                <a:effectLst/>
                <a:latin typeface="Consolas" panose="020B0609020204030204" pitchFamily="49" charset="0"/>
              </a:rPr>
              <a:t>: 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en-GB" sz="2000" dirty="0">
                <a:solidFill>
                  <a:srgbClr val="000000"/>
                </a:solidFill>
                <a:effectLst>
                  <a:glow rad="254000">
                    <a:srgbClr val="FFFF00">
                      <a:alpha val="40000"/>
                    </a:srgbClr>
                  </a:glow>
                </a:effectLst>
                <a:latin typeface="Consolas" panose="020B0609020204030204" pitchFamily="49" charset="0"/>
              </a:rPr>
              <a:t>a</a:t>
            </a:r>
            <a:r>
              <a:rPr lang="en-GB" sz="2000" dirty="0" smtClean="0">
                <a:solidFill>
                  <a:srgbClr val="000000"/>
                </a:solidFill>
                <a:effectLst>
                  <a:glow rad="254000">
                    <a:srgbClr val="FFFF00">
                      <a:alpha val="40000"/>
                    </a:srgbClr>
                  </a:glow>
                </a:effectLst>
                <a:latin typeface="Consolas" panose="020B0609020204030204" pitchFamily="49" charset="0"/>
              </a:rPr>
              <a:t>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000000"/>
                </a:solidFill>
                <a:effectLst>
                  <a:glow rad="254000">
                    <a:srgbClr val="FFFF00">
                      <a:alpha val="40000"/>
                    </a:srgbClr>
                  </a:glow>
                </a:effectLst>
                <a:latin typeface="Consolas" panose="020B0609020204030204" pitchFamily="49" charset="0"/>
              </a:rPr>
              <a:t>*answer</a:t>
            </a:r>
            <a:r>
              <a:rPr lang="en-GB" sz="2000" dirty="0" smtClean="0">
                <a:solidFill>
                  <a:srgbClr val="000000"/>
                </a:solidFill>
                <a:latin typeface="Consolas" panose="020B0609020204030204" pitchFamily="49" charset="0"/>
              </a:rPr>
              <a:t> &lt;&lt; 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2330610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herbsutter.files.wordpress.com/2016/11/wg21-timeline.png?w=1000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90"/>
          <a:stretch/>
        </p:blipFill>
        <p:spPr bwMode="auto">
          <a:xfrm>
            <a:off x="0" y="620688"/>
            <a:ext cx="12025336" cy="598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72222E-6 -3.7037E-7 L -0.30712 -3.7037E-7 " pathEditMode="relative" rAng="0" ptsTypes="AA">
                                      <p:cBhvr>
                                        <p:cTn id="6" dur="2000" fill="hold"/>
                                        <p:tgtEl>
                                          <p:spTgt spid="3074"/>
                                        </p:tgtEl>
                                        <p:attrNameLst>
                                          <p:attrName>ppt_x</p:attrName>
                                          <p:attrName>ppt_y</p:attrName>
                                        </p:attrNameLst>
                                      </p:cBhvr>
                                      <p:rCtr x="-153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std::optional&lt;</a:t>
            </a:r>
            <a:r>
              <a:rPr lang="nl-BE" dirty="0" smtClean="0">
                <a:effectLst>
                  <a:glow rad="254000">
                    <a:srgbClr val="FFFF00">
                      <a:alpha val="40000"/>
                    </a:srgbClr>
                  </a:glow>
                </a:effectLst>
              </a:rPr>
              <a:t>T&amp;</a:t>
            </a:r>
            <a:r>
              <a:rPr lang="nl-BE" dirty="0" smtClean="0"/>
              <a:t>&gt; — No!</a:t>
            </a:r>
            <a:endParaRPr lang="nl-BE" dirty="0"/>
          </a:p>
        </p:txBody>
      </p:sp>
      <p:sp>
        <p:nvSpPr>
          <p:cNvPr id="4" name="Content Placeholder 3"/>
          <p:cNvSpPr>
            <a:spLocks noGrp="1"/>
          </p:cNvSpPr>
          <p:nvPr>
            <p:ph idx="1"/>
          </p:nvPr>
        </p:nvSpPr>
        <p:spPr>
          <a:xfrm>
            <a:off x="395536" y="1651616"/>
            <a:ext cx="8229600" cy="4873728"/>
          </a:xfrm>
        </p:spPr>
        <p:txBody>
          <a:bodyPr>
            <a:normAutofit/>
          </a:bodyPr>
          <a:lstStyle/>
          <a:p>
            <a:pPr marL="109728" indent="0">
              <a:buNone/>
            </a:pPr>
            <a:r>
              <a:rPr lang="nl-BE" dirty="0" smtClean="0"/>
              <a:t>Alteratives </a:t>
            </a:r>
          </a:p>
          <a:p>
            <a:pPr>
              <a:buFont typeface="Wingdings" panose="05000000000000000000" pitchFamily="2" charset="2"/>
              <a:buChar char="§"/>
            </a:pPr>
            <a:r>
              <a:rPr lang="nl-BE" dirty="0"/>
              <a:t> </a:t>
            </a:r>
            <a:r>
              <a:rPr lang="nl-BE" dirty="0" smtClean="0">
                <a:latin typeface="Consolas" panose="020B0609020204030204" pitchFamily="49" charset="0"/>
              </a:rPr>
              <a:t>std::</a:t>
            </a:r>
            <a:r>
              <a:rPr lang="en-US" dirty="0" smtClean="0">
                <a:solidFill>
                  <a:srgbClr val="2B91AF"/>
                </a:solidFill>
                <a:latin typeface="Consolas" panose="020B0609020204030204" pitchFamily="49" charset="0"/>
              </a:rPr>
              <a:t>optional</a:t>
            </a:r>
            <a:r>
              <a:rPr lang="nl-BE" dirty="0" smtClean="0">
                <a:latin typeface="Consolas" panose="020B0609020204030204" pitchFamily="49" charset="0"/>
              </a:rPr>
              <a:t>&lt;T*&gt;</a:t>
            </a:r>
          </a:p>
          <a:p>
            <a:pPr>
              <a:buFont typeface="Wingdings" panose="05000000000000000000" pitchFamily="2" charset="2"/>
              <a:buChar char="§"/>
            </a:pPr>
            <a:r>
              <a:rPr lang="nl-BE" dirty="0"/>
              <a:t> </a:t>
            </a:r>
            <a:r>
              <a:rPr lang="nl-BE" dirty="0" smtClean="0">
                <a:latin typeface="Consolas" panose="020B0609020204030204" pitchFamily="49" charset="0"/>
              </a:rPr>
              <a:t>std::</a:t>
            </a:r>
            <a:r>
              <a:rPr lang="en-US" dirty="0">
                <a:solidFill>
                  <a:srgbClr val="2B91AF"/>
                </a:solidFill>
                <a:latin typeface="Consolas" panose="020B0609020204030204" pitchFamily="49" charset="0"/>
              </a:rPr>
              <a:t>optional</a:t>
            </a:r>
            <a:r>
              <a:rPr lang="nl-BE" dirty="0" smtClean="0">
                <a:latin typeface="Consolas" panose="020B0609020204030204" pitchFamily="49" charset="0"/>
              </a:rPr>
              <a:t>&lt;std::</a:t>
            </a:r>
            <a:r>
              <a:rPr lang="nl-BE" dirty="0">
                <a:solidFill>
                  <a:srgbClr val="2B91AF"/>
                </a:solidFill>
                <a:latin typeface="Consolas" panose="020B0609020204030204" pitchFamily="49" charset="0"/>
              </a:rPr>
              <a:t>ref</a:t>
            </a:r>
            <a:r>
              <a:rPr lang="nl-BE" dirty="0" smtClean="0">
                <a:latin typeface="Consolas" panose="020B0609020204030204" pitchFamily="49" charset="0"/>
              </a:rPr>
              <a:t>&lt;T&gt;&gt;</a:t>
            </a:r>
          </a:p>
          <a:p>
            <a:pPr>
              <a:buFont typeface="Wingdings" panose="05000000000000000000" pitchFamily="2" charset="2"/>
              <a:buChar char="§"/>
            </a:pPr>
            <a:r>
              <a:rPr lang="nl-BE" dirty="0"/>
              <a:t> </a:t>
            </a:r>
            <a:r>
              <a:rPr lang="nl-BE" dirty="0" smtClean="0">
                <a:latin typeface="Consolas" panose="020B0609020204030204" pitchFamily="49" charset="0"/>
              </a:rPr>
              <a:t>std</a:t>
            </a:r>
            <a:r>
              <a:rPr lang="nl-BE" dirty="0">
                <a:latin typeface="Consolas" panose="020B0609020204030204" pitchFamily="49" charset="0"/>
              </a:rPr>
              <a:t>::</a:t>
            </a:r>
            <a:r>
              <a:rPr lang="en-US" dirty="0">
                <a:solidFill>
                  <a:srgbClr val="2B91AF"/>
                </a:solidFill>
                <a:latin typeface="Consolas" panose="020B0609020204030204" pitchFamily="49" charset="0"/>
              </a:rPr>
              <a:t>optional</a:t>
            </a:r>
            <a:r>
              <a:rPr lang="nl-BE" dirty="0" smtClean="0">
                <a:latin typeface="Consolas" panose="020B0609020204030204" pitchFamily="49" charset="0"/>
              </a:rPr>
              <a:t>&lt;std::</a:t>
            </a:r>
            <a:r>
              <a:rPr lang="nl-BE" dirty="0" smtClean="0">
                <a:solidFill>
                  <a:srgbClr val="2B91AF"/>
                </a:solidFill>
                <a:latin typeface="Consolas" panose="020B0609020204030204" pitchFamily="49" charset="0"/>
              </a:rPr>
              <a:t>cref</a:t>
            </a:r>
            <a:r>
              <a:rPr lang="nl-BE" dirty="0" smtClean="0">
                <a:latin typeface="Consolas" panose="020B0609020204030204" pitchFamily="49" charset="0"/>
              </a:rPr>
              <a:t>&lt;T&gt;&gt;</a:t>
            </a:r>
          </a:p>
          <a:p>
            <a:pPr>
              <a:buFont typeface="Wingdings" panose="05000000000000000000" pitchFamily="2" charset="2"/>
              <a:buChar char="§"/>
            </a:pPr>
            <a:endParaRPr lang="nl-BE" dirty="0">
              <a:latin typeface="Consolas" panose="020B0609020204030204" pitchFamily="49" charset="0"/>
            </a:endParaRPr>
          </a:p>
          <a:p>
            <a:pPr marL="109728" indent="0">
              <a:buNone/>
            </a:pPr>
            <a:endParaRPr lang="nl-BE" dirty="0" smtClean="0"/>
          </a:p>
          <a:p>
            <a:pPr marL="109728" indent="0">
              <a:buNone/>
            </a:pPr>
            <a:endParaRPr lang="nl-BE" dirty="0"/>
          </a:p>
          <a:p>
            <a:pPr marL="109728" indent="0">
              <a:buNone/>
            </a:pPr>
            <a:endParaRPr lang="nl-BE" dirty="0" smtClean="0"/>
          </a:p>
          <a:p>
            <a:pPr marL="109728" indent="0">
              <a:buNone/>
            </a:pPr>
            <a:endParaRPr lang="nl-BE" dirty="0"/>
          </a:p>
          <a:p>
            <a:pPr marL="109728" indent="0">
              <a:buNone/>
            </a:pPr>
            <a:r>
              <a:rPr lang="nl-BE" dirty="0" smtClean="0"/>
              <a:t>Note: analogous for </a:t>
            </a:r>
            <a:r>
              <a:rPr lang="nl-BE" sz="2600" dirty="0" smtClean="0">
                <a:latin typeface="Consolas" panose="020B0609020204030204" pitchFamily="49" charset="0"/>
              </a:rPr>
              <a:t>std::variant&lt;Ts...&gt;</a:t>
            </a:r>
            <a:r>
              <a:rPr lang="nl-BE" dirty="0" smtClean="0"/>
              <a:t> and </a:t>
            </a:r>
            <a:r>
              <a:rPr lang="nl-BE" sz="2600" dirty="0" smtClean="0"/>
              <a:t>any</a:t>
            </a:r>
          </a:p>
          <a:p>
            <a:pPr marL="109728" indent="0">
              <a:buNone/>
            </a:pPr>
            <a:endParaRPr lang="nl-BE" dirty="0" smtClean="0"/>
          </a:p>
          <a:p>
            <a:pPr marL="109728" indent="0">
              <a:buNone/>
            </a:pPr>
            <a:endParaRPr lang="nl-BE" dirty="0">
              <a:latin typeface="Consolas" panose="020B0609020204030204" pitchFamily="49" charset="0"/>
            </a:endParaRPr>
          </a:p>
        </p:txBody>
      </p:sp>
      <p:sp>
        <p:nvSpPr>
          <p:cNvPr id="9" name="Rectangle 8"/>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92694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nullopt access</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lnSpcReduction="10000"/>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GB" sz="2000" dirty="0" smtClean="0">
                <a:solidFill>
                  <a:srgbClr val="0000FF"/>
                </a:solidFill>
                <a:effectLst/>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a:t>
            </a:r>
            <a:r>
              <a:rPr lang="en-US" sz="2000" dirty="0">
                <a:solidFill>
                  <a:srgbClr val="000000"/>
                </a:solidFill>
                <a:effectLst/>
                <a:latin typeface="Consolas" panose="020B0609020204030204" pitchFamily="49" charset="0"/>
              </a:rPr>
              <a:t>: 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try</a:t>
            </a:r>
            <a:r>
              <a:rPr lang="en-GB" sz="2000" dirty="0" smtClean="0">
                <a:solidFill>
                  <a:srgbClr val="000000"/>
                </a:solidFill>
                <a:latin typeface="Consolas" panose="020B0609020204030204" pitchFamily="49" charset="0"/>
              </a:rPr>
              <a:t> {</a:t>
            </a: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"Found it: "</a:t>
            </a:r>
            <a:r>
              <a:rPr lang="en-GB" sz="2000" dirty="0" smtClean="0">
                <a:solidFill>
                  <a:srgbClr val="000000"/>
                </a:solidFill>
                <a:latin typeface="Consolas" panose="020B0609020204030204" pitchFamily="49" charset="0"/>
              </a:rPr>
              <a:t> &lt;&lt; </a:t>
            </a:r>
            <a:r>
              <a:rPr lang="en-GB" sz="2000" dirty="0" smtClean="0">
                <a:solidFill>
                  <a:srgbClr val="000000"/>
                </a:solidFill>
                <a:effectLst>
                  <a:glow rad="254000">
                    <a:srgbClr val="FFFF00">
                      <a:alpha val="40000"/>
                    </a:srgbClr>
                  </a:glow>
                </a:effectLst>
                <a:latin typeface="Consolas" panose="020B0609020204030204" pitchFamily="49" charset="0"/>
              </a:rPr>
              <a:t>answer.value</a:t>
            </a:r>
            <a:r>
              <a:rPr lang="en-GB"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 &lt;&lt; endl;</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r>
              <a:rPr lang="nl-BE" sz="2000" dirty="0" smtClean="0">
                <a:latin typeface="Calibri" panose="020F0502020204030204" pitchFamily="34" charset="0"/>
                <a:ea typeface="Calibri" panose="020F0502020204030204" pitchFamily="34" charset="0"/>
                <a:cs typeface="Times New Roman" panose="02020603050405020304" pitchFamily="18" charset="0"/>
              </a:rPr>
              <a:t> </a:t>
            </a:r>
            <a:r>
              <a:rPr lang="nl-BE" sz="2000" dirty="0" smtClean="0">
                <a:solidFill>
                  <a:srgbClr val="0000FF"/>
                </a:solidFill>
                <a:latin typeface="Consolas" panose="020B0609020204030204" pitchFamily="49" charset="0"/>
              </a:rPr>
              <a:t>catch </a:t>
            </a:r>
            <a:r>
              <a:rPr lang="nl-BE" sz="2000" dirty="0" smtClean="0">
                <a:solidFill>
                  <a:srgbClr val="000000"/>
                </a:solidFill>
                <a:latin typeface="Consolas" panose="020B0609020204030204" pitchFamily="49" charset="0"/>
              </a:rPr>
              <a:t>(</a:t>
            </a:r>
            <a:r>
              <a:rPr lang="en-US" sz="2000" dirty="0">
                <a:solidFill>
                  <a:srgbClr val="000000"/>
                </a:solidFill>
                <a:effectLst>
                  <a:glow rad="254000">
                    <a:srgbClr val="FFFF00">
                      <a:alpha val="40000"/>
                    </a:srgbClr>
                  </a:glow>
                </a:effectLst>
                <a:latin typeface="Consolas" panose="020B0609020204030204" pitchFamily="49" charset="0"/>
              </a:rPr>
              <a:t>std</a:t>
            </a:r>
            <a:r>
              <a:rPr lang="en-US" sz="2000" dirty="0" smtClean="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2B91AF"/>
                </a:solidFill>
                <a:effectLst>
                  <a:glow rad="254000">
                    <a:srgbClr val="FFFF00">
                      <a:alpha val="40000"/>
                    </a:srgbClr>
                  </a:glow>
                </a:effectLst>
                <a:latin typeface="Consolas" panose="020B0609020204030204" pitchFamily="49" charset="0"/>
              </a:rPr>
              <a:t>bad_optional_access</a:t>
            </a:r>
            <a:r>
              <a:rPr lang="en-US" sz="2000" dirty="0" smtClean="0">
                <a:solidFill>
                  <a:srgbClr val="000000"/>
                </a:solidFill>
                <a:effectLst>
                  <a:glow rad="254000">
                    <a:srgbClr val="FFFF00">
                      <a:alpha val="40000"/>
                    </a:srgbClr>
                  </a:glow>
                </a:effectLst>
                <a:latin typeface="Consolas" panose="020B0609020204030204" pitchFamily="49" charset="0"/>
              </a:rPr>
              <a:t>&amp; bad</a:t>
            </a:r>
            <a:r>
              <a:rPr lang="en-US" sz="2000" dirty="0" smtClean="0">
                <a:solidFill>
                  <a:srgbClr val="000000"/>
                </a:solidFill>
                <a:latin typeface="Consolas" panose="020B0609020204030204" pitchFamily="49" charset="0"/>
              </a:rPr>
              <a:t>) {</a:t>
            </a:r>
            <a:endParaRPr lang="nl-BE" sz="2000" dirty="0">
              <a:solidFill>
                <a:srgbClr val="000000"/>
              </a:solidFill>
              <a:latin typeface="Consolas" panose="020B0609020204030204" pitchFamily="49" charset="0"/>
            </a:endParaRPr>
          </a:p>
          <a:p>
            <a:pPr marL="0" indent="0" defTabSz="360000">
              <a:lnSpc>
                <a:spcPct val="107000"/>
              </a:lnSpc>
              <a:buNone/>
            </a:pPr>
            <a:r>
              <a:rPr lang="nl-BE" sz="2000" dirty="0" smtClean="0">
                <a:solidFill>
                  <a:srgbClr val="000000"/>
                </a:solidFill>
                <a:latin typeface="Consolas" panose="020B0609020204030204" pitchFamily="49" charset="0"/>
              </a:rPr>
              <a:t> 		cout &lt;&lt; </a:t>
            </a:r>
            <a:r>
              <a:rPr lang="en-GB" sz="2000" dirty="0" smtClean="0">
                <a:solidFill>
                  <a:srgbClr val="A31515"/>
                </a:solidFill>
                <a:latin typeface="Consolas" panose="020B0609020204030204" pitchFamily="49" charset="0"/>
              </a:rPr>
              <a:t>"Not found..."</a:t>
            </a:r>
            <a:r>
              <a:rPr lang="en-GB" sz="2000" dirty="0">
                <a:solidFill>
                  <a:srgbClr val="000000"/>
                </a:solidFill>
                <a:latin typeface="Consolas" panose="020B0609020204030204" pitchFamily="49" charset="0"/>
              </a:rPr>
              <a:t> &lt;&lt; </a:t>
            </a:r>
            <a:r>
              <a:rPr lang="en-GB" sz="2000" dirty="0" smtClean="0">
                <a:solidFill>
                  <a:srgbClr val="000000"/>
                </a:solidFill>
                <a:latin typeface="Consolas" panose="020B0609020204030204" pitchFamily="49" charset="0"/>
              </a:rPr>
              <a:t>endl;</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44835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nullopt </a:t>
            </a:r>
            <a:r>
              <a:rPr lang="nl-BE" dirty="0"/>
              <a:t>access</a:t>
            </a:r>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optional</a:t>
            </a:r>
            <a:r>
              <a:rPr lang="en-US" sz="2000" dirty="0" smtClean="0">
                <a:solidFill>
                  <a:srgbClr val="000000"/>
                </a:solidFill>
                <a:effectLst/>
                <a:latin typeface="Consolas" panose="020B0609020204030204" pitchFamily="49" charset="0"/>
              </a:rPr>
              <a:t>&lt;</a:t>
            </a:r>
            <a:r>
              <a:rPr lang="en-GB" sz="2000" dirty="0" smtClean="0">
                <a:solidFill>
                  <a:srgbClr val="0000FF"/>
                </a:solidFill>
                <a:effectLst/>
                <a:latin typeface="Consolas" panose="020B0609020204030204" pitchFamily="49" charset="0"/>
              </a:rPr>
              <a:t>int</a:t>
            </a:r>
            <a:r>
              <a:rPr lang="en-US" sz="2000" dirty="0" smtClean="0">
                <a:solidFill>
                  <a:srgbClr val="000000"/>
                </a:solidFill>
                <a:effectLst/>
                <a:latin typeface="Consolas" panose="020B0609020204030204" pitchFamily="49" charset="0"/>
              </a:rPr>
              <a:t>&gt; </a:t>
            </a:r>
            <a:r>
              <a:rPr lang="en-US" sz="2000" dirty="0" smtClean="0">
                <a:solidFill>
                  <a:srgbClr val="000000"/>
                </a:solidFill>
                <a:latin typeface="Consolas" panose="020B0609020204030204" pitchFamily="49" charset="0"/>
              </a:rPr>
              <a:t>FindTheAnswer()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auto</a:t>
            </a:r>
            <a:r>
              <a:rPr lang="en-GB" sz="2000" dirty="0">
                <a:solidFill>
                  <a:srgbClr val="000000"/>
                </a:solidFill>
                <a:latin typeface="Consolas" panose="020B0609020204030204" pitchFamily="49" charset="0"/>
              </a:rPr>
              <a:t> found =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return</a:t>
            </a:r>
            <a:r>
              <a:rPr lang="en-US" sz="2000" dirty="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found </a:t>
            </a:r>
            <a:r>
              <a:rPr lang="en-US" sz="2000" dirty="0">
                <a:solidFill>
                  <a:srgbClr val="000000"/>
                </a:solidFill>
                <a:effectLst/>
                <a:latin typeface="Consolas" panose="020B0609020204030204" pitchFamily="49" charset="0"/>
              </a:rPr>
              <a:t>: std::nullopt</a:t>
            </a:r>
            <a:r>
              <a:rPr lang="en-US"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answer </a:t>
            </a:r>
            <a:r>
              <a:rPr lang="en-GB"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FindTheAnswer</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"I hope we found it: "</a:t>
            </a:r>
            <a:r>
              <a:rPr lang="en-GB" sz="2000" dirty="0" smtClean="0">
                <a:solidFill>
                  <a:srgbClr val="000000"/>
                </a:solidFill>
                <a:latin typeface="Consolas" panose="020B0609020204030204" pitchFamily="49" charset="0"/>
              </a:rPr>
              <a:t> &lt;&lt; </a:t>
            </a:r>
            <a:r>
              <a:rPr lang="en-GB" sz="2000" dirty="0" smtClean="0">
                <a:solidFill>
                  <a:srgbClr val="000000"/>
                </a:solidFill>
                <a:effectLst>
                  <a:glow rad="254000">
                    <a:srgbClr val="FFFF00">
                      <a:alpha val="40000"/>
                    </a:srgbClr>
                  </a:glow>
                </a:effectLst>
                <a:latin typeface="Consolas" panose="020B0609020204030204" pitchFamily="49" charset="0"/>
              </a:rPr>
              <a:t>*answer</a:t>
            </a:r>
            <a:r>
              <a:rPr lang="en-GB" sz="2000" dirty="0" smtClean="0">
                <a:solidFill>
                  <a:srgbClr val="000000"/>
                </a:solidFill>
                <a:latin typeface="Consolas" panose="020B0609020204030204" pitchFamily="49" charset="0"/>
              </a:rPr>
              <a:t> &lt;&lt; endl;</a:t>
            </a: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ttp://www.eu-citizens.org/FR/img/yellow-warning-sign.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7880" y="4653136"/>
            <a:ext cx="802432" cy="641627"/>
          </a:xfrm>
          <a:prstGeom prst="rect">
            <a:avLst/>
          </a:prstGeom>
          <a:noFill/>
          <a:ln>
            <a:noFill/>
          </a:ln>
        </p:spPr>
      </p:pic>
      <p:sp>
        <p:nvSpPr>
          <p:cNvPr id="5" name="Rectangle 4"/>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4644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Use Case 2: Optional Input Argument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auto</a:t>
            </a:r>
            <a:r>
              <a:rPr lang="en-US" sz="2000" dirty="0" smtClean="0">
                <a:solidFill>
                  <a:srgbClr val="000000"/>
                </a:solidFill>
                <a:effectLst/>
                <a:latin typeface="Consolas" panose="020B0609020204030204" pitchFamily="49" charset="0"/>
              </a:rPr>
              <a:t> FindTheAnswer</a:t>
            </a:r>
            <a:r>
              <a:rPr lang="en-US" sz="2000" dirty="0" smtClean="0">
                <a:solidFill>
                  <a:srgbClr val="000000"/>
                </a:solidFill>
                <a:latin typeface="Consolas" panose="020B0609020204030204" pitchFamily="49" charset="0"/>
              </a:rPr>
              <a:t>(</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2B91AF"/>
                </a:solidFill>
                <a:effectLst>
                  <a:glow rad="254000">
                    <a:srgbClr val="FFFF00">
                      <a:alpha val="40000"/>
                    </a:srgbClr>
                  </a:glow>
                </a:effectLst>
                <a:latin typeface="Consolas" panose="020B0609020204030204" pitchFamily="49" charset="0"/>
              </a:rPr>
              <a:t>optional</a:t>
            </a:r>
            <a:r>
              <a:rPr lang="en-US" sz="2000" dirty="0" smtClean="0">
                <a:solidFill>
                  <a:srgbClr val="000000"/>
                </a:solidFill>
                <a:effectLst>
                  <a:glow rad="254000">
                    <a:srgbClr val="FFFF00">
                      <a:alpha val="40000"/>
                    </a:srgbClr>
                  </a:glow>
                </a:effectLst>
                <a:latin typeface="Consolas" panose="020B0609020204030204" pitchFamily="49" charset="0"/>
              </a:rPr>
              <a:t>&lt;</a:t>
            </a:r>
            <a:r>
              <a:rPr lang="en-US" sz="2000" dirty="0">
                <a:solidFill>
                  <a:srgbClr val="0000FF"/>
                </a:solidFill>
                <a:effectLst>
                  <a:glow rad="254000">
                    <a:srgbClr val="FFFF00">
                      <a:alpha val="40000"/>
                    </a:srgbClr>
                  </a:glow>
                </a:effectLst>
                <a:latin typeface="Consolas" panose="020B0609020204030204" pitchFamily="49" charset="0"/>
              </a:rPr>
              <a:t>int</a:t>
            </a:r>
            <a:r>
              <a:rPr lang="en-US" sz="2000" dirty="0" smtClean="0">
                <a:solidFill>
                  <a:srgbClr val="000000"/>
                </a:solidFill>
                <a:effectLst>
                  <a:glow rad="254000">
                    <a:srgbClr val="FFFF00">
                      <a:alpha val="40000"/>
                    </a:srgbClr>
                  </a:glow>
                </a:effectLst>
                <a:latin typeface="Consolas" panose="020B0609020204030204" pitchFamily="49" charset="0"/>
              </a:rPr>
              <a:t>&gt;</a:t>
            </a:r>
            <a:r>
              <a:rPr lang="en-US" sz="2000" dirty="0" smtClean="0">
                <a:solidFill>
                  <a:srgbClr val="000000"/>
                </a:solidFill>
                <a:latin typeface="Consolas" panose="020B0609020204030204" pitchFamily="49" charset="0"/>
              </a:rPr>
              <a:t> hint)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8000"/>
                </a:solidFill>
                <a:latin typeface="Consolas" panose="020B0609020204030204" pitchFamily="49" charset="0"/>
              </a:rPr>
              <a:t>//...</a:t>
            </a:r>
          </a:p>
          <a:p>
            <a:pPr marL="0" indent="0" defTabSz="360000">
              <a:lnSpc>
                <a:spcPct val="107000"/>
              </a:lnSpc>
              <a:buNone/>
            </a:pPr>
            <a:r>
              <a:rPr lang="en-GB" sz="2000" dirty="0" smtClean="0">
                <a:solidFill>
                  <a:srgbClr val="000000"/>
                </a:solidFill>
                <a:latin typeface="Consolas" panose="020B0609020204030204" pitchFamily="49" charset="0"/>
              </a:rPr>
              <a:t>}</a:t>
            </a: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r>
              <a:rPr lang="en-GB" sz="2000" dirty="0" smtClean="0">
                <a:solidFill>
                  <a:srgbClr val="000000"/>
                </a:solidFill>
                <a:latin typeface="Consolas" panose="020B0609020204030204" pitchFamily="49" charset="0"/>
              </a:rPr>
              <a: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a:solidFill>
                  <a:srgbClr val="008000"/>
                </a:solidFill>
                <a:latin typeface="Consolas" panose="020B0609020204030204" pitchFamily="49" charset="0"/>
              </a:rPr>
              <a:t>//...</a:t>
            </a: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4091646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Use Case 2: Optional Input Argument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r>
              <a:rPr lang="en-GB" sz="2000" dirty="0" smtClean="0">
                <a:solidFill>
                  <a:srgbClr val="008000"/>
                </a:solidFill>
                <a:latin typeface="Consolas" panose="020B0609020204030204" pitchFamily="49" charset="0"/>
              </a:rPr>
              <a:t>...</a:t>
            </a:r>
            <a:endParaRPr lang="nl-BE" sz="2000" dirty="0" smtClean="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auto</a:t>
            </a:r>
            <a:r>
              <a:rPr lang="en-US" sz="2000" dirty="0" smtClean="0">
                <a:solidFill>
                  <a:srgbClr val="000000"/>
                </a:solidFill>
                <a:effectLst/>
                <a:latin typeface="Consolas" panose="020B0609020204030204" pitchFamily="49" charset="0"/>
              </a:rPr>
              <a:t> FindTheAnswer</a:t>
            </a:r>
            <a:r>
              <a:rPr lang="en-US" sz="2000" dirty="0" smtClean="0">
                <a:solidFill>
                  <a:srgbClr val="000000"/>
                </a:solidFill>
                <a:latin typeface="Consolas" panose="020B0609020204030204" pitchFamily="49" charset="0"/>
              </a:rPr>
              <a:t>(</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000000"/>
                </a:solidFill>
                <a:effectLst>
                  <a:glow rad="254000">
                    <a:srgbClr val="FFFF00">
                      <a:alpha val="40000"/>
                    </a:srgbClr>
                  </a:glow>
                </a:effectLst>
                <a:latin typeface="Consolas" panose="020B0609020204030204" pitchFamily="49" charset="0"/>
              </a:rPr>
              <a:t>::</a:t>
            </a:r>
            <a:r>
              <a:rPr lang="en-US" sz="2000" dirty="0" smtClean="0">
                <a:solidFill>
                  <a:srgbClr val="2B91AF"/>
                </a:solidFill>
                <a:effectLst>
                  <a:glow rad="254000">
                    <a:srgbClr val="FFFF00">
                      <a:alpha val="40000"/>
                    </a:srgbClr>
                  </a:glow>
                </a:effectLst>
                <a:latin typeface="Consolas" panose="020B0609020204030204" pitchFamily="49" charset="0"/>
              </a:rPr>
              <a:t>optional</a:t>
            </a:r>
            <a:r>
              <a:rPr lang="en-US" sz="2000" dirty="0" smtClean="0">
                <a:solidFill>
                  <a:srgbClr val="000000"/>
                </a:solidFill>
                <a:effectLst>
                  <a:glow rad="254000">
                    <a:srgbClr val="FFFF00">
                      <a:alpha val="40000"/>
                    </a:srgbClr>
                  </a:glow>
                </a:effectLst>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en-US" sz="2000" dirty="0" smtClean="0">
                <a:solidFill>
                  <a:srgbClr val="000000"/>
                </a:solidFill>
                <a:effectLst>
                  <a:glow rad="254000">
                    <a:srgbClr val="FFFF00">
                      <a:alpha val="40000"/>
                    </a:srgbClr>
                  </a:glow>
                </a:effectLst>
                <a:latin typeface="Consolas" panose="020B0609020204030204" pitchFamily="49" charset="0"/>
              </a:rPr>
              <a:t>&gt; hint = nullopt</a:t>
            </a:r>
            <a:r>
              <a:rPr lang="en-US" sz="2000" dirty="0" smtClean="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FF"/>
                </a:solidFill>
                <a:latin typeface="Consolas" panose="020B0609020204030204" pitchFamily="49" charset="0"/>
              </a:rPr>
              <a:t>	</a:t>
            </a:r>
            <a:r>
              <a:rPr lang="en-GB" sz="2000" dirty="0">
                <a:solidFill>
                  <a:srgbClr val="008000"/>
                </a:solidFill>
                <a:latin typeface="Consolas" panose="020B0609020204030204" pitchFamily="49" charset="0"/>
              </a:rPr>
              <a:t>//...</a:t>
            </a:r>
            <a:endParaRPr lang="en-GB" sz="2000" dirty="0">
              <a:solidFill>
                <a:srgbClr val="000000"/>
              </a:solidFill>
              <a:latin typeface="Consolas" panose="020B0609020204030204" pitchFamily="49" charset="0"/>
            </a:endParaRPr>
          </a:p>
          <a:p>
            <a:pPr marL="0" indent="0" defTabSz="360000">
              <a:lnSpc>
                <a:spcPct val="107000"/>
              </a:lnSpc>
              <a:buNone/>
            </a:pPr>
            <a:r>
              <a:rPr lang="en-GB" sz="2000" dirty="0" smtClean="0">
                <a:solidFill>
                  <a:srgbClr val="000000"/>
                </a:solidFill>
                <a:latin typeface="Consolas" panose="020B0609020204030204" pitchFamily="49" charset="0"/>
              </a:rPr>
              <a:t>}</a:t>
            </a: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8000"/>
                </a:solidFill>
                <a:latin typeface="Consolas" panose="020B0609020204030204" pitchFamily="49" charset="0"/>
              </a:rPr>
              <a:t>//...</a:t>
            </a:r>
            <a:endParaRPr lang="en-GB" sz="2000" dirty="0" smtClean="0">
              <a:solidFill>
                <a:srgbClr val="000000"/>
              </a:solidFill>
              <a:latin typeface="Consolas" panose="020B0609020204030204" pitchFamily="49"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35084547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Use Case 3: Default on Stack</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auto</a:t>
            </a:r>
            <a:r>
              <a:rPr lang="en-US" sz="2000" dirty="0" smtClean="0">
                <a:solidFill>
                  <a:srgbClr val="000000"/>
                </a:solidFill>
                <a:effectLst/>
                <a:latin typeface="Consolas" panose="020B0609020204030204" pitchFamily="49" charset="0"/>
              </a:rPr>
              <a:t> FindTheAnswer</a:t>
            </a:r>
            <a:r>
              <a:rPr lang="en-US" sz="2000" dirty="0" smtClean="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000000"/>
                </a:solidFill>
                <a:effectLst>
                  <a:glow rad="254000">
                    <a:srgbClr val="FFFF00">
                      <a:alpha val="40000"/>
                    </a:srgbClr>
                  </a:glow>
                </a:effectLst>
                <a:latin typeface="Consolas" panose="020B0609020204030204" pitchFamily="49" charset="0"/>
              </a:rPr>
              <a:t>::</a:t>
            </a:r>
            <a:r>
              <a:rPr lang="en-US" sz="2000" dirty="0">
                <a:solidFill>
                  <a:srgbClr val="2B91AF"/>
                </a:solidFill>
                <a:effectLst>
                  <a:glow rad="254000">
                    <a:srgbClr val="FFFF00">
                      <a:alpha val="40000"/>
                    </a:srgbClr>
                  </a:glow>
                </a:effectLst>
                <a:latin typeface="Consolas" panose="020B0609020204030204" pitchFamily="49" charset="0"/>
              </a:rPr>
              <a:t>optional</a:t>
            </a:r>
            <a:r>
              <a:rPr lang="en-US" sz="2000" dirty="0">
                <a:solidFill>
                  <a:srgbClr val="000000"/>
                </a:solidFill>
                <a:effectLst>
                  <a:glow rad="254000">
                    <a:srgbClr val="FFFF00">
                      <a:alpha val="40000"/>
                    </a:srgbClr>
                  </a:glow>
                </a:effectLst>
                <a:latin typeface="Consolas" panose="020B0609020204030204" pitchFamily="49" charset="0"/>
              </a:rPr>
              <a:t>&lt;</a:t>
            </a:r>
            <a:r>
              <a:rPr lang="en-GB" sz="2000" dirty="0">
                <a:solidFill>
                  <a:srgbClr val="0000FF"/>
                </a:solidFill>
                <a:effectLst>
                  <a:glow rad="254000">
                    <a:srgbClr val="FFFF00">
                      <a:alpha val="40000"/>
                    </a:srgbClr>
                  </a:glow>
                </a:effectLst>
                <a:latin typeface="Consolas" panose="020B0609020204030204" pitchFamily="49" charset="0"/>
              </a:rPr>
              <a:t>int</a:t>
            </a:r>
            <a:r>
              <a:rPr lang="en-US" sz="2000" dirty="0">
                <a:solidFill>
                  <a:srgbClr val="000000"/>
                </a:solidFill>
                <a:effectLst>
                  <a:glow rad="254000">
                    <a:srgbClr val="FFFF00">
                      <a:alpha val="40000"/>
                    </a:srgbClr>
                  </a:glow>
                </a:effectLst>
                <a:latin typeface="Consolas" panose="020B0609020204030204" pitchFamily="49" charset="0"/>
              </a:rPr>
              <a:t>&gt; </a:t>
            </a:r>
            <a:r>
              <a:rPr lang="en-US" sz="2000" dirty="0" smtClean="0">
                <a:solidFill>
                  <a:srgbClr val="000000"/>
                </a:solidFill>
                <a:effectLst>
                  <a:glow rad="254000">
                    <a:srgbClr val="FFFF00">
                      <a:alpha val="40000"/>
                    </a:srgbClr>
                  </a:glow>
                </a:effectLst>
                <a:latin typeface="Consolas" panose="020B0609020204030204" pitchFamily="49" charset="0"/>
              </a:rPr>
              <a:t>answer;</a:t>
            </a:r>
            <a:endParaRPr lang="en-GB" sz="2000" dirty="0" smtClean="0">
              <a:solidFill>
                <a:srgbClr val="0000FF"/>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	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a:t>
            </a:r>
            <a:r>
              <a:rPr lang="en-GB" sz="2000" dirty="0" smtClean="0">
                <a:solidFill>
                  <a:srgbClr val="000000"/>
                </a:solidFill>
                <a:latin typeface="Consolas" panose="020B0609020204030204" pitchFamily="49" charset="0"/>
              </a:rPr>
              <a:t>=</a:t>
            </a:r>
            <a:r>
              <a:rPr lang="en-GB" dirty="0" smtClean="0">
                <a:solidFill>
                  <a:srgbClr val="000000"/>
                </a:solidFill>
                <a:latin typeface="Consolas" panose="020B0609020204030204" pitchFamily="49" charset="0"/>
              </a:rPr>
              <a:t> </a:t>
            </a:r>
            <a:r>
              <a:rPr lang="en-GB" sz="2400" dirty="0" smtClean="0">
                <a:solidFill>
                  <a:srgbClr val="000000"/>
                </a:solidFill>
                <a:latin typeface="Consolas" panose="020B0609020204030204" pitchFamily="49" charset="0"/>
              </a:rPr>
              <a:t/>
            </a:r>
            <a:br>
              <a:rPr lang="en-GB" sz="2400" dirty="0" smtClean="0">
                <a:solidFill>
                  <a:srgbClr val="000000"/>
                </a:solidFill>
                <a:latin typeface="Consolas" panose="020B0609020204030204" pitchFamily="49" charset="0"/>
              </a:rPr>
            </a:br>
            <a:r>
              <a:rPr lang="en-US" sz="2000" dirty="0">
                <a:solidFill>
                  <a:srgbClr val="000000"/>
                </a:solidFill>
                <a:latin typeface="Consolas" panose="020B0609020204030204" pitchFamily="49" charset="0"/>
              </a:rPr>
              <a:t>		std::</a:t>
            </a:r>
            <a:r>
              <a:rPr lang="en-US" sz="2000" dirty="0" smtClean="0">
                <a:solidFill>
                  <a:srgbClr val="000000"/>
                </a:solidFill>
                <a:latin typeface="Consolas" panose="020B0609020204030204" pitchFamily="49" charset="0"/>
              </a:rPr>
              <a:t>find_if(begin(stuff), end(stuff), </a:t>
            </a:r>
            <a:r>
              <a:rPr lang="en-GB" sz="2000" dirty="0" smtClean="0">
                <a:solidFill>
                  <a:srgbClr val="008000"/>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	</a:t>
            </a:r>
            <a:r>
              <a:rPr lang="en-US" sz="2000" dirty="0" smtClean="0">
                <a:solidFill>
                  <a:srgbClr val="0000FF"/>
                </a:solidFill>
                <a:latin typeface="Consolas" panose="020B0609020204030204" pitchFamily="49" charset="0"/>
              </a:rPr>
              <a:t>if</a:t>
            </a:r>
            <a:r>
              <a:rPr lang="en-US" sz="2000" dirty="0" smtClean="0">
                <a:solidFill>
                  <a:srgbClr val="000000"/>
                </a:solidFill>
                <a:latin typeface="Consolas" panose="020B0609020204030204" pitchFamily="49" charset="0"/>
              </a:rPr>
              <a:t> (found </a:t>
            </a:r>
            <a:r>
              <a:rPr lang="en-US" sz="2000" dirty="0">
                <a:solidFill>
                  <a:srgbClr val="008080"/>
                </a:solidFill>
                <a:latin typeface="Consolas" panose="020B0609020204030204" pitchFamily="49" charset="0"/>
              </a:rPr>
              <a:t>!=</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end(stuff)) answer = </a:t>
            </a:r>
            <a:r>
              <a:rPr lang="en-US" sz="2000" dirty="0" smtClean="0">
                <a:solidFill>
                  <a:srgbClr val="008080"/>
                </a:solidFill>
                <a:latin typeface="Consolas" panose="020B0609020204030204" pitchFamily="49" charset="0"/>
              </a:rPr>
              <a:t>*</a:t>
            </a:r>
            <a:r>
              <a:rPr lang="en-US" sz="2000" dirty="0" smtClean="0">
                <a:solidFill>
                  <a:srgbClr val="000000"/>
                </a:solidFill>
                <a:latin typeface="Consolas" panose="020B0609020204030204" pitchFamily="49" charset="0"/>
              </a:rPr>
              <a:t>found;</a:t>
            </a:r>
            <a:endParaRPr lang="en-GB" sz="2000" dirty="0" smtClean="0">
              <a:solidFill>
                <a:srgbClr val="000000"/>
              </a:solidFill>
              <a:latin typeface="Consolas" panose="020B0609020204030204" pitchFamily="49" charset="0"/>
            </a:endParaRP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FF"/>
                </a:solidFill>
                <a:effectLst>
                  <a:glow rad="254000">
                    <a:srgbClr val="FFFF00">
                      <a:alpha val="40000"/>
                    </a:srgbClr>
                  </a:glow>
                </a:effectLst>
                <a:latin typeface="Consolas" panose="020B0609020204030204" pitchFamily="49" charset="0"/>
              </a:rPr>
              <a:t>return</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answer;</a:t>
            </a:r>
            <a:r>
              <a:rPr lang="en-GB"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3600" dirty="0">
                <a:latin typeface="Calibri" panose="020F0502020204030204" pitchFamily="34" charset="0"/>
                <a:ea typeface="Calibri" panose="020F0502020204030204" pitchFamily="34" charset="0"/>
                <a:cs typeface="Times New Roman" panose="02020603050405020304" pitchFamily="18" charset="0"/>
              </a:rPr>
              <a:t/>
            </a:r>
            <a:br>
              <a:rPr lang="nl-BE" sz="3600" dirty="0">
                <a:latin typeface="Calibri" panose="020F0502020204030204" pitchFamily="34" charset="0"/>
                <a:ea typeface="Calibri" panose="020F0502020204030204" pitchFamily="34" charset="0"/>
                <a:cs typeface="Times New Roman" panose="02020603050405020304" pitchFamily="18" charset="0"/>
              </a:rPr>
            </a:br>
            <a:r>
              <a:rPr lang="en-GB" sz="2000" dirty="0" smtClean="0">
                <a:solidFill>
                  <a:srgbClr val="000000"/>
                </a:solidFill>
                <a:latin typeface="Consolas" panose="020B0609020204030204" pitchFamily="49" charset="0"/>
              </a:rPr>
              <a:t>}</a:t>
            </a: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8000"/>
                </a:solidFill>
                <a:latin typeface="Consolas" panose="020B0609020204030204" pitchFamily="49" charset="0"/>
              </a:rPr>
              <a:t>//...</a:t>
            </a:r>
            <a:endParaRPr lang="en-GB" sz="2000" dirty="0" smtClean="0">
              <a:solidFill>
                <a:srgbClr val="000000"/>
              </a:solidFill>
              <a:latin typeface="Consolas" panose="020B0609020204030204" pitchFamily="49"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111037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Use Case 3: Default on Stack</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lnSpcReduction="10000"/>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auto</a:t>
            </a:r>
            <a:r>
              <a:rPr lang="en-US" sz="2000" dirty="0" smtClean="0">
                <a:solidFill>
                  <a:srgbClr val="000000"/>
                </a:solidFill>
                <a:effectLst/>
                <a:latin typeface="Consolas" panose="020B0609020204030204" pitchFamily="49" charset="0"/>
              </a:rPr>
              <a:t> FindTheAnswer</a:t>
            </a:r>
            <a:r>
              <a:rPr lang="en-US" sz="2000" dirty="0" smtClean="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endParaRPr lang="nl-BE" sz="2000" dirty="0">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a:solidFill>
                  <a:srgbClr val="000000"/>
                </a:solidFill>
                <a:effectLst>
                  <a:glow rad="254000">
                    <a:srgbClr val="FFFF00">
                      <a:alpha val="40000"/>
                    </a:srgbClr>
                  </a:glow>
                </a:effectLst>
                <a:latin typeface="Consolas" panose="020B0609020204030204" pitchFamily="49" charset="0"/>
              </a:rPr>
              <a:t>::</a:t>
            </a:r>
            <a:r>
              <a:rPr lang="en-US" sz="2000" dirty="0">
                <a:solidFill>
                  <a:srgbClr val="2B91AF"/>
                </a:solidFill>
                <a:effectLst>
                  <a:glow rad="254000">
                    <a:srgbClr val="FFFF00">
                      <a:alpha val="40000"/>
                    </a:srgbClr>
                  </a:glow>
                </a:effectLst>
                <a:latin typeface="Consolas" panose="020B0609020204030204" pitchFamily="49" charset="0"/>
              </a:rPr>
              <a:t>optional</a:t>
            </a:r>
            <a:r>
              <a:rPr lang="en-US" sz="2000" dirty="0">
                <a:solidFill>
                  <a:srgbClr val="000000"/>
                </a:solidFill>
                <a:effectLst>
                  <a:glow rad="254000">
                    <a:srgbClr val="FFFF00">
                      <a:alpha val="40000"/>
                    </a:srgbClr>
                  </a:glow>
                </a:effectLst>
                <a:latin typeface="Consolas" panose="020B0609020204030204" pitchFamily="49" charset="0"/>
              </a:rPr>
              <a:t>&lt;</a:t>
            </a:r>
            <a:r>
              <a:rPr lang="en-GB" sz="2000" dirty="0">
                <a:solidFill>
                  <a:srgbClr val="0000FF"/>
                </a:solidFill>
                <a:effectLst>
                  <a:glow rad="254000">
                    <a:srgbClr val="FFFF00">
                      <a:alpha val="40000"/>
                    </a:srgbClr>
                  </a:glow>
                </a:effectLst>
                <a:latin typeface="Consolas" panose="020B0609020204030204" pitchFamily="49" charset="0"/>
              </a:rPr>
              <a:t>int</a:t>
            </a:r>
            <a:r>
              <a:rPr lang="en-US" sz="2000" dirty="0">
                <a:solidFill>
                  <a:srgbClr val="000000"/>
                </a:solidFill>
                <a:effectLst>
                  <a:glow rad="254000">
                    <a:srgbClr val="FFFF00">
                      <a:alpha val="40000"/>
                    </a:srgbClr>
                  </a:glow>
                </a:effectLst>
                <a:latin typeface="Consolas" panose="020B0609020204030204" pitchFamily="49" charset="0"/>
              </a:rPr>
              <a:t>&gt; </a:t>
            </a:r>
            <a:r>
              <a:rPr lang="en-US" sz="2000" dirty="0" smtClean="0">
                <a:solidFill>
                  <a:srgbClr val="000000"/>
                </a:solidFill>
                <a:effectLst>
                  <a:glow rad="254000">
                    <a:srgbClr val="FFFF00">
                      <a:alpha val="40000"/>
                    </a:srgbClr>
                  </a:glow>
                </a:effectLst>
                <a:latin typeface="Consolas" panose="020B0609020204030204" pitchFamily="49" charset="0"/>
              </a:rPr>
              <a:t>answer;</a:t>
            </a:r>
          </a:p>
          <a:p>
            <a:pPr marL="0" indent="0" defTabSz="360000">
              <a:lnSpc>
                <a:spcPct val="107000"/>
              </a:lnSpc>
              <a:spcBef>
                <a:spcPts val="2400"/>
              </a:spcBef>
              <a:buNone/>
            </a:pPr>
            <a:r>
              <a:rPr lang="en-US" sz="2000" dirty="0">
                <a:solidFill>
                  <a:srgbClr val="000000"/>
                </a:solidFill>
                <a:effectLst>
                  <a:glow rad="254000">
                    <a:srgbClr val="FFFF00">
                      <a:alpha val="40000"/>
                    </a:srgbClr>
                  </a:glow>
                </a:effectLst>
                <a:latin typeface="Consolas" panose="020B0609020204030204" pitchFamily="49" charset="0"/>
              </a:rPr>
              <a:t>	</a:t>
            </a:r>
            <a:r>
              <a:rPr lang="en-GB" sz="2000" dirty="0" smtClean="0">
                <a:solidFill>
                  <a:srgbClr val="0000FF"/>
                </a:solidFill>
                <a:latin typeface="Consolas" panose="020B0609020204030204" pitchFamily="49" charset="0"/>
              </a:rPr>
              <a:t>if </a:t>
            </a:r>
            <a:r>
              <a:rPr lang="en-GB" sz="2000" dirty="0" smtClean="0">
                <a:solidFill>
                  <a:srgbClr val="000000"/>
                </a:solidFill>
                <a:latin typeface="Consolas" panose="020B0609020204030204" pitchFamily="49" charset="0"/>
              </a:rPr>
              <a:t>(Something()) {</a:t>
            </a: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	</a:t>
            </a:r>
            <a:r>
              <a:rPr lang="en-GB" sz="2000" dirty="0" smtClean="0">
                <a:solidFill>
                  <a:srgbClr val="008000"/>
                </a:solidFill>
                <a:latin typeface="Consolas" panose="020B0609020204030204" pitchFamily="49" charset="0"/>
              </a:rPr>
              <a:t>/*...*/</a:t>
            </a:r>
          </a:p>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	</a:t>
            </a:r>
            <a:r>
              <a:rPr lang="en-US" sz="2000" dirty="0" smtClean="0">
                <a:solidFill>
                  <a:srgbClr val="000000"/>
                </a:solidFill>
                <a:latin typeface="Consolas" panose="020B0609020204030204" pitchFamily="49" charset="0"/>
              </a:rPr>
              <a:t>answer = </a:t>
            </a:r>
            <a:r>
              <a:rPr lang="en-GB" sz="2000" dirty="0" smtClean="0">
                <a:solidFill>
                  <a:srgbClr val="008000"/>
                </a:solidFill>
                <a:latin typeface="Consolas" panose="020B0609020204030204" pitchFamily="49" charset="0"/>
              </a:rPr>
              <a:t>//...</a:t>
            </a:r>
            <a:r>
              <a:rPr lang="en-US" sz="2000" dirty="0" smtClean="0">
                <a:solidFill>
                  <a:srgbClr val="000000"/>
                </a:solidFill>
                <a:latin typeface="Consolas" panose="020B0609020204030204" pitchFamily="49" charset="0"/>
              </a:rPr>
              <a:t> </a:t>
            </a:r>
            <a:endParaRPr lang="en-GB" sz="2000" dirty="0" smtClean="0">
              <a:solidFill>
                <a:srgbClr val="000000"/>
              </a:solidFill>
              <a:latin typeface="Consolas" panose="020B0609020204030204" pitchFamily="49"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 </a:t>
            </a:r>
            <a:r>
              <a:rPr lang="en-GB" sz="2000" dirty="0">
                <a:solidFill>
                  <a:srgbClr val="0000FF"/>
                </a:solidFill>
                <a:latin typeface="Consolas" panose="020B0609020204030204" pitchFamily="49" charset="0"/>
              </a:rPr>
              <a:t>else</a:t>
            </a:r>
            <a:r>
              <a:rPr lang="en-GB" sz="2000" dirty="0" smtClean="0">
                <a:solidFill>
                  <a:srgbClr val="000000"/>
                </a:solidFill>
                <a:latin typeface="Consolas" panose="020B0609020204030204" pitchFamily="49" charset="0"/>
              </a:rPr>
              <a:t> </a:t>
            </a:r>
            <a:r>
              <a:rPr lang="en-GB" sz="2000" dirty="0">
                <a:solidFill>
                  <a:srgbClr val="0000FF"/>
                </a:solidFill>
                <a:latin typeface="Consolas" panose="020B0609020204030204" pitchFamily="49" charset="0"/>
              </a:rPr>
              <a:t>if</a:t>
            </a:r>
            <a:r>
              <a:rPr lang="en-GB" sz="2000" dirty="0" smtClean="0">
                <a:solidFill>
                  <a:srgbClr val="000000"/>
                </a:solidFill>
                <a:latin typeface="Consolas" panose="020B0609020204030204" pitchFamily="49" charset="0"/>
              </a:rPr>
              <a:t> (SomethingElse()) {</a:t>
            </a: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	</a:t>
            </a: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a:t>
            </a:r>
          </a:p>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	 </a:t>
            </a:r>
            <a:r>
              <a:rPr lang="en-GB" sz="2000" dirty="0" smtClean="0">
                <a:solidFill>
                  <a:srgbClr val="0000FF"/>
                </a:solidFill>
                <a:latin typeface="Consolas" panose="020B0609020204030204" pitchFamily="49" charset="0"/>
              </a:rPr>
              <a:t>if</a:t>
            </a:r>
            <a:r>
              <a:rPr lang="en-GB" sz="2000" dirty="0" smtClean="0">
                <a:latin typeface="Consolas" panose="020B0609020204030204" pitchFamily="49" charset="0"/>
              </a:rPr>
              <a:t> </a:t>
            </a:r>
            <a:r>
              <a:rPr lang="en-GB" sz="2000" dirty="0">
                <a:latin typeface="Consolas" panose="020B0609020204030204" pitchFamily="49" charset="0"/>
              </a:rPr>
              <a:t>(</a:t>
            </a:r>
            <a:r>
              <a:rPr lang="en-GB" sz="2000" dirty="0">
                <a:solidFill>
                  <a:srgbClr val="008000"/>
                </a:solidFill>
                <a:latin typeface="Consolas" panose="020B0609020204030204" pitchFamily="49" charset="0"/>
              </a:rPr>
              <a:t>/* found */</a:t>
            </a:r>
            <a:r>
              <a:rPr lang="en-GB" sz="2000" dirty="0">
                <a:solidFill>
                  <a:srgbClr val="000000"/>
                </a:solidFill>
                <a:latin typeface="Consolas" panose="020B0609020204030204" pitchFamily="49" charset="0"/>
              </a:rPr>
              <a:t>) </a:t>
            </a:r>
            <a:r>
              <a:rPr lang="en-GB" sz="2000" dirty="0" smtClean="0">
                <a:latin typeface="Consolas" panose="020B0609020204030204" pitchFamily="49" charset="0"/>
              </a:rPr>
              <a:t>answer = </a:t>
            </a:r>
            <a:r>
              <a:rPr lang="en-GB" sz="2000" dirty="0">
                <a:solidFill>
                  <a:srgbClr val="008000"/>
                </a:solidFill>
                <a:latin typeface="Consolas" panose="020B0609020204030204" pitchFamily="49" charset="0"/>
              </a:rPr>
              <a:t>//...</a:t>
            </a:r>
            <a:r>
              <a:rPr lang="en-US" sz="2000" dirty="0">
                <a:solidFill>
                  <a:srgbClr val="000000"/>
                </a:solidFill>
                <a:latin typeface="Consolas" panose="020B0609020204030204" pitchFamily="49" charset="0"/>
              </a:rPr>
              <a:t> </a:t>
            </a:r>
            <a:endParaRPr lang="en-GB" sz="2000" dirty="0" smtClean="0">
              <a:solidFill>
                <a:srgbClr val="000000"/>
              </a:solidFill>
              <a:latin typeface="Consolas" panose="020B0609020204030204" pitchFamily="49" charset="0"/>
            </a:endParaRPr>
          </a:p>
          <a:p>
            <a:pPr marL="0" indent="0" defTabSz="360000">
              <a:lnSpc>
                <a:spcPct val="107000"/>
              </a:lnSpc>
              <a:buNone/>
            </a:pP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ndParaRPr>
          </a:p>
          <a:p>
            <a:pPr marL="0" indent="0" defTabSz="360000">
              <a:lnSpc>
                <a:spcPct val="107000"/>
              </a:lnSpc>
              <a:spcBef>
                <a:spcPts val="2400"/>
              </a:spcBef>
              <a:buNone/>
            </a:pPr>
            <a:r>
              <a:rPr lang="en-GB" sz="2000" dirty="0" smtClean="0">
                <a:solidFill>
                  <a:srgbClr val="000000"/>
                </a:solidFill>
                <a:effectLst>
                  <a:glow rad="254000">
                    <a:srgbClr val="FFFF00">
                      <a:alpha val="40000"/>
                    </a:srgbClr>
                  </a:glow>
                </a:effectLst>
                <a:latin typeface="Consolas" panose="020B0609020204030204" pitchFamily="49" charset="0"/>
              </a:rPr>
              <a:t>	</a:t>
            </a:r>
            <a:r>
              <a:rPr lang="en-GB" sz="2000" dirty="0" smtClean="0">
                <a:solidFill>
                  <a:srgbClr val="0000FF"/>
                </a:solidFill>
                <a:effectLst>
                  <a:glow rad="254000">
                    <a:srgbClr val="FFFF00">
                      <a:alpha val="40000"/>
                    </a:srgbClr>
                  </a:glow>
                </a:effectLst>
                <a:latin typeface="Consolas" panose="020B0609020204030204" pitchFamily="49" charset="0"/>
              </a:rPr>
              <a:t>return</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answer;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latin typeface="Consolas" panose="020B0609020204030204" pitchFamily="49" charset="0"/>
                <a:ea typeface="Calibri" panose="020F0502020204030204" pitchFamily="34" charset="0"/>
                <a:cs typeface="Times New Roman" panose="02020603050405020304" pitchFamily="18" charset="0"/>
              </a:rPr>
              <a:t/>
            </a:r>
            <a:br>
              <a:rPr lang="nl-BE" sz="2000" dirty="0">
                <a:latin typeface="Consolas" panose="020B0609020204030204" pitchFamily="49" charset="0"/>
                <a:ea typeface="Calibri" panose="020F0502020204030204" pitchFamily="34" charset="0"/>
                <a:cs typeface="Times New Roman" panose="02020603050405020304" pitchFamily="18" charset="0"/>
              </a:rPr>
            </a:br>
            <a:r>
              <a:rPr lang="en-GB" sz="2000" dirty="0" smtClean="0">
                <a:solidFill>
                  <a:srgbClr val="000000"/>
                </a:solidFill>
                <a:latin typeface="Consolas" panose="020B0609020204030204" pitchFamily="49" charset="0"/>
              </a:rPr>
              <a:t>}</a:t>
            </a:r>
          </a:p>
        </p:txBody>
      </p:sp>
      <p:sp>
        <p:nvSpPr>
          <p:cNvPr id="4" name="Rectangle 3"/>
          <p:cNvSpPr/>
          <p:nvPr/>
        </p:nvSpPr>
        <p:spPr>
          <a:xfrm>
            <a:off x="7380312" y="543878"/>
            <a:ext cx="1451038"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&lt;optional&gt;</a:t>
            </a:r>
            <a:endParaRPr lang="en-GB" dirty="0">
              <a:solidFill>
                <a:schemeClr val="accent1">
                  <a:lumMod val="75000"/>
                </a:schemeClr>
              </a:solidFill>
            </a:endParaRPr>
          </a:p>
        </p:txBody>
      </p:sp>
    </p:spTree>
    <p:extLst>
      <p:ext uri="{BB962C8B-B14F-4D97-AF65-F5344CB8AC3E}">
        <p14:creationId xmlns:p14="http://schemas.microsoft.com/office/powerpoint/2010/main" val="21288704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General Utilities: Vocabulary Types</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nl-BE" dirty="0" smtClean="0">
                <a:latin typeface="Consolas" panose="020B0609020204030204" pitchFamily="49" charset="0"/>
              </a:rPr>
              <a:t>std::optional&lt;T&gt;</a:t>
            </a:r>
          </a:p>
          <a:p>
            <a:pPr lvl="1"/>
            <a:r>
              <a:rPr lang="nl-BE" dirty="0" smtClean="0"/>
              <a:t>Optional values</a:t>
            </a:r>
          </a:p>
          <a:p>
            <a:pPr>
              <a:buFont typeface="Wingdings" panose="05000000000000000000" pitchFamily="2" charset="2"/>
              <a:buChar char="Ø"/>
            </a:pPr>
            <a:r>
              <a:rPr lang="nl-BE" dirty="0" smtClean="0">
                <a:latin typeface="Consolas" panose="020B0609020204030204" pitchFamily="49" charset="0"/>
              </a:rPr>
              <a:t>std::variant&lt;Ts...&gt;</a:t>
            </a:r>
          </a:p>
          <a:p>
            <a:pPr lvl="1"/>
            <a:r>
              <a:rPr lang="nl-BE" dirty="0" smtClean="0"/>
              <a:t>Type safe unions</a:t>
            </a:r>
          </a:p>
          <a:p>
            <a:r>
              <a:rPr lang="nl-BE" dirty="0" smtClean="0">
                <a:latin typeface="Consolas" panose="020B0609020204030204" pitchFamily="49" charset="0"/>
              </a:rPr>
              <a:t>std::any</a:t>
            </a:r>
          </a:p>
          <a:p>
            <a:pPr lvl="1"/>
            <a:r>
              <a:rPr lang="nl-BE" dirty="0" smtClean="0"/>
              <a:t>Type safe </a:t>
            </a:r>
            <a:r>
              <a:rPr lang="nl-BE" sz="2400" dirty="0" smtClean="0">
                <a:latin typeface="Consolas" panose="020B0609020204030204" pitchFamily="49" charset="0"/>
              </a:rPr>
              <a:t>void*</a:t>
            </a:r>
            <a:endParaRPr lang="nl-BE" dirty="0" smtClean="0">
              <a:latin typeface="Consolas" panose="020B0609020204030204" pitchFamily="49" charset="0"/>
            </a:endParaRPr>
          </a:p>
        </p:txBody>
      </p:sp>
      <p:sp>
        <p:nvSpPr>
          <p:cNvPr id="6" name="Rectangle 5">
            <a:hlinkClick r:id="rId3" action="ppaction://hlinksldjump"/>
          </p:cNvPr>
          <p:cNvSpPr/>
          <p:nvPr/>
        </p:nvSpPr>
        <p:spPr>
          <a:xfrm>
            <a:off x="827584" y="1772816"/>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05154" y="2636912"/>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27584" y="3552547"/>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8588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variant</a:t>
            </a:r>
            <a:r>
              <a:rPr lang="en-US" sz="2000" dirty="0" smtClean="0">
                <a:solidFill>
                  <a:srgbClr val="000000"/>
                </a:solidFill>
                <a:effectLst>
                  <a:glow rad="254000">
                    <a:srgbClr val="FFFF00">
                      <a:alpha val="40000"/>
                    </a:srgbClr>
                  </a:glow>
                </a:effectLst>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int</a:t>
            </a:r>
            <a:r>
              <a:rPr lang="en-US" sz="2000" dirty="0" smtClean="0">
                <a:effectLst>
                  <a:glow rad="254000">
                    <a:srgbClr val="FFFF00">
                      <a:alpha val="40000"/>
                    </a:srgbClr>
                  </a:glow>
                </a:effectLst>
                <a:latin typeface="Consolas" panose="020B0609020204030204" pitchFamily="49" charset="0"/>
              </a:rPr>
              <a:t>,</a:t>
            </a:r>
            <a:r>
              <a:rPr lang="en-US" sz="2000" dirty="0" smtClean="0">
                <a:solidFill>
                  <a:srgbClr val="2B91AF"/>
                </a:solidFill>
                <a:effectLst>
                  <a:glow rad="254000">
                    <a:srgbClr val="FFFF00">
                      <a:alpha val="40000"/>
                    </a:srgbClr>
                  </a:glow>
                </a:effectLst>
                <a:latin typeface="Consolas" panose="020B0609020204030204" pitchFamily="49" charset="0"/>
              </a:rPr>
              <a:t> Beverage</a:t>
            </a:r>
            <a:r>
              <a:rPr lang="en-US" sz="2000" dirty="0" smtClean="0">
                <a:solidFill>
                  <a:srgbClr val="000000"/>
                </a:solidFill>
                <a:effectLst>
                  <a:glow rad="254000">
                    <a:srgbClr val="FFFF00">
                      <a:alpha val="40000"/>
                    </a:srgbClr>
                  </a:glow>
                </a:effectLst>
                <a:latin typeface="Consolas" panose="020B0609020204030204" pitchFamily="49" charset="0"/>
              </a:rPr>
              <a:t>&gt;</a:t>
            </a:r>
            <a:r>
              <a:rPr lang="en-US" sz="2000" dirty="0" smtClean="0">
                <a:solidFill>
                  <a:srgbClr val="000000"/>
                </a:solidFill>
                <a:latin typeface="Consolas" panose="020B0609020204030204" pitchFamily="49" charset="0"/>
              </a:rPr>
              <a:t> FindTheAnswer();</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&lt;&lt; </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&lt;&lt; </a:t>
            </a:r>
            <a:r>
              <a:rPr lang="nl-BE"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42438257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variant</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smtClean="0">
                <a:effectLst/>
                <a:latin typeface="Consolas" panose="020B0609020204030204" pitchFamily="49" charset="0"/>
              </a:rPr>
              <a:t>,</a:t>
            </a:r>
            <a:r>
              <a:rPr lang="en-US" sz="2000" dirty="0" smtClean="0">
                <a:solidFill>
                  <a:srgbClr val="2B91AF"/>
                </a:solidFill>
                <a:effectLst/>
                <a:latin typeface="Consolas" panose="020B0609020204030204" pitchFamily="49" charset="0"/>
              </a:rPr>
              <a:t> Beverage</a:t>
            </a:r>
            <a:r>
              <a:rPr lang="en-US" sz="2000" dirty="0" smtClean="0">
                <a:solidFill>
                  <a:srgbClr val="000000"/>
                </a:solidFill>
                <a:effectLst/>
                <a:latin typeface="Consolas" panose="020B0609020204030204" pitchFamily="49" charset="0"/>
              </a:rPr>
              <a:t>&gt; FindTheAnswer</a:t>
            </a:r>
            <a:r>
              <a:rPr lang="en-US"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smtClean="0">
                <a:solidFill>
                  <a:srgbClr val="000000"/>
                </a:solidFill>
                <a:effectLst>
                  <a:glow rad="254000">
                    <a:srgbClr val="FFFF00">
                      <a:alpha val="40000"/>
                    </a:srgbClr>
                  </a:glow>
                </a:effectLst>
                <a:latin typeface="Consolas" panose="020B0609020204030204" pitchFamily="49" charset="0"/>
              </a:rPr>
              <a:t>std::holds_alternative&lt;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glow rad="254000">
                    <a:srgbClr val="FFFF00">
                      <a:alpha val="40000"/>
                    </a:srgbClr>
                  </a:glow>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&lt;&lt; </a:t>
            </a:r>
            <a:r>
              <a:rPr lang="nl-BE" sz="2000" dirty="0" smtClean="0">
                <a:solidFill>
                  <a:srgbClr val="000000"/>
                </a:solidFill>
                <a:effectLst>
                  <a:glow rad="254000">
                    <a:srgbClr val="FFFF00">
                      <a:alpha val="40000"/>
                    </a:srgbClr>
                  </a:glow>
                </a:effectLst>
                <a:latin typeface="Consolas" panose="020B0609020204030204" pitchFamily="49" charset="0"/>
              </a:rPr>
              <a:t>std::get&lt;</a:t>
            </a:r>
            <a:r>
              <a:rPr lang="en-US" sz="2000" dirty="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glow rad="254000">
                    <a:srgbClr val="FFFF00">
                      <a:alpha val="40000"/>
                    </a:srgbClr>
                  </a:glow>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r>
              <a:rPr lang="en-GB" sz="2000" dirty="0" smtClean="0">
                <a:solidFill>
                  <a:srgbClr val="000000"/>
                </a:solidFill>
                <a:latin typeface="Consolas" panose="020B0609020204030204" pitchFamily="49" charset="0"/>
              </a:rPr>
              <a:t> </a:t>
            </a:r>
            <a:br>
              <a:rPr lang="en-GB" sz="2000" dirty="0" smtClean="0">
                <a:solidFill>
                  <a:srgbClr val="000000"/>
                </a:solidFill>
                <a:latin typeface="Consolas" panose="020B0609020204030204" pitchFamily="49" charset="0"/>
              </a:rPr>
            </a:br>
            <a:r>
              <a:rPr lang="en-GB" sz="2000" dirty="0" smtClean="0">
                <a:solidFill>
                  <a:srgbClr val="000000"/>
                </a:solidFill>
                <a:latin typeface="Consolas" panose="020B0609020204030204" pitchFamily="49" charset="0"/>
              </a:rPr>
              <a:t>											&lt;&lt; </a:t>
            </a:r>
            <a:r>
              <a:rPr lang="nl-BE" sz="2000" dirty="0" smtClean="0">
                <a:solidFill>
                  <a:srgbClr val="000000"/>
                </a:solidFill>
                <a:effectLst>
                  <a:glow rad="254000">
                    <a:srgbClr val="FFFF00">
                      <a:alpha val="40000"/>
                    </a:srgbClr>
                  </a:glow>
                </a:effectLst>
                <a:latin typeface="Consolas" panose="020B0609020204030204" pitchFamily="49" charset="0"/>
              </a:rPr>
              <a:t>std::get&lt;</a:t>
            </a:r>
            <a:r>
              <a:rPr lang="en-US" sz="2000" dirty="0" smtClean="0">
                <a:solidFill>
                  <a:srgbClr val="2B91AF"/>
                </a:solidFill>
                <a:effectLst>
                  <a:glow rad="254000">
                    <a:srgbClr val="FFFF00">
                      <a:alpha val="40000"/>
                    </a:srgbClr>
                  </a:glow>
                </a:effectLst>
                <a:latin typeface="Consolas" panose="020B0609020204030204" pitchFamily="49" charset="0"/>
              </a:rPr>
              <a:t>Beverage</a:t>
            </a:r>
            <a:r>
              <a:rPr lang="nl-BE" sz="2000" dirty="0" smtClean="0">
                <a:solidFill>
                  <a:srgbClr val="000000"/>
                </a:solidFill>
                <a:effectLst>
                  <a:glow rad="254000">
                    <a:srgbClr val="FFFF00">
                      <a:alpha val="40000"/>
                    </a:srgbClr>
                  </a:glow>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1278963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9256" y="1844824"/>
            <a:ext cx="8909448" cy="5009845"/>
            <a:chOff x="1085398" y="1838736"/>
            <a:chExt cx="9248775" cy="5200651"/>
          </a:xfrm>
        </p:grpSpPr>
        <p:pic>
          <p:nvPicPr>
            <p:cNvPr id="1026" name="Picture 2" descr="Image result for bjarne stroust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98" y="1838736"/>
              <a:ext cx="9248775" cy="52006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028385" y="2227176"/>
              <a:ext cx="2088232"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6" name="Content Placeholder 5"/>
          <p:cNvSpPr>
            <a:spLocks noGrp="1"/>
          </p:cNvSpPr>
          <p:nvPr>
            <p:ph idx="1"/>
          </p:nvPr>
        </p:nvSpPr>
        <p:spPr>
          <a:xfrm>
            <a:off x="230832" y="1219568"/>
            <a:ext cx="8229600" cy="4873728"/>
          </a:xfrm>
          <a:noFill/>
        </p:spPr>
        <p:txBody>
          <a:bodyPr>
            <a:normAutofit/>
          </a:bodyPr>
          <a:lstStyle/>
          <a:p>
            <a:pPr marL="109728" indent="0">
              <a:buNone/>
            </a:pPr>
            <a:r>
              <a:rPr lang="en-US" sz="2200" dirty="0" smtClean="0"/>
              <a:t>“</a:t>
            </a:r>
            <a:r>
              <a:rPr lang="en-US" sz="2200" i="1" dirty="0" smtClean="0"/>
              <a:t>I'm </a:t>
            </a:r>
            <a:r>
              <a:rPr lang="en-US" sz="2200" i="1" dirty="0"/>
              <a:t>a bit sad about that.</a:t>
            </a:r>
          </a:p>
          <a:p>
            <a:pPr marL="109728" indent="0">
              <a:buNone/>
            </a:pPr>
            <a:r>
              <a:rPr lang="en-US" sz="2200" i="1" dirty="0"/>
              <a:t>[...]</a:t>
            </a:r>
          </a:p>
          <a:p>
            <a:pPr marL="109728" indent="0">
              <a:buNone/>
            </a:pPr>
            <a:r>
              <a:rPr lang="en-US" sz="2200" i="1" dirty="0"/>
              <a:t>A lot of minor improvements can add up to something significant.</a:t>
            </a:r>
          </a:p>
          <a:p>
            <a:pPr marL="109728" indent="0">
              <a:buNone/>
            </a:pPr>
            <a:r>
              <a:rPr lang="en-US" sz="2200" i="1" dirty="0"/>
              <a:t>Most of these will help somebody in some </a:t>
            </a:r>
            <a:r>
              <a:rPr lang="en-US" sz="2200" i="1" dirty="0" smtClean="0"/>
              <a:t>way.</a:t>
            </a:r>
          </a:p>
          <a:p>
            <a:pPr marL="109728" indent="0">
              <a:buNone/>
            </a:pPr>
            <a:r>
              <a:rPr lang="en-US" sz="2200" i="1" dirty="0" smtClean="0"/>
              <a:t>There's </a:t>
            </a:r>
            <a:r>
              <a:rPr lang="en-US" sz="2200" i="1" dirty="0"/>
              <a:t>something for everybody here.</a:t>
            </a:r>
          </a:p>
          <a:p>
            <a:pPr marL="109728" indent="0">
              <a:buNone/>
            </a:pPr>
            <a:r>
              <a:rPr lang="en-US" sz="2200" i="1" dirty="0"/>
              <a:t>I can't imagine any C++ programmer </a:t>
            </a:r>
            <a:endParaRPr lang="en-US" sz="2200" i="1" dirty="0" smtClean="0"/>
          </a:p>
          <a:p>
            <a:pPr marL="109728" indent="0">
              <a:buNone/>
            </a:pPr>
            <a:r>
              <a:rPr lang="en-US" sz="2200" i="1" dirty="0" smtClean="0"/>
              <a:t>that </a:t>
            </a:r>
            <a:r>
              <a:rPr lang="en-US" sz="2200" i="1" dirty="0"/>
              <a:t>will not have at least </a:t>
            </a:r>
            <a:endParaRPr lang="en-US" sz="2200" i="1" dirty="0" smtClean="0"/>
          </a:p>
          <a:p>
            <a:pPr marL="109728" indent="0">
              <a:buNone/>
            </a:pPr>
            <a:r>
              <a:rPr lang="en-US" sz="2200" i="1" dirty="0" smtClean="0"/>
              <a:t>some </a:t>
            </a:r>
            <a:r>
              <a:rPr lang="en-US" sz="2200" i="1" dirty="0"/>
              <a:t>relieve </a:t>
            </a:r>
            <a:r>
              <a:rPr lang="en-US" sz="2200" i="1" dirty="0" smtClean="0"/>
              <a:t>from </a:t>
            </a:r>
            <a:r>
              <a:rPr lang="en-US" sz="2200" i="1" dirty="0"/>
              <a:t>pain in C++</a:t>
            </a:r>
            <a:r>
              <a:rPr lang="en-US" sz="2200" i="1" dirty="0" smtClean="0"/>
              <a:t>17.</a:t>
            </a:r>
          </a:p>
          <a:p>
            <a:pPr marL="109728" indent="0">
              <a:buNone/>
            </a:pPr>
            <a:r>
              <a:rPr lang="en-US" sz="2200" i="1" dirty="0" smtClean="0"/>
              <a:t>That </a:t>
            </a:r>
            <a:r>
              <a:rPr lang="en-US" sz="2200" i="1" dirty="0"/>
              <a:t>will not be able to write </a:t>
            </a:r>
            <a:endParaRPr lang="en-US" sz="2200" i="1" dirty="0" smtClean="0"/>
          </a:p>
          <a:p>
            <a:pPr marL="109728" indent="0">
              <a:buNone/>
            </a:pPr>
            <a:r>
              <a:rPr lang="en-US" sz="2200" i="1" dirty="0" smtClean="0"/>
              <a:t>some </a:t>
            </a:r>
            <a:r>
              <a:rPr lang="en-US" sz="2200" i="1" dirty="0"/>
              <a:t>piece of their code better in C++17.</a:t>
            </a:r>
            <a:r>
              <a:rPr lang="en-US" sz="2200" dirty="0"/>
              <a:t>”</a:t>
            </a:r>
            <a:r>
              <a:rPr lang="en-US" sz="2200" i="1" dirty="0"/>
              <a:t/>
            </a:r>
            <a:br>
              <a:rPr lang="en-US" sz="2200" i="1" dirty="0"/>
            </a:br>
            <a:endParaRPr lang="en-US" sz="2200" i="1" dirty="0" smtClean="0"/>
          </a:p>
          <a:p>
            <a:pPr marL="109728" indent="0">
              <a:buNone/>
            </a:pPr>
            <a:r>
              <a:rPr lang="en-US" sz="1800" dirty="0"/>
              <a:t>–</a:t>
            </a:r>
            <a:r>
              <a:rPr lang="en-US" sz="1800" dirty="0" smtClean="0"/>
              <a:t> </a:t>
            </a:r>
            <a:r>
              <a:rPr lang="en-US" sz="2000" b="1" dirty="0" smtClean="0"/>
              <a:t>Bjarne Stroustrup</a:t>
            </a:r>
            <a:r>
              <a:rPr lang="en-US" sz="1800" dirty="0" smtClean="0"/>
              <a:t>, </a:t>
            </a:r>
            <a:br>
              <a:rPr lang="en-US" sz="1800" dirty="0" smtClean="0"/>
            </a:br>
            <a:r>
              <a:rPr lang="en-US" sz="1800" dirty="0" smtClean="0"/>
              <a:t>   CppCon 2016 keynote</a:t>
            </a:r>
            <a:endParaRPr lang="nl-BE" sz="1800" dirty="0"/>
          </a:p>
        </p:txBody>
      </p:sp>
    </p:spTree>
    <p:extLst>
      <p:ext uri="{BB962C8B-B14F-4D97-AF65-F5344CB8AC3E}">
        <p14:creationId xmlns:p14="http://schemas.microsoft.com/office/powerpoint/2010/main" val="1691966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variant</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smtClean="0">
                <a:effectLst/>
                <a:latin typeface="Consolas" panose="020B0609020204030204" pitchFamily="49" charset="0"/>
              </a:rPr>
              <a:t>, </a:t>
            </a:r>
            <a:r>
              <a:rPr lang="en-US" sz="2000" dirty="0" smtClean="0">
                <a:solidFill>
                  <a:srgbClr val="2B91AF"/>
                </a:solidFill>
                <a:effectLst/>
                <a:latin typeface="Consolas" panose="020B0609020204030204" pitchFamily="49" charset="0"/>
              </a:rPr>
              <a:t>Beverage</a:t>
            </a:r>
            <a:r>
              <a:rPr lang="en-US" sz="2000" dirty="0" smtClean="0">
                <a:solidFill>
                  <a:srgbClr val="000000"/>
                </a:solidFill>
                <a:effectLst/>
                <a:latin typeface="Consolas" panose="020B0609020204030204" pitchFamily="49" charset="0"/>
              </a:rPr>
              <a:t>&gt; FindTheAnswer</a:t>
            </a:r>
            <a:r>
              <a:rPr lang="en-US"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smtClean="0">
                <a:solidFill>
                  <a:srgbClr val="000000"/>
                </a:solidFill>
                <a:effectLst>
                  <a:glow rad="254000">
                    <a:srgbClr val="FFFF00">
                      <a:alpha val="40000"/>
                    </a:srgbClr>
                  </a:glow>
                </a:effectLst>
                <a:latin typeface="Consolas" panose="020B0609020204030204" pitchFamily="49" charset="0"/>
              </a:rPr>
              <a:t>found.index() == 0</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&lt;&lt; </a:t>
            </a:r>
            <a:r>
              <a:rPr lang="nl-BE" sz="2000" dirty="0" smtClean="0">
                <a:solidFill>
                  <a:srgbClr val="000000"/>
                </a:solidFill>
                <a:effectLst>
                  <a:glow rad="254000">
                    <a:srgbClr val="FFFF00">
                      <a:alpha val="40000"/>
                    </a:srgbClr>
                  </a:glow>
                </a:effectLst>
                <a:latin typeface="Consolas" panose="020B0609020204030204" pitchFamily="49" charset="0"/>
              </a:rPr>
              <a:t>std::get&lt;</a:t>
            </a:r>
            <a:r>
              <a:rPr lang="en-US" sz="2000" dirty="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glow rad="254000">
                    <a:srgbClr val="FFFF00">
                      <a:alpha val="40000"/>
                    </a:srgbClr>
                  </a:glow>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r>
              <a:rPr lang="en-GB" sz="2000" dirty="0" smtClean="0">
                <a:solidFill>
                  <a:srgbClr val="000000"/>
                </a:solidFill>
                <a:latin typeface="Consolas" panose="020B0609020204030204" pitchFamily="49" charset="0"/>
              </a:rPr>
              <a:t> </a:t>
            </a:r>
            <a:br>
              <a:rPr lang="en-GB" sz="2000" dirty="0" smtClean="0">
                <a:solidFill>
                  <a:srgbClr val="000000"/>
                </a:solidFill>
                <a:latin typeface="Consolas" panose="020B0609020204030204" pitchFamily="49" charset="0"/>
              </a:rPr>
            </a:br>
            <a:r>
              <a:rPr lang="en-GB" sz="2000" dirty="0" smtClean="0">
                <a:solidFill>
                  <a:srgbClr val="000000"/>
                </a:solidFill>
                <a:latin typeface="Consolas" panose="020B0609020204030204" pitchFamily="49" charset="0"/>
              </a:rPr>
              <a:t>											&lt;&lt; </a:t>
            </a:r>
            <a:r>
              <a:rPr lang="nl-BE" sz="2000" dirty="0" smtClean="0">
                <a:solidFill>
                  <a:srgbClr val="000000"/>
                </a:solidFill>
                <a:effectLst>
                  <a:glow rad="254000">
                    <a:srgbClr val="FFFF00">
                      <a:alpha val="40000"/>
                    </a:srgbClr>
                  </a:glow>
                </a:effectLst>
                <a:latin typeface="Consolas" panose="020B0609020204030204" pitchFamily="49" charset="0"/>
              </a:rPr>
              <a:t>std::get&lt;</a:t>
            </a:r>
            <a:r>
              <a:rPr lang="en-US" sz="2000" dirty="0" smtClean="0">
                <a:solidFill>
                  <a:srgbClr val="2B91AF"/>
                </a:solidFill>
                <a:effectLst>
                  <a:glow rad="254000">
                    <a:srgbClr val="FFFF00">
                      <a:alpha val="40000"/>
                    </a:srgbClr>
                  </a:glow>
                </a:effectLst>
                <a:latin typeface="Consolas" panose="020B0609020204030204" pitchFamily="49" charset="0"/>
              </a:rPr>
              <a:t>Beverage</a:t>
            </a:r>
            <a:r>
              <a:rPr lang="nl-BE" sz="2000" dirty="0" smtClean="0">
                <a:solidFill>
                  <a:srgbClr val="000000"/>
                </a:solidFill>
                <a:effectLst>
                  <a:glow rad="254000">
                    <a:srgbClr val="FFFF00">
                      <a:alpha val="40000"/>
                    </a:srgbClr>
                  </a:glow>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845560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variant</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smtClean="0">
                <a:effectLst/>
                <a:latin typeface="Consolas" panose="020B0609020204030204" pitchFamily="49" charset="0"/>
              </a:rPr>
              <a:t>, </a:t>
            </a:r>
            <a:r>
              <a:rPr lang="en-US" sz="2000" dirty="0" smtClean="0">
                <a:solidFill>
                  <a:srgbClr val="2B91AF"/>
                </a:solidFill>
                <a:effectLst/>
                <a:latin typeface="Consolas" panose="020B0609020204030204" pitchFamily="49" charset="0"/>
              </a:rPr>
              <a:t>Beverage</a:t>
            </a:r>
            <a:r>
              <a:rPr lang="en-US" sz="2000" dirty="0" smtClean="0">
                <a:solidFill>
                  <a:srgbClr val="000000"/>
                </a:solidFill>
                <a:effectLst/>
                <a:latin typeface="Consolas" panose="020B0609020204030204" pitchFamily="49" charset="0"/>
              </a:rPr>
              <a:t>&gt;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smtClean="0">
                <a:solidFill>
                  <a:srgbClr val="000000"/>
                </a:solidFill>
                <a:effectLst/>
                <a:latin typeface="Consolas" panose="020B0609020204030204" pitchFamily="49" charset="0"/>
              </a:rPr>
              <a:t>found.</a:t>
            </a:r>
            <a:r>
              <a:rPr lang="nl-BE" sz="2000" dirty="0" smtClean="0">
                <a:solidFill>
                  <a:srgbClr val="000000"/>
                </a:solidFill>
                <a:effectLst>
                  <a:glow rad="254000">
                    <a:srgbClr val="FFFF00">
                      <a:alpha val="40000"/>
                    </a:srgbClr>
                  </a:glow>
                </a:effectLst>
                <a:latin typeface="Consolas" panose="020B0609020204030204" pitchFamily="49" charset="0"/>
              </a:rPr>
              <a:t>index() == 0</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&lt;&lt; </a:t>
            </a:r>
            <a:r>
              <a:rPr lang="nl-BE" sz="2000" dirty="0" smtClean="0">
                <a:solidFill>
                  <a:srgbClr val="000000"/>
                </a:solidFill>
                <a:effectLst/>
                <a:latin typeface="Consolas" panose="020B0609020204030204" pitchFamily="49" charset="0"/>
              </a:rPr>
              <a:t>std::get&lt;</a:t>
            </a:r>
            <a:r>
              <a:rPr lang="nl-BE" sz="2000" dirty="0" smtClean="0">
                <a:solidFill>
                  <a:srgbClr val="000000"/>
                </a:solidFill>
                <a:effectLst>
                  <a:glow rad="254000">
                    <a:srgbClr val="FFFF00">
                      <a:alpha val="40000"/>
                    </a:srgbClr>
                  </a:glow>
                </a:effectLst>
                <a:latin typeface="Consolas" panose="020B0609020204030204" pitchFamily="49" charset="0"/>
              </a:rPr>
              <a:t>0</a:t>
            </a:r>
            <a:r>
              <a:rPr lang="nl-BE" sz="2000" dirty="0" smtClean="0">
                <a:solidFill>
                  <a:srgbClr val="000000"/>
                </a:solidFill>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r>
              <a:rPr lang="en-GB" sz="2000" dirty="0" smtClean="0">
                <a:solidFill>
                  <a:srgbClr val="000000"/>
                </a:solidFill>
                <a:latin typeface="Consolas" panose="020B0609020204030204" pitchFamily="49" charset="0"/>
              </a:rPr>
              <a:t> </a:t>
            </a:r>
            <a:br>
              <a:rPr lang="en-GB" sz="2000" dirty="0" smtClean="0">
                <a:solidFill>
                  <a:srgbClr val="000000"/>
                </a:solidFill>
                <a:latin typeface="Consolas" panose="020B0609020204030204" pitchFamily="49" charset="0"/>
              </a:rPr>
            </a:br>
            <a:r>
              <a:rPr lang="en-GB" sz="2000" dirty="0" smtClean="0">
                <a:solidFill>
                  <a:srgbClr val="000000"/>
                </a:solidFill>
                <a:latin typeface="Consolas" panose="020B0609020204030204" pitchFamily="49" charset="0"/>
              </a:rPr>
              <a:t>											&lt;&lt; </a:t>
            </a:r>
            <a:r>
              <a:rPr lang="nl-BE" sz="2000" dirty="0" smtClean="0">
                <a:solidFill>
                  <a:srgbClr val="000000"/>
                </a:solidFill>
                <a:effectLst/>
                <a:latin typeface="Consolas" panose="020B0609020204030204" pitchFamily="49" charset="0"/>
              </a:rPr>
              <a:t>std::get&lt;</a:t>
            </a:r>
            <a:r>
              <a:rPr lang="nl-BE" sz="2000" dirty="0" smtClean="0">
                <a:solidFill>
                  <a:srgbClr val="000000"/>
                </a:solidFill>
                <a:effectLst>
                  <a:glow rad="254000">
                    <a:srgbClr val="FFFF00">
                      <a:alpha val="40000"/>
                    </a:srgbClr>
                  </a:glow>
                </a:effectLst>
                <a:latin typeface="Consolas" panose="020B0609020204030204" pitchFamily="49" charset="0"/>
              </a:rPr>
              <a:t>1</a:t>
            </a:r>
            <a:r>
              <a:rPr lang="nl-BE" sz="2000" dirty="0" smtClean="0">
                <a:solidFill>
                  <a:srgbClr val="000000"/>
                </a:solidFill>
                <a:effectLst/>
                <a:latin typeface="Consolas" panose="020B0609020204030204" pitchFamily="49" charset="0"/>
              </a:rPr>
              <a:t>&gt;(found)</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3294593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lnSpcReduction="10000"/>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variant</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smtClean="0">
                <a:effectLst/>
                <a:latin typeface="Consolas" panose="020B0609020204030204" pitchFamily="49" charset="0"/>
              </a:rPr>
              <a:t>, </a:t>
            </a:r>
            <a:r>
              <a:rPr lang="en-US" sz="2000" dirty="0" smtClean="0">
                <a:solidFill>
                  <a:srgbClr val="2B91AF"/>
                </a:solidFill>
                <a:effectLst/>
                <a:latin typeface="Consolas" panose="020B0609020204030204" pitchFamily="49" charset="0"/>
              </a:rPr>
              <a:t>Beverage</a:t>
            </a:r>
            <a:r>
              <a:rPr lang="en-US" sz="2000" dirty="0" smtClean="0">
                <a:solidFill>
                  <a:srgbClr val="000000"/>
                </a:solidFill>
                <a:effectLst/>
                <a:latin typeface="Consolas" panose="020B0609020204030204" pitchFamily="49" charset="0"/>
              </a:rPr>
              <a:t>&gt; FindTheAnswer();</a:t>
            </a:r>
            <a:endParaRPr lang="nl-BE" sz="2000" dirty="0">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1100" dirty="0" smtClean="0">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a:solidFill>
                  <a:srgbClr val="0000FF"/>
                </a:solidFill>
                <a:latin typeface="Consolas" panose="020B0609020204030204" pitchFamily="49" charset="0"/>
              </a:rPr>
              <a:t>struct</a:t>
            </a:r>
            <a:r>
              <a:rPr lang="nl-BE" sz="2000" dirty="0" smtClean="0">
                <a:latin typeface="Consolas" panose="020B0609020204030204" pitchFamily="49" charset="0"/>
                <a:ea typeface="Calibri" panose="020F0502020204030204" pitchFamily="34" charset="0"/>
                <a:cs typeface="Times New Roman" panose="02020603050405020304" pitchFamily="18" charset="0"/>
              </a:rPr>
              <a:t> AnswerVisitor {</a:t>
            </a:r>
          </a:p>
          <a:p>
            <a:pPr marL="0" indent="0" defTabSz="360000">
              <a:lnSpc>
                <a:spcPct val="107000"/>
              </a:lnSpc>
              <a:buNone/>
            </a:pPr>
            <a:r>
              <a:rPr lang="nl-BE" sz="2000" dirty="0">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void</a:t>
            </a:r>
            <a:r>
              <a:rPr lang="nl-BE" sz="2000" dirty="0" smtClean="0">
                <a:latin typeface="Consolas" panose="020B0609020204030204" pitchFamily="49" charset="0"/>
                <a:ea typeface="Calibri" panose="020F0502020204030204" pitchFamily="34" charset="0"/>
                <a:cs typeface="Times New Roman" panose="02020603050405020304" pitchFamily="18" charset="0"/>
              </a:rPr>
              <a:t> </a:t>
            </a:r>
            <a:r>
              <a:rPr lang="nl-BE" sz="2100" dirty="0">
                <a:solidFill>
                  <a:srgbClr val="0000FF"/>
                </a:solidFill>
                <a:latin typeface="Consolas" panose="020B0609020204030204" pitchFamily="49" charset="0"/>
              </a:rPr>
              <a:t>operator</a:t>
            </a:r>
            <a:r>
              <a:rPr lang="nl-BE" sz="2000" dirty="0" smtClean="0">
                <a:latin typeface="Consolas" panose="020B0609020204030204" pitchFamily="49" charset="0"/>
                <a:ea typeface="Calibri" panose="020F0502020204030204" pitchFamily="34" charset="0"/>
                <a:cs typeface="Times New Roman" panose="02020603050405020304" pitchFamily="18" charset="0"/>
              </a:rPr>
              <a:t>()(</a:t>
            </a:r>
            <a:r>
              <a:rPr lang="nl-BE" sz="2000" dirty="0">
                <a:solidFill>
                  <a:srgbClr val="0000FF"/>
                </a:solidFill>
                <a:latin typeface="Consolas" panose="020B0609020204030204" pitchFamily="49" charset="0"/>
              </a:rPr>
              <a:t>int</a:t>
            </a:r>
            <a:r>
              <a:rPr lang="nl-BE" sz="2000" dirty="0" smtClean="0">
                <a:latin typeface="Consolas" panose="020B0609020204030204" pitchFamily="49" charset="0"/>
                <a:ea typeface="Calibri" panose="020F0502020204030204" pitchFamily="34" charset="0"/>
                <a:cs typeface="Times New Roman" panose="02020603050405020304" pitchFamily="18" charset="0"/>
              </a:rPr>
              <a:t> found) {</a:t>
            </a:r>
          </a:p>
          <a:p>
            <a:pPr marL="0" indent="0" defTabSz="360000">
              <a:lnSpc>
                <a:spcPct val="107000"/>
              </a:lnSpc>
              <a:buNone/>
            </a:pPr>
            <a:r>
              <a:rPr lang="en-GB" sz="2000" dirty="0" smtClean="0">
                <a:solidFill>
                  <a:srgbClr val="000000"/>
                </a:solidFill>
                <a:latin typeface="Consolas" panose="020B0609020204030204" pitchFamily="49" charset="0"/>
              </a:rPr>
              <a:t>		std</a:t>
            </a:r>
            <a:r>
              <a:rPr lang="en-GB" sz="2000" dirty="0">
                <a:solidFill>
                  <a:srgbClr val="000000"/>
                </a:solidFill>
                <a:latin typeface="Consolas" panose="020B0609020204030204" pitchFamily="49" charset="0"/>
              </a:rPr>
              <a:t>::cout &lt;&lt; </a:t>
            </a:r>
            <a:r>
              <a:rPr lang="en-GB" sz="2000" dirty="0">
                <a:solidFill>
                  <a:srgbClr val="A31515"/>
                </a:solidFill>
                <a:latin typeface="Consolas" panose="020B0609020204030204" pitchFamily="49" charset="0"/>
              </a:rPr>
              <a:t>"It’s number " </a:t>
            </a:r>
            <a:r>
              <a:rPr lang="en-GB" sz="2000" dirty="0">
                <a:solidFill>
                  <a:srgbClr val="000000"/>
                </a:solidFill>
                <a:latin typeface="Consolas" panose="020B0609020204030204" pitchFamily="49" charset="0"/>
              </a:rPr>
              <a:t>&lt;&lt; </a:t>
            </a:r>
            <a:r>
              <a:rPr lang="en-GB" sz="2000" dirty="0" smtClean="0">
                <a:solidFill>
                  <a:srgbClr val="000000"/>
                </a:solidFill>
                <a:latin typeface="Consolas" panose="020B0609020204030204" pitchFamily="49" charset="0"/>
              </a:rPr>
              <a:t>f</a:t>
            </a:r>
            <a:r>
              <a:rPr lang="nl-BE" sz="2000" dirty="0" smtClean="0">
                <a:solidFill>
                  <a:srgbClr val="000000"/>
                </a:solidFill>
                <a:latin typeface="Consolas" panose="020B0609020204030204" pitchFamily="49" charset="0"/>
              </a:rPr>
              <a:t>ound</a:t>
            </a:r>
            <a:r>
              <a:rPr lang="en-GB"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void</a:t>
            </a:r>
            <a:r>
              <a:rPr lang="nl-BE" sz="2000" dirty="0">
                <a:latin typeface="Consolas" panose="020B0609020204030204" pitchFamily="49" charset="0"/>
                <a:ea typeface="Calibri" panose="020F0502020204030204" pitchFamily="34" charset="0"/>
                <a:cs typeface="Times New Roman" panose="02020603050405020304" pitchFamily="18" charset="0"/>
              </a:rPr>
              <a:t> </a:t>
            </a:r>
            <a:r>
              <a:rPr lang="nl-BE" sz="2100" dirty="0">
                <a:solidFill>
                  <a:srgbClr val="0000FF"/>
                </a:solidFill>
                <a:latin typeface="Consolas" panose="020B0609020204030204" pitchFamily="49" charset="0"/>
              </a:rPr>
              <a:t>operator</a:t>
            </a:r>
            <a:r>
              <a:rPr lang="nl-BE" sz="2000" dirty="0" smtClean="0">
                <a:latin typeface="Consolas" panose="020B0609020204030204" pitchFamily="49" charset="0"/>
                <a:ea typeface="Calibri" panose="020F0502020204030204" pitchFamily="34" charset="0"/>
                <a:cs typeface="Times New Roman" panose="02020603050405020304" pitchFamily="18" charset="0"/>
              </a:rPr>
              <a:t>()(</a:t>
            </a:r>
            <a:r>
              <a:rPr lang="nl-BE" sz="2000" dirty="0">
                <a:solidFill>
                  <a:srgbClr val="0000FF"/>
                </a:solidFill>
                <a:latin typeface="Consolas" panose="020B0609020204030204" pitchFamily="49" charset="0"/>
              </a:rPr>
              <a:t>const</a:t>
            </a:r>
            <a:r>
              <a:rPr lang="nl-BE" sz="2000" dirty="0" smtClean="0">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2B91AF"/>
                </a:solidFill>
                <a:latin typeface="Consolas" panose="020B0609020204030204" pitchFamily="49" charset="0"/>
              </a:rPr>
              <a:t>Beverage</a:t>
            </a:r>
            <a:r>
              <a:rPr lang="nl-BE" sz="2000" dirty="0" smtClean="0">
                <a:latin typeface="Consolas" panose="020B0609020204030204" pitchFamily="49" charset="0"/>
                <a:ea typeface="Calibri" panose="020F0502020204030204" pitchFamily="34" charset="0"/>
                <a:cs typeface="Times New Roman" panose="02020603050405020304" pitchFamily="18" charset="0"/>
              </a:rPr>
              <a:t>&amp; found</a:t>
            </a:r>
            <a:r>
              <a:rPr lang="nl-BE" sz="2000" dirty="0">
                <a:latin typeface="Consolas" panose="020B0609020204030204" pitchFamily="49" charset="0"/>
                <a:ea typeface="Calibri" panose="020F0502020204030204" pitchFamily="34" charset="0"/>
                <a:cs typeface="Times New Roman" panose="02020603050405020304" pitchFamily="18" charset="0"/>
              </a:rPr>
              <a:t>) </a:t>
            </a:r>
            <a:r>
              <a:rPr lang="nl-BE" sz="2000" dirty="0" smtClean="0">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nl-BE" sz="2000" dirty="0">
                <a:latin typeface="Consolas" panose="020B0609020204030204" pitchFamily="49" charset="0"/>
                <a:ea typeface="Calibri" panose="020F0502020204030204" pitchFamily="34" charset="0"/>
                <a:cs typeface="Times New Roman" panose="02020603050405020304" pitchFamily="18" charset="0"/>
              </a:rPr>
              <a:t>	</a:t>
            </a:r>
            <a:r>
              <a:rPr lang="nl-BE" sz="2000" dirty="0" smtClean="0">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rPr>
              <a:t>std</a:t>
            </a:r>
            <a:r>
              <a:rPr lang="nl-BE" sz="2000" dirty="0">
                <a:solidFill>
                  <a:srgbClr val="000000"/>
                </a:solidFill>
                <a:latin typeface="Consolas" panose="020B0609020204030204" pitchFamily="49" charset="0"/>
              </a:rPr>
              <a:t>::cout &lt;&lt; </a:t>
            </a:r>
            <a:r>
              <a:rPr lang="en-GB" sz="2000" dirty="0">
                <a:solidFill>
                  <a:srgbClr val="A31515"/>
                </a:solidFill>
                <a:latin typeface="Consolas" panose="020B0609020204030204" pitchFamily="49" charset="0"/>
              </a:rPr>
              <a:t>"Let’s all drink "</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&lt;&lt; found;</a:t>
            </a:r>
            <a:endParaRPr lang="nl-BE" sz="2000" dirty="0">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p>
          <a:p>
            <a:pPr marL="0" indent="0" defTabSz="360000">
              <a:lnSpc>
                <a:spcPct val="107000"/>
              </a:lnSpc>
              <a:buNone/>
            </a:pPr>
            <a:r>
              <a:rPr lang="nl-BE" sz="2000" dirty="0" smtClean="0">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1100" dirty="0">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smtClean="0">
                <a:solidFill>
                  <a:srgbClr val="000000"/>
                </a:solidFill>
                <a:effectLst>
                  <a:glow rad="254000">
                    <a:srgbClr val="FFFF00">
                      <a:alpha val="40000"/>
                    </a:srgbClr>
                  </a:glow>
                </a:effectLst>
                <a:latin typeface="Consolas" panose="020B0609020204030204" pitchFamily="49" charset="0"/>
              </a:rPr>
              <a:t>std::visit(</a:t>
            </a:r>
            <a:r>
              <a:rPr lang="nl-BE" sz="2000" dirty="0" smtClean="0">
                <a:latin typeface="Consolas" panose="020B0609020204030204" pitchFamily="49" charset="0"/>
                <a:ea typeface="Calibri" panose="020F0502020204030204" pitchFamily="34" charset="0"/>
                <a:cs typeface="Times New Roman" panose="02020603050405020304" pitchFamily="18" charset="0"/>
              </a:rPr>
              <a:t>AnswerVisitor{}, </a:t>
            </a:r>
            <a:r>
              <a:rPr lang="en-US" sz="2000" dirty="0">
                <a:solidFill>
                  <a:srgbClr val="000000"/>
                </a:solidFill>
                <a:latin typeface="Consolas" panose="020B0609020204030204" pitchFamily="49" charset="0"/>
              </a:rPr>
              <a:t>FindTheAnswer()</a:t>
            </a:r>
            <a:r>
              <a:rPr lang="nl-BE" sz="2000" dirty="0" smtClean="0">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a:t>
            </a:r>
            <a:r>
              <a:rPr lang="nl-BE"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onsolas" panose="020B0609020204030204" pitchFamily="49" charset="0"/>
              <a:ea typeface="Calibri" panose="020F0502020204030204" pitchFamily="34" charset="0"/>
              <a:cs typeface="Times New Roman" panose="02020603050405020304" pitchFamily="18" charset="0"/>
            </a:endParaRPr>
          </a:p>
        </p:txBody>
      </p:sp>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1043046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std::variant&lt;Types...&gt;</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Find answer to life, </a:t>
            </a:r>
            <a:r>
              <a:rPr lang="en-GB" sz="2000" dirty="0">
                <a:solidFill>
                  <a:srgbClr val="008000"/>
                </a:solidFill>
                <a:latin typeface="Consolas" panose="020B0609020204030204" pitchFamily="49" charset="0"/>
              </a:rPr>
              <a:t>the universe, and everything...</a:t>
            </a:r>
            <a:endParaRPr lang="nl-BE" sz="2000" dirty="0">
              <a:solidFill>
                <a:srgbClr val="000000"/>
              </a:solidFill>
              <a:effectLst>
                <a:glow rad="254000">
                  <a:srgbClr val="FFFF00">
                    <a:alpha val="40000"/>
                  </a:srgbClr>
                </a:glow>
              </a:effectLst>
              <a:latin typeface="Consolas" panose="020B0609020204030204" pitchFamily="49" charset="0"/>
            </a:endParaRPr>
          </a:p>
          <a:p>
            <a:pPr marL="0" indent="0" defTabSz="360000">
              <a:lnSpc>
                <a:spcPct val="107000"/>
              </a:lnSpc>
              <a:buNone/>
            </a:pP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variant</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smtClean="0">
                <a:effectLst/>
                <a:latin typeface="Consolas" panose="020B0609020204030204" pitchFamily="49" charset="0"/>
              </a:rPr>
              <a:t>, </a:t>
            </a:r>
            <a:r>
              <a:rPr lang="en-US" sz="2000" dirty="0" smtClean="0">
                <a:solidFill>
                  <a:srgbClr val="2B91AF"/>
                </a:solidFill>
                <a:effectLst/>
                <a:latin typeface="Consolas" panose="020B0609020204030204" pitchFamily="49" charset="0"/>
              </a:rPr>
              <a:t>Beverage</a:t>
            </a:r>
            <a:r>
              <a:rPr lang="en-US" sz="2000" dirty="0" smtClean="0">
                <a:solidFill>
                  <a:srgbClr val="000000"/>
                </a:solidFill>
                <a:effectLst/>
                <a:latin typeface="Consolas" panose="020B0609020204030204" pitchFamily="49" charset="0"/>
              </a:rPr>
              <a:t>&gt;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r>
              <a:rPr lang="en-GB" sz="2000" dirty="0" smtClean="0">
                <a:solidFill>
                  <a:srgbClr val="000000"/>
                </a:solidFill>
                <a:latin typeface="Consolas" panose="020B0609020204030204" pitchFamily="49" charset="0"/>
              </a:rPr>
              <a:t>{</a:t>
            </a:r>
          </a:p>
          <a:p>
            <a:pPr marL="0" indent="0" defTabSz="360000">
              <a:lnSpc>
                <a:spcPct val="107000"/>
              </a:lnSpc>
              <a:buNone/>
            </a:pPr>
            <a:r>
              <a:rPr lang="en-US" sz="2000" dirty="0" smtClean="0">
                <a:solidFill>
                  <a:srgbClr val="000000"/>
                </a:solidFill>
                <a:latin typeface="Consolas" panose="020B0609020204030204" pitchFamily="49" charset="0"/>
              </a:rPr>
              <a:t>	std::visit( </a:t>
            </a:r>
          </a:p>
          <a:p>
            <a:pPr marL="0" indent="0" defTabSz="360000">
              <a:lnSpc>
                <a:spcPct val="107000"/>
              </a:lnSpc>
              <a:buNone/>
            </a:pP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smtClean="0">
                <a:solidFill>
                  <a:srgbClr val="0000FF"/>
                </a:solidFill>
                <a:effectLst>
                  <a:glow rad="254000">
                    <a:srgbClr val="FFFF00">
                      <a:alpha val="40000"/>
                    </a:srgbClr>
                  </a:glow>
                </a:effectLst>
                <a:latin typeface="Consolas" panose="020B0609020204030204" pitchFamily="49" charset="0"/>
              </a:rPr>
              <a:t>auto</a:t>
            </a:r>
            <a:r>
              <a:rPr lang="en-US" sz="2000" dirty="0" smtClean="0">
                <a:solidFill>
                  <a:srgbClr val="000000"/>
                </a:solidFill>
                <a:effectLst>
                  <a:glow rad="254000">
                    <a:srgbClr val="FFFF00">
                      <a:alpha val="40000"/>
                    </a:srgbClr>
                  </a:glow>
                </a:effectLst>
                <a:latin typeface="Consolas" panose="020B0609020204030204" pitchFamily="49" charset="0"/>
              </a:rPr>
              <a:t>&amp;&amp; </a:t>
            </a:r>
            <a:r>
              <a:rPr lang="en-US" sz="2000" dirty="0" smtClean="0">
                <a:solidFill>
                  <a:srgbClr val="000000"/>
                </a:solidFill>
                <a:latin typeface="Consolas" panose="020B0609020204030204" pitchFamily="49" charset="0"/>
              </a:rPr>
              <a:t>something)</a:t>
            </a:r>
          </a:p>
          <a:p>
            <a:pPr marL="0" indent="0" defTabSz="360000">
              <a:lnSpc>
                <a:spcPct val="107000"/>
              </a:lnSpc>
              <a:buNone/>
            </a:pP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std</a:t>
            </a:r>
            <a:r>
              <a:rPr lang="en-GB" sz="2000" dirty="0">
                <a:solidFill>
                  <a:srgbClr val="000000"/>
                </a:solidFill>
                <a:latin typeface="Consolas" panose="020B0609020204030204" pitchFamily="49" charset="0"/>
              </a:rPr>
              <a:t>::cout &lt;&lt; </a:t>
            </a:r>
            <a:r>
              <a:rPr lang="en-GB" sz="2000" dirty="0" smtClean="0">
                <a:solidFill>
                  <a:srgbClr val="A31515"/>
                </a:solidFill>
                <a:latin typeface="Consolas" panose="020B0609020204030204" pitchFamily="49" charset="0"/>
              </a:rPr>
              <a:t>"Found " </a:t>
            </a:r>
            <a:r>
              <a:rPr lang="en-GB" sz="2000" dirty="0">
                <a:solidFill>
                  <a:srgbClr val="000000"/>
                </a:solidFill>
                <a:latin typeface="Consolas" panose="020B0609020204030204" pitchFamily="49" charset="0"/>
              </a:rPr>
              <a:t>&lt;&lt; </a:t>
            </a:r>
            <a:r>
              <a:rPr lang="en-US" sz="2000" dirty="0">
                <a:solidFill>
                  <a:srgbClr val="000000"/>
                </a:solidFill>
                <a:latin typeface="Consolas" panose="020B0609020204030204" pitchFamily="49" charset="0"/>
              </a:rPr>
              <a:t>something</a:t>
            </a:r>
            <a:r>
              <a:rPr lang="en-GB" sz="2000" dirty="0" smtClean="0">
                <a:solidFill>
                  <a:srgbClr val="000000"/>
                </a:solidFill>
                <a:latin typeface="Consolas" panose="020B0609020204030204" pitchFamily="49" charset="0"/>
              </a:rPr>
              <a:t>; </a:t>
            </a:r>
            <a:r>
              <a:rPr lang="nl-BE"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rPr>
              <a:t>	</a:t>
            </a:r>
            <a:r>
              <a:rPr lang="nl-BE"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FindTheAnswer()</a:t>
            </a:r>
            <a:endParaRPr lang="en-US" sz="2000" dirty="0" smtClean="0">
              <a:solidFill>
                <a:srgbClr val="000000"/>
              </a:solidFill>
              <a:latin typeface="Consolas" panose="020B0609020204030204" pitchFamily="49" charset="0"/>
            </a:endParaRPr>
          </a:p>
          <a:p>
            <a:pPr marL="0" indent="0" defTabSz="360000">
              <a:lnSpc>
                <a:spcPct val="107000"/>
              </a:lnSpc>
              <a:buNone/>
            </a:pPr>
            <a:r>
              <a:rPr lang="en-GB" sz="2000" dirty="0">
                <a:solidFill>
                  <a:srgbClr val="0000FF"/>
                </a:solidFill>
                <a:latin typeface="Consolas" panose="020B0609020204030204" pitchFamily="49" charset="0"/>
              </a:rPr>
              <a:t>	</a:t>
            </a:r>
            <a:r>
              <a:rPr lang="nl-BE"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2422723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dirty="0" smtClean="0"/>
              <a:t>Valueless Variant&lt;T</a:t>
            </a:r>
            <a:r>
              <a:rPr lang="nl-BE" baseline="-25000" dirty="0" smtClean="0"/>
              <a:t>0</a:t>
            </a:r>
            <a:r>
              <a:rPr lang="nl-BE" dirty="0" smtClean="0"/>
              <a:t>, ..., T</a:t>
            </a:r>
            <a:r>
              <a:rPr lang="nl-BE" baseline="-25000" dirty="0" smtClean="0"/>
              <a:t>n</a:t>
            </a:r>
            <a:r>
              <a:rPr lang="nl-BE" dirty="0" smtClean="0"/>
              <a:t>&gt;?</a:t>
            </a:r>
            <a:endParaRPr lang="en-GB" dirty="0"/>
          </a:p>
        </p:txBody>
      </p:sp>
      <p:sp>
        <p:nvSpPr>
          <p:cNvPr id="3" name="Content Placeholder 2"/>
          <p:cNvSpPr>
            <a:spLocks noGrp="1"/>
          </p:cNvSpPr>
          <p:nvPr>
            <p:ph idx="1"/>
          </p:nvPr>
        </p:nvSpPr>
        <p:spPr/>
        <p:txBody>
          <a:bodyPr>
            <a:normAutofit/>
          </a:bodyPr>
          <a:lstStyle/>
          <a:p>
            <a:r>
              <a:rPr lang="nl-BE" dirty="0"/>
              <a:t>Default </a:t>
            </a:r>
            <a:r>
              <a:rPr lang="nl-BE" dirty="0" smtClean="0"/>
              <a:t>construction: holds default-constructed </a:t>
            </a:r>
            <a:r>
              <a:rPr lang="nl-BE" dirty="0" smtClean="0">
                <a:latin typeface="Consolas" panose="020B0609020204030204" pitchFamily="49" charset="0"/>
              </a:rPr>
              <a:t>T</a:t>
            </a:r>
            <a:r>
              <a:rPr lang="nl-BE" baseline="-25000" dirty="0" smtClean="0">
                <a:latin typeface="Consolas" panose="020B0609020204030204" pitchFamily="49" charset="0"/>
              </a:rPr>
              <a:t>0 </a:t>
            </a:r>
            <a:endParaRPr lang="nl-BE" dirty="0"/>
          </a:p>
          <a:p>
            <a:endParaRPr lang="nl-BE" sz="1400" dirty="0" smtClean="0">
              <a:latin typeface="Consolas" panose="020B0609020204030204" pitchFamily="49" charset="0"/>
            </a:endParaRPr>
          </a:p>
          <a:p>
            <a:pPr>
              <a:buSzPct val="110000"/>
            </a:pPr>
            <a:r>
              <a:rPr lang="nl-BE" sz="2600" dirty="0" smtClean="0">
                <a:latin typeface="Consolas" panose="020B0609020204030204" pitchFamily="49" charset="0"/>
              </a:rPr>
              <a:t>std</a:t>
            </a:r>
            <a:r>
              <a:rPr lang="nl-BE" sz="2600" dirty="0">
                <a:latin typeface="Consolas" panose="020B0609020204030204" pitchFamily="49" charset="0"/>
              </a:rPr>
              <a:t>::variant&lt;std::monostate,</a:t>
            </a:r>
            <a:r>
              <a:rPr lang="nl-BE" sz="2600" dirty="0"/>
              <a:t> </a:t>
            </a:r>
            <a:r>
              <a:rPr lang="nl-BE" sz="2600" dirty="0">
                <a:latin typeface="Consolas" panose="020B0609020204030204" pitchFamily="49" charset="0"/>
              </a:rPr>
              <a:t>T</a:t>
            </a:r>
            <a:r>
              <a:rPr lang="nl-BE" sz="2600" baseline="-25000" dirty="0">
                <a:latin typeface="Consolas" panose="020B0609020204030204" pitchFamily="49" charset="0"/>
              </a:rPr>
              <a:t>0</a:t>
            </a:r>
            <a:r>
              <a:rPr lang="nl-BE" sz="2600" dirty="0">
                <a:latin typeface="Consolas" panose="020B0609020204030204" pitchFamily="49" charset="0"/>
              </a:rPr>
              <a:t>,</a:t>
            </a:r>
            <a:r>
              <a:rPr lang="nl-BE" sz="2600" dirty="0"/>
              <a:t> </a:t>
            </a:r>
            <a:r>
              <a:rPr lang="nl-BE" sz="2600" dirty="0" smtClean="0"/>
              <a:t>...</a:t>
            </a:r>
            <a:r>
              <a:rPr lang="nl-BE" sz="2600" dirty="0" smtClean="0">
                <a:latin typeface="Consolas" panose="020B0609020204030204" pitchFamily="49" charset="0"/>
              </a:rPr>
              <a:t>&gt;</a:t>
            </a:r>
          </a:p>
          <a:p>
            <a:pPr lvl="1"/>
            <a:r>
              <a:rPr lang="nl-BE" dirty="0"/>
              <a:t>Can be used for variant that </a:t>
            </a:r>
            <a:r>
              <a:rPr lang="nl-BE" dirty="0" smtClean="0"/>
              <a:t>does not hold a value (yet)</a:t>
            </a:r>
            <a:endParaRPr lang="en-GB" dirty="0"/>
          </a:p>
          <a:p>
            <a:pPr lvl="1"/>
            <a:r>
              <a:rPr lang="nl-BE" dirty="0" smtClean="0"/>
              <a:t>Enables </a:t>
            </a:r>
            <a:r>
              <a:rPr lang="nl-BE" dirty="0"/>
              <a:t>default-construction if </a:t>
            </a:r>
            <a:r>
              <a:rPr lang="nl-BE" dirty="0">
                <a:latin typeface="Consolas" panose="020B0609020204030204" pitchFamily="49" charset="0"/>
              </a:rPr>
              <a:t>T</a:t>
            </a:r>
            <a:r>
              <a:rPr lang="nl-BE" baseline="-25000" dirty="0">
                <a:latin typeface="Consolas" panose="020B0609020204030204" pitchFamily="49" charset="0"/>
              </a:rPr>
              <a:t>0 </a:t>
            </a:r>
            <a:r>
              <a:rPr lang="nl-BE" dirty="0"/>
              <a:t>cannot </a:t>
            </a:r>
            <a:r>
              <a:rPr lang="nl-BE" dirty="0" smtClean="0"/>
              <a:t>be default-constructed</a:t>
            </a:r>
          </a:p>
          <a:p>
            <a:endParaRPr lang="nl-BE" sz="1400" dirty="0" smtClean="0"/>
          </a:p>
          <a:p>
            <a:r>
              <a:rPr lang="nl-BE" dirty="0" smtClean="0"/>
              <a:t>A variant that holds none of the alternatives?</a:t>
            </a:r>
          </a:p>
          <a:p>
            <a:pPr lvl="1"/>
            <a:r>
              <a:rPr lang="nl-BE" dirty="0" smtClean="0"/>
              <a:t>Nearly impossible: only if assignment/emplacement threw an exception</a:t>
            </a:r>
          </a:p>
          <a:p>
            <a:pPr lvl="1"/>
            <a:r>
              <a:rPr lang="nl-BE" dirty="0" smtClean="0"/>
              <a:t>Test with </a:t>
            </a:r>
            <a:r>
              <a:rPr lang="en-GB" sz="2400" dirty="0">
                <a:latin typeface="Consolas" panose="020B0609020204030204" pitchFamily="49" charset="0"/>
              </a:rPr>
              <a:t>valueless_by_exception</a:t>
            </a:r>
            <a:r>
              <a:rPr lang="en-GB" sz="2400" dirty="0" smtClean="0">
                <a:latin typeface="Consolas" panose="020B0609020204030204" pitchFamily="49" charset="0"/>
              </a:rPr>
              <a:t>()</a:t>
            </a:r>
          </a:p>
        </p:txBody>
      </p:sp>
      <p:sp>
        <p:nvSpPr>
          <p:cNvPr id="4" name="Rectangle 3"/>
          <p:cNvSpPr/>
          <p:nvPr/>
        </p:nvSpPr>
        <p:spPr>
          <a:xfrm>
            <a:off x="7380312" y="543878"/>
            <a:ext cx="1324402"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&lt;variant&gt;</a:t>
            </a:r>
            <a:endParaRPr lang="en-GB" dirty="0">
              <a:solidFill>
                <a:schemeClr val="accent1">
                  <a:lumMod val="75000"/>
                </a:schemeClr>
              </a:solidFill>
            </a:endParaRPr>
          </a:p>
        </p:txBody>
      </p:sp>
    </p:spTree>
    <p:extLst>
      <p:ext uri="{BB962C8B-B14F-4D97-AF65-F5344CB8AC3E}">
        <p14:creationId xmlns:p14="http://schemas.microsoft.com/office/powerpoint/2010/main" val="8209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a:t>General Utilities: Vocabulary Types</a:t>
            </a:r>
          </a:p>
        </p:txBody>
      </p:sp>
      <p:sp>
        <p:nvSpPr>
          <p:cNvPr id="5" name="Content Placeholder 4"/>
          <p:cNvSpPr>
            <a:spLocks noGrp="1"/>
          </p:cNvSpPr>
          <p:nvPr>
            <p:ph idx="1"/>
          </p:nvPr>
        </p:nvSpPr>
        <p:spPr/>
        <p:txBody>
          <a:bodyPr>
            <a:normAutofit/>
          </a:bodyPr>
          <a:lstStyle/>
          <a:p>
            <a:pPr>
              <a:buFont typeface="Wingdings" panose="05000000000000000000" pitchFamily="2" charset="2"/>
              <a:buChar char="ü"/>
            </a:pPr>
            <a:r>
              <a:rPr lang="nl-BE" dirty="0" smtClean="0">
                <a:latin typeface="Consolas" panose="020B0609020204030204" pitchFamily="49" charset="0"/>
              </a:rPr>
              <a:t>std::optional&lt;T&gt;</a:t>
            </a:r>
          </a:p>
          <a:p>
            <a:pPr lvl="1"/>
            <a:r>
              <a:rPr lang="nl-BE" dirty="0" smtClean="0"/>
              <a:t>Optional values</a:t>
            </a:r>
          </a:p>
          <a:p>
            <a:pPr>
              <a:buFont typeface="Wingdings" panose="05000000000000000000" pitchFamily="2" charset="2"/>
              <a:buChar char="ü"/>
            </a:pPr>
            <a:r>
              <a:rPr lang="nl-BE" dirty="0" smtClean="0">
                <a:latin typeface="Consolas" panose="020B0609020204030204" pitchFamily="49" charset="0"/>
              </a:rPr>
              <a:t>std::variant&lt;Ts...&gt;</a:t>
            </a:r>
          </a:p>
          <a:p>
            <a:pPr lvl="1"/>
            <a:r>
              <a:rPr lang="nl-BE" dirty="0" smtClean="0"/>
              <a:t>Type safe unions</a:t>
            </a:r>
          </a:p>
          <a:p>
            <a:pPr>
              <a:buFont typeface="Wingdings" panose="05000000000000000000" pitchFamily="2" charset="2"/>
              <a:buChar char="Ø"/>
            </a:pPr>
            <a:r>
              <a:rPr lang="nl-BE" dirty="0" smtClean="0">
                <a:latin typeface="Consolas" panose="020B0609020204030204" pitchFamily="49" charset="0"/>
              </a:rPr>
              <a:t>std::any</a:t>
            </a:r>
          </a:p>
          <a:p>
            <a:pPr lvl="1"/>
            <a:r>
              <a:rPr lang="nl-BE" dirty="0" smtClean="0"/>
              <a:t>Type safe </a:t>
            </a:r>
            <a:r>
              <a:rPr lang="nl-BE" sz="2400" dirty="0" smtClean="0">
                <a:latin typeface="Consolas" panose="020B0609020204030204" pitchFamily="49" charset="0"/>
              </a:rPr>
              <a:t>void*</a:t>
            </a:r>
            <a:endParaRPr lang="nl-BE" dirty="0" smtClean="0">
              <a:latin typeface="Consolas" panose="020B0609020204030204" pitchFamily="49" charset="0"/>
            </a:endParaRPr>
          </a:p>
        </p:txBody>
      </p:sp>
      <p:sp>
        <p:nvSpPr>
          <p:cNvPr id="6" name="Rectangle 5">
            <a:hlinkClick r:id="rId3" action="ppaction://hlinksldjump"/>
          </p:cNvPr>
          <p:cNvSpPr/>
          <p:nvPr/>
        </p:nvSpPr>
        <p:spPr>
          <a:xfrm>
            <a:off x="827584" y="1772816"/>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05154" y="2636912"/>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5" action="ppaction://hlinksldjump"/>
          </p:cNvPr>
          <p:cNvSpPr/>
          <p:nvPr/>
        </p:nvSpPr>
        <p:spPr>
          <a:xfrm>
            <a:off x="827584" y="3552547"/>
            <a:ext cx="410445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799582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latin typeface="Consolas" panose="020B0609020204030204" pitchFamily="49" charset="0"/>
              </a:rPr>
              <a:t>// Find answer to life, the universe, and everything... </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any</a:t>
            </a:r>
            <a:r>
              <a:rPr lang="en-US" sz="2000" dirty="0" smtClean="0">
                <a:solidFill>
                  <a:srgbClr val="000000"/>
                </a:solidFill>
                <a:latin typeface="Consolas" panose="020B0609020204030204" pitchFamily="49" charset="0"/>
              </a:rPr>
              <a:t> FindTheAnswer();</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&lt;&lt; </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 </a:t>
            </a: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rPr>
              <a:t> (</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&lt;&lt; </a:t>
            </a:r>
            <a:r>
              <a:rPr lang="nl-BE"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else</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latin typeface="Consolas" panose="020B0609020204030204" pitchFamily="49" charset="0"/>
              </a:rPr>
              <a:t>"It’s </a:t>
            </a:r>
            <a:r>
              <a:rPr lang="nl-BE" sz="2000" dirty="0">
                <a:solidFill>
                  <a:srgbClr val="A31515"/>
                </a:solidFill>
                <a:latin typeface="Consolas" panose="020B0609020204030204" pitchFamily="49" charset="0"/>
              </a:rPr>
              <a:t>something else</a:t>
            </a:r>
            <a:r>
              <a:rPr lang="nl-BE" sz="2000" dirty="0" smtClean="0">
                <a:solidFill>
                  <a:srgbClr val="A31515"/>
                </a:solidFill>
                <a:latin typeface="Consolas" panose="020B0609020204030204" pitchFamily="49" charset="0"/>
              </a:rPr>
              <a:t>. " </a:t>
            </a:r>
          </a:p>
          <a:p>
            <a:pPr marL="0" indent="0" defTabSz="360000">
              <a:lnSpc>
                <a:spcPct val="107000"/>
              </a:lnSpc>
              <a:buNone/>
            </a:pPr>
            <a:r>
              <a:rPr lang="nl-BE" sz="2000" dirty="0" smtClean="0">
                <a:latin typeface="Consolas" panose="020B0609020204030204" pitchFamily="49" charset="0"/>
              </a:rPr>
              <a:t>		          &lt;&lt;</a:t>
            </a:r>
            <a:r>
              <a:rPr lang="nl-BE" sz="2000" dirty="0" smtClean="0">
                <a:solidFill>
                  <a:srgbClr val="A31515"/>
                </a:solidFill>
                <a:latin typeface="Consolas" panose="020B0609020204030204" pitchFamily="49" charset="0"/>
              </a:rPr>
              <a:t> "If </a:t>
            </a:r>
            <a:r>
              <a:rPr lang="nl-BE" sz="2000" dirty="0">
                <a:solidFill>
                  <a:srgbClr val="A31515"/>
                </a:solidFill>
                <a:latin typeface="Consolas" panose="020B0609020204030204" pitchFamily="49" charset="0"/>
              </a:rPr>
              <a:t>only we knew the question..."</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1086473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92500" lnSpcReduction="10000"/>
          </a:bodyPr>
          <a:lstStyle/>
          <a:p>
            <a:pPr marL="0" indent="0" defTabSz="360000">
              <a:lnSpc>
                <a:spcPct val="107000"/>
              </a:lnSpc>
              <a:buNone/>
            </a:pPr>
            <a:r>
              <a:rPr lang="en-GB" sz="2000" dirty="0">
                <a:solidFill>
                  <a:srgbClr val="008000"/>
                </a:solidFill>
                <a:latin typeface="Consolas" panose="020B0609020204030204" pitchFamily="49" charset="0"/>
              </a:rPr>
              <a:t>// Find answer to life, the universe, and everything... </a:t>
            </a:r>
            <a:r>
              <a:rPr lang="en-US" sz="2000" dirty="0" smtClean="0">
                <a:solidFill>
                  <a:srgbClr val="000000"/>
                </a:solidFill>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any</a:t>
            </a:r>
            <a:r>
              <a:rPr lang="en-US" sz="2000" dirty="0" smtClean="0">
                <a:solidFill>
                  <a:srgbClr val="000000"/>
                </a:solidFill>
                <a:latin typeface="Consolas" panose="020B0609020204030204" pitchFamily="49" charset="0"/>
              </a:rPr>
              <a:t> FindTheAnswer();</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int</a:t>
            </a:r>
            <a:r>
              <a:rPr lang="en-GB" sz="2000" dirty="0">
                <a:solidFill>
                  <a:srgbClr val="000000"/>
                </a:solidFill>
                <a:latin typeface="Consolas" panose="020B0609020204030204" pitchFamily="49" charset="0"/>
              </a:rPr>
              <a:t> main() {</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	</a:t>
            </a: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rPr>
              <a:t> </a:t>
            </a:r>
            <a:r>
              <a:rPr lang="en-GB" sz="2000" dirty="0">
                <a:solidFill>
                  <a:srgbClr val="000000"/>
                </a:solidFill>
                <a:latin typeface="Consolas" panose="020B0609020204030204" pitchFamily="49" charset="0"/>
              </a:rPr>
              <a:t>found = </a:t>
            </a:r>
            <a:r>
              <a:rPr lang="en-US" sz="2000" dirty="0" smtClean="0">
                <a:solidFill>
                  <a:srgbClr val="000000"/>
                </a:solidFill>
                <a:latin typeface="Consolas" panose="020B0609020204030204" pitchFamily="49" charset="0"/>
              </a:rPr>
              <a:t>FindTheAnswer(); </a:t>
            </a:r>
          </a:p>
          <a:p>
            <a:pPr marL="0" indent="0" defTabSz="360000">
              <a:lnSpc>
                <a:spcPct val="107000"/>
              </a:lnSpc>
              <a:buNone/>
            </a:pPr>
            <a:r>
              <a:rPr lang="en-GB" sz="2000" dirty="0">
                <a:solidFill>
                  <a:srgbClr val="0000FF"/>
                </a:solidFill>
                <a:latin typeface="Consolas" panose="020B0609020204030204" pitchFamily="49" charset="0"/>
              </a:rPr>
              <a:t>	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smtClean="0">
                <a:solidFill>
                  <a:srgbClr val="000000"/>
                </a:solidFill>
                <a:effectLst>
                  <a:glow rad="254000">
                    <a:srgbClr val="FFFF00">
                      <a:alpha val="40000"/>
                    </a:srgbClr>
                  </a:glow>
                </a:effectLst>
                <a:latin typeface="Consolas" panose="020B0609020204030204" pitchFamily="49" charset="0"/>
              </a:rPr>
              <a:t>found.type() == </a:t>
            </a:r>
            <a:r>
              <a:rPr lang="nl-BE" sz="2000" dirty="0">
                <a:solidFill>
                  <a:srgbClr val="0000FF"/>
                </a:solidFill>
                <a:effectLst>
                  <a:glow rad="254000">
                    <a:srgbClr val="FFFF00">
                      <a:alpha val="40000"/>
                    </a:srgbClr>
                  </a:glow>
                </a:effectLst>
                <a:latin typeface="Consolas" panose="020B0609020204030204" pitchFamily="49" charset="0"/>
              </a:rPr>
              <a:t>typeid</a:t>
            </a:r>
            <a:r>
              <a:rPr lang="nl-BE" sz="2000" dirty="0">
                <a:effectLst>
                  <a:glow rad="254000">
                    <a:srgbClr val="FFFF00">
                      <a:alpha val="40000"/>
                    </a:srgbClr>
                  </a:glow>
                </a:effectLst>
                <a:latin typeface="Consolas" panose="020B0609020204030204" pitchFamily="49" charset="0"/>
              </a:rPr>
              <a:t>(</a:t>
            </a:r>
            <a:r>
              <a:rPr lang="en-GB" sz="2000" dirty="0">
                <a:solidFill>
                  <a:srgbClr val="0000FF"/>
                </a:solidFill>
                <a:effectLst>
                  <a:glow rad="254000">
                    <a:srgbClr val="FFFF00">
                      <a:alpha val="40000"/>
                    </a:srgbClr>
                  </a:glow>
                </a:effectLst>
                <a:latin typeface="Consolas" panose="020B0609020204030204" pitchFamily="49" charset="0"/>
              </a:rPr>
              <a:t>i</a:t>
            </a:r>
            <a:r>
              <a:rPr lang="nl-BE" sz="2000" dirty="0">
                <a:solidFill>
                  <a:srgbClr val="0000FF"/>
                </a:solidFill>
                <a:effectLst>
                  <a:glow rad="254000">
                    <a:srgbClr val="FFFF00">
                      <a:alpha val="40000"/>
                    </a:srgbClr>
                  </a:glow>
                </a:effectLst>
                <a:latin typeface="Consolas" panose="020B0609020204030204" pitchFamily="49" charset="0"/>
              </a:rPr>
              <a:t>nt</a:t>
            </a:r>
            <a:r>
              <a:rPr lang="nl-BE"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std::cout &lt;&lt; </a:t>
            </a:r>
            <a:r>
              <a:rPr lang="en-GB" sz="2000" dirty="0">
                <a:solidFill>
                  <a:srgbClr val="A31515"/>
                </a:solidFill>
                <a:latin typeface="Consolas" panose="020B0609020204030204" pitchFamily="49" charset="0"/>
              </a:rPr>
              <a:t>"It’s </a:t>
            </a:r>
            <a:r>
              <a:rPr lang="en-GB" sz="2000" dirty="0" smtClean="0">
                <a:solidFill>
                  <a:srgbClr val="A31515"/>
                </a:solidFill>
                <a:latin typeface="Consolas" panose="020B0609020204030204" pitchFamily="49" charset="0"/>
              </a:rPr>
              <a:t>number </a:t>
            </a:r>
            <a:r>
              <a:rPr lang="en-GB" sz="2000" dirty="0">
                <a:solidFill>
                  <a:srgbClr val="A31515"/>
                </a:solidFill>
                <a:latin typeface="Consolas" panose="020B0609020204030204" pitchFamily="49" charset="0"/>
              </a:rPr>
              <a:t>" </a:t>
            </a:r>
            <a:endParaRPr lang="en-GB" sz="2000" dirty="0" smtClean="0">
              <a:solidFill>
                <a:srgbClr val="A31515"/>
              </a:solidFill>
              <a:latin typeface="Consolas" panose="020B0609020204030204" pitchFamily="49" charset="0"/>
            </a:endParaRPr>
          </a:p>
          <a:p>
            <a:pPr marL="0" indent="0" defTabSz="360000">
              <a:lnSpc>
                <a:spcPct val="107000"/>
              </a:lnSpc>
              <a:buNone/>
            </a:pPr>
            <a:r>
              <a:rPr lang="en-GB" sz="2000" dirty="0" smtClean="0">
                <a:solidFill>
                  <a:srgbClr val="000000"/>
                </a:solidFill>
                <a:latin typeface="Consolas" panose="020B0609020204030204" pitchFamily="49" charset="0"/>
              </a:rPr>
              <a:t>		          &lt;&lt; </a:t>
            </a:r>
            <a:r>
              <a:rPr lang="nl-BE" sz="2000" dirty="0" smtClean="0">
                <a:solidFill>
                  <a:srgbClr val="000000"/>
                </a:solidFill>
                <a:effectLst>
                  <a:glow rad="254000">
                    <a:srgbClr val="FFFF00">
                      <a:alpha val="40000"/>
                    </a:srgbClr>
                  </a:glow>
                </a:effectLst>
                <a:latin typeface="Consolas" panose="020B0609020204030204" pitchFamily="49" charset="0"/>
              </a:rPr>
              <a:t>std::any_cast&lt;</a:t>
            </a:r>
            <a:r>
              <a:rPr lang="en-GB" sz="2000" dirty="0" smtClean="0">
                <a:solidFill>
                  <a:srgbClr val="0000FF"/>
                </a:solidFill>
                <a:effectLst>
                  <a:glow rad="254000">
                    <a:srgbClr val="FFFF00">
                      <a:alpha val="40000"/>
                    </a:srgbClr>
                  </a:glow>
                </a:effectLst>
                <a:latin typeface="Consolas" panose="020B0609020204030204" pitchFamily="49" charset="0"/>
              </a:rPr>
              <a:t>i</a:t>
            </a:r>
            <a:r>
              <a:rPr lang="nl-BE" sz="2000" dirty="0" smtClean="0">
                <a:solidFill>
                  <a:srgbClr val="0000FF"/>
                </a:solidFill>
                <a:effectLst>
                  <a:glow rad="254000">
                    <a:srgbClr val="FFFF00">
                      <a:alpha val="40000"/>
                    </a:srgbClr>
                  </a:glow>
                </a:effectLst>
                <a:latin typeface="Consolas" panose="020B0609020204030204" pitchFamily="49" charset="0"/>
              </a:rPr>
              <a:t>nt</a:t>
            </a:r>
            <a:r>
              <a:rPr lang="nl-BE" sz="2000" dirty="0" smtClean="0">
                <a:solidFill>
                  <a:srgbClr val="000000"/>
                </a:solidFill>
                <a:effectLst>
                  <a:glow rad="254000">
                    <a:srgbClr val="FFFF00">
                      <a:alpha val="40000"/>
                    </a:srgbClr>
                  </a:glow>
                </a:effectLst>
                <a:latin typeface="Consolas" panose="020B0609020204030204" pitchFamily="49" charset="0"/>
              </a:rPr>
              <a:t>&gt;(</a:t>
            </a:r>
            <a:r>
              <a:rPr lang="nl-BE" sz="2000" dirty="0" smtClean="0">
                <a:solidFill>
                  <a:srgbClr val="000000"/>
                </a:solidFill>
                <a:effectLst/>
                <a:latin typeface="Consolas" panose="020B0609020204030204" pitchFamily="49" charset="0"/>
              </a:rPr>
              <a:t>found</a:t>
            </a:r>
            <a:r>
              <a:rPr lang="nl-BE"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rPr>
              <a:t>	</a:t>
            </a:r>
            <a:r>
              <a:rPr lang="nl-BE" sz="2000" dirty="0" smtClean="0">
                <a:solidFill>
                  <a:srgbClr val="0000FF"/>
                </a:solidFill>
                <a:latin typeface="Consolas" panose="020B0609020204030204" pitchFamily="49" charset="0"/>
              </a:rPr>
              <a:t>else </a:t>
            </a: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rPr>
              <a:t> </a:t>
            </a:r>
            <a:r>
              <a:rPr lang="en-GB" sz="2000" dirty="0" smtClean="0">
                <a:solidFill>
                  <a:srgbClr val="000000"/>
                </a:solidFill>
                <a:latin typeface="Consolas" panose="020B0609020204030204" pitchFamily="49" charset="0"/>
              </a:rPr>
              <a:t>(</a:t>
            </a:r>
            <a:r>
              <a:rPr lang="nl-BE" sz="2000" dirty="0">
                <a:solidFill>
                  <a:srgbClr val="000000"/>
                </a:solidFill>
                <a:effectLst>
                  <a:glow rad="254000">
                    <a:srgbClr val="FFFF00">
                      <a:alpha val="40000"/>
                    </a:srgbClr>
                  </a:glow>
                </a:effectLst>
                <a:latin typeface="Consolas" panose="020B0609020204030204" pitchFamily="49" charset="0"/>
              </a:rPr>
              <a:t>found.type()</a:t>
            </a:r>
            <a:r>
              <a:rPr lang="en-GB" sz="2000" dirty="0" smtClean="0">
                <a:solidFill>
                  <a:srgbClr val="000000"/>
                </a:solidFill>
                <a:latin typeface="Consolas" panose="020B0609020204030204" pitchFamily="49" charset="0"/>
              </a:rPr>
              <a:t> </a:t>
            </a:r>
            <a:r>
              <a:rPr lang="nl-BE" sz="2000" dirty="0">
                <a:solidFill>
                  <a:srgbClr val="000000"/>
                </a:solidFill>
                <a:effectLst>
                  <a:glow rad="254000">
                    <a:srgbClr val="FFFF00">
                      <a:alpha val="40000"/>
                    </a:srgbClr>
                  </a:glow>
                </a:effectLst>
                <a:latin typeface="Consolas" panose="020B0609020204030204" pitchFamily="49" charset="0"/>
              </a:rPr>
              <a:t>== </a:t>
            </a:r>
            <a:r>
              <a:rPr lang="nl-BE" sz="2000" dirty="0" smtClean="0">
                <a:solidFill>
                  <a:srgbClr val="0000FF"/>
                </a:solidFill>
                <a:effectLst>
                  <a:glow rad="254000">
                    <a:srgbClr val="FFFF00">
                      <a:alpha val="40000"/>
                    </a:srgbClr>
                  </a:glow>
                </a:effectLst>
                <a:latin typeface="Consolas" panose="020B0609020204030204" pitchFamily="49" charset="0"/>
              </a:rPr>
              <a:t>typeid</a:t>
            </a:r>
            <a:r>
              <a:rPr lang="nl-BE" sz="2000" dirty="0" smtClean="0">
                <a:effectLst>
                  <a:glow rad="254000">
                    <a:srgbClr val="FFFF00">
                      <a:alpha val="40000"/>
                    </a:srgbClr>
                  </a:glow>
                </a:effectLst>
                <a:latin typeface="Consolas" panose="020B0609020204030204" pitchFamily="49" charset="0"/>
              </a:rPr>
              <a:t>(</a:t>
            </a:r>
            <a:r>
              <a:rPr lang="nl-BE" sz="2000" dirty="0">
                <a:solidFill>
                  <a:srgbClr val="2B91AF"/>
                </a:solidFill>
                <a:effectLst>
                  <a:glow rad="254000">
                    <a:srgbClr val="FFFF00">
                      <a:alpha val="40000"/>
                    </a:srgbClr>
                  </a:glow>
                </a:effectLst>
                <a:latin typeface="Consolas" panose="020B0609020204030204" pitchFamily="49" charset="0"/>
              </a:rPr>
              <a:t>Beverage</a:t>
            </a:r>
            <a:r>
              <a:rPr lang="nl-BE" sz="2000" dirty="0" smtClean="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"Let’s all drink "</a:t>
            </a:r>
          </a:p>
          <a:p>
            <a:pPr marL="0" indent="0" defTabSz="360000">
              <a:lnSpc>
                <a:spcPct val="107000"/>
              </a:lnSpc>
              <a:buNone/>
            </a:pPr>
            <a:r>
              <a:rPr lang="en-GB" sz="2000" dirty="0">
                <a:solidFill>
                  <a:srgbClr val="A31515"/>
                </a:solidFill>
                <a:latin typeface="Consolas" panose="020B0609020204030204" pitchFamily="49" charset="0"/>
              </a:rPr>
              <a:t>	</a:t>
            </a:r>
            <a:r>
              <a:rPr lang="en-GB" sz="2000" dirty="0" smtClean="0">
                <a:solidFill>
                  <a:srgbClr val="A31515"/>
                </a:solidFill>
                <a:latin typeface="Consolas" panose="020B0609020204030204" pitchFamily="49" charset="0"/>
              </a:rPr>
              <a:t>	         </a:t>
            </a:r>
            <a:r>
              <a:rPr lang="en-GB" sz="2000" dirty="0" smtClean="0">
                <a:solidFill>
                  <a:srgbClr val="000000"/>
                </a:solidFill>
                <a:latin typeface="Consolas" panose="020B0609020204030204" pitchFamily="49" charset="0"/>
              </a:rPr>
              <a:t> &lt;&lt; </a:t>
            </a:r>
            <a:r>
              <a:rPr lang="nl-BE" sz="2000" dirty="0" smtClean="0">
                <a:solidFill>
                  <a:srgbClr val="000000"/>
                </a:solidFill>
                <a:effectLst>
                  <a:glow rad="254000">
                    <a:srgbClr val="FFFF00">
                      <a:alpha val="40000"/>
                    </a:srgbClr>
                  </a:glow>
                </a:effectLst>
                <a:latin typeface="Consolas" panose="020B0609020204030204" pitchFamily="49" charset="0"/>
              </a:rPr>
              <a:t>std</a:t>
            </a:r>
            <a:r>
              <a:rPr lang="nl-BE" sz="2000" dirty="0">
                <a:solidFill>
                  <a:srgbClr val="000000"/>
                </a:solidFill>
                <a:effectLst>
                  <a:glow rad="254000">
                    <a:srgbClr val="FFFF00">
                      <a:alpha val="40000"/>
                    </a:srgbClr>
                  </a:glow>
                </a:effectLst>
                <a:latin typeface="Consolas" panose="020B0609020204030204" pitchFamily="49" charset="0"/>
              </a:rPr>
              <a:t>::</a:t>
            </a:r>
            <a:r>
              <a:rPr lang="nl-BE" sz="2000" dirty="0" smtClean="0">
                <a:solidFill>
                  <a:srgbClr val="000000"/>
                </a:solidFill>
                <a:effectLst>
                  <a:glow rad="254000">
                    <a:srgbClr val="FFFF00">
                      <a:alpha val="40000"/>
                    </a:srgbClr>
                  </a:glow>
                </a:effectLst>
                <a:latin typeface="Consolas" panose="020B0609020204030204" pitchFamily="49" charset="0"/>
              </a:rPr>
              <a:t>any_cast&lt;</a:t>
            </a:r>
            <a:r>
              <a:rPr lang="nl-BE" sz="2000" dirty="0">
                <a:solidFill>
                  <a:srgbClr val="2B91AF"/>
                </a:solidFill>
                <a:effectLst>
                  <a:glow rad="254000">
                    <a:srgbClr val="FFFF00">
                      <a:alpha val="40000"/>
                    </a:srgbClr>
                  </a:glow>
                </a:effectLst>
                <a:latin typeface="Consolas" panose="020B0609020204030204" pitchFamily="49" charset="0"/>
              </a:rPr>
              <a:t>Beverage</a:t>
            </a:r>
            <a:r>
              <a:rPr lang="nl-BE" sz="2000" dirty="0" smtClean="0">
                <a:solidFill>
                  <a:srgbClr val="000000"/>
                </a:solidFill>
                <a:effectLst>
                  <a:glow rad="254000">
                    <a:srgbClr val="FFFF00">
                      <a:alpha val="40000"/>
                    </a:srgbClr>
                  </a:glow>
                </a:effectLst>
                <a:latin typeface="Consolas" panose="020B0609020204030204" pitchFamily="49" charset="0"/>
              </a:rPr>
              <a:t>&gt;(</a:t>
            </a:r>
            <a:r>
              <a:rPr lang="nl-BE" sz="2000" dirty="0">
                <a:solidFill>
                  <a:srgbClr val="000000"/>
                </a:solidFill>
                <a:effectLst/>
                <a:latin typeface="Consolas" panose="020B0609020204030204" pitchFamily="49" charset="0"/>
              </a:rPr>
              <a:t>found</a:t>
            </a:r>
            <a:r>
              <a:rPr lang="nl-BE" sz="2000" dirty="0">
                <a:solidFill>
                  <a:srgbClr val="000000"/>
                </a:solidFill>
                <a:effectLst>
                  <a:glow rad="254000">
                    <a:srgbClr val="FFFF00">
                      <a:alpha val="40000"/>
                    </a:srgbClr>
                  </a:glow>
                </a:effectLst>
                <a:latin typeface="Consolas" panose="020B0609020204030204" pitchFamily="49" charset="0"/>
              </a:rPr>
              <a:t>)</a:t>
            </a:r>
            <a:r>
              <a:rPr lang="en-GB" sz="2000" dirty="0" smtClean="0">
                <a:solidFill>
                  <a:srgbClr val="000000"/>
                </a:solidFill>
                <a:latin typeface="Consolas" panose="020B0609020204030204" pitchFamily="49" charset="0"/>
              </a:rPr>
              <a:t>;</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latin typeface="Consolas" panose="020B0609020204030204" pitchFamily="49" charset="0"/>
              </a:rPr>
              <a:t>else</a:t>
            </a:r>
          </a:p>
          <a:p>
            <a:pPr marL="0" indent="0" defTabSz="360000">
              <a:lnSpc>
                <a:spcPct val="107000"/>
              </a:lnSpc>
              <a:buNone/>
            </a:pPr>
            <a:r>
              <a:rPr lang="nl-BE"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latin typeface="Consolas" panose="020B0609020204030204" pitchFamily="49" charset="0"/>
              </a:rPr>
              <a:t>"It’s </a:t>
            </a:r>
            <a:r>
              <a:rPr lang="nl-BE" sz="2000" dirty="0">
                <a:solidFill>
                  <a:srgbClr val="A31515"/>
                </a:solidFill>
                <a:latin typeface="Consolas" panose="020B0609020204030204" pitchFamily="49" charset="0"/>
              </a:rPr>
              <a:t>something else</a:t>
            </a:r>
            <a:r>
              <a:rPr lang="nl-BE" sz="2000" dirty="0" smtClean="0">
                <a:solidFill>
                  <a:srgbClr val="A31515"/>
                </a:solidFill>
                <a:latin typeface="Consolas" panose="020B0609020204030204" pitchFamily="49" charset="0"/>
              </a:rPr>
              <a:t>. " </a:t>
            </a:r>
          </a:p>
          <a:p>
            <a:pPr marL="0" indent="0" defTabSz="360000">
              <a:lnSpc>
                <a:spcPct val="107000"/>
              </a:lnSpc>
              <a:buNone/>
            </a:pPr>
            <a:r>
              <a:rPr lang="nl-BE" sz="2000" dirty="0">
                <a:solidFill>
                  <a:srgbClr val="A31515"/>
                </a:solidFill>
                <a:latin typeface="Consolas" panose="020B0609020204030204" pitchFamily="49" charset="0"/>
              </a:rPr>
              <a:t>	</a:t>
            </a:r>
            <a:r>
              <a:rPr lang="nl-BE" sz="2000" dirty="0" smtClean="0">
                <a:solidFill>
                  <a:srgbClr val="A31515"/>
                </a:solidFill>
                <a:latin typeface="Consolas" panose="020B0609020204030204" pitchFamily="49" charset="0"/>
              </a:rPr>
              <a:t>	          </a:t>
            </a:r>
            <a:r>
              <a:rPr lang="nl-BE" sz="2000" dirty="0" smtClean="0">
                <a:latin typeface="Consolas" panose="020B0609020204030204" pitchFamily="49" charset="0"/>
              </a:rPr>
              <a:t>&lt;&lt;</a:t>
            </a:r>
            <a:r>
              <a:rPr lang="nl-BE" sz="2000" dirty="0" smtClean="0">
                <a:solidFill>
                  <a:srgbClr val="A31515"/>
                </a:solidFill>
                <a:latin typeface="Consolas" panose="020B0609020204030204" pitchFamily="49" charset="0"/>
              </a:rPr>
              <a:t> "If </a:t>
            </a:r>
            <a:r>
              <a:rPr lang="nl-BE" sz="2000" dirty="0">
                <a:solidFill>
                  <a:srgbClr val="A31515"/>
                </a:solidFill>
                <a:latin typeface="Consolas" panose="020B0609020204030204" pitchFamily="49" charset="0"/>
              </a:rPr>
              <a:t>only we knew the question..."</a:t>
            </a:r>
            <a:r>
              <a:rPr lang="nl-BE"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latin typeface="Consolas" panose="020B0609020204030204" pitchFamily="49" charset="0"/>
              </a:rPr>
              <a:t>}</a:t>
            </a: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1942601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92500" lnSpcReduction="10000"/>
          </a:bodyPr>
          <a:lstStyle/>
          <a:p>
            <a:pPr marL="0" indent="0" defTabSz="360000">
              <a:lnSpc>
                <a:spcPct val="107000"/>
              </a:lnSpc>
              <a:buNone/>
            </a:pPr>
            <a:r>
              <a:rPr lang="en-GB" sz="2000" dirty="0">
                <a:solidFill>
                  <a:srgbClr val="008000"/>
                </a:solidFill>
                <a:effectLst/>
                <a:latin typeface="Consolas" panose="020B0609020204030204" pitchFamily="49" charset="0"/>
              </a:rPr>
              <a:t>// Find answer to life, the universe, and everything... </a:t>
            </a: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any</a:t>
            </a:r>
            <a:r>
              <a:rPr lang="en-US" sz="2000" dirty="0" smtClean="0">
                <a:solidFill>
                  <a:srgbClr val="000000"/>
                </a:solidFill>
                <a:effectLst/>
                <a:latin typeface="Consolas" panose="020B0609020204030204" pitchFamily="49" charset="0"/>
              </a:rPr>
              <a: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int</a:t>
            </a:r>
            <a:r>
              <a:rPr lang="en-GB" sz="2000" dirty="0">
                <a:solidFill>
                  <a:srgbClr val="000000"/>
                </a:solidFill>
                <a:effectLst/>
                <a:latin typeface="Consolas" panose="020B0609020204030204" pitchFamily="49" charset="0"/>
              </a:rPr>
              <a:t> main()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	</a:t>
            </a:r>
            <a:r>
              <a:rPr lang="en-GB" sz="2000" dirty="0" smtClean="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a:t>
            </a:r>
            <a:r>
              <a:rPr lang="en-GB" sz="2000" dirty="0">
                <a:solidFill>
                  <a:srgbClr val="000000"/>
                </a:solidFill>
                <a:effectLst/>
                <a:latin typeface="Consolas" panose="020B0609020204030204" pitchFamily="49" charset="0"/>
              </a:rPr>
              <a:t>found = </a:t>
            </a:r>
            <a:r>
              <a:rPr lang="en-US" sz="2000" dirty="0" smtClean="0">
                <a:solidFill>
                  <a:srgbClr val="000000"/>
                </a:solidFill>
                <a:effectLst/>
                <a:latin typeface="Consolas" panose="020B0609020204030204" pitchFamily="49" charset="0"/>
              </a:rPr>
              <a:t>FindTheAnswer(); </a:t>
            </a:r>
          </a:p>
          <a:p>
            <a:pPr marL="0" indent="0" defTabSz="360000">
              <a:lnSpc>
                <a:spcPct val="107000"/>
              </a:lnSpc>
              <a:buNone/>
            </a:pPr>
            <a:r>
              <a:rPr lang="en-GB" sz="2000" dirty="0">
                <a:solidFill>
                  <a:srgbClr val="0000FF"/>
                </a:solidFill>
                <a:effectLst/>
                <a:latin typeface="Consolas" panose="020B0609020204030204" pitchFamily="49" charset="0"/>
              </a:rPr>
              <a:t>	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nl-BE" sz="2000" dirty="0" smtClean="0">
                <a:solidFill>
                  <a:srgbClr val="000000"/>
                </a:solidFill>
                <a:effectLst/>
                <a:latin typeface="Consolas" panose="020B0609020204030204" pitchFamily="49" charset="0"/>
              </a:rPr>
              <a:t>found.type() == </a:t>
            </a:r>
            <a:r>
              <a:rPr lang="nl-BE" sz="2000" dirty="0">
                <a:solidFill>
                  <a:srgbClr val="0000FF"/>
                </a:solidFill>
                <a:effectLst/>
                <a:latin typeface="Consolas" panose="020B0609020204030204" pitchFamily="49" charset="0"/>
              </a:rPr>
              <a:t>typeid</a:t>
            </a:r>
            <a:r>
              <a:rPr lang="nl-BE" sz="2000" dirty="0">
                <a:effectLst/>
                <a:latin typeface="Consolas" panose="020B0609020204030204" pitchFamily="49" charset="0"/>
              </a:rPr>
              <a:t>(</a:t>
            </a:r>
            <a:r>
              <a:rPr lang="en-GB" sz="2000" dirty="0">
                <a:solidFill>
                  <a:srgbClr val="0000FF"/>
                </a:solidFill>
                <a:effectLst/>
                <a:latin typeface="Consolas" panose="020B0609020204030204" pitchFamily="49" charset="0"/>
              </a:rPr>
              <a:t>i</a:t>
            </a:r>
            <a:r>
              <a:rPr lang="nl-BE" sz="2000" dirty="0">
                <a:solidFill>
                  <a:srgbClr val="0000FF"/>
                </a:solidFill>
                <a:effectLst/>
                <a:latin typeface="Consolas" panose="020B0609020204030204" pitchFamily="49" charset="0"/>
              </a:rPr>
              <a:t>nt</a:t>
            </a:r>
            <a:r>
              <a:rPr lang="nl-BE" sz="2000" dirty="0" smtClean="0">
                <a:solidFill>
                  <a:srgbClr val="000000"/>
                </a:solidFill>
                <a:effectLst/>
                <a:latin typeface="Consolas" panose="020B0609020204030204" pitchFamily="49" charset="0"/>
              </a:rPr>
              <a:t>)</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std::cout &lt;&lt; </a:t>
            </a:r>
            <a:r>
              <a:rPr lang="en-GB" sz="2000" dirty="0">
                <a:solidFill>
                  <a:srgbClr val="A31515"/>
                </a:solidFill>
                <a:effectLst/>
                <a:latin typeface="Consolas" panose="020B0609020204030204" pitchFamily="49" charset="0"/>
              </a:rPr>
              <a:t>"It’s </a:t>
            </a:r>
            <a:r>
              <a:rPr lang="en-GB" sz="2000" dirty="0" smtClean="0">
                <a:solidFill>
                  <a:srgbClr val="A31515"/>
                </a:solidFill>
                <a:effectLst/>
                <a:latin typeface="Consolas" panose="020B0609020204030204" pitchFamily="49" charset="0"/>
              </a:rPr>
              <a:t>number </a:t>
            </a:r>
            <a:r>
              <a:rPr lang="en-GB" sz="2000" dirty="0">
                <a:solidFill>
                  <a:srgbClr val="A31515"/>
                </a:solidFill>
                <a:effectLst/>
                <a:latin typeface="Consolas" panose="020B0609020204030204" pitchFamily="49" charset="0"/>
              </a:rPr>
              <a:t>" </a:t>
            </a:r>
            <a:endParaRPr lang="en-GB" sz="2000" dirty="0" smtClean="0">
              <a:solidFill>
                <a:srgbClr val="A31515"/>
              </a:solidFill>
              <a:effectLst/>
              <a:latin typeface="Consolas" panose="020B0609020204030204" pitchFamily="49" charset="0"/>
            </a:endParaRPr>
          </a:p>
          <a:p>
            <a:pPr marL="0" indent="0" defTabSz="360000">
              <a:lnSpc>
                <a:spcPct val="107000"/>
              </a:lnSpc>
              <a:buNone/>
            </a:pPr>
            <a:r>
              <a:rPr lang="en-GB" sz="2000" dirty="0" smtClean="0">
                <a:solidFill>
                  <a:srgbClr val="000000"/>
                </a:solidFill>
                <a:effectLst/>
                <a:latin typeface="Consolas" panose="020B0609020204030204" pitchFamily="49" charset="0"/>
              </a:rPr>
              <a:t>		          &lt;&lt; </a:t>
            </a:r>
            <a:r>
              <a:rPr lang="nl-BE" sz="2000" dirty="0" smtClean="0">
                <a:solidFill>
                  <a:srgbClr val="000000"/>
                </a:solidFill>
                <a:effectLst/>
                <a:latin typeface="Consolas" panose="020B0609020204030204" pitchFamily="49" charset="0"/>
              </a:rPr>
              <a:t>std::any_cast&lt;</a:t>
            </a:r>
            <a:r>
              <a:rPr lang="en-GB" sz="2000" dirty="0" smtClean="0">
                <a:solidFill>
                  <a:srgbClr val="0000FF"/>
                </a:solidFill>
                <a:effectLst/>
                <a:latin typeface="Consolas" panose="020B0609020204030204" pitchFamily="49" charset="0"/>
              </a:rPr>
              <a:t>i</a:t>
            </a:r>
            <a:r>
              <a:rPr lang="nl-BE" sz="2000" dirty="0" smtClean="0">
                <a:solidFill>
                  <a:srgbClr val="0000FF"/>
                </a:solidFill>
                <a:effectLst/>
                <a:latin typeface="Consolas" panose="020B0609020204030204" pitchFamily="49" charset="0"/>
              </a:rPr>
              <a:t>nt</a:t>
            </a:r>
            <a:r>
              <a:rPr lang="nl-BE" sz="2000" dirty="0" smtClean="0">
                <a:solidFill>
                  <a:srgbClr val="000000"/>
                </a:solidFill>
                <a:effectLst/>
                <a:latin typeface="Consolas" panose="020B0609020204030204" pitchFamily="49" charset="0"/>
              </a:rPr>
              <a:t>&gt;(found)</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else </a:t>
            </a:r>
            <a:r>
              <a:rPr lang="en-GB" sz="2000" dirty="0">
                <a:solidFill>
                  <a:srgbClr val="0000FF"/>
                </a:solidFill>
                <a:effectLst/>
                <a:latin typeface="Consolas" panose="020B0609020204030204" pitchFamily="49" charset="0"/>
              </a:rPr>
              <a:t>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nl-BE" sz="2000" dirty="0">
                <a:solidFill>
                  <a:srgbClr val="000000"/>
                </a:solidFill>
                <a:effectLst/>
                <a:latin typeface="Consolas" panose="020B0609020204030204" pitchFamily="49" charset="0"/>
              </a:rPr>
              <a:t>found.type()</a:t>
            </a:r>
            <a:r>
              <a:rPr lang="en-GB" sz="2000" dirty="0" smtClean="0">
                <a:solidFill>
                  <a:srgbClr val="000000"/>
                </a:solidFill>
                <a:effectLst/>
                <a:latin typeface="Consolas" panose="020B0609020204030204" pitchFamily="49" charset="0"/>
              </a:rPr>
              <a:t> </a:t>
            </a:r>
            <a:r>
              <a:rPr lang="nl-BE" sz="2000" dirty="0">
                <a:solidFill>
                  <a:srgbClr val="000000"/>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typeid</a:t>
            </a:r>
            <a:r>
              <a:rPr lang="nl-BE" sz="2000" dirty="0" smtClean="0">
                <a:effectLst/>
                <a:latin typeface="Consolas" panose="020B0609020204030204" pitchFamily="49" charset="0"/>
              </a:rPr>
              <a:t>(</a:t>
            </a:r>
            <a:r>
              <a:rPr lang="nl-BE" sz="2000" dirty="0">
                <a:solidFill>
                  <a:srgbClr val="2B91AF"/>
                </a:solidFill>
                <a:effectLst/>
                <a:latin typeface="Consolas" panose="020B0609020204030204" pitchFamily="49" charset="0"/>
              </a:rPr>
              <a:t>Beverage</a:t>
            </a:r>
            <a:r>
              <a:rPr lang="nl-BE" sz="2000" dirty="0" smtClean="0">
                <a:solidFill>
                  <a:srgbClr val="000000"/>
                </a:solidFill>
                <a:effectLst/>
                <a:latin typeface="Consolas" panose="020B0609020204030204" pitchFamily="49" charset="0"/>
              </a:rPr>
              <a:t>)</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 		std::cout &lt;&lt; </a:t>
            </a:r>
            <a:r>
              <a:rPr lang="en-GB" sz="2000" dirty="0" smtClean="0">
                <a:solidFill>
                  <a:srgbClr val="A31515"/>
                </a:solidFill>
                <a:effectLst/>
                <a:latin typeface="Consolas" panose="020B0609020204030204" pitchFamily="49" charset="0"/>
              </a:rPr>
              <a:t>"Let’s all drink "</a:t>
            </a:r>
          </a:p>
          <a:p>
            <a:pPr marL="0" indent="0" defTabSz="360000">
              <a:lnSpc>
                <a:spcPct val="107000"/>
              </a:lnSpc>
              <a:buNone/>
            </a:pPr>
            <a:r>
              <a:rPr lang="en-GB" sz="2000" dirty="0">
                <a:solidFill>
                  <a:srgbClr val="A31515"/>
                </a:solidFill>
                <a:effectLst/>
                <a:latin typeface="Consolas" panose="020B0609020204030204" pitchFamily="49" charset="0"/>
              </a:rPr>
              <a:t>	</a:t>
            </a:r>
            <a:r>
              <a:rPr lang="en-GB" sz="2000" dirty="0" smtClean="0">
                <a:solidFill>
                  <a:srgbClr val="A31515"/>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 &lt;&lt; </a:t>
            </a:r>
            <a:r>
              <a:rPr lang="nl-BE" sz="2000" dirty="0" smtClean="0">
                <a:solidFill>
                  <a:srgbClr val="000000"/>
                </a:solidFill>
                <a:effectLst/>
                <a:latin typeface="Consolas" panose="020B0609020204030204" pitchFamily="49" charset="0"/>
              </a:rPr>
              <a:t>std</a:t>
            </a:r>
            <a:r>
              <a:rPr lang="nl-BE" sz="2000" dirty="0">
                <a:solidFill>
                  <a:srgbClr val="000000"/>
                </a:solidFill>
                <a:effectLst/>
                <a:latin typeface="Consolas" panose="020B0609020204030204" pitchFamily="49" charset="0"/>
              </a:rPr>
              <a:t>::</a:t>
            </a:r>
            <a:r>
              <a:rPr lang="nl-BE" sz="2000" dirty="0" smtClean="0">
                <a:solidFill>
                  <a:srgbClr val="000000"/>
                </a:solidFill>
                <a:effectLst/>
                <a:latin typeface="Consolas" panose="020B0609020204030204" pitchFamily="49" charset="0"/>
              </a:rPr>
              <a:t>any_cast&lt;</a:t>
            </a:r>
            <a:r>
              <a:rPr lang="nl-BE" sz="2100" dirty="0">
                <a:solidFill>
                  <a:srgbClr val="0000FF"/>
                </a:solidFill>
                <a:effectLst>
                  <a:glow rad="254000">
                    <a:srgbClr val="FFFF00">
                      <a:alpha val="40000"/>
                    </a:srgbClr>
                  </a:glow>
                </a:effectLst>
                <a:latin typeface="Consolas" panose="020B0609020204030204" pitchFamily="49" charset="0"/>
              </a:rPr>
              <a:t>const</a:t>
            </a:r>
            <a:r>
              <a:rPr lang="nl-BE" sz="2000" dirty="0" smtClean="0">
                <a:solidFill>
                  <a:srgbClr val="000000"/>
                </a:solidFill>
                <a:effectLst>
                  <a:glow rad="254000">
                    <a:srgbClr val="FFFF00">
                      <a:alpha val="40000"/>
                    </a:srgbClr>
                  </a:glow>
                </a:effectLst>
                <a:latin typeface="Consolas" panose="020B0609020204030204" pitchFamily="49" charset="0"/>
              </a:rPr>
              <a:t> </a:t>
            </a:r>
            <a:r>
              <a:rPr lang="nl-BE" sz="2000" dirty="0" smtClean="0">
                <a:solidFill>
                  <a:srgbClr val="2B91AF"/>
                </a:solidFill>
                <a:effectLst>
                  <a:glow rad="254000">
                    <a:srgbClr val="FFFF00">
                      <a:alpha val="40000"/>
                    </a:srgbClr>
                  </a:glow>
                </a:effectLst>
                <a:latin typeface="Consolas" panose="020B0609020204030204" pitchFamily="49" charset="0"/>
              </a:rPr>
              <a:t>Beverage</a:t>
            </a:r>
            <a:r>
              <a:rPr lang="nl-BE" sz="2000" dirty="0" smtClean="0">
                <a:solidFill>
                  <a:srgbClr val="000000"/>
                </a:solidFill>
                <a:effectLst>
                  <a:glow rad="254000">
                    <a:srgbClr val="FFFF00">
                      <a:alpha val="40000"/>
                    </a:srgbClr>
                  </a:glow>
                </a:effectLst>
                <a:latin typeface="Consolas" panose="020B0609020204030204" pitchFamily="49" charset="0"/>
              </a:rPr>
              <a:t>&amp;</a:t>
            </a:r>
            <a:r>
              <a:rPr lang="nl-BE" sz="2000" dirty="0" smtClean="0">
                <a:solidFill>
                  <a:srgbClr val="000000"/>
                </a:solidFill>
                <a:effectLst/>
                <a:latin typeface="Consolas" panose="020B0609020204030204" pitchFamily="49" charset="0"/>
              </a:rPr>
              <a:t>&gt;(</a:t>
            </a:r>
            <a:r>
              <a:rPr lang="nl-BE" sz="2000" dirty="0">
                <a:solidFill>
                  <a:srgbClr val="000000"/>
                </a:solidFill>
                <a:effectLst/>
                <a:latin typeface="Consolas" panose="020B0609020204030204" pitchFamily="49" charset="0"/>
              </a:rPr>
              <a:t>found)</a:t>
            </a:r>
            <a:r>
              <a:rPr lang="en-GB" sz="2000" dirty="0" smtClean="0">
                <a:solidFill>
                  <a:srgbClr val="000000"/>
                </a:solidFill>
                <a:effectLst/>
                <a:latin typeface="Consolas" panose="020B0609020204030204" pitchFamily="49" charset="0"/>
              </a:rPr>
              <a:t>;</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effectLst/>
                <a:latin typeface="Consolas" panose="020B0609020204030204" pitchFamily="49" charset="0"/>
              </a:rPr>
              <a:t>else</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effectLst/>
                <a:latin typeface="Consolas" panose="020B0609020204030204" pitchFamily="49" charset="0"/>
              </a:rPr>
              <a:t>"It’s </a:t>
            </a:r>
            <a:r>
              <a:rPr lang="nl-BE" sz="2000" dirty="0">
                <a:solidFill>
                  <a:srgbClr val="A31515"/>
                </a:solidFill>
                <a:effectLst/>
                <a:latin typeface="Consolas" panose="020B0609020204030204" pitchFamily="49" charset="0"/>
              </a:rPr>
              <a:t>something else</a:t>
            </a:r>
            <a:r>
              <a:rPr lang="nl-BE" sz="2000" dirty="0" smtClean="0">
                <a:solidFill>
                  <a:srgbClr val="A31515"/>
                </a:solidFill>
                <a:effectLst/>
                <a:latin typeface="Consolas" panose="020B0609020204030204" pitchFamily="49" charset="0"/>
              </a:rPr>
              <a:t>. " </a:t>
            </a:r>
          </a:p>
          <a:p>
            <a:pPr marL="0" indent="0" defTabSz="360000">
              <a:lnSpc>
                <a:spcPct val="107000"/>
              </a:lnSpc>
              <a:buNone/>
            </a:pPr>
            <a:r>
              <a:rPr lang="nl-BE" sz="2000" dirty="0" smtClean="0">
                <a:effectLst/>
                <a:latin typeface="Consolas" panose="020B0609020204030204" pitchFamily="49" charset="0"/>
              </a:rPr>
              <a:t>		          &lt;&lt;</a:t>
            </a:r>
            <a:r>
              <a:rPr lang="nl-BE" sz="2000" dirty="0" smtClean="0">
                <a:solidFill>
                  <a:srgbClr val="A31515"/>
                </a:solidFill>
                <a:effectLst/>
                <a:latin typeface="Consolas" panose="020B0609020204030204" pitchFamily="49" charset="0"/>
              </a:rPr>
              <a:t> "If </a:t>
            </a:r>
            <a:r>
              <a:rPr lang="nl-BE" sz="2000" dirty="0">
                <a:solidFill>
                  <a:srgbClr val="A31515"/>
                </a:solidFill>
                <a:effectLst/>
                <a:latin typeface="Consolas" panose="020B0609020204030204" pitchFamily="49" charset="0"/>
              </a:rPr>
              <a:t>only we knew the question..."</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3179041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8000"/>
                </a:solidFill>
                <a:effectLst/>
                <a:latin typeface="Consolas" panose="020B0609020204030204" pitchFamily="49" charset="0"/>
              </a:rPr>
              <a:t>// Find answer to life, the universe, and everything... </a:t>
            </a: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any</a:t>
            </a:r>
            <a:r>
              <a:rPr lang="en-US" sz="2000" dirty="0" smtClean="0">
                <a:solidFill>
                  <a:srgbClr val="000000"/>
                </a:solidFill>
                <a:effectLst/>
                <a:latin typeface="Consolas" panose="020B0609020204030204" pitchFamily="49" charset="0"/>
              </a:rPr>
              <a: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int</a:t>
            </a:r>
            <a:r>
              <a:rPr lang="en-GB" sz="2000" dirty="0">
                <a:solidFill>
                  <a:srgbClr val="000000"/>
                </a:solidFill>
                <a:effectLst/>
                <a:latin typeface="Consolas" panose="020B0609020204030204" pitchFamily="49" charset="0"/>
              </a:rPr>
              <a:t> main()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	</a:t>
            </a:r>
            <a:r>
              <a:rPr lang="en-GB" sz="2000" dirty="0" smtClean="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found </a:t>
            </a:r>
            <a:r>
              <a:rPr lang="en-GB" sz="2000" dirty="0">
                <a:solidFill>
                  <a:srgbClr val="000000"/>
                </a:solidFill>
                <a:effectLst/>
                <a:latin typeface="Consolas" panose="020B0609020204030204" pitchFamily="49" charset="0"/>
              </a:rPr>
              <a:t>= </a:t>
            </a:r>
            <a:r>
              <a:rPr lang="en-US" sz="2000" dirty="0" smtClean="0">
                <a:solidFill>
                  <a:srgbClr val="000000"/>
                </a:solidFill>
                <a:effectLst/>
                <a:latin typeface="Consolas" panose="020B0609020204030204" pitchFamily="49" charset="0"/>
              </a:rPr>
              <a:t>FindTheAnswer(); </a:t>
            </a:r>
          </a:p>
          <a:p>
            <a:pPr marL="0" indent="0" defTabSz="360000">
              <a:lnSpc>
                <a:spcPct val="107000"/>
              </a:lnSpc>
              <a:buNone/>
            </a:pPr>
            <a:r>
              <a:rPr lang="en-GB" sz="2000" dirty="0">
                <a:solidFill>
                  <a:srgbClr val="0000FF"/>
                </a:solidFill>
                <a:effectLst/>
                <a:latin typeface="Consolas" panose="020B0609020204030204" pitchFamily="49" charset="0"/>
              </a:rPr>
              <a:t>	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a:t>
            </a:r>
            <a:r>
              <a:rPr lang="nl-BE" sz="2000" dirty="0" smtClean="0">
                <a:solidFill>
                  <a:srgbClr val="000000"/>
                </a:solidFill>
                <a:effectLst/>
                <a:latin typeface="Consolas" panose="020B0609020204030204" pitchFamily="49" charset="0"/>
              </a:rPr>
              <a:t>i = </a:t>
            </a:r>
            <a:r>
              <a:rPr lang="nl-BE" sz="2000" dirty="0">
                <a:solidFill>
                  <a:srgbClr val="000000"/>
                </a:solidFill>
                <a:latin typeface="Consolas" panose="020B0609020204030204" pitchFamily="49" charset="0"/>
              </a:rPr>
              <a:t>std::any_cast&lt;</a:t>
            </a:r>
            <a:r>
              <a:rPr lang="en-GB" sz="2000" dirty="0">
                <a:solidFill>
                  <a:srgbClr val="0000FF"/>
                </a:solidFill>
                <a:latin typeface="Consolas" panose="020B0609020204030204" pitchFamily="49" charset="0"/>
              </a:rPr>
              <a:t>i</a:t>
            </a:r>
            <a:r>
              <a:rPr lang="nl-BE" sz="2000" dirty="0">
                <a:solidFill>
                  <a:srgbClr val="0000FF"/>
                </a:solidFill>
                <a:latin typeface="Consolas" panose="020B0609020204030204" pitchFamily="49" charset="0"/>
              </a:rPr>
              <a:t>nt</a:t>
            </a:r>
            <a:r>
              <a:rPr lang="nl-BE" sz="2000" dirty="0" smtClean="0">
                <a:solidFill>
                  <a:srgbClr val="000000"/>
                </a:solidFill>
                <a:latin typeface="Consolas" panose="020B0609020204030204" pitchFamily="49" charset="0"/>
              </a:rPr>
              <a:t>&gt;(</a:t>
            </a:r>
            <a:r>
              <a:rPr lang="nl-BE" sz="2000" dirty="0">
                <a:solidFill>
                  <a:srgbClr val="000000"/>
                </a:solidFill>
                <a:effectLst>
                  <a:glow rad="254000">
                    <a:srgbClr val="FFFF00">
                      <a:alpha val="40000"/>
                    </a:srgbClr>
                  </a:glow>
                </a:effectLst>
                <a:latin typeface="Consolas" panose="020B0609020204030204" pitchFamily="49" charset="0"/>
              </a:rPr>
              <a:t>&amp;</a:t>
            </a:r>
            <a:r>
              <a:rPr lang="nl-BE" sz="2000" dirty="0" smtClean="0">
                <a:solidFill>
                  <a:srgbClr val="000000"/>
                </a:solidFill>
                <a:latin typeface="Consolas" panose="020B0609020204030204" pitchFamily="49" charset="0"/>
              </a:rPr>
              <a:t>found)))</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std::cout &lt;&lt; </a:t>
            </a:r>
            <a:r>
              <a:rPr lang="en-GB" sz="2000" dirty="0">
                <a:solidFill>
                  <a:srgbClr val="A31515"/>
                </a:solidFill>
                <a:effectLst/>
                <a:latin typeface="Consolas" panose="020B0609020204030204" pitchFamily="49" charset="0"/>
              </a:rPr>
              <a:t>"It’s </a:t>
            </a:r>
            <a:r>
              <a:rPr lang="en-GB" sz="2000" dirty="0" smtClean="0">
                <a:solidFill>
                  <a:srgbClr val="A31515"/>
                </a:solidFill>
                <a:effectLst/>
                <a:latin typeface="Consolas" panose="020B0609020204030204" pitchFamily="49" charset="0"/>
              </a:rPr>
              <a:t>number </a:t>
            </a:r>
            <a:r>
              <a:rPr lang="en-GB" sz="2000" dirty="0">
                <a:solidFill>
                  <a:srgbClr val="A31515"/>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&lt;&lt; </a:t>
            </a:r>
            <a:r>
              <a:rPr lang="en-GB" sz="2000" dirty="0" smtClean="0">
                <a:solidFill>
                  <a:srgbClr val="000000"/>
                </a:solidFill>
                <a:effectLst>
                  <a:glow rad="254000">
                    <a:srgbClr val="FFFF00">
                      <a:alpha val="40000"/>
                    </a:srgbClr>
                  </a:glow>
                </a:effectLst>
                <a:latin typeface="Consolas" panose="020B0609020204030204" pitchFamily="49" charset="0"/>
              </a:rPr>
              <a:t>*i</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else </a:t>
            </a:r>
            <a:r>
              <a:rPr lang="en-GB" sz="2000" dirty="0">
                <a:solidFill>
                  <a:srgbClr val="0000FF"/>
                </a:solidFill>
                <a:effectLst/>
                <a:latin typeface="Consolas" panose="020B0609020204030204" pitchFamily="49" charset="0"/>
              </a:rPr>
              <a:t>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b = </a:t>
            </a:r>
            <a:r>
              <a:rPr lang="nl-BE" sz="2000" dirty="0">
                <a:solidFill>
                  <a:srgbClr val="000000"/>
                </a:solidFill>
                <a:latin typeface="Consolas" panose="020B0609020204030204" pitchFamily="49" charset="0"/>
              </a:rPr>
              <a:t>std::any_cast&lt;</a:t>
            </a:r>
            <a:r>
              <a:rPr lang="nl-BE" sz="2000" dirty="0">
                <a:solidFill>
                  <a:srgbClr val="2B91AF"/>
                </a:solidFill>
                <a:latin typeface="Consolas" panose="020B0609020204030204" pitchFamily="49" charset="0"/>
              </a:rPr>
              <a:t>Beverage</a:t>
            </a:r>
            <a:r>
              <a:rPr lang="nl-BE" sz="2000" dirty="0" smtClean="0">
                <a:solidFill>
                  <a:srgbClr val="000000"/>
                </a:solidFill>
                <a:latin typeface="Consolas" panose="020B0609020204030204" pitchFamily="49" charset="0"/>
              </a:rPr>
              <a:t>&gt;(</a:t>
            </a:r>
            <a:r>
              <a:rPr lang="nl-BE" sz="2000" dirty="0">
                <a:solidFill>
                  <a:srgbClr val="000000"/>
                </a:solidFill>
                <a:effectLst>
                  <a:glow rad="254000">
                    <a:srgbClr val="FFFF00">
                      <a:alpha val="40000"/>
                    </a:srgbClr>
                  </a:glow>
                </a:effectLst>
                <a:latin typeface="Consolas" panose="020B0609020204030204" pitchFamily="49" charset="0"/>
              </a:rPr>
              <a:t>&amp;</a:t>
            </a:r>
            <a:r>
              <a:rPr lang="nl-BE" sz="2000" dirty="0" smtClean="0">
                <a:solidFill>
                  <a:srgbClr val="000000"/>
                </a:solidFill>
                <a:latin typeface="Consolas" panose="020B0609020204030204" pitchFamily="49" charset="0"/>
              </a:rPr>
              <a:t>found)</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 		std::cout &lt;&lt; </a:t>
            </a:r>
            <a:r>
              <a:rPr lang="en-GB" sz="2000" dirty="0" smtClean="0">
                <a:solidFill>
                  <a:srgbClr val="A31515"/>
                </a:solidFill>
                <a:effectLst/>
                <a:latin typeface="Consolas" panose="020B0609020204030204" pitchFamily="49" charset="0"/>
              </a:rPr>
              <a:t>"Let’s all drink " </a:t>
            </a:r>
            <a:r>
              <a:rPr lang="en-GB" sz="2000" dirty="0" smtClean="0">
                <a:solidFill>
                  <a:srgbClr val="000000"/>
                </a:solidFill>
                <a:effectLst/>
                <a:latin typeface="Consolas" panose="020B0609020204030204" pitchFamily="49" charset="0"/>
              </a:rPr>
              <a:t>&lt;&lt; </a:t>
            </a:r>
            <a:r>
              <a:rPr lang="en-GB" sz="2000" dirty="0" smtClean="0">
                <a:solidFill>
                  <a:srgbClr val="000000"/>
                </a:solidFill>
                <a:effectLst>
                  <a:glow rad="254000">
                    <a:srgbClr val="FFFF00">
                      <a:alpha val="40000"/>
                    </a:srgbClr>
                  </a:glow>
                </a:effectLst>
                <a:latin typeface="Consolas" panose="020B0609020204030204" pitchFamily="49" charset="0"/>
              </a:rPr>
              <a:t>*b</a:t>
            </a:r>
            <a:r>
              <a:rPr lang="en-GB" sz="2000" dirty="0" smtClean="0">
                <a:solidFill>
                  <a:srgbClr val="000000"/>
                </a:solidFill>
                <a:effectLst/>
                <a:latin typeface="Consolas" panose="020B0609020204030204" pitchFamily="49" charset="0"/>
              </a:rPr>
              <a:t>;</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effectLst/>
                <a:latin typeface="Consolas" panose="020B0609020204030204" pitchFamily="49" charset="0"/>
              </a:rPr>
              <a:t>else</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effectLst/>
                <a:latin typeface="Consolas" panose="020B0609020204030204" pitchFamily="49" charset="0"/>
              </a:rPr>
              <a:t>"It’s </a:t>
            </a:r>
            <a:r>
              <a:rPr lang="nl-BE" sz="2000" dirty="0">
                <a:solidFill>
                  <a:srgbClr val="A31515"/>
                </a:solidFill>
                <a:effectLst/>
                <a:latin typeface="Consolas" panose="020B0609020204030204" pitchFamily="49" charset="0"/>
              </a:rPr>
              <a:t>something else</a:t>
            </a:r>
            <a:r>
              <a:rPr lang="nl-BE" sz="2000" dirty="0" smtClean="0">
                <a:solidFill>
                  <a:srgbClr val="A31515"/>
                </a:solidFill>
                <a:effectLst/>
                <a:latin typeface="Consolas" panose="020B0609020204030204" pitchFamily="49" charset="0"/>
              </a:rPr>
              <a:t>. " </a:t>
            </a:r>
          </a:p>
          <a:p>
            <a:pPr marL="0" indent="0" defTabSz="360000">
              <a:lnSpc>
                <a:spcPct val="107000"/>
              </a:lnSpc>
              <a:buNone/>
            </a:pPr>
            <a:r>
              <a:rPr lang="nl-BE" sz="2000" dirty="0" smtClean="0">
                <a:solidFill>
                  <a:srgbClr val="A31515"/>
                </a:solidFill>
                <a:effectLst/>
                <a:latin typeface="Consolas" panose="020B0609020204030204" pitchFamily="49" charset="0"/>
              </a:rPr>
              <a:t>               </a:t>
            </a:r>
            <a:r>
              <a:rPr lang="nl-BE" sz="2000" dirty="0" smtClean="0">
                <a:effectLst/>
                <a:latin typeface="Consolas" panose="020B0609020204030204" pitchFamily="49" charset="0"/>
              </a:rPr>
              <a:t>&lt;&lt;</a:t>
            </a:r>
            <a:r>
              <a:rPr lang="nl-BE" sz="2000" dirty="0" smtClean="0">
                <a:solidFill>
                  <a:srgbClr val="A31515"/>
                </a:solidFill>
                <a:effectLst/>
                <a:latin typeface="Consolas" panose="020B0609020204030204" pitchFamily="49" charset="0"/>
              </a:rPr>
              <a:t> "If </a:t>
            </a:r>
            <a:r>
              <a:rPr lang="nl-BE" sz="2000" dirty="0">
                <a:solidFill>
                  <a:srgbClr val="A31515"/>
                </a:solidFill>
                <a:effectLst/>
                <a:latin typeface="Consolas" panose="020B0609020204030204" pitchFamily="49" charset="0"/>
              </a:rPr>
              <a:t>only we knew the question..."</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33099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Overview</a:t>
            </a:r>
            <a:endParaRPr lang="nl-BE" dirty="0"/>
          </a:p>
        </p:txBody>
      </p:sp>
      <p:sp>
        <p:nvSpPr>
          <p:cNvPr id="3" name="Content Placeholder 2"/>
          <p:cNvSpPr>
            <a:spLocks noGrp="1"/>
          </p:cNvSpPr>
          <p:nvPr>
            <p:ph idx="1"/>
          </p:nvPr>
        </p:nvSpPr>
        <p:spPr>
          <a:xfrm>
            <a:off x="457200" y="1700808"/>
            <a:ext cx="8363272" cy="4873728"/>
          </a:xfrm>
        </p:spPr>
        <p:txBody>
          <a:bodyPr/>
          <a:lstStyle/>
          <a:p>
            <a:pPr marL="109728" indent="0">
              <a:buNone/>
            </a:pPr>
            <a:r>
              <a:rPr lang="nl-BE" sz="2300" dirty="0" smtClean="0"/>
              <a:t>“</a:t>
            </a:r>
            <a:r>
              <a:rPr lang="en-US" sz="2300" i="1" dirty="0"/>
              <a:t>A lot of minor improvements can add up to something significant</a:t>
            </a:r>
            <a:r>
              <a:rPr lang="en-US" sz="2300" i="1" dirty="0" smtClean="0"/>
              <a:t>.”</a:t>
            </a:r>
            <a:endParaRPr lang="nl-BE" sz="2300" dirty="0" smtClean="0"/>
          </a:p>
          <a:p>
            <a:endParaRPr lang="nl-BE" dirty="0" smtClean="0"/>
          </a:p>
          <a:p>
            <a:r>
              <a:rPr lang="nl-BE" dirty="0" smtClean="0"/>
              <a:t>Part I – The C++17 Core Language</a:t>
            </a:r>
          </a:p>
          <a:p>
            <a:pPr lvl="1"/>
            <a:r>
              <a:rPr lang="nl-BE" dirty="0"/>
              <a:t>Slides available at </a:t>
            </a:r>
            <a:r>
              <a:rPr lang="nl-BE" dirty="0">
                <a:hlinkClick r:id="rId2"/>
              </a:rPr>
              <a:t>becpp.org</a:t>
            </a:r>
            <a:endParaRPr lang="nl-BE" dirty="0"/>
          </a:p>
          <a:p>
            <a:pPr marL="109728" indent="0">
              <a:buNone/>
            </a:pPr>
            <a:endParaRPr lang="nl-BE" dirty="0" smtClean="0"/>
          </a:p>
          <a:p>
            <a:r>
              <a:rPr lang="nl-BE" dirty="0" smtClean="0"/>
              <a:t>Part II – The C++17 Standard Library</a:t>
            </a:r>
          </a:p>
          <a:p>
            <a:pPr lvl="1"/>
            <a:r>
              <a:rPr lang="nl-BE" dirty="0" smtClean="0"/>
              <a:t>Last year: very quick overview</a:t>
            </a:r>
          </a:p>
          <a:p>
            <a:pPr lvl="1"/>
            <a:r>
              <a:rPr lang="nl-BE" dirty="0" smtClean="0"/>
              <a:t>Today: more detail</a:t>
            </a:r>
            <a:endParaRPr lang="nl-BE" dirty="0"/>
          </a:p>
        </p:txBody>
      </p:sp>
      <p:sp>
        <p:nvSpPr>
          <p:cNvPr id="4" name="Rectangle 3">
            <a:hlinkClick r:id="rId3" action="ppaction://hlinksldjump"/>
          </p:cNvPr>
          <p:cNvSpPr/>
          <p:nvPr/>
        </p:nvSpPr>
        <p:spPr>
          <a:xfrm>
            <a:off x="899592" y="256490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tangle 4">
            <a:hlinkClick r:id="rId4" action="ppaction://hlinksldjump"/>
          </p:cNvPr>
          <p:cNvSpPr/>
          <p:nvPr/>
        </p:nvSpPr>
        <p:spPr>
          <a:xfrm>
            <a:off x="898037" y="393305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781553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92500" lnSpcReduction="10000"/>
          </a:bodyPr>
          <a:lstStyle/>
          <a:p>
            <a:pPr marL="0" indent="0" defTabSz="360000">
              <a:lnSpc>
                <a:spcPct val="107000"/>
              </a:lnSpc>
              <a:buNone/>
            </a:pPr>
            <a:r>
              <a:rPr lang="en-GB" sz="2000" dirty="0">
                <a:solidFill>
                  <a:srgbClr val="008000"/>
                </a:solidFill>
                <a:effectLst/>
                <a:latin typeface="Consolas" panose="020B0609020204030204" pitchFamily="49" charset="0"/>
              </a:rPr>
              <a:t>// Find answer to life, the universe, and everything... </a:t>
            </a: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any</a:t>
            </a:r>
            <a:r>
              <a:rPr lang="en-US" sz="2000" dirty="0" smtClean="0">
                <a:solidFill>
                  <a:srgbClr val="000000"/>
                </a:solidFill>
                <a:effectLst/>
                <a:latin typeface="Consolas" panose="020B0609020204030204" pitchFamily="49" charset="0"/>
              </a:rPr>
              <a: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int</a:t>
            </a:r>
            <a:r>
              <a:rPr lang="en-GB" sz="2000" dirty="0">
                <a:solidFill>
                  <a:srgbClr val="000000"/>
                </a:solidFill>
                <a:effectLst/>
                <a:latin typeface="Consolas" panose="020B0609020204030204" pitchFamily="49" charset="0"/>
              </a:rPr>
              <a:t> main()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	</a:t>
            </a:r>
            <a:r>
              <a:rPr lang="en-GB" sz="2000" dirty="0" smtClean="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found </a:t>
            </a:r>
            <a:r>
              <a:rPr lang="en-GB" sz="2000" dirty="0">
                <a:solidFill>
                  <a:srgbClr val="000000"/>
                </a:solidFill>
                <a:effectLst/>
                <a:latin typeface="Consolas" panose="020B0609020204030204" pitchFamily="49" charset="0"/>
              </a:rPr>
              <a:t>= </a:t>
            </a:r>
            <a:r>
              <a:rPr lang="en-US" sz="2000" dirty="0" smtClean="0">
                <a:solidFill>
                  <a:srgbClr val="000000"/>
                </a:solidFill>
                <a:effectLst/>
                <a:latin typeface="Consolas" panose="020B0609020204030204" pitchFamily="49" charset="0"/>
              </a:rPr>
              <a:t>FindTheAnswer(); </a:t>
            </a:r>
          </a:p>
          <a:p>
            <a:pPr marL="0" indent="0" defTabSz="360000">
              <a:lnSpc>
                <a:spcPct val="107000"/>
              </a:lnSpc>
              <a:buNone/>
            </a:pPr>
            <a:r>
              <a:rPr lang="en-GB" sz="2000" dirty="0" smtClean="0">
                <a:solidFill>
                  <a:srgbClr val="0000FF"/>
                </a:solidFill>
                <a:effectLst/>
                <a:latin typeface="Consolas" panose="020B0609020204030204" pitchFamily="49" charset="0"/>
              </a:rPr>
              <a:t>	if</a:t>
            </a:r>
            <a:r>
              <a:rPr lang="en-GB" sz="2000" dirty="0" smtClean="0">
                <a:effectLst/>
                <a:latin typeface="Consolas" panose="020B0609020204030204" pitchFamily="49" charset="0"/>
              </a:rPr>
              <a:t> </a:t>
            </a:r>
            <a:r>
              <a:rPr lang="en-GB" sz="2100" dirty="0">
                <a:solidFill>
                  <a:srgbClr val="000000"/>
                </a:solidFill>
                <a:effectLst/>
                <a:latin typeface="Consolas" panose="020B0609020204030204" pitchFamily="49" charset="0"/>
              </a:rPr>
              <a:t>(</a:t>
            </a:r>
            <a:r>
              <a:rPr lang="en-GB" sz="2100" dirty="0">
                <a:solidFill>
                  <a:srgbClr val="000000"/>
                </a:solidFill>
                <a:effectLst>
                  <a:glow rad="254000">
                    <a:srgbClr val="FFFF00">
                      <a:alpha val="40000"/>
                    </a:srgbClr>
                  </a:glow>
                </a:effectLst>
                <a:latin typeface="Consolas" panose="020B0609020204030204" pitchFamily="49" charset="0"/>
              </a:rPr>
              <a:t>!found.has_value()</a:t>
            </a:r>
            <a:r>
              <a:rPr lang="en-GB" sz="2100" dirty="0">
                <a:solidFill>
                  <a:srgbClr val="000000"/>
                </a:solidFill>
                <a:effectLst/>
                <a:latin typeface="Consolas" panose="020B0609020204030204" pitchFamily="49" charset="0"/>
              </a:rPr>
              <a:t>)</a:t>
            </a:r>
          </a:p>
          <a:p>
            <a:pPr marL="0" indent="0" defTabSz="360000">
              <a:lnSpc>
                <a:spcPct val="107000"/>
              </a:lnSpc>
              <a:buNone/>
            </a:pPr>
            <a:r>
              <a:rPr lang="nl-BE" sz="2000" dirty="0">
                <a:solidFill>
                  <a:srgbClr val="0000FF"/>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	</a:t>
            </a:r>
            <a:r>
              <a:rPr lang="en-GB" sz="2000" dirty="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"Nothing? 7,5 million years wasted..."</a:t>
            </a:r>
            <a:r>
              <a:rPr lang="en-GB" sz="2000" dirty="0" smtClean="0">
                <a:latin typeface="Consolas" panose="020B0609020204030204" pitchFamily="49" charset="0"/>
              </a:rPr>
              <a:t>;</a:t>
            </a:r>
            <a:endParaRPr lang="en-GB" sz="2000" dirty="0" smtClean="0">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	else if</a:t>
            </a:r>
            <a:r>
              <a:rPr lang="en-GB" sz="2000" dirty="0" smtClean="0">
                <a:solidFill>
                  <a:srgbClr val="000000"/>
                </a:solidFill>
                <a:effectLst/>
                <a:latin typeface="Consolas" panose="020B0609020204030204" pitchFamily="49" charset="0"/>
              </a:rPr>
              <a:t> ((</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a:t>
            </a:r>
            <a:r>
              <a:rPr lang="nl-BE" sz="2000" dirty="0" smtClean="0">
                <a:solidFill>
                  <a:srgbClr val="000000"/>
                </a:solidFill>
                <a:effectLst/>
                <a:latin typeface="Consolas" panose="020B0609020204030204" pitchFamily="49" charset="0"/>
              </a:rPr>
              <a:t>i = </a:t>
            </a:r>
            <a:r>
              <a:rPr lang="nl-BE" sz="2000" dirty="0">
                <a:solidFill>
                  <a:srgbClr val="000000"/>
                </a:solidFill>
                <a:latin typeface="Consolas" panose="020B0609020204030204" pitchFamily="49" charset="0"/>
              </a:rPr>
              <a:t>std::any_cast&lt;</a:t>
            </a:r>
            <a:r>
              <a:rPr lang="en-GB" sz="2000" dirty="0">
                <a:solidFill>
                  <a:srgbClr val="0000FF"/>
                </a:solidFill>
                <a:latin typeface="Consolas" panose="020B0609020204030204" pitchFamily="49" charset="0"/>
              </a:rPr>
              <a:t>i</a:t>
            </a:r>
            <a:r>
              <a:rPr lang="nl-BE" sz="2000" dirty="0">
                <a:solidFill>
                  <a:srgbClr val="0000FF"/>
                </a:solidFill>
                <a:latin typeface="Consolas" panose="020B0609020204030204" pitchFamily="49" charset="0"/>
              </a:rPr>
              <a:t>nt</a:t>
            </a:r>
            <a:r>
              <a:rPr lang="nl-BE" sz="2000" dirty="0">
                <a:solidFill>
                  <a:srgbClr val="000000"/>
                </a:solidFill>
                <a:latin typeface="Consolas" panose="020B0609020204030204" pitchFamily="49" charset="0"/>
              </a:rPr>
              <a:t>&gt;(found</a:t>
            </a:r>
            <a:r>
              <a:rPr lang="nl-BE" sz="2000" dirty="0" smtClean="0">
                <a:solidFill>
                  <a:srgbClr val="000000"/>
                </a:solidFill>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std::cout &lt;&lt; </a:t>
            </a:r>
            <a:r>
              <a:rPr lang="en-GB" sz="2000" dirty="0">
                <a:solidFill>
                  <a:srgbClr val="A31515"/>
                </a:solidFill>
                <a:effectLst/>
                <a:latin typeface="Consolas" panose="020B0609020204030204" pitchFamily="49" charset="0"/>
              </a:rPr>
              <a:t>"It’s </a:t>
            </a:r>
            <a:r>
              <a:rPr lang="en-GB" sz="2000" dirty="0" smtClean="0">
                <a:solidFill>
                  <a:srgbClr val="A31515"/>
                </a:solidFill>
                <a:effectLst/>
                <a:latin typeface="Consolas" panose="020B0609020204030204" pitchFamily="49" charset="0"/>
              </a:rPr>
              <a:t>number </a:t>
            </a:r>
            <a:r>
              <a:rPr lang="en-GB" sz="2000" dirty="0">
                <a:solidFill>
                  <a:srgbClr val="A31515"/>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&lt;&lt; *i;</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else </a:t>
            </a:r>
            <a:r>
              <a:rPr lang="en-GB" sz="2000" dirty="0">
                <a:solidFill>
                  <a:srgbClr val="0000FF"/>
                </a:solidFill>
                <a:effectLst/>
                <a:latin typeface="Consolas" panose="020B0609020204030204" pitchFamily="49" charset="0"/>
              </a:rPr>
              <a:t>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b = </a:t>
            </a:r>
            <a:r>
              <a:rPr lang="nl-BE" sz="2000" dirty="0">
                <a:solidFill>
                  <a:srgbClr val="000000"/>
                </a:solidFill>
                <a:latin typeface="Consolas" panose="020B0609020204030204" pitchFamily="49" charset="0"/>
              </a:rPr>
              <a:t>std::any_cast&lt;</a:t>
            </a:r>
            <a:r>
              <a:rPr lang="nl-BE" sz="2000" dirty="0">
                <a:solidFill>
                  <a:srgbClr val="2B91AF"/>
                </a:solidFill>
                <a:latin typeface="Consolas" panose="020B0609020204030204" pitchFamily="49" charset="0"/>
              </a:rPr>
              <a:t>Beverage</a:t>
            </a:r>
            <a:r>
              <a:rPr lang="nl-BE" sz="2000" dirty="0">
                <a:solidFill>
                  <a:srgbClr val="000000"/>
                </a:solidFill>
                <a:latin typeface="Consolas" panose="020B0609020204030204" pitchFamily="49" charset="0"/>
              </a:rPr>
              <a:t>&gt;(found</a:t>
            </a:r>
            <a:r>
              <a:rPr lang="nl-BE" sz="2000" dirty="0" smtClean="0">
                <a:solidFill>
                  <a:srgbClr val="000000"/>
                </a:solidFill>
                <a:latin typeface="Consolas" panose="020B0609020204030204" pitchFamily="49" charset="0"/>
              </a:rPr>
              <a:t>)</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 		std::cout &lt;&lt; </a:t>
            </a:r>
            <a:r>
              <a:rPr lang="en-GB" sz="2000" dirty="0" smtClean="0">
                <a:solidFill>
                  <a:srgbClr val="A31515"/>
                </a:solidFill>
                <a:effectLst/>
                <a:latin typeface="Consolas" panose="020B0609020204030204" pitchFamily="49" charset="0"/>
              </a:rPr>
              <a:t>"Let’s all drink " </a:t>
            </a:r>
            <a:r>
              <a:rPr lang="en-GB" sz="2000" dirty="0" smtClean="0">
                <a:solidFill>
                  <a:srgbClr val="000000"/>
                </a:solidFill>
                <a:effectLst/>
                <a:latin typeface="Consolas" panose="020B0609020204030204" pitchFamily="49" charset="0"/>
              </a:rPr>
              <a:t>&lt;&lt; *b;</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effectLst/>
                <a:latin typeface="Consolas" panose="020B0609020204030204" pitchFamily="49" charset="0"/>
              </a:rPr>
              <a:t>else</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effectLst/>
                <a:latin typeface="Consolas" panose="020B0609020204030204" pitchFamily="49" charset="0"/>
              </a:rPr>
              <a:t>"It’s </a:t>
            </a:r>
            <a:r>
              <a:rPr lang="nl-BE" sz="2000" dirty="0">
                <a:solidFill>
                  <a:srgbClr val="A31515"/>
                </a:solidFill>
                <a:effectLst/>
                <a:latin typeface="Consolas" panose="020B0609020204030204" pitchFamily="49" charset="0"/>
              </a:rPr>
              <a:t>something else</a:t>
            </a:r>
            <a:r>
              <a:rPr lang="nl-BE" sz="2000" dirty="0" smtClean="0">
                <a:solidFill>
                  <a:srgbClr val="A31515"/>
                </a:solidFill>
                <a:effectLst/>
                <a:latin typeface="Consolas" panose="020B0609020204030204" pitchFamily="49" charset="0"/>
              </a:rPr>
              <a:t>. " </a:t>
            </a:r>
          </a:p>
          <a:p>
            <a:pPr marL="0" indent="0" defTabSz="360000">
              <a:lnSpc>
                <a:spcPct val="107000"/>
              </a:lnSpc>
              <a:buNone/>
            </a:pPr>
            <a:r>
              <a:rPr lang="nl-BE" sz="2000" dirty="0" smtClean="0">
                <a:solidFill>
                  <a:srgbClr val="A31515"/>
                </a:solidFill>
                <a:effectLst/>
                <a:latin typeface="Consolas" panose="020B0609020204030204" pitchFamily="49" charset="0"/>
              </a:rPr>
              <a:t>               </a:t>
            </a:r>
            <a:r>
              <a:rPr lang="nl-BE" sz="2000" dirty="0" smtClean="0">
                <a:effectLst/>
                <a:latin typeface="Consolas" panose="020B0609020204030204" pitchFamily="49" charset="0"/>
              </a:rPr>
              <a:t>&lt;&lt;</a:t>
            </a:r>
            <a:r>
              <a:rPr lang="nl-BE" sz="2000" dirty="0" smtClean="0">
                <a:solidFill>
                  <a:srgbClr val="A31515"/>
                </a:solidFill>
                <a:effectLst/>
                <a:latin typeface="Consolas" panose="020B0609020204030204" pitchFamily="49" charset="0"/>
              </a:rPr>
              <a:t> "If </a:t>
            </a:r>
            <a:r>
              <a:rPr lang="nl-BE" sz="2000" dirty="0">
                <a:solidFill>
                  <a:srgbClr val="A31515"/>
                </a:solidFill>
                <a:effectLst/>
                <a:latin typeface="Consolas" panose="020B0609020204030204" pitchFamily="49" charset="0"/>
              </a:rPr>
              <a:t>only we knew the question..."</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10302742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std::any</a:t>
            </a:r>
            <a:endParaRPr lang="nl-BE" dirty="0"/>
          </a:p>
        </p:txBody>
      </p:sp>
      <p:sp>
        <p:nvSpPr>
          <p:cNvPr id="3"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fontScale="92500" lnSpcReduction="10000"/>
          </a:bodyPr>
          <a:lstStyle/>
          <a:p>
            <a:pPr marL="0" indent="0" defTabSz="360000">
              <a:lnSpc>
                <a:spcPct val="107000"/>
              </a:lnSpc>
              <a:buNone/>
            </a:pPr>
            <a:r>
              <a:rPr lang="en-GB" sz="2000" dirty="0">
                <a:solidFill>
                  <a:srgbClr val="008000"/>
                </a:solidFill>
                <a:effectLst/>
                <a:latin typeface="Consolas" panose="020B0609020204030204" pitchFamily="49" charset="0"/>
              </a:rPr>
              <a:t>// Find answer to life, the universe, and everything... </a:t>
            </a:r>
            <a:r>
              <a:rPr lang="en-US" sz="2000" dirty="0" smtClean="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any</a:t>
            </a:r>
            <a:r>
              <a:rPr lang="en-US" sz="2000" dirty="0" smtClean="0">
                <a:solidFill>
                  <a:srgbClr val="000000"/>
                </a:solidFill>
                <a:effectLst/>
                <a:latin typeface="Consolas" panose="020B0609020204030204" pitchFamily="49" charset="0"/>
              </a:rPr>
              <a:t> FindTheAnswer();</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int</a:t>
            </a:r>
            <a:r>
              <a:rPr lang="en-GB" sz="2000" dirty="0">
                <a:solidFill>
                  <a:srgbClr val="000000"/>
                </a:solidFill>
                <a:effectLst/>
                <a:latin typeface="Consolas" panose="020B0609020204030204" pitchFamily="49" charset="0"/>
              </a:rPr>
              <a:t> main()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latin typeface="Consolas" panose="020B0609020204030204" pitchFamily="49" charset="0"/>
              </a:rPr>
              <a:t>	</a:t>
            </a:r>
            <a:r>
              <a:rPr lang="en-GB" sz="2000" dirty="0" smtClean="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found </a:t>
            </a:r>
            <a:r>
              <a:rPr lang="en-GB" sz="2000" dirty="0">
                <a:solidFill>
                  <a:srgbClr val="000000"/>
                </a:solidFill>
                <a:effectLst/>
                <a:latin typeface="Consolas" panose="020B0609020204030204" pitchFamily="49" charset="0"/>
              </a:rPr>
              <a:t>= </a:t>
            </a:r>
            <a:r>
              <a:rPr lang="en-US" sz="2000" dirty="0" smtClean="0">
                <a:solidFill>
                  <a:srgbClr val="000000"/>
                </a:solidFill>
                <a:effectLst/>
                <a:latin typeface="Consolas" panose="020B0609020204030204" pitchFamily="49" charset="0"/>
              </a:rPr>
              <a:t>FindTheAnswer(); </a:t>
            </a:r>
          </a:p>
          <a:p>
            <a:pPr marL="0" indent="0" defTabSz="360000">
              <a:lnSpc>
                <a:spcPct val="107000"/>
              </a:lnSpc>
              <a:buNone/>
            </a:pPr>
            <a:r>
              <a:rPr lang="en-GB" sz="2000" dirty="0" smtClean="0">
                <a:solidFill>
                  <a:srgbClr val="0000FF"/>
                </a:solidFill>
                <a:effectLst/>
                <a:latin typeface="Consolas" panose="020B0609020204030204" pitchFamily="49" charset="0"/>
              </a:rPr>
              <a:t>	if</a:t>
            </a:r>
            <a:r>
              <a:rPr lang="en-GB" sz="2000" dirty="0" smtClean="0">
                <a:effectLst/>
                <a:latin typeface="Consolas" panose="020B0609020204030204" pitchFamily="49" charset="0"/>
              </a:rPr>
              <a:t> </a:t>
            </a:r>
            <a:r>
              <a:rPr lang="en-GB" sz="2100" dirty="0" smtClean="0">
                <a:solidFill>
                  <a:srgbClr val="000000"/>
                </a:solidFill>
                <a:effectLst/>
                <a:latin typeface="Consolas" panose="020B0609020204030204" pitchFamily="49" charset="0"/>
              </a:rPr>
              <a:t>(</a:t>
            </a:r>
            <a:r>
              <a:rPr lang="en-GB" sz="2100" dirty="0" smtClean="0">
                <a:solidFill>
                  <a:srgbClr val="000000"/>
                </a:solidFill>
                <a:effectLst>
                  <a:glow rad="254000">
                    <a:srgbClr val="FFFF00">
                      <a:alpha val="40000"/>
                    </a:srgbClr>
                  </a:glow>
                </a:effectLst>
                <a:latin typeface="Consolas" panose="020B0609020204030204" pitchFamily="49" charset="0"/>
              </a:rPr>
              <a:t>found.type() == </a:t>
            </a:r>
            <a:r>
              <a:rPr lang="en-GB" sz="2100" dirty="0">
                <a:solidFill>
                  <a:srgbClr val="0000FF"/>
                </a:solidFill>
                <a:effectLst>
                  <a:glow rad="254000">
                    <a:srgbClr val="FFFF00">
                      <a:alpha val="40000"/>
                    </a:srgbClr>
                  </a:glow>
                </a:effectLst>
                <a:latin typeface="Consolas" panose="020B0609020204030204" pitchFamily="49" charset="0"/>
              </a:rPr>
              <a:t>typeid</a:t>
            </a:r>
            <a:r>
              <a:rPr lang="en-GB" sz="2100" dirty="0" smtClean="0">
                <a:solidFill>
                  <a:srgbClr val="000000"/>
                </a:solidFill>
                <a:effectLst>
                  <a:glow rad="254000">
                    <a:srgbClr val="FFFF00">
                      <a:alpha val="40000"/>
                    </a:srgbClr>
                  </a:glow>
                </a:effectLst>
                <a:latin typeface="Consolas" panose="020B0609020204030204" pitchFamily="49" charset="0"/>
              </a:rPr>
              <a:t>(</a:t>
            </a:r>
            <a:r>
              <a:rPr lang="en-GB" sz="2100" dirty="0">
                <a:solidFill>
                  <a:srgbClr val="0000FF"/>
                </a:solidFill>
                <a:effectLst>
                  <a:glow rad="254000">
                    <a:srgbClr val="FFFF00">
                      <a:alpha val="40000"/>
                    </a:srgbClr>
                  </a:glow>
                </a:effectLst>
                <a:latin typeface="Consolas" panose="020B0609020204030204" pitchFamily="49" charset="0"/>
              </a:rPr>
              <a:t>void</a:t>
            </a:r>
            <a:r>
              <a:rPr lang="en-GB" sz="2100" dirty="0" smtClean="0">
                <a:solidFill>
                  <a:srgbClr val="000000"/>
                </a:solidFill>
                <a:effectLst>
                  <a:glow rad="254000">
                    <a:srgbClr val="FFFF00">
                      <a:alpha val="40000"/>
                    </a:srgbClr>
                  </a:glow>
                </a:effectLst>
                <a:latin typeface="Consolas" panose="020B0609020204030204" pitchFamily="49" charset="0"/>
              </a:rPr>
              <a:t>))</a:t>
            </a:r>
            <a:endParaRPr lang="en-GB" sz="2100" dirty="0">
              <a:solidFill>
                <a:srgbClr val="000000"/>
              </a:solidFill>
              <a:effectLst/>
              <a:latin typeface="Consolas" panose="020B0609020204030204" pitchFamily="49" charset="0"/>
            </a:endParaRPr>
          </a:p>
          <a:p>
            <a:pPr marL="0" indent="0" defTabSz="360000">
              <a:lnSpc>
                <a:spcPct val="107000"/>
              </a:lnSpc>
              <a:buNone/>
            </a:pPr>
            <a:r>
              <a:rPr lang="nl-BE" sz="2000" dirty="0">
                <a:solidFill>
                  <a:srgbClr val="0000FF"/>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	</a:t>
            </a:r>
            <a:r>
              <a:rPr lang="en-GB" sz="2000" dirty="0">
                <a:solidFill>
                  <a:srgbClr val="000000"/>
                </a:solidFill>
                <a:latin typeface="Consolas" panose="020B0609020204030204" pitchFamily="49" charset="0"/>
              </a:rPr>
              <a:t> std::cout &lt;&lt; </a:t>
            </a:r>
            <a:r>
              <a:rPr lang="en-GB" sz="2000" dirty="0" smtClean="0">
                <a:solidFill>
                  <a:srgbClr val="A31515"/>
                </a:solidFill>
                <a:latin typeface="Consolas" panose="020B0609020204030204" pitchFamily="49" charset="0"/>
              </a:rPr>
              <a:t>"Nothing? 7,5 million years wasted..."</a:t>
            </a:r>
            <a:r>
              <a:rPr lang="en-GB" sz="2000" dirty="0" smtClean="0">
                <a:latin typeface="Consolas" panose="020B0609020204030204" pitchFamily="49" charset="0"/>
              </a:rPr>
              <a:t>;</a:t>
            </a:r>
            <a:endParaRPr lang="en-GB" sz="2000" dirty="0" smtClean="0">
              <a:effectLst/>
              <a:latin typeface="Consolas" panose="020B0609020204030204" pitchFamily="49" charset="0"/>
            </a:endParaRPr>
          </a:p>
          <a:p>
            <a:pPr marL="0" indent="0" defTabSz="360000">
              <a:lnSpc>
                <a:spcPct val="107000"/>
              </a:lnSpc>
              <a:buNone/>
            </a:pPr>
            <a:r>
              <a:rPr lang="en-GB" sz="2000" dirty="0" smtClean="0">
                <a:solidFill>
                  <a:srgbClr val="0000FF"/>
                </a:solidFill>
                <a:effectLst/>
                <a:latin typeface="Consolas" panose="020B0609020204030204" pitchFamily="49" charset="0"/>
              </a:rPr>
              <a:t>	else if</a:t>
            </a:r>
            <a:r>
              <a:rPr lang="en-GB" sz="2000" dirty="0" smtClean="0">
                <a:solidFill>
                  <a:srgbClr val="000000"/>
                </a:solidFill>
                <a:effectLst/>
                <a:latin typeface="Consolas" panose="020B0609020204030204" pitchFamily="49" charset="0"/>
              </a:rPr>
              <a:t> ((</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a:t>
            </a:r>
            <a:r>
              <a:rPr lang="nl-BE" sz="2000" dirty="0" smtClean="0">
                <a:solidFill>
                  <a:srgbClr val="000000"/>
                </a:solidFill>
                <a:effectLst/>
                <a:latin typeface="Consolas" panose="020B0609020204030204" pitchFamily="49" charset="0"/>
              </a:rPr>
              <a:t>i = </a:t>
            </a:r>
            <a:r>
              <a:rPr lang="nl-BE" sz="2000" dirty="0">
                <a:solidFill>
                  <a:srgbClr val="000000"/>
                </a:solidFill>
                <a:latin typeface="Consolas" panose="020B0609020204030204" pitchFamily="49" charset="0"/>
              </a:rPr>
              <a:t>std::any_cast&lt;</a:t>
            </a:r>
            <a:r>
              <a:rPr lang="en-GB" sz="2000" dirty="0">
                <a:solidFill>
                  <a:srgbClr val="0000FF"/>
                </a:solidFill>
                <a:latin typeface="Consolas" panose="020B0609020204030204" pitchFamily="49" charset="0"/>
              </a:rPr>
              <a:t>i</a:t>
            </a:r>
            <a:r>
              <a:rPr lang="nl-BE" sz="2000" dirty="0">
                <a:solidFill>
                  <a:srgbClr val="0000FF"/>
                </a:solidFill>
                <a:latin typeface="Consolas" panose="020B0609020204030204" pitchFamily="49" charset="0"/>
              </a:rPr>
              <a:t>nt</a:t>
            </a:r>
            <a:r>
              <a:rPr lang="nl-BE" sz="2000" dirty="0">
                <a:solidFill>
                  <a:srgbClr val="000000"/>
                </a:solidFill>
                <a:latin typeface="Consolas" panose="020B0609020204030204" pitchFamily="49" charset="0"/>
              </a:rPr>
              <a:t>&gt;(found</a:t>
            </a:r>
            <a:r>
              <a:rPr lang="nl-BE" sz="2000" dirty="0" smtClean="0">
                <a:solidFill>
                  <a:srgbClr val="000000"/>
                </a:solidFill>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std::cout &lt;&lt; </a:t>
            </a:r>
            <a:r>
              <a:rPr lang="en-GB" sz="2000" dirty="0">
                <a:solidFill>
                  <a:srgbClr val="A31515"/>
                </a:solidFill>
                <a:effectLst/>
                <a:latin typeface="Consolas" panose="020B0609020204030204" pitchFamily="49" charset="0"/>
              </a:rPr>
              <a:t>"It’s </a:t>
            </a:r>
            <a:r>
              <a:rPr lang="en-GB" sz="2000" dirty="0" smtClean="0">
                <a:solidFill>
                  <a:srgbClr val="A31515"/>
                </a:solidFill>
                <a:effectLst/>
                <a:latin typeface="Consolas" panose="020B0609020204030204" pitchFamily="49" charset="0"/>
              </a:rPr>
              <a:t>number </a:t>
            </a:r>
            <a:r>
              <a:rPr lang="en-GB" sz="2000" dirty="0">
                <a:solidFill>
                  <a:srgbClr val="A31515"/>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&lt;&lt; *i;</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effectLst/>
                <a:latin typeface="Consolas" panose="020B0609020204030204" pitchFamily="49" charset="0"/>
              </a:rPr>
              <a:t>	</a:t>
            </a:r>
            <a:r>
              <a:rPr lang="nl-BE" sz="2000" dirty="0" smtClean="0">
                <a:solidFill>
                  <a:srgbClr val="0000FF"/>
                </a:solidFill>
                <a:effectLst/>
                <a:latin typeface="Consolas" panose="020B0609020204030204" pitchFamily="49" charset="0"/>
              </a:rPr>
              <a:t>else </a:t>
            </a:r>
            <a:r>
              <a:rPr lang="en-GB" sz="2000" dirty="0">
                <a:solidFill>
                  <a:srgbClr val="0000FF"/>
                </a:solidFill>
                <a:effectLst/>
                <a:latin typeface="Consolas" panose="020B0609020204030204" pitchFamily="49" charset="0"/>
              </a:rPr>
              <a:t>if</a:t>
            </a:r>
            <a:r>
              <a:rPr lang="en-GB" sz="2000" dirty="0">
                <a:solidFill>
                  <a:srgbClr val="000000"/>
                </a:solidFill>
                <a:effectLst/>
                <a:latin typeface="Consolas" panose="020B0609020204030204" pitchFamily="49" charset="0"/>
              </a:rPr>
              <a:t> </a:t>
            </a:r>
            <a:r>
              <a:rPr lang="en-GB" sz="2000" dirty="0" smtClean="0">
                <a:solidFill>
                  <a:srgbClr val="000000"/>
                </a:solidFill>
                <a:effectLst/>
                <a:latin typeface="Consolas" panose="020B0609020204030204" pitchFamily="49" charset="0"/>
              </a:rPr>
              <a:t>((</a:t>
            </a:r>
            <a:r>
              <a:rPr lang="en-GB" sz="2000" dirty="0">
                <a:solidFill>
                  <a:srgbClr val="0000FF"/>
                </a:solidFill>
                <a:effectLst/>
                <a:latin typeface="Consolas" panose="020B0609020204030204" pitchFamily="49" charset="0"/>
              </a:rPr>
              <a:t>auto</a:t>
            </a:r>
            <a:r>
              <a:rPr lang="en-GB" sz="2000" dirty="0" smtClean="0">
                <a:solidFill>
                  <a:srgbClr val="000000"/>
                </a:solidFill>
                <a:effectLst/>
                <a:latin typeface="Consolas" panose="020B0609020204030204" pitchFamily="49" charset="0"/>
              </a:rPr>
              <a:t> b = </a:t>
            </a:r>
            <a:r>
              <a:rPr lang="nl-BE" sz="2000" dirty="0">
                <a:solidFill>
                  <a:srgbClr val="000000"/>
                </a:solidFill>
                <a:latin typeface="Consolas" panose="020B0609020204030204" pitchFamily="49" charset="0"/>
              </a:rPr>
              <a:t>std::any_cast&lt;</a:t>
            </a:r>
            <a:r>
              <a:rPr lang="nl-BE" sz="2000" dirty="0">
                <a:solidFill>
                  <a:srgbClr val="2B91AF"/>
                </a:solidFill>
                <a:latin typeface="Consolas" panose="020B0609020204030204" pitchFamily="49" charset="0"/>
              </a:rPr>
              <a:t>Beverage</a:t>
            </a:r>
            <a:r>
              <a:rPr lang="nl-BE" sz="2000" dirty="0">
                <a:solidFill>
                  <a:srgbClr val="000000"/>
                </a:solidFill>
                <a:latin typeface="Consolas" panose="020B0609020204030204" pitchFamily="49" charset="0"/>
              </a:rPr>
              <a:t>&gt;(found</a:t>
            </a:r>
            <a:r>
              <a:rPr lang="nl-BE" sz="2000" dirty="0" smtClean="0">
                <a:solidFill>
                  <a:srgbClr val="000000"/>
                </a:solidFill>
                <a:latin typeface="Consolas" panose="020B0609020204030204" pitchFamily="49" charset="0"/>
              </a:rPr>
              <a:t>)</a:t>
            </a:r>
            <a:r>
              <a:rPr lang="en-GB"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 		std::cout &lt;&lt; </a:t>
            </a:r>
            <a:r>
              <a:rPr lang="en-GB" sz="2000" dirty="0" smtClean="0">
                <a:solidFill>
                  <a:srgbClr val="A31515"/>
                </a:solidFill>
                <a:effectLst/>
                <a:latin typeface="Consolas" panose="020B0609020204030204" pitchFamily="49" charset="0"/>
              </a:rPr>
              <a:t>"Let’s all drink " </a:t>
            </a:r>
            <a:r>
              <a:rPr lang="en-GB" sz="2000" dirty="0" smtClean="0">
                <a:solidFill>
                  <a:srgbClr val="000000"/>
                </a:solidFill>
                <a:effectLst/>
                <a:latin typeface="Consolas" panose="020B0609020204030204" pitchFamily="49" charset="0"/>
              </a:rPr>
              <a:t>&lt;&lt; *b;</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a:solidFill>
                  <a:srgbClr val="0000FF"/>
                </a:solidFill>
                <a:effectLst/>
                <a:latin typeface="Consolas" panose="020B0609020204030204" pitchFamily="49" charset="0"/>
              </a:rPr>
              <a:t>else</a:t>
            </a:r>
          </a:p>
          <a:p>
            <a:pPr marL="0" indent="0" defTabSz="360000">
              <a:lnSpc>
                <a:spcPct val="107000"/>
              </a:lnSpc>
              <a:buNone/>
            </a:pPr>
            <a:r>
              <a:rPr lang="nl-BE"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std::cout &lt;&lt; </a:t>
            </a:r>
            <a:r>
              <a:rPr lang="nl-BE" sz="2000" dirty="0" smtClean="0">
                <a:solidFill>
                  <a:srgbClr val="A31515"/>
                </a:solidFill>
                <a:effectLst/>
                <a:latin typeface="Consolas" panose="020B0609020204030204" pitchFamily="49" charset="0"/>
              </a:rPr>
              <a:t>"It’s </a:t>
            </a:r>
            <a:r>
              <a:rPr lang="nl-BE" sz="2000" dirty="0">
                <a:solidFill>
                  <a:srgbClr val="A31515"/>
                </a:solidFill>
                <a:effectLst/>
                <a:latin typeface="Consolas" panose="020B0609020204030204" pitchFamily="49" charset="0"/>
              </a:rPr>
              <a:t>something else</a:t>
            </a:r>
            <a:r>
              <a:rPr lang="nl-BE" sz="2000" dirty="0" smtClean="0">
                <a:solidFill>
                  <a:srgbClr val="A31515"/>
                </a:solidFill>
                <a:effectLst/>
                <a:latin typeface="Consolas" panose="020B0609020204030204" pitchFamily="49" charset="0"/>
              </a:rPr>
              <a:t>. " </a:t>
            </a:r>
          </a:p>
          <a:p>
            <a:pPr marL="0" indent="0" defTabSz="360000">
              <a:lnSpc>
                <a:spcPct val="107000"/>
              </a:lnSpc>
              <a:buNone/>
            </a:pPr>
            <a:r>
              <a:rPr lang="nl-BE" sz="2000" dirty="0" smtClean="0">
                <a:solidFill>
                  <a:srgbClr val="A31515"/>
                </a:solidFill>
                <a:effectLst/>
                <a:latin typeface="Consolas" panose="020B0609020204030204" pitchFamily="49" charset="0"/>
              </a:rPr>
              <a:t>               </a:t>
            </a:r>
            <a:r>
              <a:rPr lang="nl-BE" sz="2000" dirty="0" smtClean="0">
                <a:effectLst/>
                <a:latin typeface="Consolas" panose="020B0609020204030204" pitchFamily="49" charset="0"/>
              </a:rPr>
              <a:t>&lt;&lt;</a:t>
            </a:r>
            <a:r>
              <a:rPr lang="nl-BE" sz="2000" dirty="0" smtClean="0">
                <a:solidFill>
                  <a:srgbClr val="A31515"/>
                </a:solidFill>
                <a:effectLst/>
                <a:latin typeface="Consolas" panose="020B0609020204030204" pitchFamily="49" charset="0"/>
              </a:rPr>
              <a:t> "If </a:t>
            </a:r>
            <a:r>
              <a:rPr lang="nl-BE" sz="2000" dirty="0">
                <a:solidFill>
                  <a:srgbClr val="A31515"/>
                </a:solidFill>
                <a:effectLst/>
                <a:latin typeface="Consolas" panose="020B0609020204030204" pitchFamily="49" charset="0"/>
              </a:rPr>
              <a:t>only we knew the question..."</a:t>
            </a:r>
            <a:r>
              <a:rPr lang="nl-BE"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nl-BE" sz="2000" dirty="0" smtClean="0">
                <a:solidFill>
                  <a:srgbClr val="000000"/>
                </a:solidFill>
                <a:effectLst/>
                <a:latin typeface="Consolas" panose="020B0609020204030204" pitchFamily="49" charset="0"/>
              </a:rPr>
              <a: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&lt;any&gt;</a:t>
            </a:r>
            <a:endParaRPr lang="en-GB" dirty="0">
              <a:solidFill>
                <a:schemeClr val="accent1">
                  <a:lumMod val="75000"/>
                </a:schemeClr>
              </a:solidFill>
            </a:endParaRPr>
          </a:p>
        </p:txBody>
      </p:sp>
    </p:spTree>
    <p:extLst>
      <p:ext uri="{BB962C8B-B14F-4D97-AF65-F5344CB8AC3E}">
        <p14:creationId xmlns:p14="http://schemas.microsoft.com/office/powerpoint/2010/main" val="2400139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Type Traits</a:t>
            </a:r>
            <a:endParaRPr lang="nl-BE" dirty="0"/>
          </a:p>
        </p:txBody>
      </p:sp>
    </p:spTree>
    <p:extLst>
      <p:ext uri="{BB962C8B-B14F-4D97-AF65-F5344CB8AC3E}">
        <p14:creationId xmlns:p14="http://schemas.microsoft.com/office/powerpoint/2010/main" val="1773450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500" dirty="0" smtClean="0"/>
              <a:t>New Type Traits (1)</a:t>
            </a:r>
            <a:endParaRPr lang="nl-BE" sz="3500" dirty="0"/>
          </a:p>
        </p:txBody>
      </p:sp>
      <p:sp>
        <p:nvSpPr>
          <p:cNvPr id="4" name="Content Placeholder 3"/>
          <p:cNvSpPr>
            <a:spLocks noGrp="1"/>
          </p:cNvSpPr>
          <p:nvPr>
            <p:ph idx="1"/>
          </p:nvPr>
        </p:nvSpPr>
        <p:spPr/>
        <p:txBody>
          <a:bodyPr>
            <a:normAutofit lnSpcReduction="10000"/>
          </a:bodyPr>
          <a:lstStyle/>
          <a:p>
            <a:r>
              <a:rPr lang="nl-BE" sz="2600" dirty="0" smtClean="0">
                <a:latin typeface="Consolas" panose="020B0609020204030204" pitchFamily="49" charset="0"/>
              </a:rPr>
              <a:t>std::conjunction&lt;Bs...&gt;</a:t>
            </a:r>
            <a:r>
              <a:rPr lang="nl-BE" dirty="0" smtClean="0"/>
              <a:t>, </a:t>
            </a:r>
            <a:r>
              <a:rPr lang="nl-BE" sz="2600" dirty="0" smtClean="0">
                <a:latin typeface="Consolas" panose="020B0609020204030204" pitchFamily="49" charset="0"/>
              </a:rPr>
              <a:t>disjunction&lt;Bs...&gt;</a:t>
            </a:r>
            <a:r>
              <a:rPr lang="nl-BE" dirty="0" smtClean="0"/>
              <a:t>,</a:t>
            </a:r>
            <a:r>
              <a:rPr lang="nl-BE" sz="2600" dirty="0" smtClean="0"/>
              <a:t> </a:t>
            </a:r>
            <a:r>
              <a:rPr lang="nl-BE" sz="2600" dirty="0" smtClean="0">
                <a:latin typeface="Consolas" panose="020B0609020204030204" pitchFamily="49" charset="0"/>
              </a:rPr>
              <a:t>negation&lt;B&gt;</a:t>
            </a:r>
          </a:p>
          <a:p>
            <a:endParaRPr lang="nl-BE" sz="1400" dirty="0" smtClean="0">
              <a:latin typeface="Consolas" panose="020B0609020204030204" pitchFamily="49" charset="0"/>
            </a:endParaRPr>
          </a:p>
          <a:p>
            <a:r>
              <a:rPr lang="nl-BE" sz="2600" dirty="0" smtClean="0">
                <a:latin typeface="Consolas" panose="020B0609020204030204" pitchFamily="49" charset="0"/>
              </a:rPr>
              <a:t>std::bool_constant&lt;B&gt;</a:t>
            </a:r>
          </a:p>
          <a:p>
            <a:pPr lvl="1"/>
            <a:r>
              <a:rPr lang="nl-BE" dirty="0" smtClean="0"/>
              <a:t>Instead of </a:t>
            </a:r>
            <a:r>
              <a:rPr lang="nl-BE" sz="2400" dirty="0" smtClean="0">
                <a:latin typeface="Consolas" panose="020B0609020204030204" pitchFamily="49" charset="0"/>
              </a:rPr>
              <a:t>std::integral_constant&lt;bool, B&gt;</a:t>
            </a:r>
          </a:p>
          <a:p>
            <a:pPr marL="411480" lvl="1" indent="0">
              <a:buNone/>
            </a:pPr>
            <a:endParaRPr lang="nl-BE" sz="1400" dirty="0" smtClean="0">
              <a:latin typeface="Consolas" panose="020B0609020204030204" pitchFamily="49" charset="0"/>
            </a:endParaRPr>
          </a:p>
          <a:p>
            <a:r>
              <a:rPr lang="nl-BE" sz="2600" dirty="0" smtClean="0">
                <a:latin typeface="Consolas" panose="020B0609020204030204" pitchFamily="49" charset="0"/>
              </a:rPr>
              <a:t>std</a:t>
            </a:r>
            <a:r>
              <a:rPr lang="nl-BE" sz="2600" dirty="0">
                <a:latin typeface="Consolas" panose="020B0609020204030204" pitchFamily="49" charset="0"/>
              </a:rPr>
              <a:t>::has_unique_object_representations&lt;T</a:t>
            </a:r>
            <a:r>
              <a:rPr lang="nl-BE" sz="2600" dirty="0" smtClean="0">
                <a:latin typeface="Consolas" panose="020B0609020204030204" pitchFamily="49" charset="0"/>
              </a:rPr>
              <a:t>&gt;</a:t>
            </a:r>
          </a:p>
          <a:p>
            <a:pPr lvl="1"/>
            <a:r>
              <a:rPr lang="nl-BE" dirty="0" smtClean="0"/>
              <a:t>D</a:t>
            </a:r>
            <a:r>
              <a:rPr lang="en-US" dirty="0" smtClean="0"/>
              <a:t>etermine whether an </a:t>
            </a:r>
            <a:r>
              <a:rPr lang="en-US" dirty="0"/>
              <a:t>object </a:t>
            </a:r>
            <a:r>
              <a:rPr lang="en-US" dirty="0" smtClean="0"/>
              <a:t>can </a:t>
            </a:r>
            <a:r>
              <a:rPr lang="en-US" dirty="0"/>
              <a:t>be hashed by hashing its </a:t>
            </a:r>
            <a:r>
              <a:rPr lang="en-US" dirty="0" smtClean="0"/>
              <a:t>representation as a sequence of bytes</a:t>
            </a:r>
          </a:p>
          <a:p>
            <a:endParaRPr lang="en-US" sz="1400" dirty="0" smtClean="0"/>
          </a:p>
          <a:p>
            <a:r>
              <a:rPr lang="nl-BE" sz="2600" dirty="0" smtClean="0">
                <a:latin typeface="Consolas" panose="020B0609020204030204" pitchFamily="49" charset="0"/>
              </a:rPr>
              <a:t>std::</a:t>
            </a:r>
            <a:r>
              <a:rPr lang="nl-BE" sz="2600" i="1" dirty="0" smtClean="0">
                <a:latin typeface="Consolas" panose="020B0609020204030204" pitchFamily="49" charset="0"/>
              </a:rPr>
              <a:t>trait</a:t>
            </a:r>
            <a:r>
              <a:rPr lang="nl-BE" sz="2600" dirty="0" smtClean="0">
                <a:latin typeface="Consolas" panose="020B0609020204030204" pitchFamily="49" charset="0"/>
              </a:rPr>
              <a:t>_v&lt;T&gt; </a:t>
            </a:r>
          </a:p>
          <a:p>
            <a:pPr lvl="1"/>
            <a:r>
              <a:rPr lang="nl-BE" dirty="0"/>
              <a:t>Instead of </a:t>
            </a:r>
            <a:r>
              <a:rPr lang="nl-BE" sz="2400" dirty="0" smtClean="0">
                <a:latin typeface="Consolas" panose="020B0609020204030204" pitchFamily="49" charset="0"/>
              </a:rPr>
              <a:t>std::</a:t>
            </a:r>
            <a:r>
              <a:rPr lang="nl-BE" sz="2400" i="1" dirty="0" smtClean="0">
                <a:latin typeface="Consolas" panose="020B0609020204030204" pitchFamily="49" charset="0"/>
              </a:rPr>
              <a:t>trait</a:t>
            </a:r>
            <a:r>
              <a:rPr lang="nl-BE" sz="2400" dirty="0" smtClean="0">
                <a:latin typeface="Consolas" panose="020B0609020204030204" pitchFamily="49" charset="0"/>
              </a:rPr>
              <a:t>&lt;T&gt;::value</a:t>
            </a:r>
            <a:endParaRPr lang="nl-BE" sz="2400" dirty="0" smtClean="0"/>
          </a:p>
          <a:p>
            <a:pPr lvl="1"/>
            <a:r>
              <a:rPr lang="nl-BE" dirty="0" smtClean="0"/>
              <a:t>E.g. </a:t>
            </a:r>
            <a:r>
              <a:rPr lang="nl-BE" sz="2400" dirty="0" smtClean="0">
                <a:latin typeface="Consolas" panose="020B0609020204030204" pitchFamily="49" charset="0"/>
              </a:rPr>
              <a:t>std::is_integral_v&lt;T&gt;</a:t>
            </a:r>
            <a:r>
              <a:rPr lang="nl-BE" dirty="0" smtClean="0"/>
              <a:t>, </a:t>
            </a:r>
            <a:r>
              <a:rPr lang="nl-BE" sz="2400" dirty="0" smtClean="0">
                <a:latin typeface="Consolas" panose="020B0609020204030204" pitchFamily="49" charset="0"/>
              </a:rPr>
              <a:t>negation_v&lt;B&gt;</a:t>
            </a:r>
            <a:r>
              <a:rPr lang="nl-BE" sz="2400" dirty="0"/>
              <a:t>, </a:t>
            </a:r>
            <a:r>
              <a:rPr lang="nl-BE" sz="2400" dirty="0" smtClean="0"/>
              <a:t>...</a:t>
            </a:r>
            <a:endParaRPr lang="nl-BE" sz="2400" dirty="0">
              <a:latin typeface="Consolas" panose="020B0609020204030204" pitchFamily="49" charset="0"/>
            </a:endParaRP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293072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6" name="Content Placeholder 3"/>
          <p:cNvSpPr txBox="1">
            <a:spLocks/>
          </p:cNvSpPr>
          <p:nvPr/>
        </p:nvSpPr>
        <p:spPr>
          <a:xfrm>
            <a:off x="457200" y="3501008"/>
            <a:ext cx="8229600" cy="307352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nl-BE" dirty="0" smtClean="0"/>
              <a:t>Map any sequence of types to </a:t>
            </a:r>
            <a:r>
              <a:rPr lang="nl-BE" sz="2600" dirty="0" smtClean="0">
                <a:solidFill>
                  <a:srgbClr val="0000FF"/>
                </a:solidFill>
                <a:latin typeface="Consolas" panose="020B0609020204030204" pitchFamily="49" charset="0"/>
                <a:ea typeface="+mj-ea"/>
                <a:cs typeface="+mj-cs"/>
              </a:rPr>
              <a:t>void</a:t>
            </a:r>
          </a:p>
          <a:p>
            <a:r>
              <a:rPr lang="nl-BE" dirty="0" smtClean="0">
                <a:ea typeface="+mj-ea"/>
                <a:cs typeface="+mj-cs"/>
              </a:rPr>
              <a:t>Building block in SFINAE idiom for detecting validity of expressions</a:t>
            </a:r>
          </a:p>
          <a:p>
            <a:endParaRPr lang="nl-BE" sz="2600" dirty="0" smtClean="0">
              <a:solidFill>
                <a:srgbClr val="0000FF"/>
              </a:solidFill>
              <a:latin typeface="Consolas" panose="020B0609020204030204" pitchFamily="49" charset="0"/>
              <a:ea typeface="+mj-ea"/>
              <a:cs typeface="+mj-cs"/>
            </a:endParaRPr>
          </a:p>
          <a:p>
            <a:r>
              <a:rPr lang="en-US" dirty="0" smtClean="0">
                <a:ea typeface="+mj-ea"/>
                <a:cs typeface="+mj-cs"/>
              </a:rPr>
              <a:t>“</a:t>
            </a:r>
            <a:r>
              <a:rPr lang="en-US" dirty="0">
                <a:ea typeface="+mj-ea"/>
                <a:cs typeface="+mj-cs"/>
              </a:rPr>
              <a:t>Trivial yet exceedingly useful”</a:t>
            </a:r>
          </a:p>
          <a:p>
            <a:r>
              <a:rPr lang="en-US" dirty="0">
                <a:ea typeface="+mj-ea"/>
                <a:cs typeface="+mj-cs"/>
              </a:rPr>
              <a:t>“So clever that I’d like to see it proposed”</a:t>
            </a:r>
          </a:p>
          <a:p>
            <a:endParaRPr lang="nl-BE" sz="2600" dirty="0">
              <a:solidFill>
                <a:srgbClr val="0000FF"/>
              </a:solidFill>
              <a:latin typeface="Consolas" panose="020B0609020204030204" pitchFamily="49" charset="0"/>
              <a:ea typeface="+mj-ea"/>
              <a:cs typeface="+mj-cs"/>
            </a:endParaRPr>
          </a:p>
        </p:txBody>
      </p:sp>
      <p:sp>
        <p:nvSpPr>
          <p:cNvPr id="8" name="Content Placeholder 2"/>
          <p:cNvSpPr>
            <a:spLocks noGrp="1"/>
          </p:cNvSpPr>
          <p:nvPr>
            <p:ph idx="1"/>
          </p:nvPr>
        </p:nvSpPr>
        <p:spPr>
          <a:xfrm>
            <a:off x="457200" y="1655743"/>
            <a:ext cx="8229600" cy="1656184"/>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FF"/>
                </a:solidFill>
                <a:latin typeface="Consolas" panose="020B0609020204030204" pitchFamily="49" charset="0"/>
              </a:rPr>
              <a:t>namespace</a:t>
            </a:r>
            <a:r>
              <a:rPr lang="en-US" sz="2000" dirty="0" smtClean="0">
                <a:latin typeface="Consolas" panose="020B0609020204030204" pitchFamily="49" charset="0"/>
              </a:rPr>
              <a:t> std {</a:t>
            </a:r>
          </a:p>
          <a:p>
            <a:pPr marL="0" indent="0" defTabSz="360000">
              <a:lnSpc>
                <a:spcPct val="107000"/>
              </a:lnSpc>
              <a:buNone/>
            </a:pPr>
            <a:r>
              <a:rPr lang="en-US" sz="2000" dirty="0" smtClean="0">
                <a:solidFill>
                  <a:srgbClr val="0000FF"/>
                </a:solidFill>
                <a:latin typeface="Consolas" panose="020B0609020204030204" pitchFamily="49" charset="0"/>
              </a:rPr>
              <a:t>	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typename</a:t>
            </a:r>
            <a:r>
              <a:rPr lang="en-US" sz="2000" dirty="0" smtClean="0">
                <a:solidFill>
                  <a:srgbClr val="000000"/>
                </a:solidFill>
                <a:latin typeface="Consolas" panose="020B0609020204030204" pitchFamily="49" charset="0"/>
              </a:rPr>
              <a:t> ...&gt; </a:t>
            </a:r>
            <a:r>
              <a:rPr lang="en-US" sz="2000" dirty="0">
                <a:solidFill>
                  <a:srgbClr val="0000FF"/>
                </a:solidFill>
                <a:latin typeface="Consolas" panose="020B0609020204030204" pitchFamily="49" charset="0"/>
              </a:rPr>
              <a:t>using</a:t>
            </a:r>
            <a:r>
              <a:rPr lang="en-US" sz="2000" dirty="0">
                <a:solidFill>
                  <a:srgbClr val="000000"/>
                </a:solidFill>
                <a:latin typeface="Consolas" panose="020B0609020204030204" pitchFamily="49" charset="0"/>
              </a:rPr>
              <a:t> void_t = </a:t>
            </a:r>
            <a:r>
              <a:rPr lang="en-US" sz="2000" dirty="0">
                <a:solidFill>
                  <a:srgbClr val="0000FF"/>
                </a:solidFill>
                <a:latin typeface="Consolas" panose="020B0609020204030204" pitchFamily="49" charset="0"/>
              </a:rPr>
              <a:t>void</a:t>
            </a:r>
            <a:r>
              <a:rPr lang="en-US" sz="2000" dirty="0" smtClean="0">
                <a:solidFill>
                  <a:srgbClr val="000000"/>
                </a:solidFill>
                <a:latin typeface="Consolas" panose="020B0609020204030204" pitchFamily="49" charset="0"/>
              </a:rPr>
              <a:t>;</a:t>
            </a:r>
          </a:p>
          <a:p>
            <a:pPr marL="0" indent="0" defTabSz="360000">
              <a:lnSpc>
                <a:spcPct val="107000"/>
              </a:lnSpc>
              <a:buNone/>
            </a:pPr>
            <a:r>
              <a:rPr lang="en-US" sz="2000" dirty="0" smtClean="0">
                <a:solidFill>
                  <a:srgbClr val="000000"/>
                </a:solidFill>
                <a:latin typeface="Consolas" panose="020B0609020204030204" pitchFamily="49" charset="0"/>
              </a:rPr>
              <a:t>}</a:t>
            </a:r>
          </a:p>
        </p:txBody>
      </p:sp>
      <p:pic>
        <p:nvPicPr>
          <p:cNvPr id="1034" name="Picture 10" descr="skip backward icon">
            <a:hlinkClick r:id="rId3" action="ppaction://hlinksldjump" tooltip="Skip..."/>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8244408" y="6118423"/>
            <a:ext cx="673787" cy="6737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343519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100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strVal val="#ppt_w*0.70"/>
                                          </p:val>
                                        </p:tav>
                                        <p:tav tm="100000">
                                          <p:val>
                                            <p:strVal val="#ppt_w"/>
                                          </p:val>
                                        </p:tav>
                                      </p:tavLst>
                                    </p:anim>
                                    <p:anim calcmode="lin" valueType="num">
                                      <p:cBhvr>
                                        <p:cTn id="8" dur="1000" fill="hold"/>
                                        <p:tgtEl>
                                          <p:spTgt spid="1034"/>
                                        </p:tgtEl>
                                        <p:attrNameLst>
                                          <p:attrName>ppt_h</p:attrName>
                                        </p:attrNameLst>
                                      </p:cBhvr>
                                      <p:tavLst>
                                        <p:tav tm="0">
                                          <p:val>
                                            <p:strVal val="#ppt_h"/>
                                          </p:val>
                                        </p:tav>
                                        <p:tav tm="100000">
                                          <p:val>
                                            <p:strVal val="#ppt_h"/>
                                          </p:val>
                                        </p:tav>
                                      </p:tavLst>
                                    </p:anim>
                                    <p:animEffect transition="in" filter="fade">
                                      <p:cBhvr>
                                        <p:cTn id="9"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class</a:t>
            </a:r>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void</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000000"/>
                </a:solidFill>
                <a:latin typeface="Consolas" panose="020B0609020204030204" pitchFamily="49" charset="0"/>
              </a:rPr>
              <a:t>::</a:t>
            </a:r>
            <a:r>
              <a:rPr lang="en-US" sz="2000" dirty="0" smtClean="0">
                <a:solidFill>
                  <a:srgbClr val="2B91AF"/>
                </a:solidFill>
                <a:latin typeface="Consolas" panose="020B0609020204030204" pitchFamily="49" charset="0"/>
              </a:rPr>
              <a:t>void_t</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2B91AF"/>
                </a:solidFill>
                <a:latin typeface="Consolas" panose="020B0609020204030204" pitchFamily="49" charset="0"/>
              </a:rPr>
              <a:t>vector</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smtClean="0">
                <a:latin typeface="Consolas" panose="020B0609020204030204" pitchFamily="49" charset="0"/>
              </a:rPr>
              <a:t>&gt;&gt;()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754478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class</a:t>
            </a:r>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void</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000000"/>
                </a:solidFill>
                <a:latin typeface="Consolas" panose="020B0609020204030204" pitchFamily="49" charset="0"/>
              </a:rPr>
              <a:t>::</a:t>
            </a:r>
            <a:r>
              <a:rPr lang="en-US" sz="2000" dirty="0" smtClean="0">
                <a:solidFill>
                  <a:srgbClr val="2B91AF"/>
                </a:solidFill>
                <a:latin typeface="Consolas" panose="020B0609020204030204" pitchFamily="49" charset="0"/>
              </a:rPr>
              <a:t>void_t</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glow rad="254000">
                    <a:srgbClr val="FFFF00">
                      <a:alpha val="40000"/>
                    </a:srgbClr>
                  </a:glow>
                </a:effectLst>
                <a:latin typeface="Consolas" panose="020B0609020204030204" pitchFamily="49" charset="0"/>
              </a:rPr>
              <a:t>has_value_type</a:t>
            </a:r>
            <a:r>
              <a:rPr lang="en-US" sz="2000" dirty="0" smtClean="0">
                <a:solidFill>
                  <a:schemeClr val="tx2"/>
                </a:solidFill>
                <a:effectLst>
                  <a:glow rad="254000">
                    <a:srgbClr val="FFFF00">
                      <a:alpha val="40000"/>
                    </a:srgbClr>
                  </a:glow>
                </a:effectLst>
                <a:latin typeface="Consolas" panose="020B0609020204030204" pitchFamily="49" charset="0"/>
              </a:rPr>
              <a:t>&lt;</a:t>
            </a:r>
            <a:r>
              <a:rPr lang="en-US" sz="2000" dirty="0">
                <a:solidFill>
                  <a:srgbClr val="2B91AF"/>
                </a:solidFill>
                <a:effectLst>
                  <a:glow rad="254000">
                    <a:srgbClr val="FFFF00">
                      <a:alpha val="40000"/>
                    </a:srgbClr>
                  </a:glow>
                </a:effectLst>
                <a:latin typeface="Consolas" panose="020B0609020204030204" pitchFamily="49" charset="0"/>
              </a:rPr>
              <a:t>vector</a:t>
            </a:r>
            <a:r>
              <a:rPr lang="en-US" sz="2000" dirty="0">
                <a:effectLst>
                  <a:glow rad="254000">
                    <a:srgbClr val="FFFF00">
                      <a:alpha val="40000"/>
                    </a:srgbClr>
                  </a:glow>
                </a:effectLst>
                <a:latin typeface="Consolas" panose="020B0609020204030204" pitchFamily="49" charset="0"/>
              </a:rPr>
              <a:t>&lt;</a:t>
            </a:r>
            <a:r>
              <a:rPr lang="en-US" sz="2000" dirty="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glow rad="254000">
                    <a:srgbClr val="FFFF00">
                      <a:alpha val="40000"/>
                    </a:srgbClr>
                  </a:glow>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3385920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class</a:t>
            </a:r>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void</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000000"/>
                </a:solidFill>
                <a:latin typeface="Consolas" panose="020B0609020204030204" pitchFamily="49" charset="0"/>
              </a:rPr>
              <a:t>::</a:t>
            </a:r>
            <a:r>
              <a:rPr lang="en-US" sz="2000" dirty="0" smtClean="0">
                <a:solidFill>
                  <a:srgbClr val="2B91AF"/>
                </a:solidFill>
                <a:latin typeface="Consolas" panose="020B0609020204030204" pitchFamily="49" charset="0"/>
              </a:rPr>
              <a:t>void_t</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glow rad="254000">
                    <a:srgbClr val="FFFF00">
                      <a:alpha val="40000"/>
                    </a:srgbClr>
                  </a:glow>
                </a:effectLst>
                <a:latin typeface="Consolas" panose="020B0609020204030204" pitchFamily="49" charset="0"/>
              </a:rPr>
              <a:t>has_value_type</a:t>
            </a:r>
            <a:r>
              <a:rPr lang="en-US" sz="2000" dirty="0" smtClean="0">
                <a:solidFill>
                  <a:schemeClr val="tx2"/>
                </a:solidFill>
                <a:effectLst>
                  <a:glow rad="254000">
                    <a:srgbClr val="FFFF00">
                      <a:alpha val="40000"/>
                    </a:srgbClr>
                  </a:glow>
                </a:effectLst>
                <a:latin typeface="Consolas" panose="020B0609020204030204" pitchFamily="49" charset="0"/>
              </a:rPr>
              <a:t>&lt;</a:t>
            </a:r>
            <a:r>
              <a:rPr lang="en-US" sz="2000" dirty="0">
                <a:solidFill>
                  <a:srgbClr val="2B91AF"/>
                </a:solidFill>
                <a:effectLst>
                  <a:glow rad="254000">
                    <a:srgbClr val="FFFF00">
                      <a:alpha val="40000"/>
                    </a:srgbClr>
                  </a:glow>
                </a:effectLst>
                <a:latin typeface="Consolas" panose="020B0609020204030204" pitchFamily="49" charset="0"/>
              </a:rPr>
              <a:t>vector</a:t>
            </a:r>
            <a:r>
              <a:rPr lang="en-US" sz="2000" dirty="0">
                <a:effectLst>
                  <a:glow rad="254000">
                    <a:srgbClr val="FFFF00">
                      <a:alpha val="40000"/>
                    </a:srgbClr>
                  </a:glow>
                </a:effectLst>
                <a:latin typeface="Consolas" panose="020B0609020204030204" pitchFamily="49" charset="0"/>
              </a:rPr>
              <a:t>&lt;</a:t>
            </a:r>
            <a:r>
              <a:rPr lang="en-US" sz="2000" dirty="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glow rad="254000">
                    <a:srgbClr val="FFFF00">
                      <a:alpha val="40000"/>
                    </a:srgbClr>
                  </a:glow>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8692003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class</a:t>
            </a:r>
            <a:r>
              <a:rPr lang="en-US" sz="2000" dirty="0" smtClean="0">
                <a:solidFill>
                  <a:srgbClr val="000000"/>
                </a:solidFill>
                <a:effectLst>
                  <a:glow rad="254000">
                    <a:srgbClr val="FFFF00">
                      <a:alpha val="40000"/>
                    </a:srgbClr>
                  </a:glow>
                </a:effectLst>
                <a:latin typeface="Consolas" panose="020B0609020204030204" pitchFamily="49" charset="0"/>
              </a:rPr>
              <a:t>, </a:t>
            </a:r>
            <a:r>
              <a:rPr lang="en-US" sz="2000" dirty="0">
                <a:solidFill>
                  <a:srgbClr val="0000FF"/>
                </a:solidFill>
                <a:effectLst>
                  <a:glow rad="254000">
                    <a:srgbClr val="FFFF00">
                      <a:alpha val="40000"/>
                    </a:srgbClr>
                  </a:glow>
                </a:effectLst>
                <a:latin typeface="Consolas" panose="020B0609020204030204" pitchFamily="49" charset="0"/>
              </a:rPr>
              <a:t>class</a:t>
            </a:r>
            <a:r>
              <a:rPr lang="en-US" sz="2000" dirty="0">
                <a:solidFill>
                  <a:srgbClr val="000000"/>
                </a:solidFill>
                <a:effectLst>
                  <a:glow rad="254000">
                    <a:srgbClr val="FFFF00">
                      <a:alpha val="40000"/>
                    </a:srgbClr>
                  </a:glow>
                </a:effectLst>
                <a:latin typeface="Consolas" panose="020B0609020204030204" pitchFamily="49" charset="0"/>
              </a:rPr>
              <a:t> = </a:t>
            </a:r>
            <a:r>
              <a:rPr lang="en-US" sz="2000" dirty="0">
                <a:solidFill>
                  <a:srgbClr val="0000FF"/>
                </a:solidFill>
                <a:effectLst>
                  <a:glow rad="254000">
                    <a:srgbClr val="FFFF00">
                      <a:alpha val="40000"/>
                    </a:srgbClr>
                  </a:glow>
                </a:effectLst>
                <a:latin typeface="Consolas" panose="020B0609020204030204" pitchFamily="49" charset="0"/>
              </a:rPr>
              <a:t>void</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000000"/>
                </a:solidFill>
                <a:latin typeface="Consolas" panose="020B0609020204030204" pitchFamily="49" charset="0"/>
              </a:rPr>
              <a:t>::</a:t>
            </a:r>
            <a:r>
              <a:rPr lang="en-US" sz="2000" dirty="0" smtClean="0">
                <a:solidFill>
                  <a:srgbClr val="2B91AF"/>
                </a:solidFill>
                <a:latin typeface="Consolas" panose="020B0609020204030204" pitchFamily="49" charset="0"/>
              </a:rPr>
              <a:t>void_t</a:t>
            </a:r>
            <a:r>
              <a:rPr lang="en-US" sz="2000" dirty="0" smtClean="0">
                <a:solidFill>
                  <a:srgbClr val="000000"/>
                </a:solidFill>
                <a:latin typeface="Consolas" panose="020B0609020204030204" pitchFamily="49" charset="0"/>
              </a:rPr>
              <a:t>&lt;</a:t>
            </a:r>
            <a:r>
              <a:rPr lang="en-US" sz="2000" dirty="0" smtClean="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latin typeface="Consolas" panose="020B0609020204030204" pitchFamily="49" charset="0"/>
              </a:rPr>
              <a:t>has_value_type</a:t>
            </a:r>
            <a:r>
              <a:rPr lang="en-US" sz="2000" dirty="0">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vector</a:t>
            </a:r>
            <a:r>
              <a:rPr lang="en-US" sz="2000" dirty="0" smtClean="0">
                <a:effectLst>
                  <a:glow rad="254000">
                    <a:srgbClr val="FFFF00">
                      <a:alpha val="40000"/>
                    </a:srgbClr>
                  </a:glow>
                </a:effectLst>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TextBox 4"/>
          <p:cNvSpPr txBox="1"/>
          <p:nvPr/>
        </p:nvSpPr>
        <p:spPr>
          <a:xfrm>
            <a:off x="5817473" y="1608765"/>
            <a:ext cx="314701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latin typeface="Consolas" panose="020B0609020204030204" pitchFamily="49" charset="0"/>
                <a:ea typeface="+mj-ea"/>
                <a:cs typeface="+mj-cs"/>
              </a:rPr>
              <a:t>&lt;</a:t>
            </a:r>
            <a:r>
              <a:rPr lang="nl-BE" sz="2000" dirty="0" smtClean="0">
                <a:solidFill>
                  <a:srgbClr val="2B91AF"/>
                </a:solidFill>
                <a:latin typeface="Consolas" panose="020B0609020204030204" pitchFamily="49" charset="0"/>
                <a:ea typeface="+mj-ea"/>
                <a:cs typeface="+mj-cs"/>
              </a:rPr>
              <a:t>vector</a:t>
            </a:r>
            <a:r>
              <a:rPr lang="nl-BE" sz="2000" dirty="0" smtClean="0">
                <a:solidFill>
                  <a:srgbClr val="000000"/>
                </a:solidFill>
                <a:latin typeface="Consolas" panose="020B0609020204030204" pitchFamily="49" charset="0"/>
                <a:ea typeface="+mj-ea"/>
                <a:cs typeface="+mj-cs"/>
              </a:rPr>
              <a:t>&lt;</a:t>
            </a:r>
            <a:r>
              <a:rPr lang="nl-BE" sz="2000" dirty="0" smtClean="0">
                <a:solidFill>
                  <a:srgbClr val="0000FF"/>
                </a:solidFill>
                <a:latin typeface="Consolas" panose="020B0609020204030204" pitchFamily="49" charset="0"/>
                <a:ea typeface="+mj-ea"/>
                <a:cs typeface="+mj-cs"/>
              </a:rPr>
              <a:t>int</a:t>
            </a:r>
            <a:r>
              <a:rPr lang="nl-BE" sz="2000" dirty="0" smtClean="0">
                <a:solidFill>
                  <a:srgbClr val="000000"/>
                </a:solidFill>
                <a:latin typeface="Consolas" panose="020B0609020204030204" pitchFamily="49" charset="0"/>
                <a:ea typeface="+mj-ea"/>
                <a:cs typeface="+mj-cs"/>
              </a:rPr>
              <a:t>&gt;, </a:t>
            </a:r>
            <a:r>
              <a:rPr lang="en-US" sz="2000" dirty="0" smtClean="0">
                <a:solidFill>
                  <a:srgbClr val="0000FF"/>
                </a:solidFill>
                <a:effectLst>
                  <a:glow rad="254000">
                    <a:srgbClr val="FFFF00">
                      <a:alpha val="40000"/>
                    </a:srgbClr>
                  </a:glow>
                </a:effectLst>
                <a:latin typeface="Consolas" panose="020B0609020204030204" pitchFamily="49" charset="0"/>
              </a:rPr>
              <a:t>void</a:t>
            </a:r>
            <a:r>
              <a:rPr lang="nl-BE" sz="2000" dirty="0" smtClean="0">
                <a:solidFill>
                  <a:srgbClr val="000000"/>
                </a:solidFill>
                <a:latin typeface="Consolas" panose="020B0609020204030204" pitchFamily="49" charset="0"/>
                <a:ea typeface="+mj-ea"/>
                <a:cs typeface="+mj-cs"/>
              </a:rPr>
              <a:t>&gt;</a:t>
            </a:r>
            <a:endParaRPr lang="nl-BE" sz="2000" dirty="0">
              <a:solidFill>
                <a:srgbClr val="000000"/>
              </a:solidFill>
              <a:latin typeface="Consolas" panose="020B0609020204030204" pitchFamily="49" charset="0"/>
              <a:ea typeface="+mj-ea"/>
              <a:cs typeface="+mj-cs"/>
            </a:endParaRPr>
          </a:p>
        </p:txBody>
      </p:sp>
      <p:sp>
        <p:nvSpPr>
          <p:cNvPr id="6" name="Oval 5"/>
          <p:cNvSpPr/>
          <p:nvPr/>
        </p:nvSpPr>
        <p:spPr>
          <a:xfrm>
            <a:off x="5529441" y="1556792"/>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smtClean="0"/>
              <a:t>1</a:t>
            </a:r>
            <a:endParaRPr lang="nl-BE" dirty="0"/>
          </a:p>
        </p:txBody>
      </p:sp>
      <p:sp>
        <p:nvSpPr>
          <p:cNvPr id="7" name="Rectangle 6"/>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227457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latin typeface="Consolas" panose="020B0609020204030204" pitchFamily="49" charset="0"/>
              </a:rPr>
              <a:t>template</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class</a:t>
            </a:r>
            <a:r>
              <a:rPr lang="en-US" sz="2000" dirty="0" smtClean="0">
                <a:solidFill>
                  <a:srgbClr val="000000"/>
                </a:solidFill>
                <a:latin typeface="Consolas" panose="020B0609020204030204" pitchFamily="49" charset="0"/>
              </a:rPr>
              <a:t> </a:t>
            </a:r>
            <a:r>
              <a:rPr lang="en-US" sz="2000" dirty="0">
                <a:solidFill>
                  <a:srgbClr val="2B91AF"/>
                </a:solidFill>
                <a:effectLst>
                  <a:glow rad="266700">
                    <a:srgbClr val="FFFF00">
                      <a:alpha val="40000"/>
                    </a:srgbClr>
                  </a:glow>
                </a:effectLst>
                <a:latin typeface="Consolas" panose="020B0609020204030204" pitchFamily="49" charset="0"/>
              </a:rPr>
              <a:t>T</a:t>
            </a:r>
            <a:r>
              <a:rPr lang="en-US" sz="2000" dirty="0" smtClean="0">
                <a:solidFill>
                  <a:srgbClr val="000000"/>
                </a:solidFill>
                <a:latin typeface="Consolas" panose="020B0609020204030204" pitchFamily="49" charset="0"/>
              </a:rPr>
              <a:t>&gt;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&lt;</a:t>
            </a:r>
            <a:r>
              <a:rPr lang="en-US" sz="2000" dirty="0" smtClean="0">
                <a:solidFill>
                  <a:srgbClr val="2B91AF"/>
                </a:solidFill>
                <a:effectLst>
                  <a:glow rad="266700">
                    <a:srgbClr val="FFFF00">
                      <a:alpha val="40000"/>
                    </a:srgbClr>
                  </a:glow>
                </a:effectLst>
                <a:latin typeface="Consolas" panose="020B0609020204030204" pitchFamily="49" charset="0"/>
              </a:rPr>
              <a:t>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000000"/>
                </a:solidFill>
                <a:latin typeface="Consolas" panose="020B0609020204030204" pitchFamily="49" charset="0"/>
              </a:rPr>
              <a:t>::</a:t>
            </a:r>
            <a:r>
              <a:rPr lang="en-US" sz="2000" dirty="0" smtClean="0">
                <a:solidFill>
                  <a:srgbClr val="2B91AF"/>
                </a:solidFill>
                <a:latin typeface="Consolas" panose="020B0609020204030204" pitchFamily="49" charset="0"/>
              </a:rPr>
              <a:t>void_t</a:t>
            </a:r>
            <a:r>
              <a:rPr lang="en-US" sz="2000" dirty="0" smtClean="0">
                <a:solidFill>
                  <a:srgbClr val="000000"/>
                </a:solidFill>
                <a:latin typeface="Consolas" panose="020B0609020204030204" pitchFamily="49" charset="0"/>
              </a:rPr>
              <a:t>&lt;</a:t>
            </a:r>
            <a:r>
              <a:rPr lang="en-US" sz="2000" dirty="0" smtClean="0">
                <a:solidFill>
                  <a:srgbClr val="2B91AF"/>
                </a:solidFill>
                <a:effectLst>
                  <a:glow rad="266700">
                    <a:srgbClr val="FFFF00">
                      <a:alpha val="40000"/>
                    </a:srgbClr>
                  </a:glow>
                </a:effectLst>
                <a:latin typeface="Consolas" panose="020B0609020204030204" pitchFamily="49" charset="0"/>
              </a:rPr>
              <a:t>T</a:t>
            </a:r>
            <a:r>
              <a:rPr lang="en-US" sz="2000" dirty="0" smtClean="0">
                <a:solidFill>
                  <a:srgbClr val="000000"/>
                </a:solidFill>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latin typeface="Consolas" panose="020B0609020204030204" pitchFamily="49" charset="0"/>
              </a:rPr>
              <a:t>has_value_type</a:t>
            </a:r>
            <a:r>
              <a:rPr lang="en-US" sz="2000" dirty="0">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vector</a:t>
            </a:r>
            <a:r>
              <a:rPr lang="en-US" sz="2000" dirty="0" smtClean="0">
                <a:effectLst>
                  <a:glow rad="254000">
                    <a:srgbClr val="FFFF00">
                      <a:alpha val="40000"/>
                    </a:srgbClr>
                  </a:glow>
                </a:effectLst>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TextBox 4"/>
          <p:cNvSpPr txBox="1"/>
          <p:nvPr/>
        </p:nvSpPr>
        <p:spPr>
          <a:xfrm>
            <a:off x="5817473" y="1608765"/>
            <a:ext cx="314701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latin typeface="Consolas" panose="020B0609020204030204" pitchFamily="49" charset="0"/>
                <a:ea typeface="+mj-ea"/>
                <a:cs typeface="+mj-cs"/>
              </a:rPr>
              <a:t>&lt;</a:t>
            </a:r>
            <a:r>
              <a:rPr lang="nl-BE" sz="2000" dirty="0" smtClean="0">
                <a:solidFill>
                  <a:srgbClr val="2B91AF"/>
                </a:solidFill>
                <a:latin typeface="Consolas" panose="020B0609020204030204" pitchFamily="49" charset="0"/>
                <a:ea typeface="+mj-ea"/>
                <a:cs typeface="+mj-cs"/>
              </a:rPr>
              <a:t>vector</a:t>
            </a:r>
            <a:r>
              <a:rPr lang="nl-BE" sz="2000" dirty="0" smtClean="0">
                <a:solidFill>
                  <a:srgbClr val="000000"/>
                </a:solidFill>
                <a:latin typeface="Consolas" panose="020B0609020204030204" pitchFamily="49" charset="0"/>
                <a:ea typeface="+mj-ea"/>
                <a:cs typeface="+mj-cs"/>
              </a:rPr>
              <a:t>&lt;</a:t>
            </a:r>
            <a:r>
              <a:rPr lang="nl-BE" sz="2000" dirty="0" smtClean="0">
                <a:solidFill>
                  <a:srgbClr val="0000FF"/>
                </a:solidFill>
                <a:latin typeface="Consolas" panose="020B0609020204030204" pitchFamily="49" charset="0"/>
                <a:ea typeface="+mj-ea"/>
                <a:cs typeface="+mj-cs"/>
              </a:rPr>
              <a:t>int</a:t>
            </a:r>
            <a:r>
              <a:rPr lang="nl-BE" sz="2000" dirty="0" smtClean="0">
                <a:solidFill>
                  <a:srgbClr val="000000"/>
                </a:solidFill>
                <a:latin typeface="Consolas" panose="020B0609020204030204" pitchFamily="49" charset="0"/>
                <a:ea typeface="+mj-ea"/>
                <a:cs typeface="+mj-cs"/>
              </a:rPr>
              <a:t>&gt;,</a:t>
            </a:r>
            <a:r>
              <a:rPr lang="nl-BE" sz="2000" dirty="0" smtClean="0">
                <a:solidFill>
                  <a:srgbClr val="000000"/>
                </a:solidFill>
                <a:effectLst/>
                <a:latin typeface="Consolas" panose="020B0609020204030204" pitchFamily="49" charset="0"/>
                <a:ea typeface="+mj-ea"/>
                <a:cs typeface="+mj-cs"/>
              </a:rPr>
              <a:t> </a:t>
            </a:r>
            <a:r>
              <a:rPr lang="en-US" sz="2000" dirty="0" smtClean="0">
                <a:solidFill>
                  <a:srgbClr val="0000FF"/>
                </a:solidFill>
                <a:effectLst/>
                <a:latin typeface="Consolas" panose="020B0609020204030204" pitchFamily="49" charset="0"/>
              </a:rPr>
              <a:t>void</a:t>
            </a:r>
            <a:r>
              <a:rPr lang="nl-BE" sz="2000" dirty="0" smtClean="0">
                <a:solidFill>
                  <a:srgbClr val="000000"/>
                </a:solidFill>
                <a:latin typeface="Consolas" panose="020B0609020204030204" pitchFamily="49" charset="0"/>
                <a:ea typeface="+mj-ea"/>
                <a:cs typeface="+mj-cs"/>
              </a:rPr>
              <a:t>&gt;</a:t>
            </a:r>
            <a:endParaRPr lang="nl-BE" sz="2000" dirty="0">
              <a:solidFill>
                <a:srgbClr val="000000"/>
              </a:solidFill>
              <a:latin typeface="Consolas" panose="020B0609020204030204" pitchFamily="49" charset="0"/>
              <a:ea typeface="+mj-ea"/>
              <a:cs typeface="+mj-cs"/>
            </a:endParaRPr>
          </a:p>
        </p:txBody>
      </p:sp>
      <p:sp>
        <p:nvSpPr>
          <p:cNvPr id="6" name="Oval 5"/>
          <p:cNvSpPr/>
          <p:nvPr/>
        </p:nvSpPr>
        <p:spPr>
          <a:xfrm>
            <a:off x="5529441" y="1556792"/>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smtClean="0"/>
              <a:t>1</a:t>
            </a:r>
            <a:endParaRPr lang="nl-BE" dirty="0"/>
          </a:p>
        </p:txBody>
      </p:sp>
      <p:sp>
        <p:nvSpPr>
          <p:cNvPr id="7" name="TextBox 6"/>
          <p:cNvSpPr txBox="1"/>
          <p:nvPr/>
        </p:nvSpPr>
        <p:spPr>
          <a:xfrm>
            <a:off x="1331640" y="4365104"/>
            <a:ext cx="7661072"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latin typeface="Consolas" panose="020B0609020204030204" pitchFamily="49" charset="0"/>
                <a:ea typeface="+mj-ea"/>
                <a:cs typeface="+mj-cs"/>
              </a:rPr>
              <a:t>&lt;</a:t>
            </a:r>
            <a:r>
              <a:rPr lang="nl-BE" sz="2000" dirty="0" smtClean="0">
                <a:solidFill>
                  <a:srgbClr val="2B91AF"/>
                </a:solidFill>
                <a:effectLst>
                  <a:glow rad="266700">
                    <a:srgbClr val="FFFF00">
                      <a:alpha val="40000"/>
                    </a:srgbClr>
                  </a:glow>
                </a:effectLst>
                <a:latin typeface="Consolas" panose="020B0609020204030204" pitchFamily="49" charset="0"/>
                <a:ea typeface="+mj-ea"/>
                <a:cs typeface="+mj-cs"/>
              </a:rPr>
              <a:t>vector</a:t>
            </a:r>
            <a:r>
              <a:rPr lang="nl-BE" sz="2000" dirty="0" smtClean="0">
                <a:solidFill>
                  <a:srgbClr val="000000"/>
                </a:solidFill>
                <a:effectLst>
                  <a:glow rad="266700">
                    <a:srgbClr val="FFFF00">
                      <a:alpha val="40000"/>
                    </a:srgbClr>
                  </a:glow>
                </a:effectLst>
                <a:latin typeface="Consolas" panose="020B0609020204030204" pitchFamily="49" charset="0"/>
                <a:ea typeface="+mj-ea"/>
                <a:cs typeface="+mj-cs"/>
              </a:rPr>
              <a:t>&lt;</a:t>
            </a:r>
            <a:r>
              <a:rPr lang="nl-BE" sz="2000" dirty="0" smtClean="0">
                <a:solidFill>
                  <a:srgbClr val="0000FF"/>
                </a:solidFill>
                <a:effectLst>
                  <a:glow rad="266700">
                    <a:srgbClr val="FFFF00">
                      <a:alpha val="40000"/>
                    </a:srgbClr>
                  </a:glow>
                </a:effectLst>
                <a:latin typeface="Consolas" panose="020B0609020204030204" pitchFamily="49" charset="0"/>
                <a:ea typeface="+mj-ea"/>
                <a:cs typeface="+mj-cs"/>
              </a:rPr>
              <a:t>int</a:t>
            </a:r>
            <a:r>
              <a:rPr lang="nl-BE" sz="2000" dirty="0" smtClean="0">
                <a:solidFill>
                  <a:srgbClr val="000000"/>
                </a:solidFill>
                <a:effectLst>
                  <a:glow rad="266700">
                    <a:srgbClr val="FFFF00">
                      <a:alpha val="40000"/>
                    </a:srgbClr>
                  </a:glow>
                </a:effectLst>
                <a:latin typeface="Consolas" panose="020B0609020204030204" pitchFamily="49" charset="0"/>
                <a:ea typeface="+mj-ea"/>
                <a:cs typeface="+mj-cs"/>
              </a:rPr>
              <a:t>&gt;</a:t>
            </a:r>
            <a:r>
              <a:rPr lang="nl-BE" sz="2000" dirty="0" smtClean="0">
                <a:solidFill>
                  <a:srgbClr val="000000"/>
                </a:solidFill>
                <a:latin typeface="Consolas" panose="020B0609020204030204" pitchFamily="49" charset="0"/>
                <a:ea typeface="+mj-ea"/>
                <a:cs typeface="+mj-cs"/>
              </a:rPr>
              <a:t>,</a:t>
            </a:r>
            <a:r>
              <a:rPr lang="nl-BE" sz="2000" dirty="0" smtClean="0">
                <a:solidFill>
                  <a:srgbClr val="000000"/>
                </a:solidFill>
                <a:effectLst/>
                <a:latin typeface="Consolas" panose="020B0609020204030204" pitchFamily="49" charset="0"/>
                <a:ea typeface="+mj-ea"/>
                <a:cs typeface="+mj-cs"/>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void_t</a:t>
            </a:r>
            <a:r>
              <a:rPr lang="nl-BE" sz="2000" dirty="0">
                <a:solidFill>
                  <a:srgbClr val="000000"/>
                </a:solidFill>
                <a:latin typeface="Consolas" panose="020B0609020204030204" pitchFamily="49" charset="0"/>
              </a:rPr>
              <a:t>&lt;</a:t>
            </a:r>
            <a:r>
              <a:rPr lang="nl-BE" sz="2000" dirty="0" smtClean="0">
                <a:solidFill>
                  <a:srgbClr val="2B91AF"/>
                </a:solidFill>
                <a:effectLst>
                  <a:glow rad="266700">
                    <a:srgbClr val="FFFF00">
                      <a:alpha val="40000"/>
                    </a:srgbClr>
                  </a:glow>
                </a:effectLst>
                <a:latin typeface="Consolas" panose="020B0609020204030204" pitchFamily="49" charset="0"/>
              </a:rPr>
              <a:t>vector</a:t>
            </a:r>
            <a:r>
              <a:rPr lang="nl-BE" sz="2000" dirty="0" smtClean="0">
                <a:solidFill>
                  <a:srgbClr val="000000"/>
                </a:solidFill>
                <a:effectLst>
                  <a:glow rad="266700">
                    <a:srgbClr val="FFFF00">
                      <a:alpha val="40000"/>
                    </a:srgbClr>
                  </a:glow>
                </a:effectLst>
                <a:latin typeface="Consolas" panose="020B0609020204030204" pitchFamily="49" charset="0"/>
              </a:rPr>
              <a:t>&lt;</a:t>
            </a:r>
            <a:r>
              <a:rPr lang="nl-BE" sz="2000" dirty="0" smtClean="0">
                <a:solidFill>
                  <a:srgbClr val="0000FF"/>
                </a:solidFill>
                <a:effectLst>
                  <a:glow rad="266700">
                    <a:srgbClr val="FFFF00">
                      <a:alpha val="40000"/>
                    </a:srgbClr>
                  </a:glow>
                </a:effectLst>
                <a:latin typeface="Consolas" panose="020B0609020204030204" pitchFamily="49" charset="0"/>
              </a:rPr>
              <a:t>int</a:t>
            </a:r>
            <a:r>
              <a:rPr lang="nl-BE" sz="2000" dirty="0" smtClean="0">
                <a:solidFill>
                  <a:srgbClr val="000000"/>
                </a:solidFill>
                <a:effectLst>
                  <a:glow rad="266700">
                    <a:srgbClr val="FFFF00">
                      <a:alpha val="40000"/>
                    </a:srgbClr>
                  </a:glow>
                </a:effectLst>
                <a:latin typeface="Consolas" panose="020B0609020204030204" pitchFamily="49" charset="0"/>
              </a:rPr>
              <a:t>&gt;</a:t>
            </a:r>
            <a:r>
              <a:rPr lang="nl-BE" sz="2000" dirty="0" smtClean="0">
                <a:solidFill>
                  <a:srgbClr val="000000"/>
                </a:solidFill>
                <a:latin typeface="Consolas" panose="020B0609020204030204" pitchFamily="49" charset="0"/>
              </a:rPr>
              <a:t>::value_type&gt;</a:t>
            </a:r>
            <a:r>
              <a:rPr lang="nl-BE" sz="2000" dirty="0" smtClean="0">
                <a:solidFill>
                  <a:srgbClr val="000000"/>
                </a:solidFill>
                <a:latin typeface="Consolas" panose="020B0609020204030204" pitchFamily="49" charset="0"/>
                <a:ea typeface="+mj-ea"/>
                <a:cs typeface="+mj-cs"/>
              </a:rPr>
              <a:t>&gt;</a:t>
            </a:r>
            <a:endParaRPr lang="nl-BE" sz="2000" dirty="0">
              <a:solidFill>
                <a:srgbClr val="000000"/>
              </a:solidFill>
              <a:latin typeface="Consolas" panose="020B0609020204030204" pitchFamily="49" charset="0"/>
              <a:ea typeface="+mj-ea"/>
              <a:cs typeface="+mj-cs"/>
            </a:endParaRPr>
          </a:p>
        </p:txBody>
      </p:sp>
      <p:sp>
        <p:nvSpPr>
          <p:cNvPr id="8" name="Oval 7"/>
          <p:cNvSpPr/>
          <p:nvPr/>
        </p:nvSpPr>
        <p:spPr>
          <a:xfrm>
            <a:off x="1043608" y="4313131"/>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a:t>2</a:t>
            </a:r>
            <a:endParaRPr lang="nl-BE" dirty="0"/>
          </a:p>
        </p:txBody>
      </p:sp>
      <p:sp>
        <p:nvSpPr>
          <p:cNvPr id="9" name="Rectangle 8"/>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13804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arning sta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431419">
            <a:off x="2205038" y="2396499"/>
            <a:ext cx="4733925" cy="2286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nl-BE" dirty="0" smtClean="0"/>
              <a:t>Shameless Self-Promotion Ahead</a:t>
            </a:r>
            <a:endParaRPr lang="nl-BE" dirty="0"/>
          </a:p>
        </p:txBody>
      </p:sp>
    </p:spTree>
    <p:extLst>
      <p:ext uri="{BB962C8B-B14F-4D97-AF65-F5344CB8AC3E}">
        <p14:creationId xmlns:p14="http://schemas.microsoft.com/office/powerpoint/2010/main" val="39387029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effectLst/>
                <a:latin typeface="Consolas" panose="020B0609020204030204" pitchFamily="49" charset="0"/>
              </a:rPr>
              <a:t>struct</a:t>
            </a:r>
            <a:r>
              <a:rPr lang="en-US" sz="2000" dirty="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has_value_type</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std</a:t>
            </a:r>
            <a:r>
              <a:rPr lang="en-US" sz="2000" dirty="0" smtClean="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void_t</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latin typeface="Consolas" panose="020B0609020204030204" pitchFamily="49" charset="0"/>
              </a:rPr>
              <a:t>has_value_type</a:t>
            </a:r>
            <a:r>
              <a:rPr lang="en-US" sz="2000" dirty="0">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vector</a:t>
            </a:r>
            <a:r>
              <a:rPr lang="en-US" sz="2000" dirty="0" smtClean="0">
                <a:effectLst>
                  <a:glow rad="254000">
                    <a:srgbClr val="FFFF00">
                      <a:alpha val="40000"/>
                    </a:srgbClr>
                  </a:glow>
                </a:effectLst>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TextBox 4"/>
          <p:cNvSpPr txBox="1"/>
          <p:nvPr/>
        </p:nvSpPr>
        <p:spPr>
          <a:xfrm>
            <a:off x="5817473" y="1608765"/>
            <a:ext cx="314701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latin typeface="Consolas" panose="020B0609020204030204" pitchFamily="49" charset="0"/>
                <a:ea typeface="+mj-ea"/>
                <a:cs typeface="+mj-cs"/>
              </a:rPr>
              <a:t>&lt;</a:t>
            </a:r>
            <a:r>
              <a:rPr lang="nl-BE" sz="2000" dirty="0" smtClean="0">
                <a:solidFill>
                  <a:srgbClr val="2B91AF"/>
                </a:solidFill>
                <a:latin typeface="Consolas" panose="020B0609020204030204" pitchFamily="49" charset="0"/>
                <a:ea typeface="+mj-ea"/>
                <a:cs typeface="+mj-cs"/>
              </a:rPr>
              <a:t>vector</a:t>
            </a:r>
            <a:r>
              <a:rPr lang="nl-BE" sz="2000" dirty="0" smtClean="0">
                <a:solidFill>
                  <a:srgbClr val="000000"/>
                </a:solidFill>
                <a:latin typeface="Consolas" panose="020B0609020204030204" pitchFamily="49" charset="0"/>
                <a:ea typeface="+mj-ea"/>
                <a:cs typeface="+mj-cs"/>
              </a:rPr>
              <a:t>&lt;</a:t>
            </a:r>
            <a:r>
              <a:rPr lang="nl-BE" sz="2000" dirty="0" smtClean="0">
                <a:solidFill>
                  <a:srgbClr val="0000FF"/>
                </a:solidFill>
                <a:latin typeface="Consolas" panose="020B0609020204030204" pitchFamily="49" charset="0"/>
                <a:ea typeface="+mj-ea"/>
                <a:cs typeface="+mj-cs"/>
              </a:rPr>
              <a:t>int</a:t>
            </a:r>
            <a:r>
              <a:rPr lang="nl-BE" sz="2000" dirty="0" smtClean="0">
                <a:solidFill>
                  <a:srgbClr val="000000"/>
                </a:solidFill>
                <a:latin typeface="Consolas" panose="020B0609020204030204" pitchFamily="49" charset="0"/>
                <a:ea typeface="+mj-ea"/>
                <a:cs typeface="+mj-cs"/>
              </a:rPr>
              <a:t>&gt;,</a:t>
            </a:r>
            <a:r>
              <a:rPr lang="nl-BE" sz="2000" dirty="0" smtClean="0">
                <a:solidFill>
                  <a:srgbClr val="000000"/>
                </a:solidFill>
                <a:effectLst/>
                <a:latin typeface="Consolas" panose="020B0609020204030204" pitchFamily="49" charset="0"/>
                <a:ea typeface="+mj-ea"/>
                <a:cs typeface="+mj-cs"/>
              </a:rPr>
              <a:t> </a:t>
            </a:r>
            <a:r>
              <a:rPr lang="en-US" sz="2000" dirty="0" smtClean="0">
                <a:solidFill>
                  <a:srgbClr val="0000FF"/>
                </a:solidFill>
                <a:effectLst/>
                <a:latin typeface="Consolas" panose="020B0609020204030204" pitchFamily="49" charset="0"/>
              </a:rPr>
              <a:t>void</a:t>
            </a:r>
            <a:r>
              <a:rPr lang="nl-BE" sz="2000" dirty="0" smtClean="0">
                <a:solidFill>
                  <a:srgbClr val="000000"/>
                </a:solidFill>
                <a:latin typeface="Consolas" panose="020B0609020204030204" pitchFamily="49" charset="0"/>
                <a:ea typeface="+mj-ea"/>
                <a:cs typeface="+mj-cs"/>
              </a:rPr>
              <a:t>&gt;</a:t>
            </a:r>
            <a:endParaRPr lang="nl-BE" sz="2000" dirty="0">
              <a:solidFill>
                <a:srgbClr val="000000"/>
              </a:solidFill>
              <a:latin typeface="Consolas" panose="020B0609020204030204" pitchFamily="49" charset="0"/>
              <a:ea typeface="+mj-ea"/>
              <a:cs typeface="+mj-cs"/>
            </a:endParaRPr>
          </a:p>
        </p:txBody>
      </p:sp>
      <p:sp>
        <p:nvSpPr>
          <p:cNvPr id="6" name="Oval 5"/>
          <p:cNvSpPr/>
          <p:nvPr/>
        </p:nvSpPr>
        <p:spPr>
          <a:xfrm>
            <a:off x="5529441" y="1556792"/>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smtClean="0"/>
              <a:t>1</a:t>
            </a:r>
            <a:endParaRPr lang="nl-BE" dirty="0"/>
          </a:p>
        </p:txBody>
      </p:sp>
      <p:sp>
        <p:nvSpPr>
          <p:cNvPr id="7" name="TextBox 6"/>
          <p:cNvSpPr txBox="1"/>
          <p:nvPr/>
        </p:nvSpPr>
        <p:spPr>
          <a:xfrm>
            <a:off x="1331640" y="4365104"/>
            <a:ext cx="7661072"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effectLst/>
                <a:latin typeface="Consolas" panose="020B0609020204030204" pitchFamily="49" charset="0"/>
                <a:ea typeface="+mj-ea"/>
                <a:cs typeface="+mj-cs"/>
              </a:rPr>
              <a:t>&lt;</a:t>
            </a:r>
            <a:r>
              <a:rPr lang="nl-BE" sz="2000" dirty="0" smtClean="0">
                <a:solidFill>
                  <a:srgbClr val="2B91AF"/>
                </a:solidFill>
                <a:effectLst/>
                <a:latin typeface="Consolas" panose="020B0609020204030204" pitchFamily="49" charset="0"/>
                <a:ea typeface="+mj-ea"/>
                <a:cs typeface="+mj-cs"/>
              </a:rPr>
              <a:t>vector</a:t>
            </a:r>
            <a:r>
              <a:rPr lang="nl-BE" sz="2000" dirty="0" smtClean="0">
                <a:solidFill>
                  <a:srgbClr val="000000"/>
                </a:solidFill>
                <a:effectLst/>
                <a:latin typeface="Consolas" panose="020B0609020204030204" pitchFamily="49" charset="0"/>
                <a:ea typeface="+mj-ea"/>
                <a:cs typeface="+mj-cs"/>
              </a:rPr>
              <a:t>&lt;</a:t>
            </a:r>
            <a:r>
              <a:rPr lang="nl-BE" sz="2000" dirty="0" smtClean="0">
                <a:solidFill>
                  <a:srgbClr val="0000FF"/>
                </a:solidFill>
                <a:effectLst/>
                <a:latin typeface="Consolas" panose="020B0609020204030204" pitchFamily="49" charset="0"/>
                <a:ea typeface="+mj-ea"/>
                <a:cs typeface="+mj-cs"/>
              </a:rPr>
              <a:t>int</a:t>
            </a:r>
            <a:r>
              <a:rPr lang="nl-BE" sz="2000" dirty="0" smtClean="0">
                <a:solidFill>
                  <a:srgbClr val="000000"/>
                </a:solidFill>
                <a:effectLst/>
                <a:latin typeface="Consolas" panose="020B0609020204030204" pitchFamily="49" charset="0"/>
                <a:ea typeface="+mj-ea"/>
                <a:cs typeface="+mj-cs"/>
              </a:rPr>
              <a:t>&gt;, </a:t>
            </a:r>
            <a:r>
              <a:rPr lang="en-US" sz="2000" dirty="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void_t</a:t>
            </a:r>
            <a:r>
              <a:rPr lang="nl-BE" sz="2000" dirty="0">
                <a:solidFill>
                  <a:srgbClr val="000000"/>
                </a:solidFill>
                <a:effectLst/>
                <a:latin typeface="Consolas" panose="020B0609020204030204" pitchFamily="49" charset="0"/>
              </a:rPr>
              <a:t>&lt;</a:t>
            </a:r>
            <a:r>
              <a:rPr lang="nl-BE" sz="2000" dirty="0" smtClean="0">
                <a:solidFill>
                  <a:srgbClr val="2B91AF"/>
                </a:solidFill>
                <a:effectLst>
                  <a:glow rad="254000">
                    <a:srgbClr val="FFFF00">
                      <a:alpha val="40000"/>
                    </a:srgbClr>
                  </a:glow>
                </a:effectLst>
                <a:latin typeface="Consolas" panose="020B0609020204030204" pitchFamily="49" charset="0"/>
              </a:rPr>
              <a:t>vector</a:t>
            </a:r>
            <a:r>
              <a:rPr lang="nl-BE" sz="2000" dirty="0" smtClean="0">
                <a:solidFill>
                  <a:srgbClr val="000000"/>
                </a:solidFill>
                <a:effectLst>
                  <a:glow rad="254000">
                    <a:srgbClr val="FFFF00">
                      <a:alpha val="40000"/>
                    </a:srgbClr>
                  </a:glow>
                </a:effectLst>
                <a:latin typeface="Consolas" panose="020B0609020204030204" pitchFamily="49" charset="0"/>
              </a:rPr>
              <a:t>&lt;</a:t>
            </a:r>
            <a:r>
              <a:rPr lang="nl-BE" sz="2000" dirty="0" smtClean="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glow rad="254000">
                    <a:srgbClr val="FFFF00">
                      <a:alpha val="40000"/>
                    </a:srgbClr>
                  </a:glow>
                </a:effectLst>
                <a:latin typeface="Consolas" panose="020B0609020204030204" pitchFamily="49" charset="0"/>
              </a:rPr>
              <a:t>&gt;::value_type</a:t>
            </a:r>
            <a:r>
              <a:rPr lang="nl-BE" sz="2000" dirty="0" smtClean="0">
                <a:solidFill>
                  <a:srgbClr val="000000"/>
                </a:solidFill>
                <a:effectLst/>
                <a:latin typeface="Consolas" panose="020B0609020204030204" pitchFamily="49" charset="0"/>
              </a:rPr>
              <a:t>&gt;</a:t>
            </a:r>
            <a:r>
              <a:rPr lang="nl-BE" sz="2000" dirty="0" smtClean="0">
                <a:solidFill>
                  <a:srgbClr val="000000"/>
                </a:solidFill>
                <a:effectLst/>
                <a:latin typeface="Consolas" panose="020B0609020204030204" pitchFamily="49" charset="0"/>
                <a:ea typeface="+mj-ea"/>
                <a:cs typeface="+mj-cs"/>
              </a:rPr>
              <a:t>&gt;</a:t>
            </a:r>
            <a:endParaRPr lang="nl-BE" sz="2000" dirty="0">
              <a:solidFill>
                <a:srgbClr val="000000"/>
              </a:solidFill>
              <a:effectLst/>
              <a:latin typeface="Consolas" panose="020B0609020204030204" pitchFamily="49" charset="0"/>
              <a:ea typeface="+mj-ea"/>
              <a:cs typeface="+mj-cs"/>
            </a:endParaRPr>
          </a:p>
        </p:txBody>
      </p:sp>
      <p:sp>
        <p:nvSpPr>
          <p:cNvPr id="8" name="Oval 7"/>
          <p:cNvSpPr/>
          <p:nvPr/>
        </p:nvSpPr>
        <p:spPr>
          <a:xfrm>
            <a:off x="1043608" y="4313131"/>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a:t>2</a:t>
            </a:r>
            <a:endParaRPr lang="nl-BE" dirty="0"/>
          </a:p>
        </p:txBody>
      </p:sp>
      <p:sp>
        <p:nvSpPr>
          <p:cNvPr id="9" name="TextBox 8"/>
          <p:cNvSpPr txBox="1"/>
          <p:nvPr/>
        </p:nvSpPr>
        <p:spPr>
          <a:xfrm>
            <a:off x="1331640" y="4941168"/>
            <a:ext cx="357020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chemeClr val="tx2"/>
                </a:solidFill>
                <a:latin typeface="Consolas" panose="020B0609020204030204" pitchFamily="49" charset="0"/>
                <a:ea typeface="+mj-ea"/>
                <a:cs typeface="+mj-cs"/>
              </a:rPr>
              <a:t>==</a:t>
            </a:r>
            <a:r>
              <a:rPr lang="nl-BE" sz="2000" dirty="0" smtClean="0">
                <a:solidFill>
                  <a:schemeClr val="tx2"/>
                </a:solidFill>
                <a:effectLst/>
                <a:latin typeface="Consolas" panose="020B0609020204030204" pitchFamily="49" charset="0"/>
                <a:ea typeface="+mj-ea"/>
                <a:cs typeface="+mj-cs"/>
              </a:rPr>
              <a:t> </a:t>
            </a:r>
            <a:r>
              <a:rPr lang="nl-BE" sz="2000" dirty="0" smtClean="0">
                <a:solidFill>
                  <a:srgbClr val="000000"/>
                </a:solidFill>
                <a:effectLst/>
                <a:latin typeface="Consolas" panose="020B0609020204030204" pitchFamily="49" charset="0"/>
                <a:ea typeface="+mj-ea"/>
                <a:cs typeface="+mj-cs"/>
              </a:rPr>
              <a:t>&lt;</a:t>
            </a:r>
            <a:r>
              <a:rPr lang="nl-BE" sz="2000" dirty="0" smtClean="0">
                <a:solidFill>
                  <a:srgbClr val="2B91AF"/>
                </a:solidFill>
                <a:effectLst/>
                <a:latin typeface="Consolas" panose="020B0609020204030204" pitchFamily="49" charset="0"/>
                <a:ea typeface="+mj-ea"/>
                <a:cs typeface="+mj-cs"/>
              </a:rPr>
              <a:t>vector</a:t>
            </a:r>
            <a:r>
              <a:rPr lang="nl-BE" sz="2000" dirty="0" smtClean="0">
                <a:solidFill>
                  <a:srgbClr val="000000"/>
                </a:solidFill>
                <a:effectLst/>
                <a:latin typeface="Consolas" panose="020B0609020204030204" pitchFamily="49" charset="0"/>
                <a:ea typeface="+mj-ea"/>
                <a:cs typeface="+mj-cs"/>
              </a:rPr>
              <a:t>&lt;</a:t>
            </a:r>
            <a:r>
              <a:rPr lang="nl-BE" sz="2000" dirty="0" smtClean="0">
                <a:solidFill>
                  <a:srgbClr val="0000FF"/>
                </a:solidFill>
                <a:effectLst/>
                <a:latin typeface="Consolas" panose="020B0609020204030204" pitchFamily="49" charset="0"/>
                <a:ea typeface="+mj-ea"/>
                <a:cs typeface="+mj-cs"/>
              </a:rPr>
              <a:t>int</a:t>
            </a:r>
            <a:r>
              <a:rPr lang="nl-BE" sz="2000" dirty="0" smtClean="0">
                <a:solidFill>
                  <a:srgbClr val="000000"/>
                </a:solidFill>
                <a:effectLst/>
                <a:latin typeface="Consolas" panose="020B0609020204030204" pitchFamily="49" charset="0"/>
                <a:ea typeface="+mj-ea"/>
                <a:cs typeface="+mj-cs"/>
              </a:rPr>
              <a:t>&gt;, </a:t>
            </a:r>
            <a:r>
              <a:rPr lang="en-US" sz="2000" dirty="0">
                <a:solidFill>
                  <a:srgbClr val="0000FF"/>
                </a:solidFill>
                <a:effectLst>
                  <a:glow rad="254000">
                    <a:srgbClr val="FFFF00">
                      <a:alpha val="40000"/>
                    </a:srgbClr>
                  </a:glow>
                </a:effectLst>
                <a:latin typeface="Consolas" panose="020B0609020204030204" pitchFamily="49" charset="0"/>
              </a:rPr>
              <a:t>void</a:t>
            </a:r>
            <a:r>
              <a:rPr lang="nl-BE" sz="2000" dirty="0" smtClean="0">
                <a:solidFill>
                  <a:srgbClr val="000000"/>
                </a:solidFill>
                <a:effectLst/>
                <a:latin typeface="Consolas" panose="020B0609020204030204" pitchFamily="49" charset="0"/>
                <a:ea typeface="+mj-ea"/>
                <a:cs typeface="+mj-cs"/>
              </a:rPr>
              <a:t>&gt;</a:t>
            </a:r>
            <a:endParaRPr lang="nl-BE" sz="2000" dirty="0">
              <a:solidFill>
                <a:srgbClr val="000000"/>
              </a:solidFill>
              <a:effectLst/>
              <a:latin typeface="Consolas" panose="020B0609020204030204" pitchFamily="49" charset="0"/>
              <a:ea typeface="+mj-ea"/>
              <a:cs typeface="+mj-cs"/>
            </a:endParaRPr>
          </a:p>
        </p:txBody>
      </p:sp>
      <p:sp>
        <p:nvSpPr>
          <p:cNvPr id="10" name="Oval 9"/>
          <p:cNvSpPr/>
          <p:nvPr/>
        </p:nvSpPr>
        <p:spPr>
          <a:xfrm>
            <a:off x="1043608" y="4889195"/>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a:t>3</a:t>
            </a:r>
            <a:endParaRPr lang="nl-BE" dirty="0"/>
          </a:p>
        </p:txBody>
      </p:sp>
      <p:sp>
        <p:nvSpPr>
          <p:cNvPr id="11" name="Rectangle 10"/>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26652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effectLst/>
                <a:latin typeface="Consolas" panose="020B0609020204030204" pitchFamily="49" charset="0"/>
              </a:rPr>
              <a:t>struct</a:t>
            </a:r>
            <a:r>
              <a:rPr lang="en-US" sz="2000" dirty="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has_value_type</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std</a:t>
            </a:r>
            <a:r>
              <a:rPr lang="en-US" sz="2000" dirty="0" smtClean="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void_t</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::value_type&gt;&gt; </a:t>
            </a:r>
          </a:p>
          <a:p>
            <a:pPr marL="0" indent="0" defTabSz="360000">
              <a:lnSpc>
                <a:spcPct val="107000"/>
              </a:lnSpc>
              <a:buNone/>
            </a:pPr>
            <a:r>
              <a:rPr lang="en-US" sz="2000" dirty="0" smtClean="0">
                <a:solidFill>
                  <a:srgbClr val="000000"/>
                </a:solidFill>
                <a:effectLst>
                  <a:glow rad="254000">
                    <a:srgbClr val="FFFF00">
                      <a:alpha val="40000"/>
                    </a:srgbClr>
                  </a:glow>
                </a:effectLst>
                <a:latin typeface="Consolas" panose="020B0609020204030204" pitchFamily="49" charset="0"/>
              </a:rPr>
              <a:t>: </a:t>
            </a:r>
            <a:r>
              <a:rPr lang="en-US" sz="2000" dirty="0">
                <a:solidFill>
                  <a:srgbClr val="000000"/>
                </a:solidFill>
                <a:effectLst>
                  <a:glow rad="254000">
                    <a:srgbClr val="FFFF00">
                      <a:alpha val="40000"/>
                    </a:srgbClr>
                  </a:glow>
                </a:effectLst>
                <a:latin typeface="Consolas" panose="020B0609020204030204" pitchFamily="49" charset="0"/>
              </a:rPr>
              <a:t>std::</a:t>
            </a:r>
            <a:r>
              <a:rPr lang="en-US" sz="2000" dirty="0" smtClean="0">
                <a:solidFill>
                  <a:srgbClr val="2B91AF"/>
                </a:solidFill>
                <a:effectLst>
                  <a:glow rad="254000">
                    <a:srgbClr val="FFFF00">
                      <a:alpha val="40000"/>
                    </a:srgbClr>
                  </a:glow>
                </a:effectLst>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glow rad="254000">
                    <a:srgbClr val="FFFF00">
                      <a:alpha val="40000"/>
                    </a:srgbClr>
                  </a:glow>
                </a:effectLst>
                <a:latin typeface="Consolas" panose="020B0609020204030204" pitchFamily="49" charset="0"/>
              </a:rPr>
              <a:t>has_value_type</a:t>
            </a:r>
            <a:r>
              <a:rPr lang="en-US" sz="2000" dirty="0">
                <a:effectLst>
                  <a:glow rad="254000">
                    <a:srgbClr val="FFFF00">
                      <a:alpha val="40000"/>
                    </a:srgbClr>
                  </a:glow>
                </a:effectLst>
                <a:latin typeface="Consolas" panose="020B0609020204030204" pitchFamily="49" charset="0"/>
              </a:rPr>
              <a:t>&lt;</a:t>
            </a:r>
            <a:r>
              <a:rPr lang="en-US" sz="2000" dirty="0" smtClean="0">
                <a:solidFill>
                  <a:srgbClr val="2B91AF"/>
                </a:solidFill>
                <a:effectLst>
                  <a:glow rad="254000">
                    <a:srgbClr val="FFFF00">
                      <a:alpha val="40000"/>
                    </a:srgbClr>
                  </a:glow>
                </a:effectLst>
                <a:latin typeface="Consolas" panose="020B0609020204030204" pitchFamily="49" charset="0"/>
              </a:rPr>
              <a:t>vector</a:t>
            </a:r>
            <a:r>
              <a:rPr lang="en-US" sz="2000" dirty="0" smtClean="0">
                <a:effectLst>
                  <a:glow rad="254000">
                    <a:srgbClr val="FFFF00">
                      <a:alpha val="40000"/>
                    </a:srgbClr>
                  </a:glow>
                </a:effectLst>
                <a:latin typeface="Consolas" panose="020B0609020204030204" pitchFamily="49" charset="0"/>
              </a:rPr>
              <a:t>&lt;</a:t>
            </a:r>
            <a:r>
              <a:rPr lang="en-US" sz="2000" dirty="0" smtClean="0">
                <a:solidFill>
                  <a:srgbClr val="0000FF"/>
                </a:solidFill>
                <a:effectLst>
                  <a:glow rad="254000">
                    <a:srgbClr val="FFFF00">
                      <a:alpha val="40000"/>
                    </a:srgbClr>
                  </a:glow>
                </a:effectLst>
                <a:latin typeface="Consolas" panose="020B0609020204030204" pitchFamily="49" charset="0"/>
              </a:rPr>
              <a:t>int</a:t>
            </a:r>
            <a:r>
              <a:rPr lang="en-US" sz="2000" dirty="0">
                <a:effectLst>
                  <a:glow rad="254000">
                    <a:srgbClr val="FFFF00">
                      <a:alpha val="40000"/>
                    </a:srgbClr>
                  </a:glow>
                </a:effectLst>
                <a:latin typeface="Consolas" panose="020B0609020204030204" pitchFamily="49" charset="0"/>
              </a:rPr>
              <a:t>&gt;</a:t>
            </a:r>
            <a:r>
              <a:rPr lang="en-US" sz="2000" dirty="0" smtClean="0">
                <a:effectLst>
                  <a:glow rad="254000">
                    <a:srgbClr val="FFFF00">
                      <a:alpha val="40000"/>
                    </a:srgbClr>
                  </a:glow>
                </a:effectLst>
                <a:latin typeface="Consolas" panose="020B0609020204030204" pitchFamily="49" charset="0"/>
              </a:rPr>
              <a:t>&gt;</a:t>
            </a:r>
            <a:r>
              <a:rPr lang="en-US" sz="2000" dirty="0" smtClean="0">
                <a:effectLst/>
                <a:latin typeface="Consolas" panose="020B0609020204030204" pitchFamily="49" charset="0"/>
              </a:rPr>
              <a: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a:latin typeface="Consolas" panose="020B0609020204030204" pitchFamily="49" charset="0"/>
              </a:rPr>
              <a:t>&gt;() &lt;&lt;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11354100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std::</a:t>
            </a:r>
            <a:r>
              <a:rPr lang="en-US" sz="2000" dirty="0">
                <a:solidFill>
                  <a:srgbClr val="2B91AF"/>
                </a:solidFill>
                <a:latin typeface="Consolas" panose="020B0609020204030204" pitchFamily="49" charset="0"/>
              </a:rPr>
              <a:t>false_type</a:t>
            </a: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effectLst/>
                <a:latin typeface="Consolas" panose="020B0609020204030204" pitchFamily="49" charset="0"/>
              </a:rPr>
              <a:t>struct</a:t>
            </a:r>
            <a:r>
              <a:rPr lang="en-US" sz="2000" dirty="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has_value_type</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std</a:t>
            </a:r>
            <a:r>
              <a:rPr lang="en-US" sz="2000" dirty="0" smtClean="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void_t</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a:t>
            </a:r>
            <a:r>
              <a:rPr lang="en-US" sz="2000" dirty="0" smtClean="0">
                <a:latin typeface="Consolas" panose="020B0609020204030204" pitchFamily="49" charset="0"/>
              </a:rPr>
              <a:t>boolalpha</a:t>
            </a:r>
            <a:r>
              <a:rPr lang="en-US" sz="2000" dirty="0">
                <a:latin typeface="Consolas" panose="020B0609020204030204" pitchFamily="49" charset="0"/>
              </a:rPr>
              <a:t>;</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effectLst/>
                <a:latin typeface="Consolas" panose="020B0609020204030204" pitchFamily="49" charset="0"/>
              </a:rPr>
              <a:t>has_value_type</a:t>
            </a:r>
            <a:r>
              <a:rPr lang="en-US" sz="2000" dirty="0">
                <a:latin typeface="Consolas" panose="020B0609020204030204" pitchFamily="49" charset="0"/>
              </a:rPr>
              <a:t>&lt;</a:t>
            </a:r>
            <a:r>
              <a:rPr lang="en-US" sz="2000" dirty="0" smtClean="0">
                <a:solidFill>
                  <a:srgbClr val="2B91AF"/>
                </a:solidFill>
                <a:effectLst/>
                <a:latin typeface="Consolas" panose="020B0609020204030204" pitchFamily="49" charset="0"/>
              </a:rPr>
              <a:t>vector</a:t>
            </a:r>
            <a:r>
              <a:rPr lang="en-US" sz="2000" dirty="0" smtClean="0">
                <a:effectLst/>
                <a:latin typeface="Consolas" panose="020B0609020204030204" pitchFamily="49" charset="0"/>
              </a:rPr>
              <a:t>&lt;</a:t>
            </a:r>
            <a:r>
              <a:rPr lang="en-US" sz="2000" dirty="0" smtClean="0">
                <a:solidFill>
                  <a:srgbClr val="0000FF"/>
                </a:solidFill>
                <a:effectLst/>
                <a:latin typeface="Consolas" panose="020B0609020204030204" pitchFamily="49" charset="0"/>
              </a:rPr>
              <a:t>int</a:t>
            </a:r>
            <a:r>
              <a:rPr lang="en-US" sz="2000" dirty="0">
                <a:effectLst/>
                <a:latin typeface="Consolas" panose="020B0609020204030204" pitchFamily="49" charset="0"/>
              </a:rPr>
              <a:t>&gt;</a:t>
            </a:r>
            <a:r>
              <a:rPr lang="en-US" sz="2000" dirty="0" smtClean="0">
                <a:effectLst/>
                <a:latin typeface="Consolas" panose="020B0609020204030204" pitchFamily="49" charset="0"/>
              </a:rPr>
              <a:t>&gt;()</a:t>
            </a:r>
            <a:r>
              <a:rPr lang="en-US" sz="2000" dirty="0" smtClean="0">
                <a:latin typeface="Consolas" panose="020B0609020204030204" pitchFamily="49" charset="0"/>
              </a:rPr>
              <a:t> </a:t>
            </a:r>
            <a:r>
              <a:rPr lang="en-US" sz="2000" dirty="0">
                <a:latin typeface="Consolas" panose="020B0609020204030204" pitchFamily="49" charset="0"/>
              </a:rPr>
              <a:t>&lt;&lt; </a:t>
            </a:r>
            <a:r>
              <a:rPr lang="en-US" sz="2000" dirty="0">
                <a:solidFill>
                  <a:srgbClr val="A31515"/>
                </a:solidFill>
                <a:latin typeface="Consolas" panose="020B0609020204030204" pitchFamily="49" charset="0"/>
              </a:rPr>
              <a:t>'\n</a:t>
            </a:r>
            <a:r>
              <a:rPr lang="en-US" sz="2000" dirty="0" smtClean="0">
                <a:solidFill>
                  <a:srgbClr val="A31515"/>
                </a:solidFill>
                <a:latin typeface="Consolas" panose="020B0609020204030204" pitchFamily="49" charset="0"/>
              </a:rPr>
              <a:t>'</a:t>
            </a:r>
            <a:r>
              <a:rPr lang="en-US" sz="2000" dirty="0" smtClean="0">
                <a:latin typeface="Consolas" panose="020B0609020204030204" pitchFamily="49" charset="0"/>
              </a:rPr>
              <a:t>;</a:t>
            </a:r>
            <a:r>
              <a:rPr lang="en-US" sz="2000" dirty="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true</a:t>
            </a:r>
          </a:p>
          <a:p>
            <a:pPr marL="0" indent="0" defTabSz="360000">
              <a:lnSpc>
                <a:spcPct val="107000"/>
              </a:lnSpc>
              <a:buNone/>
            </a:pPr>
            <a:r>
              <a:rPr lang="en-US" sz="2000" dirty="0">
                <a:latin typeface="Consolas" panose="020B0609020204030204" pitchFamily="49" charset="0"/>
              </a:rPr>
              <a:t>cout &lt;&lt; </a:t>
            </a:r>
            <a:r>
              <a:rPr lang="en-US" sz="2000" dirty="0" smtClean="0">
                <a:solidFill>
                  <a:srgbClr val="2B91AF"/>
                </a:solidFill>
                <a:latin typeface="Consolas" panose="020B0609020204030204" pitchFamily="49" charset="0"/>
              </a:rPr>
              <a:t>has_value_type</a:t>
            </a:r>
            <a:r>
              <a:rPr lang="en-US" sz="2000" dirty="0" smtClean="0">
                <a:latin typeface="Consolas" panose="020B0609020204030204" pitchFamily="49" charset="0"/>
              </a:rPr>
              <a:t>&lt;</a:t>
            </a:r>
            <a:r>
              <a:rPr lang="nl-BE" sz="2000" dirty="0">
                <a:solidFill>
                  <a:srgbClr val="0000FF"/>
                </a:solidFill>
                <a:effectLst>
                  <a:glow rad="254000">
                    <a:srgbClr val="FFFF00">
                      <a:alpha val="40000"/>
                    </a:srgbClr>
                  </a:glow>
                </a:effectLst>
                <a:latin typeface="Consolas" panose="020B0609020204030204" pitchFamily="49" charset="0"/>
              </a:rPr>
              <a:t>int</a:t>
            </a:r>
            <a:r>
              <a:rPr lang="en-US" sz="2000" dirty="0" smtClean="0">
                <a:latin typeface="Consolas" panose="020B0609020204030204" pitchFamily="49" charset="0"/>
              </a:rPr>
              <a:t>&gt;() </a:t>
            </a:r>
            <a:r>
              <a:rPr lang="en-US" sz="2000" dirty="0">
                <a:latin typeface="Consolas" panose="020B0609020204030204" pitchFamily="49" charset="0"/>
              </a:rPr>
              <a:t>&lt;&lt; endl</a:t>
            </a:r>
            <a:r>
              <a:rPr lang="en-US" sz="2000" dirty="0" smtClean="0">
                <a:latin typeface="Consolas" panose="020B0609020204030204" pitchFamily="49" charset="0"/>
              </a:rPr>
              <a:t>;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false</a:t>
            </a:r>
          </a:p>
        </p:txBody>
      </p:sp>
      <p:sp>
        <p:nvSpPr>
          <p:cNvPr id="5" name="TextBox 4"/>
          <p:cNvSpPr txBox="1"/>
          <p:nvPr/>
        </p:nvSpPr>
        <p:spPr>
          <a:xfrm>
            <a:off x="5292080" y="1903796"/>
            <a:ext cx="2018501"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latin typeface="Consolas" panose="020B0609020204030204" pitchFamily="49" charset="0"/>
                <a:ea typeface="+mj-ea"/>
                <a:cs typeface="+mj-cs"/>
              </a:rPr>
              <a:t>&lt;</a:t>
            </a:r>
            <a:r>
              <a:rPr lang="nl-BE" sz="2000" dirty="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latin typeface="Consolas" panose="020B0609020204030204" pitchFamily="49" charset="0"/>
                <a:ea typeface="+mj-ea"/>
                <a:cs typeface="+mj-cs"/>
              </a:rPr>
              <a:t>,</a:t>
            </a:r>
            <a:r>
              <a:rPr lang="nl-BE" sz="2000" dirty="0" smtClean="0">
                <a:solidFill>
                  <a:srgbClr val="000000"/>
                </a:solidFill>
                <a:effectLst/>
                <a:latin typeface="Consolas" panose="020B0609020204030204" pitchFamily="49" charset="0"/>
                <a:ea typeface="+mj-ea"/>
                <a:cs typeface="+mj-cs"/>
              </a:rPr>
              <a:t> </a:t>
            </a:r>
            <a:r>
              <a:rPr lang="en-US" sz="2000" dirty="0" smtClean="0">
                <a:solidFill>
                  <a:srgbClr val="0000FF"/>
                </a:solidFill>
                <a:effectLst/>
                <a:latin typeface="Consolas" panose="020B0609020204030204" pitchFamily="49" charset="0"/>
              </a:rPr>
              <a:t>void</a:t>
            </a:r>
            <a:r>
              <a:rPr lang="nl-BE" sz="2000" dirty="0" smtClean="0">
                <a:solidFill>
                  <a:srgbClr val="000000"/>
                </a:solidFill>
                <a:latin typeface="Consolas" panose="020B0609020204030204" pitchFamily="49" charset="0"/>
                <a:ea typeface="+mj-ea"/>
                <a:cs typeface="+mj-cs"/>
              </a:rPr>
              <a:t>&gt;</a:t>
            </a:r>
            <a:endParaRPr lang="nl-BE" sz="2000" dirty="0">
              <a:solidFill>
                <a:srgbClr val="000000"/>
              </a:solidFill>
              <a:latin typeface="Consolas" panose="020B0609020204030204" pitchFamily="49" charset="0"/>
              <a:ea typeface="+mj-ea"/>
              <a:cs typeface="+mj-cs"/>
            </a:endParaRPr>
          </a:p>
        </p:txBody>
      </p:sp>
      <p:sp>
        <p:nvSpPr>
          <p:cNvPr id="6" name="Oval 5"/>
          <p:cNvSpPr/>
          <p:nvPr/>
        </p:nvSpPr>
        <p:spPr>
          <a:xfrm>
            <a:off x="5004048" y="1851823"/>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smtClean="0"/>
              <a:t>1</a:t>
            </a:r>
            <a:endParaRPr lang="nl-BE" dirty="0"/>
          </a:p>
        </p:txBody>
      </p:sp>
      <p:sp>
        <p:nvSpPr>
          <p:cNvPr id="7" name="TextBox 6"/>
          <p:cNvSpPr txBox="1"/>
          <p:nvPr/>
        </p:nvSpPr>
        <p:spPr>
          <a:xfrm>
            <a:off x="3275364" y="4365104"/>
            <a:ext cx="5545108"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rgbClr val="000000"/>
                </a:solidFill>
                <a:effectLst/>
                <a:latin typeface="Consolas" panose="020B0609020204030204" pitchFamily="49" charset="0"/>
                <a:ea typeface="+mj-ea"/>
                <a:cs typeface="+mj-cs"/>
              </a:rPr>
              <a:t>&lt;</a:t>
            </a:r>
            <a:r>
              <a:rPr lang="nl-BE" sz="2000" dirty="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latin typeface="Consolas" panose="020B0609020204030204" pitchFamily="49" charset="0"/>
                <a:ea typeface="+mj-ea"/>
                <a:cs typeface="+mj-cs"/>
              </a:rPr>
              <a:t>, </a:t>
            </a:r>
            <a:r>
              <a:rPr lang="en-US" sz="2000" dirty="0">
                <a:solidFill>
                  <a:srgbClr val="000000"/>
                </a:solidFill>
                <a:effectLst/>
                <a:latin typeface="Consolas" panose="020B0609020204030204" pitchFamily="49" charset="0"/>
              </a:rPr>
              <a:t>std::</a:t>
            </a:r>
            <a:r>
              <a:rPr lang="en-US" sz="2000" dirty="0" smtClean="0">
                <a:solidFill>
                  <a:srgbClr val="2B91AF"/>
                </a:solidFill>
                <a:effectLst/>
                <a:latin typeface="Consolas" panose="020B0609020204030204" pitchFamily="49" charset="0"/>
              </a:rPr>
              <a:t>void_t</a:t>
            </a:r>
            <a:r>
              <a:rPr lang="nl-BE" sz="2000" dirty="0" smtClean="0">
                <a:solidFill>
                  <a:srgbClr val="000000"/>
                </a:solidFill>
                <a:effectLst/>
                <a:latin typeface="Consolas" panose="020B0609020204030204" pitchFamily="49" charset="0"/>
              </a:rPr>
              <a:t>&lt;</a:t>
            </a:r>
            <a:r>
              <a:rPr lang="nl-BE" sz="2000" dirty="0" smtClean="0">
                <a:solidFill>
                  <a:srgbClr val="0000FF"/>
                </a:solidFill>
                <a:effectLst>
                  <a:glow rad="254000">
                    <a:srgbClr val="FFFF00">
                      <a:alpha val="40000"/>
                    </a:srgbClr>
                  </a:glow>
                </a:effectLst>
                <a:latin typeface="Consolas" panose="020B0609020204030204" pitchFamily="49" charset="0"/>
              </a:rPr>
              <a:t>int</a:t>
            </a:r>
            <a:r>
              <a:rPr lang="nl-BE" sz="2000" dirty="0" smtClean="0">
                <a:solidFill>
                  <a:srgbClr val="000000"/>
                </a:solidFill>
                <a:effectLst>
                  <a:glow rad="254000">
                    <a:srgbClr val="FFFF00">
                      <a:alpha val="40000"/>
                    </a:srgbClr>
                  </a:glow>
                </a:effectLst>
                <a:latin typeface="Consolas" panose="020B0609020204030204" pitchFamily="49" charset="0"/>
              </a:rPr>
              <a:t>::value_type</a:t>
            </a:r>
            <a:r>
              <a:rPr lang="nl-BE" sz="2000" dirty="0" smtClean="0">
                <a:solidFill>
                  <a:srgbClr val="000000"/>
                </a:solidFill>
                <a:effectLst/>
                <a:latin typeface="Consolas" panose="020B0609020204030204" pitchFamily="49" charset="0"/>
              </a:rPr>
              <a:t>&gt;</a:t>
            </a:r>
            <a:r>
              <a:rPr lang="nl-BE" sz="2000" dirty="0" smtClean="0">
                <a:solidFill>
                  <a:srgbClr val="000000"/>
                </a:solidFill>
                <a:effectLst/>
                <a:latin typeface="Consolas" panose="020B0609020204030204" pitchFamily="49" charset="0"/>
                <a:ea typeface="+mj-ea"/>
                <a:cs typeface="+mj-cs"/>
              </a:rPr>
              <a:t>&gt;</a:t>
            </a:r>
            <a:endParaRPr lang="nl-BE" sz="2000" dirty="0">
              <a:solidFill>
                <a:srgbClr val="000000"/>
              </a:solidFill>
              <a:effectLst/>
              <a:latin typeface="Consolas" panose="020B0609020204030204" pitchFamily="49" charset="0"/>
              <a:ea typeface="+mj-ea"/>
              <a:cs typeface="+mj-cs"/>
            </a:endParaRPr>
          </a:p>
        </p:txBody>
      </p:sp>
      <p:sp>
        <p:nvSpPr>
          <p:cNvPr id="8" name="Oval 7"/>
          <p:cNvSpPr/>
          <p:nvPr/>
        </p:nvSpPr>
        <p:spPr>
          <a:xfrm>
            <a:off x="2987332" y="4313131"/>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a:t>2</a:t>
            </a:r>
            <a:endParaRPr lang="nl-BE" dirty="0"/>
          </a:p>
        </p:txBody>
      </p:sp>
      <p:sp>
        <p:nvSpPr>
          <p:cNvPr id="9" name="TextBox 8"/>
          <p:cNvSpPr txBox="1"/>
          <p:nvPr/>
        </p:nvSpPr>
        <p:spPr>
          <a:xfrm>
            <a:off x="3275856" y="4941168"/>
            <a:ext cx="1846980"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nl-BE" sz="2000" dirty="0" smtClean="0">
                <a:solidFill>
                  <a:srgbClr val="0000FF"/>
                </a:solidFill>
                <a:latin typeface="Consolas" panose="020B0609020204030204" pitchFamily="49" charset="0"/>
                <a:ea typeface="+mj-ea"/>
                <a:cs typeface="+mj-cs"/>
              </a:rPr>
              <a:t>  </a:t>
            </a:r>
            <a:r>
              <a:rPr lang="nl-BE" sz="2000" dirty="0" smtClean="0">
                <a:solidFill>
                  <a:schemeClr val="tx2"/>
                </a:solidFill>
                <a:latin typeface="Consolas" panose="020B0609020204030204" pitchFamily="49" charset="0"/>
                <a:ea typeface="+mj-ea"/>
                <a:cs typeface="+mj-cs"/>
                <a:sym typeface="Wingdings" panose="05000000000000000000" pitchFamily="2" charset="2"/>
              </a:rPr>
              <a:t> </a:t>
            </a:r>
            <a:r>
              <a:rPr lang="nl-BE" sz="2000" dirty="0" smtClean="0">
                <a:solidFill>
                  <a:schemeClr val="tx2"/>
                </a:solidFill>
                <a:latin typeface="Consolas" panose="020B0609020204030204" pitchFamily="49" charset="0"/>
                <a:ea typeface="+mj-ea"/>
                <a:cs typeface="+mj-cs"/>
              </a:rPr>
              <a:t>SFINAE </a:t>
            </a:r>
            <a:endParaRPr lang="nl-BE" sz="2000" dirty="0">
              <a:solidFill>
                <a:srgbClr val="000000"/>
              </a:solidFill>
              <a:effectLst/>
              <a:latin typeface="Consolas" panose="020B0609020204030204" pitchFamily="49" charset="0"/>
              <a:ea typeface="+mj-ea"/>
              <a:cs typeface="+mj-cs"/>
            </a:endParaRPr>
          </a:p>
        </p:txBody>
      </p:sp>
      <p:sp>
        <p:nvSpPr>
          <p:cNvPr id="10" name="Oval 9"/>
          <p:cNvSpPr/>
          <p:nvPr/>
        </p:nvSpPr>
        <p:spPr>
          <a:xfrm>
            <a:off x="2987824" y="4889195"/>
            <a:ext cx="504056" cy="50405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BE" sz="2400" dirty="0"/>
              <a:t>3</a:t>
            </a:r>
            <a:endParaRPr lang="nl-BE" dirty="0"/>
          </a:p>
        </p:txBody>
      </p:sp>
      <p:sp>
        <p:nvSpPr>
          <p:cNvPr id="11" name="Rectangle 10"/>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208134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90"/>
                                          </p:val>
                                        </p:tav>
                                        <p:tav tm="100000">
                                          <p:val>
                                            <p:fltVal val="0"/>
                                          </p:val>
                                        </p:tav>
                                      </p:tavLst>
                                    </p:anim>
                                    <p:animEffect transition="in" filter="fade">
                                      <p:cBhvr>
                                        <p:cTn id="20" dur="500"/>
                                        <p:tgtEl>
                                          <p:spTgt spid="8"/>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90"/>
                                          </p:val>
                                        </p:tav>
                                        <p:tav tm="100000">
                                          <p:val>
                                            <p:fltVal val="0"/>
                                          </p:val>
                                        </p:tav>
                                      </p:tavLst>
                                    </p:anim>
                                    <p:animEffect transition="in" filter="fade">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361560"/>
          </a:xfrm>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008000"/>
                </a:solidFill>
                <a:latin typeface="Consolas" panose="020B0609020204030204" pitchFamily="49" charset="0"/>
              </a:rPr>
              <a:t>// 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has_value_type</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a:t>
            </a:r>
            <a:r>
              <a:rPr lang="en-US" sz="2000" dirty="0">
                <a:solidFill>
                  <a:srgbClr val="000000"/>
                </a:solidFill>
                <a:effectLst>
                  <a:glow rad="254000">
                    <a:srgbClr val="FFFF00">
                      <a:alpha val="40000"/>
                    </a:srgbClr>
                  </a:glow>
                </a:effectLst>
                <a:latin typeface="Consolas" panose="020B0609020204030204" pitchFamily="49" charset="0"/>
              </a:rPr>
              <a:t>std::</a:t>
            </a:r>
            <a:r>
              <a:rPr lang="en-US" sz="2000" dirty="0">
                <a:solidFill>
                  <a:srgbClr val="2B91AF"/>
                </a:solidFill>
                <a:effectLst>
                  <a:glow rad="254000">
                    <a:srgbClr val="FFFF00">
                      <a:alpha val="40000"/>
                    </a:srgbClr>
                  </a:glow>
                </a:effectLst>
                <a:latin typeface="Consolas" panose="020B0609020204030204" pitchFamily="49" charset="0"/>
              </a:rPr>
              <a:t>false_type</a:t>
            </a:r>
            <a:r>
              <a:rPr lang="en-US" sz="2000" dirty="0" smtClean="0">
                <a:solidFill>
                  <a:srgbClr val="000000"/>
                </a:solidFill>
                <a:effectLst>
                  <a:glow rad="254000">
                    <a:srgbClr val="FFFF00">
                      <a:alpha val="40000"/>
                    </a:srgbClr>
                  </a:glow>
                </a:effectLst>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Partial template specialization</a:t>
            </a:r>
          </a:p>
          <a:p>
            <a:pPr marL="0" indent="0" defTabSz="360000">
              <a:lnSpc>
                <a:spcPct val="107000"/>
              </a:lnSpc>
              <a:buNone/>
            </a:pPr>
            <a:r>
              <a:rPr lang="en-US" sz="2000" dirty="0" smtClean="0">
                <a:solidFill>
                  <a:srgbClr val="0000FF"/>
                </a:solidFill>
                <a:effectLst/>
                <a:latin typeface="Consolas" panose="020B0609020204030204" pitchFamily="49" charset="0"/>
              </a:rPr>
              <a:t>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a:solidFill>
                  <a:srgbClr val="0000FF"/>
                </a:solidFill>
                <a:effectLst/>
                <a:latin typeface="Consolas" panose="020B0609020204030204" pitchFamily="49" charset="0"/>
              </a:rPr>
              <a:t>struct</a:t>
            </a:r>
            <a:r>
              <a:rPr lang="en-US" sz="2000" dirty="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has_value_type</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std</a:t>
            </a:r>
            <a:r>
              <a:rPr lang="en-US" sz="2000" dirty="0" smtClean="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void_t</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p:txBody>
      </p:sp>
      <p:sp>
        <p:nvSpPr>
          <p:cNvPr id="4" name="Content Placeholder 2"/>
          <p:cNvSpPr txBox="1">
            <a:spLocks/>
          </p:cNvSpPr>
          <p:nvPr/>
        </p:nvSpPr>
        <p:spPr>
          <a:xfrm>
            <a:off x="457200" y="5301208"/>
            <a:ext cx="8229600" cy="1296144"/>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latin typeface="Consolas" panose="020B0609020204030204" pitchFamily="49" charset="0"/>
              </a:rPr>
              <a:t>cout &lt;&lt; boolalpha;</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a:latin typeface="Consolas" panose="020B0609020204030204" pitchFamily="49" charset="0"/>
              </a:rPr>
              <a:t>&lt;</a:t>
            </a:r>
            <a:r>
              <a:rPr lang="en-US" sz="2000" dirty="0">
                <a:solidFill>
                  <a:srgbClr val="2B91AF"/>
                </a:solidFill>
                <a:latin typeface="Consolas" panose="020B0609020204030204" pitchFamily="49" charset="0"/>
              </a:rPr>
              <a:t>vector</a:t>
            </a:r>
            <a:r>
              <a:rPr lang="en-US" sz="2000" dirty="0">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latin typeface="Consolas" panose="020B0609020204030204" pitchFamily="49" charset="0"/>
              </a:rPr>
              <a:t>&gt;&gt;() &lt;&lt; </a:t>
            </a:r>
            <a:r>
              <a:rPr lang="en-US" sz="2000" dirty="0">
                <a:solidFill>
                  <a:srgbClr val="A31515"/>
                </a:solidFill>
                <a:latin typeface="Consolas" panose="020B0609020204030204" pitchFamily="49" charset="0"/>
              </a:rPr>
              <a:t>'\n'</a:t>
            </a:r>
            <a:r>
              <a:rPr lang="en-US" sz="2000" dirty="0">
                <a:latin typeface="Consolas" panose="020B0609020204030204" pitchFamily="49" charset="0"/>
              </a:rPr>
              <a:t>; </a:t>
            </a:r>
            <a:r>
              <a:rPr lang="en-US" sz="2000" dirty="0">
                <a:solidFill>
                  <a:srgbClr val="008000"/>
                </a:solidFill>
                <a:latin typeface="Consolas" panose="020B0609020204030204" pitchFamily="49" charset="0"/>
              </a:rPr>
              <a:t>// true</a:t>
            </a:r>
          </a:p>
          <a:p>
            <a:pPr marL="0" indent="0" defTabSz="360000">
              <a:lnSpc>
                <a:spcPct val="107000"/>
              </a:lnSpc>
              <a:buNone/>
            </a:pPr>
            <a:r>
              <a:rPr lang="en-US" sz="2000" dirty="0">
                <a:latin typeface="Consolas" panose="020B0609020204030204" pitchFamily="49" charset="0"/>
              </a:rPr>
              <a:t>cout &lt;&lt; </a:t>
            </a:r>
            <a:r>
              <a:rPr lang="en-US" sz="2000" dirty="0">
                <a:solidFill>
                  <a:srgbClr val="2B91AF"/>
                </a:solidFill>
                <a:latin typeface="Consolas" panose="020B0609020204030204" pitchFamily="49" charset="0"/>
              </a:rPr>
              <a:t>has_value_type</a:t>
            </a:r>
            <a:r>
              <a:rPr lang="en-US" sz="2000" dirty="0">
                <a:latin typeface="Consolas" panose="020B0609020204030204" pitchFamily="49" charset="0"/>
              </a:rPr>
              <a:t>&lt;</a:t>
            </a:r>
            <a:r>
              <a:rPr lang="nl-BE" sz="2000" dirty="0">
                <a:solidFill>
                  <a:srgbClr val="0000FF"/>
                </a:solidFill>
                <a:effectLst>
                  <a:glow rad="254000">
                    <a:srgbClr val="FFFF00">
                      <a:alpha val="40000"/>
                    </a:srgbClr>
                  </a:glow>
                </a:effectLst>
                <a:latin typeface="Consolas" panose="020B0609020204030204" pitchFamily="49" charset="0"/>
              </a:rPr>
              <a:t>int</a:t>
            </a:r>
            <a:r>
              <a:rPr lang="en-US" sz="2000" dirty="0">
                <a:latin typeface="Consolas" panose="020B0609020204030204" pitchFamily="49" charset="0"/>
              </a:rPr>
              <a:t>&gt;() &lt;&lt; endl;        </a:t>
            </a:r>
            <a:r>
              <a:rPr lang="en-US" sz="2000" dirty="0">
                <a:solidFill>
                  <a:srgbClr val="008000"/>
                </a:solidFill>
                <a:latin typeface="Consolas" panose="020B0609020204030204" pitchFamily="49" charset="0"/>
              </a:rPr>
              <a:t>// 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4907229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649592"/>
          </a:xfrm>
          <a:ln w="38100">
            <a:solidFill>
              <a:srgbClr val="7FCEEC"/>
            </a:solidFill>
          </a:ln>
        </p:spPr>
        <p:style>
          <a:lnRef idx="0">
            <a:scrgbClr r="0" g="0" b="0"/>
          </a:lnRef>
          <a:fillRef idx="1003">
            <a:schemeClr val="lt1"/>
          </a:fillRef>
          <a:effectRef idx="0">
            <a:scrgbClr r="0" g="0" b="0"/>
          </a:effectRef>
          <a:fontRef idx="major"/>
        </p:style>
        <p:txBody>
          <a:bodyPr>
            <a:normAutofit fontScale="92500" lnSpcReduction="20000"/>
          </a:bodyPr>
          <a:lstStyle/>
          <a:p>
            <a:pPr marL="0" indent="0" defTabSz="360000">
              <a:lnSpc>
                <a:spcPct val="107000"/>
              </a:lnSpc>
              <a:buNone/>
            </a:pPr>
            <a:r>
              <a:rPr lang="en-US" sz="2000" dirty="0">
                <a:solidFill>
                  <a:srgbClr val="0000FF"/>
                </a:solidFill>
                <a:latin typeface="Consolas" panose="020B0609020204030204" pitchFamily="49" charset="0"/>
              </a:rPr>
              <a:t>namespace</a:t>
            </a:r>
            <a:r>
              <a:rPr lang="en-US" sz="2000" dirty="0">
                <a:solidFill>
                  <a:srgbClr val="008000"/>
                </a:solidFill>
                <a:latin typeface="Consolas" panose="020B0609020204030204" pitchFamily="49" charset="0"/>
              </a:rPr>
              <a:t> </a:t>
            </a:r>
            <a:r>
              <a:rPr lang="en-US" sz="2000" dirty="0">
                <a:solidFill>
                  <a:srgbClr val="000000"/>
                </a:solidFill>
                <a:latin typeface="Consolas" panose="020B0609020204030204" pitchFamily="49" charset="0"/>
              </a:rPr>
              <a:t>detail {</a:t>
            </a:r>
          </a:p>
          <a:p>
            <a:pPr marL="0" indent="0" defTabSz="360000">
              <a:lnSpc>
                <a:spcPct val="107000"/>
              </a:lnSpc>
              <a:buNone/>
            </a:pPr>
            <a:r>
              <a:rPr lang="en-US" sz="2000" dirty="0" smtClean="0">
                <a:solidFill>
                  <a:srgbClr val="008000"/>
                </a:solidFill>
                <a:latin typeface="Consolas" panose="020B0609020204030204" pitchFamily="49" charset="0"/>
              </a:rPr>
              <a:t>	// </a:t>
            </a:r>
            <a:r>
              <a:rPr lang="en-US" sz="2000" dirty="0">
                <a:solidFill>
                  <a:srgbClr val="008000"/>
                </a:solidFill>
                <a:latin typeface="Consolas" panose="020B0609020204030204" pitchFamily="49" charset="0"/>
              </a:rPr>
              <a:t>Primary class template</a:t>
            </a:r>
          </a:p>
          <a:p>
            <a:pPr marL="0" indent="0" defTabSz="360000">
              <a:lnSpc>
                <a:spcPct val="107000"/>
              </a:lnSpc>
              <a:buNone/>
            </a:pPr>
            <a:r>
              <a:rPr lang="en-US" sz="2000" dirty="0" smtClean="0">
                <a:solidFill>
                  <a:srgbClr val="0000FF"/>
                </a:solidFill>
                <a:effectLst/>
                <a:latin typeface="Consolas" panose="020B0609020204030204" pitchFamily="49" charset="0"/>
              </a:rPr>
              <a:t>	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a:solidFill>
                  <a:srgbClr val="0000FF"/>
                </a:solidFill>
                <a:effectLst/>
                <a:latin typeface="Consolas" panose="020B0609020204030204" pitchFamily="49" charset="0"/>
              </a:rPr>
              <a:t>class</a:t>
            </a:r>
            <a:r>
              <a:rPr lang="en-US" sz="2000" dirty="0">
                <a:solidFill>
                  <a:srgbClr val="000000"/>
                </a:solidFill>
                <a:effectLst/>
                <a:latin typeface="Consolas" panose="020B0609020204030204" pitchFamily="49" charset="0"/>
              </a:rPr>
              <a:t> = </a:t>
            </a:r>
            <a:r>
              <a:rPr lang="en-US" sz="2000" dirty="0">
                <a:solidFill>
                  <a:srgbClr val="0000FF"/>
                </a:solidFill>
                <a:effectLst/>
                <a:latin typeface="Consolas" panose="020B0609020204030204" pitchFamily="49" charset="0"/>
              </a:rPr>
              <a:t>void</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smtClean="0">
                <a:solidFill>
                  <a:srgbClr val="0000FF"/>
                </a:solidFill>
                <a:latin typeface="Consolas" panose="020B0609020204030204" pitchFamily="49" charset="0"/>
              </a:rPr>
              <a:t>	struct</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has_value_type_impl</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 std::</a:t>
            </a:r>
            <a:r>
              <a:rPr lang="en-US" sz="2000" dirty="0">
                <a:solidFill>
                  <a:srgbClr val="2B91AF"/>
                </a:solidFill>
                <a:effectLst/>
                <a:latin typeface="Consolas" panose="020B0609020204030204" pitchFamily="49" charset="0"/>
              </a:rPr>
              <a:t>false_type</a:t>
            </a:r>
            <a:r>
              <a:rPr lang="en-US" sz="2000" dirty="0" smtClean="0">
                <a:solidFill>
                  <a:srgbClr val="000000"/>
                </a:solidFill>
                <a:effectLst/>
                <a:latin typeface="Consolas" panose="020B0609020204030204" pitchFamily="49" charset="0"/>
              </a:rPr>
              <a:t> { </a:t>
            </a:r>
            <a:r>
              <a:rPr lang="en-US" sz="2000" dirty="0">
                <a:solidFill>
                  <a:srgbClr val="000000"/>
                </a:solidFill>
                <a:effectLst/>
                <a:latin typeface="Consolas" panose="020B0609020204030204" pitchFamily="49" charset="0"/>
              </a:rPr>
              <a:t>}</a:t>
            </a:r>
            <a:r>
              <a:rPr lang="en-US" sz="2000" dirty="0">
                <a:solidFill>
                  <a:srgbClr val="000000"/>
                </a:solidFill>
                <a:latin typeface="Consolas" panose="020B0609020204030204" pitchFamily="49" charset="0"/>
              </a:rPr>
              <a:t>;</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smtClean="0">
                <a:solidFill>
                  <a:srgbClr val="008000"/>
                </a:solidFill>
                <a:latin typeface="Consolas" panose="020B0609020204030204" pitchFamily="49" charset="0"/>
              </a:rPr>
              <a:t>	// </a:t>
            </a:r>
            <a:r>
              <a:rPr lang="en-US" sz="2000" dirty="0">
                <a:solidFill>
                  <a:srgbClr val="008000"/>
                </a:solidFill>
                <a:latin typeface="Consolas" panose="020B0609020204030204" pitchFamily="49" charset="0"/>
              </a:rPr>
              <a:t>Partial template specialization</a:t>
            </a:r>
          </a:p>
          <a:p>
            <a:pPr marL="0" indent="0" defTabSz="360000">
              <a:lnSpc>
                <a:spcPct val="107000"/>
              </a:lnSpc>
              <a:buNone/>
            </a:pPr>
            <a:r>
              <a:rPr lang="en-US" sz="2000" dirty="0" smtClean="0">
                <a:solidFill>
                  <a:srgbClr val="0000FF"/>
                </a:solidFill>
                <a:effectLst/>
                <a:latin typeface="Consolas" panose="020B0609020204030204" pitchFamily="49" charset="0"/>
              </a:rPr>
              <a:t>	template</a:t>
            </a:r>
            <a:r>
              <a:rPr lang="en-US" sz="2000" dirty="0" smtClean="0">
                <a:solidFill>
                  <a:srgbClr val="000000"/>
                </a:solidFill>
                <a:effectLst/>
                <a:latin typeface="Consolas" panose="020B0609020204030204" pitchFamily="49" charset="0"/>
              </a:rPr>
              <a:t>&lt;</a:t>
            </a:r>
            <a:r>
              <a:rPr lang="en-US" sz="2000" dirty="0" smtClean="0">
                <a:solidFill>
                  <a:srgbClr val="0000FF"/>
                </a:solidFill>
                <a:effectLst/>
                <a:latin typeface="Consolas" panose="020B0609020204030204" pitchFamily="49" charset="0"/>
              </a:rPr>
              <a:t>class</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&gt;</a:t>
            </a:r>
            <a:endParaRPr lang="en-US" sz="2000" dirty="0">
              <a:solidFill>
                <a:srgbClr val="000000"/>
              </a:solidFill>
              <a:effectLst/>
              <a:latin typeface="Consolas" panose="020B0609020204030204" pitchFamily="49" charset="0"/>
            </a:endParaRPr>
          </a:p>
          <a:p>
            <a:pPr marL="0" indent="0" defTabSz="360000">
              <a:lnSpc>
                <a:spcPct val="107000"/>
              </a:lnSpc>
              <a:buNone/>
            </a:pPr>
            <a:r>
              <a:rPr lang="en-US" sz="2000" dirty="0" smtClean="0">
                <a:solidFill>
                  <a:srgbClr val="0000FF"/>
                </a:solidFill>
                <a:effectLst/>
                <a:latin typeface="Consolas" panose="020B0609020204030204" pitchFamily="49" charset="0"/>
              </a:rPr>
              <a:t>	struct</a:t>
            </a:r>
            <a:r>
              <a:rPr lang="en-US" sz="2000" dirty="0" smtClean="0">
                <a:solidFill>
                  <a:srgbClr val="000000"/>
                </a:solidFill>
                <a:effectLst/>
                <a:latin typeface="Consolas" panose="020B0609020204030204" pitchFamily="49" charset="0"/>
              </a:rPr>
              <a:t> </a:t>
            </a:r>
            <a:r>
              <a:rPr lang="en-US" sz="2000" dirty="0" smtClean="0">
                <a:solidFill>
                  <a:srgbClr val="2B91AF"/>
                </a:solidFill>
                <a:effectLst/>
                <a:latin typeface="Consolas" panose="020B0609020204030204" pitchFamily="49" charset="0"/>
              </a:rPr>
              <a:t>has_value_type</a:t>
            </a:r>
            <a:r>
              <a:rPr lang="en-US" sz="2000" dirty="0">
                <a:solidFill>
                  <a:srgbClr val="2B91AF"/>
                </a:solidFill>
                <a:latin typeface="Consolas" panose="020B0609020204030204" pitchFamily="49" charset="0"/>
              </a:rPr>
              <a:t>_impl</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 </a:t>
            </a:r>
            <a:r>
              <a:rPr lang="en-US" sz="2000" dirty="0">
                <a:solidFill>
                  <a:srgbClr val="000000"/>
                </a:solidFill>
                <a:effectLst/>
                <a:latin typeface="Consolas" panose="020B0609020204030204" pitchFamily="49" charset="0"/>
              </a:rPr>
              <a:t>std</a:t>
            </a:r>
            <a:r>
              <a:rPr lang="en-US" sz="2000" dirty="0" smtClean="0">
                <a:solidFill>
                  <a:srgbClr val="000000"/>
                </a:solidFill>
                <a:effectLst/>
                <a:latin typeface="Consolas" panose="020B0609020204030204" pitchFamily="49" charset="0"/>
              </a:rPr>
              <a:t>::</a:t>
            </a:r>
            <a:r>
              <a:rPr lang="en-US" sz="2000" dirty="0" smtClean="0">
                <a:solidFill>
                  <a:srgbClr val="2B91AF"/>
                </a:solidFill>
                <a:effectLst/>
                <a:latin typeface="Consolas" panose="020B0609020204030204" pitchFamily="49" charset="0"/>
              </a:rPr>
              <a:t>void_t</a:t>
            </a:r>
            <a:r>
              <a:rPr lang="en-US" sz="2000" dirty="0" smtClean="0">
                <a:solidFill>
                  <a:srgbClr val="000000"/>
                </a:solidFill>
                <a:effectLst/>
                <a:latin typeface="Consolas" panose="020B0609020204030204" pitchFamily="49" charset="0"/>
              </a:rPr>
              <a:t>&lt;</a:t>
            </a:r>
            <a:r>
              <a:rPr lang="en-US" sz="2000" dirty="0" smtClean="0">
                <a:solidFill>
                  <a:srgbClr val="2B91AF"/>
                </a:solidFill>
                <a:effectLst/>
                <a:latin typeface="Consolas" panose="020B0609020204030204" pitchFamily="49" charset="0"/>
              </a:rPr>
              <a:t>T</a:t>
            </a:r>
            <a:r>
              <a:rPr lang="en-US" sz="2000" dirty="0" smtClean="0">
                <a:solidFill>
                  <a:srgbClr val="000000"/>
                </a:solidFill>
                <a:effectLst/>
                <a:latin typeface="Consolas" panose="020B0609020204030204" pitchFamily="49" charset="0"/>
              </a:rPr>
              <a:t>::value_type&gt;&gt; </a:t>
            </a:r>
          </a:p>
          <a:p>
            <a:pPr marL="0" indent="0" defTabSz="360000">
              <a:lnSpc>
                <a:spcPct val="107000"/>
              </a:lnSpc>
              <a:buNone/>
            </a:pPr>
            <a:r>
              <a:rPr lang="en-US" sz="2000" dirty="0" smtClean="0">
                <a:solidFill>
                  <a:srgbClr val="000000"/>
                </a:solidFill>
                <a:latin typeface="Consolas" panose="020B0609020204030204" pitchFamily="49" charset="0"/>
              </a:rPr>
              <a:t>	: </a:t>
            </a:r>
            <a:r>
              <a:rPr lang="en-US" sz="2000" dirty="0">
                <a:solidFill>
                  <a:srgbClr val="000000"/>
                </a:solidFill>
                <a:latin typeface="Consolas" panose="020B0609020204030204" pitchFamily="49" charset="0"/>
              </a:rPr>
              <a:t>std::</a:t>
            </a:r>
            <a:r>
              <a:rPr lang="en-US" sz="2000" dirty="0" smtClean="0">
                <a:solidFill>
                  <a:srgbClr val="2B91AF"/>
                </a:solidFill>
                <a:latin typeface="Consolas" panose="020B0609020204030204" pitchFamily="49" charset="0"/>
              </a:rPr>
              <a:t>true_type</a:t>
            </a:r>
            <a:r>
              <a:rPr lang="en-US" sz="2000" dirty="0">
                <a:solidFill>
                  <a:srgbClr val="2B91AF"/>
                </a:solidFill>
                <a:latin typeface="Consolas" panose="020B0609020204030204" pitchFamily="49" charset="0"/>
              </a:rPr>
              <a:t> </a:t>
            </a:r>
            <a:r>
              <a:rPr lang="en-US" sz="2000" dirty="0" smtClean="0">
                <a:solidFill>
                  <a:srgbClr val="000000"/>
                </a:solidFill>
                <a:latin typeface="Consolas" panose="020B0609020204030204" pitchFamily="49" charset="0"/>
              </a:rPr>
              <a:t>{ };</a:t>
            </a:r>
          </a:p>
          <a:p>
            <a:pPr marL="0" indent="0" defTabSz="360000">
              <a:lnSpc>
                <a:spcPct val="107000"/>
              </a:lnSpc>
              <a:buNone/>
            </a:pPr>
            <a:r>
              <a:rPr lang="en-US" sz="2000" dirty="0" smtClean="0">
                <a:solidFill>
                  <a:srgbClr val="000000"/>
                </a:solidFill>
                <a:latin typeface="Consolas" panose="020B0609020204030204" pitchFamily="49" charset="0"/>
              </a:rPr>
              <a:t>}</a:t>
            </a:r>
          </a:p>
          <a:p>
            <a:pPr marL="0" indent="0" defTabSz="360000">
              <a:lnSpc>
                <a:spcPct val="107000"/>
              </a:lnSpc>
              <a:buNone/>
            </a:pPr>
            <a:r>
              <a:rPr lang="en-US" sz="2000" dirty="0">
                <a:solidFill>
                  <a:srgbClr val="0000FF"/>
                </a:solidFill>
                <a:latin typeface="Consolas" panose="020B0609020204030204" pitchFamily="49" charset="0"/>
              </a:rPr>
              <a:t>template</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class</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T</a:t>
            </a:r>
            <a:r>
              <a:rPr lang="en-US" sz="2000" dirty="0" smtClean="0">
                <a:solidFill>
                  <a:srgbClr val="000000"/>
                </a:solidFill>
                <a:latin typeface="Consolas" panose="020B0609020204030204" pitchFamily="49" charset="0"/>
              </a:rPr>
              <a:t>&gt;</a:t>
            </a:r>
            <a:r>
              <a:rPr lang="en-US" sz="2000" dirty="0">
                <a:solidFill>
                  <a:srgbClr val="0000FF"/>
                </a:solidFill>
                <a:latin typeface="Consolas" panose="020B0609020204030204" pitchFamily="49" charset="0"/>
              </a:rPr>
              <a:t> </a:t>
            </a: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smtClean="0">
                <a:solidFill>
                  <a:srgbClr val="0000FF"/>
                </a:solidFill>
                <a:latin typeface="Consolas" panose="020B0609020204030204" pitchFamily="49" charset="0"/>
              </a:rPr>
              <a:t>struct</a:t>
            </a:r>
            <a:r>
              <a:rPr lang="en-US" sz="2000" dirty="0" smtClean="0">
                <a:solidFill>
                  <a:srgbClr val="000000"/>
                </a:solidFill>
                <a:latin typeface="Consolas" panose="020B0609020204030204" pitchFamily="49" charset="0"/>
              </a:rPr>
              <a:t> </a:t>
            </a:r>
            <a:r>
              <a:rPr lang="en-US" sz="2000" dirty="0" smtClean="0">
                <a:solidFill>
                  <a:srgbClr val="2B91AF"/>
                </a:solidFill>
                <a:latin typeface="Consolas" panose="020B0609020204030204" pitchFamily="49" charset="0"/>
              </a:rPr>
              <a:t>has_value_type </a:t>
            </a:r>
            <a:r>
              <a:rPr lang="en-US" sz="2000" dirty="0" smtClean="0">
                <a:solidFill>
                  <a:schemeClr val="tx2"/>
                </a:solidFill>
                <a:latin typeface="Consolas" panose="020B0609020204030204" pitchFamily="49" charset="0"/>
              </a:rPr>
              <a:t>: detail::</a:t>
            </a:r>
            <a:r>
              <a:rPr lang="en-US" sz="2000" dirty="0" smtClean="0">
                <a:solidFill>
                  <a:srgbClr val="2B91AF"/>
                </a:solidFill>
                <a:latin typeface="Consolas" panose="020B0609020204030204" pitchFamily="49" charset="0"/>
              </a:rPr>
              <a:t>has_value_type_impl</a:t>
            </a:r>
            <a:r>
              <a:rPr lang="en-US" sz="2000" dirty="0" smtClean="0">
                <a:solidFill>
                  <a:schemeClr val="tx2"/>
                </a:solidFill>
                <a:latin typeface="Consolas" panose="020B0609020204030204" pitchFamily="49" charset="0"/>
              </a:rPr>
              <a:t>&lt;</a:t>
            </a:r>
            <a:r>
              <a:rPr lang="en-US" sz="2000" dirty="0">
                <a:solidFill>
                  <a:srgbClr val="2B91AF"/>
                </a:solidFill>
                <a:latin typeface="Consolas" panose="020B0609020204030204" pitchFamily="49" charset="0"/>
              </a:rPr>
              <a:t>T</a:t>
            </a:r>
            <a:r>
              <a:rPr lang="en-US" sz="2000" dirty="0" smtClean="0">
                <a:solidFill>
                  <a:schemeClr val="tx2"/>
                </a:solidFill>
                <a:latin typeface="Consolas" panose="020B0609020204030204" pitchFamily="49" charset="0"/>
              </a:rPr>
              <a:t>&gt; {};</a:t>
            </a:r>
          </a:p>
          <a:p>
            <a:pPr marL="0" indent="0" defTabSz="360000">
              <a:lnSpc>
                <a:spcPct val="107000"/>
              </a:lnSpc>
              <a:buNone/>
            </a:pPr>
            <a:endParaRPr lang="en-US" sz="2000" dirty="0" smtClean="0">
              <a:solidFill>
                <a:srgbClr val="000000"/>
              </a:solidFill>
              <a:latin typeface="Consolas" panose="020B0609020204030204" pitchFamily="49" charset="0"/>
            </a:endParaRPr>
          </a:p>
        </p:txBody>
      </p:sp>
      <p:sp>
        <p:nvSpPr>
          <p:cNvPr id="4" name="Content Placeholder 2"/>
          <p:cNvSpPr txBox="1">
            <a:spLocks/>
          </p:cNvSpPr>
          <p:nvPr/>
        </p:nvSpPr>
        <p:spPr>
          <a:xfrm>
            <a:off x="457200" y="5517232"/>
            <a:ext cx="8229600" cy="1080120"/>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1900" dirty="0">
                <a:latin typeface="Consolas" panose="020B0609020204030204" pitchFamily="49" charset="0"/>
              </a:rPr>
              <a:t>cout &lt;&lt; boolalpha;</a:t>
            </a:r>
          </a:p>
          <a:p>
            <a:pPr marL="0" indent="0" defTabSz="360000">
              <a:lnSpc>
                <a:spcPct val="107000"/>
              </a:lnSpc>
              <a:buNone/>
            </a:pPr>
            <a:r>
              <a:rPr lang="en-US" sz="1900" dirty="0">
                <a:latin typeface="Consolas" panose="020B0609020204030204" pitchFamily="49" charset="0"/>
              </a:rPr>
              <a:t>cout &lt;&lt; </a:t>
            </a:r>
            <a:r>
              <a:rPr lang="en-US" sz="1900" dirty="0">
                <a:solidFill>
                  <a:srgbClr val="2B91AF"/>
                </a:solidFill>
                <a:latin typeface="Consolas" panose="020B0609020204030204" pitchFamily="49" charset="0"/>
              </a:rPr>
              <a:t>has_value_type</a:t>
            </a:r>
            <a:r>
              <a:rPr lang="en-US" sz="1900" dirty="0">
                <a:latin typeface="Consolas" panose="020B0609020204030204" pitchFamily="49" charset="0"/>
              </a:rPr>
              <a:t>&lt;</a:t>
            </a:r>
            <a:r>
              <a:rPr lang="en-US" sz="1900" dirty="0">
                <a:solidFill>
                  <a:srgbClr val="2B91AF"/>
                </a:solidFill>
                <a:latin typeface="Consolas" panose="020B0609020204030204" pitchFamily="49" charset="0"/>
              </a:rPr>
              <a:t>vector</a:t>
            </a:r>
            <a:r>
              <a:rPr lang="en-US" sz="1900" dirty="0">
                <a:latin typeface="Consolas" panose="020B0609020204030204" pitchFamily="49" charset="0"/>
              </a:rPr>
              <a:t>&lt;</a:t>
            </a:r>
            <a:r>
              <a:rPr lang="en-US" sz="1900" dirty="0">
                <a:solidFill>
                  <a:srgbClr val="0000FF"/>
                </a:solidFill>
                <a:latin typeface="Consolas" panose="020B0609020204030204" pitchFamily="49" charset="0"/>
              </a:rPr>
              <a:t>int</a:t>
            </a:r>
            <a:r>
              <a:rPr lang="en-US" sz="1900" dirty="0">
                <a:latin typeface="Consolas" panose="020B0609020204030204" pitchFamily="49" charset="0"/>
              </a:rPr>
              <a:t>&gt;&gt;() &lt;&lt; </a:t>
            </a:r>
            <a:r>
              <a:rPr lang="en-US" sz="1900" dirty="0">
                <a:solidFill>
                  <a:srgbClr val="A31515"/>
                </a:solidFill>
                <a:latin typeface="Consolas" panose="020B0609020204030204" pitchFamily="49" charset="0"/>
              </a:rPr>
              <a:t>'\n'</a:t>
            </a:r>
            <a:r>
              <a:rPr lang="en-US" sz="1900" dirty="0">
                <a:latin typeface="Consolas" panose="020B0609020204030204" pitchFamily="49" charset="0"/>
              </a:rPr>
              <a:t>; </a:t>
            </a:r>
            <a:r>
              <a:rPr lang="en-US" sz="1900" dirty="0">
                <a:solidFill>
                  <a:srgbClr val="008000"/>
                </a:solidFill>
                <a:latin typeface="Consolas" panose="020B0609020204030204" pitchFamily="49" charset="0"/>
              </a:rPr>
              <a:t>// true</a:t>
            </a:r>
          </a:p>
          <a:p>
            <a:pPr marL="0" indent="0" defTabSz="360000">
              <a:lnSpc>
                <a:spcPct val="107000"/>
              </a:lnSpc>
              <a:buNone/>
            </a:pPr>
            <a:r>
              <a:rPr lang="en-US" sz="1900" dirty="0">
                <a:latin typeface="Consolas" panose="020B0609020204030204" pitchFamily="49" charset="0"/>
              </a:rPr>
              <a:t>cout &lt;&lt; </a:t>
            </a:r>
            <a:r>
              <a:rPr lang="en-US" sz="1900" dirty="0">
                <a:solidFill>
                  <a:srgbClr val="2B91AF"/>
                </a:solidFill>
                <a:effectLst/>
                <a:latin typeface="Consolas" panose="020B0609020204030204" pitchFamily="49" charset="0"/>
              </a:rPr>
              <a:t>has_value_type</a:t>
            </a:r>
            <a:r>
              <a:rPr lang="en-US" sz="1900" dirty="0">
                <a:effectLst/>
                <a:latin typeface="Consolas" panose="020B0609020204030204" pitchFamily="49" charset="0"/>
              </a:rPr>
              <a:t>&lt;</a:t>
            </a:r>
            <a:r>
              <a:rPr lang="nl-BE" sz="1900" dirty="0">
                <a:solidFill>
                  <a:srgbClr val="0000FF"/>
                </a:solidFill>
                <a:effectLst/>
                <a:latin typeface="Consolas" panose="020B0609020204030204" pitchFamily="49" charset="0"/>
              </a:rPr>
              <a:t>int</a:t>
            </a:r>
            <a:r>
              <a:rPr lang="en-US" sz="1900" dirty="0">
                <a:effectLst/>
                <a:latin typeface="Consolas" panose="020B0609020204030204" pitchFamily="49" charset="0"/>
              </a:rPr>
              <a:t>&gt;() </a:t>
            </a:r>
            <a:r>
              <a:rPr lang="en-US" sz="1900" dirty="0">
                <a:latin typeface="Consolas" panose="020B0609020204030204" pitchFamily="49" charset="0"/>
              </a:rPr>
              <a:t>&lt;&lt; endl;        </a:t>
            </a:r>
            <a:r>
              <a:rPr lang="en-US" sz="1900" dirty="0">
                <a:solidFill>
                  <a:srgbClr val="008000"/>
                </a:solidFill>
                <a:latin typeface="Consolas" panose="020B0609020204030204" pitchFamily="49" charset="0"/>
              </a:rPr>
              <a:t>// false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39330036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649592"/>
          </a:xfrm>
          <a:ln w="38100">
            <a:solidFill>
              <a:srgbClr val="7FCEEC"/>
            </a:solidFill>
          </a:ln>
        </p:spPr>
        <p:style>
          <a:lnRef idx="0">
            <a:scrgbClr r="0" g="0" b="0"/>
          </a:lnRef>
          <a:fillRef idx="1003">
            <a:schemeClr val="lt1"/>
          </a:fillRef>
          <a:effectRef idx="0">
            <a:scrgbClr r="0" g="0" b="0"/>
          </a:effectRef>
          <a:fontRef idx="major"/>
        </p:style>
        <p:txBody>
          <a:bodyPr>
            <a:noAutofit/>
          </a:bodyPr>
          <a:lstStyle/>
          <a:p>
            <a:pPr marL="0" indent="0" defTabSz="360000">
              <a:lnSpc>
                <a:spcPct val="87000"/>
              </a:lnSpc>
              <a:buNone/>
            </a:pPr>
            <a:r>
              <a:rPr lang="en-US" sz="1900" dirty="0">
                <a:solidFill>
                  <a:srgbClr val="0000FF"/>
                </a:solidFill>
                <a:latin typeface="Consolas" panose="020B0609020204030204" pitchFamily="49" charset="0"/>
              </a:rPr>
              <a:t>namespace</a:t>
            </a:r>
            <a:r>
              <a:rPr lang="en-US" sz="1900" dirty="0">
                <a:solidFill>
                  <a:srgbClr val="008000"/>
                </a:solidFill>
                <a:latin typeface="Consolas" panose="020B0609020204030204" pitchFamily="49" charset="0"/>
              </a:rPr>
              <a:t> </a:t>
            </a:r>
            <a:r>
              <a:rPr lang="en-US" sz="1900" dirty="0">
                <a:solidFill>
                  <a:srgbClr val="000000"/>
                </a:solidFill>
                <a:latin typeface="Consolas" panose="020B0609020204030204" pitchFamily="49" charset="0"/>
              </a:rPr>
              <a:t>detail {</a:t>
            </a:r>
          </a:p>
          <a:p>
            <a:pPr marL="292608" lvl="1" indent="0" defTabSz="360000">
              <a:lnSpc>
                <a:spcPct val="87000"/>
              </a:lnSpc>
              <a:buNone/>
            </a:pPr>
            <a:r>
              <a:rPr lang="en-US" sz="1900" dirty="0" smtClean="0">
                <a:solidFill>
                  <a:srgbClr val="008000"/>
                </a:solidFill>
                <a:latin typeface="Consolas" panose="020B0609020204030204" pitchFamily="49" charset="0"/>
              </a:rPr>
              <a:t>// </a:t>
            </a:r>
            <a:r>
              <a:rPr lang="en-US" sz="1900" dirty="0">
                <a:solidFill>
                  <a:srgbClr val="008000"/>
                </a:solidFill>
                <a:latin typeface="Consolas" panose="020B0609020204030204" pitchFamily="49" charset="0"/>
              </a:rPr>
              <a:t>Primary class template</a:t>
            </a:r>
          </a:p>
          <a:p>
            <a:pPr marL="292608" lvl="1" indent="0" defTabSz="360000">
              <a:lnSpc>
                <a:spcPct val="87000"/>
              </a:lnSpc>
              <a:buNone/>
            </a:pPr>
            <a:r>
              <a:rPr lang="en-US" sz="1900" dirty="0" smtClean="0">
                <a:solidFill>
                  <a:srgbClr val="0000FF"/>
                </a:solidFill>
                <a:effectLst/>
                <a:latin typeface="Consolas" panose="020B0609020204030204" pitchFamily="49" charset="0"/>
              </a:rPr>
              <a:t>template</a:t>
            </a:r>
            <a:r>
              <a:rPr lang="en-US" sz="1900" dirty="0" smtClean="0">
                <a:solidFill>
                  <a:srgbClr val="000000"/>
                </a:solidFill>
                <a:effectLst/>
                <a:latin typeface="Consolas" panose="020B0609020204030204" pitchFamily="49" charset="0"/>
              </a:rPr>
              <a:t>&lt;</a:t>
            </a:r>
            <a:r>
              <a:rPr lang="en-US" sz="1900" dirty="0" smtClean="0">
                <a:solidFill>
                  <a:srgbClr val="0000FF"/>
                </a:solidFill>
                <a:effectLst/>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a:solidFill>
                  <a:srgbClr val="0000FF"/>
                </a:solidFill>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a:solidFill>
                  <a:srgbClr val="000000"/>
                </a:solidFill>
                <a:effectLst/>
                <a:latin typeface="Consolas" panose="020B0609020204030204" pitchFamily="49" charset="0"/>
              </a:rPr>
              <a:t>= </a:t>
            </a:r>
            <a:r>
              <a:rPr lang="en-US" sz="1900" dirty="0">
                <a:solidFill>
                  <a:srgbClr val="0000FF"/>
                </a:solidFill>
                <a:effectLst/>
                <a:latin typeface="Consolas" panose="020B0609020204030204" pitchFamily="49" charset="0"/>
              </a:rPr>
              <a:t>void</a:t>
            </a:r>
            <a:r>
              <a:rPr lang="en-US" sz="1900" dirty="0" smtClean="0">
                <a:solidFill>
                  <a:srgbClr val="000000"/>
                </a:solidFill>
                <a:effectLst/>
                <a:latin typeface="Consolas" panose="020B0609020204030204" pitchFamily="49" charset="0"/>
              </a:rPr>
              <a:t>&gt;</a:t>
            </a:r>
            <a:endParaRPr lang="en-US" sz="1900" dirty="0">
              <a:solidFill>
                <a:srgbClr val="000000"/>
              </a:solidFill>
              <a:effectLst/>
              <a:latin typeface="Consolas" panose="020B0609020204030204" pitchFamily="49" charset="0"/>
            </a:endParaRPr>
          </a:p>
          <a:p>
            <a:pPr marL="292608" lvl="1" indent="0" defTabSz="360000">
              <a:lnSpc>
                <a:spcPct val="87000"/>
              </a:lnSpc>
              <a:buNone/>
            </a:pPr>
            <a:r>
              <a:rPr lang="en-US" sz="1900" dirty="0">
                <a:solidFill>
                  <a:srgbClr val="0000FF"/>
                </a:solidFill>
                <a:latin typeface="Consolas" panose="020B0609020204030204" pitchFamily="49" charset="0"/>
              </a:rPr>
              <a:t>struct</a:t>
            </a:r>
            <a:r>
              <a:rPr lang="en-US" sz="1900" dirty="0">
                <a:solidFill>
                  <a:srgbClr val="000000"/>
                </a:solidFill>
                <a:latin typeface="Consolas" panose="020B0609020204030204" pitchFamily="49" charset="0"/>
              </a:rPr>
              <a:t> </a:t>
            </a:r>
            <a:r>
              <a:rPr lang="en-US" sz="1900" dirty="0" smtClean="0">
                <a:solidFill>
                  <a:srgbClr val="2B91AF"/>
                </a:solidFill>
                <a:latin typeface="Consolas" panose="020B0609020204030204" pitchFamily="49" charset="0"/>
              </a:rPr>
              <a:t>has_inc_impl</a:t>
            </a:r>
            <a:r>
              <a:rPr lang="en-US" sz="1900" dirty="0" smtClean="0">
                <a:solidFill>
                  <a:srgbClr val="000000"/>
                </a:solidFill>
                <a:latin typeface="Consolas" panose="020B0609020204030204" pitchFamily="49" charset="0"/>
              </a:rPr>
              <a:t> </a:t>
            </a:r>
            <a:r>
              <a:rPr lang="en-US" sz="1900" dirty="0">
                <a:solidFill>
                  <a:srgbClr val="000000"/>
                </a:solidFill>
                <a:effectLst/>
                <a:latin typeface="Consolas" panose="020B0609020204030204" pitchFamily="49" charset="0"/>
              </a:rPr>
              <a:t>: std::</a:t>
            </a:r>
            <a:r>
              <a:rPr lang="en-US" sz="1900" dirty="0">
                <a:solidFill>
                  <a:srgbClr val="2B91AF"/>
                </a:solidFill>
                <a:effectLst/>
                <a:latin typeface="Consolas" panose="020B0609020204030204" pitchFamily="49" charset="0"/>
              </a:rPr>
              <a:t>false_type</a:t>
            </a:r>
            <a:r>
              <a:rPr lang="en-US" sz="1900" dirty="0" smtClean="0">
                <a:solidFill>
                  <a:srgbClr val="000000"/>
                </a:solidFill>
                <a:effectLst/>
                <a:latin typeface="Consolas" panose="020B0609020204030204" pitchFamily="49" charset="0"/>
              </a:rPr>
              <a:t> </a:t>
            </a:r>
            <a:r>
              <a:rPr lang="en-US" sz="1900" dirty="0" smtClean="0">
                <a:solidFill>
                  <a:srgbClr val="000000"/>
                </a:solidFill>
                <a:latin typeface="Consolas" panose="020B0609020204030204" pitchFamily="49" charset="0"/>
              </a:rPr>
              <a:t>{ </a:t>
            </a:r>
            <a:r>
              <a:rPr lang="en-US" sz="1900" dirty="0">
                <a:solidFill>
                  <a:srgbClr val="000000"/>
                </a:solidFill>
                <a:latin typeface="Consolas" panose="020B0609020204030204" pitchFamily="49" charset="0"/>
              </a:rPr>
              <a:t>};</a:t>
            </a:r>
          </a:p>
          <a:p>
            <a:pPr marL="292608" lvl="1" indent="0" defTabSz="360000">
              <a:lnSpc>
                <a:spcPct val="87000"/>
              </a:lnSpc>
              <a:buNone/>
            </a:pPr>
            <a:endParaRPr lang="en-US" sz="1900" dirty="0" smtClean="0">
              <a:solidFill>
                <a:srgbClr val="0000FF"/>
              </a:solidFill>
              <a:latin typeface="Consolas" panose="020B0609020204030204" pitchFamily="49" charset="0"/>
            </a:endParaRPr>
          </a:p>
          <a:p>
            <a:pPr marL="292608" lvl="1" indent="0" defTabSz="360000">
              <a:lnSpc>
                <a:spcPct val="87000"/>
              </a:lnSpc>
              <a:buNone/>
            </a:pPr>
            <a:r>
              <a:rPr lang="en-US" sz="1900" dirty="0">
                <a:solidFill>
                  <a:srgbClr val="008000"/>
                </a:solidFill>
                <a:latin typeface="Consolas" panose="020B0609020204030204" pitchFamily="49" charset="0"/>
              </a:rPr>
              <a:t>// Partial template specialization</a:t>
            </a:r>
          </a:p>
          <a:p>
            <a:pPr marL="292608" lvl="1" indent="0" defTabSz="360000">
              <a:lnSpc>
                <a:spcPct val="87000"/>
              </a:lnSpc>
              <a:buNone/>
            </a:pPr>
            <a:r>
              <a:rPr lang="en-US" sz="1900" dirty="0" smtClean="0">
                <a:solidFill>
                  <a:srgbClr val="0000FF"/>
                </a:solidFill>
                <a:effectLst/>
                <a:latin typeface="Consolas" panose="020B0609020204030204" pitchFamily="49" charset="0"/>
              </a:rPr>
              <a:t>template</a:t>
            </a:r>
            <a:r>
              <a:rPr lang="en-US" sz="1900" dirty="0" smtClean="0">
                <a:solidFill>
                  <a:srgbClr val="000000"/>
                </a:solidFill>
                <a:effectLst/>
                <a:latin typeface="Consolas" panose="020B0609020204030204" pitchFamily="49" charset="0"/>
              </a:rPr>
              <a:t>&lt;</a:t>
            </a:r>
            <a:r>
              <a:rPr lang="en-US" sz="1900" dirty="0">
                <a:solidFill>
                  <a:srgbClr val="0000FF"/>
                </a:solidFill>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smtClean="0">
                <a:solidFill>
                  <a:srgbClr val="2B91AF"/>
                </a:solidFill>
                <a:effectLst/>
                <a:latin typeface="Consolas" panose="020B0609020204030204" pitchFamily="49" charset="0"/>
              </a:rPr>
              <a:t>T</a:t>
            </a:r>
            <a:r>
              <a:rPr lang="en-US" sz="1900" dirty="0" smtClean="0">
                <a:solidFill>
                  <a:srgbClr val="000000"/>
                </a:solidFill>
                <a:effectLst/>
                <a:latin typeface="Consolas" panose="020B0609020204030204" pitchFamily="49" charset="0"/>
              </a:rPr>
              <a:t>&gt;</a:t>
            </a:r>
            <a:endParaRPr lang="en-US" sz="1900" dirty="0">
              <a:solidFill>
                <a:srgbClr val="000000"/>
              </a:solidFill>
              <a:effectLst/>
              <a:latin typeface="Consolas" panose="020B0609020204030204" pitchFamily="49" charset="0"/>
            </a:endParaRPr>
          </a:p>
          <a:p>
            <a:pPr marL="292608" lvl="1" indent="0" defTabSz="360000">
              <a:lnSpc>
                <a:spcPct val="87000"/>
              </a:lnSpc>
              <a:buNone/>
            </a:pPr>
            <a:r>
              <a:rPr lang="en-US" sz="1900" dirty="0">
                <a:solidFill>
                  <a:srgbClr val="0000FF"/>
                </a:solidFill>
                <a:effectLst/>
                <a:latin typeface="Consolas" panose="020B0609020204030204" pitchFamily="49" charset="0"/>
              </a:rPr>
              <a:t>struct</a:t>
            </a:r>
            <a:r>
              <a:rPr lang="en-US" sz="1900" dirty="0">
                <a:solidFill>
                  <a:srgbClr val="000000"/>
                </a:solidFill>
                <a:effectLst/>
                <a:latin typeface="Consolas" panose="020B0609020204030204" pitchFamily="49" charset="0"/>
              </a:rPr>
              <a:t> </a:t>
            </a:r>
            <a:r>
              <a:rPr lang="en-US" sz="1900" dirty="0" smtClean="0">
                <a:solidFill>
                  <a:srgbClr val="2B91AF"/>
                </a:solidFill>
                <a:effectLst/>
                <a:latin typeface="Consolas" panose="020B0609020204030204" pitchFamily="49" charset="0"/>
              </a:rPr>
              <a:t>has_inc_impl</a:t>
            </a:r>
            <a:r>
              <a:rPr lang="en-US" sz="1900" dirty="0" smtClean="0">
                <a:solidFill>
                  <a:srgbClr val="000000"/>
                </a:solidFill>
                <a:effectLst/>
                <a:latin typeface="Consolas" panose="020B0609020204030204" pitchFamily="49" charset="0"/>
              </a:rPr>
              <a:t>&lt;</a:t>
            </a:r>
            <a:r>
              <a:rPr lang="en-US" sz="1900" dirty="0" smtClean="0">
                <a:solidFill>
                  <a:srgbClr val="2B91AF"/>
                </a:solidFill>
                <a:effectLst/>
                <a:latin typeface="Consolas" panose="020B0609020204030204" pitchFamily="49" charset="0"/>
              </a:rPr>
              <a:t>T</a:t>
            </a:r>
            <a:r>
              <a:rPr lang="en-US" sz="1900" dirty="0" smtClean="0">
                <a:solidFill>
                  <a:srgbClr val="000000"/>
                </a:solidFill>
                <a:effectLst/>
                <a:latin typeface="Consolas" panose="020B0609020204030204" pitchFamily="49" charset="0"/>
              </a:rPr>
              <a:t>, </a:t>
            </a:r>
            <a:r>
              <a:rPr lang="en-US" sz="1900" dirty="0" smtClean="0">
                <a:solidFill>
                  <a:srgbClr val="2B91AF"/>
                </a:solidFill>
                <a:effectLst/>
                <a:latin typeface="Consolas" panose="020B0609020204030204" pitchFamily="49" charset="0"/>
              </a:rPr>
              <a:t>void_t</a:t>
            </a:r>
            <a:r>
              <a:rPr lang="en-US" sz="1900" dirty="0" smtClean="0">
                <a:solidFill>
                  <a:srgbClr val="000000"/>
                </a:solidFill>
                <a:effectLst/>
                <a:latin typeface="Consolas" panose="020B0609020204030204" pitchFamily="49" charset="0"/>
              </a:rPr>
              <a:t>&lt;</a:t>
            </a:r>
            <a:r>
              <a:rPr lang="en-US" sz="1900" dirty="0">
                <a:solidFill>
                  <a:srgbClr val="0000FF"/>
                </a:solidFill>
                <a:effectLst/>
                <a:latin typeface="Consolas" panose="020B0609020204030204" pitchFamily="49" charset="0"/>
              </a:rPr>
              <a:t>decltype</a:t>
            </a:r>
            <a:r>
              <a:rPr lang="en-US" sz="1900" dirty="0" smtClean="0">
                <a:solidFill>
                  <a:srgbClr val="000000"/>
                </a:solidFill>
                <a:effectLst/>
                <a:latin typeface="Consolas" panose="020B0609020204030204" pitchFamily="49" charset="0"/>
              </a:rPr>
              <a:t>(</a:t>
            </a:r>
            <a:r>
              <a:rPr lang="en-US" sz="1900" dirty="0" smtClean="0">
                <a:solidFill>
                  <a:srgbClr val="000000"/>
                </a:solidFill>
                <a:effectLst>
                  <a:glow rad="254000">
                    <a:srgbClr val="FFFF00">
                      <a:alpha val="40000"/>
                    </a:srgbClr>
                  </a:glow>
                </a:effectLst>
                <a:latin typeface="Consolas" panose="020B0609020204030204" pitchFamily="49" charset="0"/>
              </a:rPr>
              <a:t>++</a:t>
            </a:r>
            <a:r>
              <a:rPr lang="en-US" sz="1900" dirty="0" smtClean="0">
                <a:solidFill>
                  <a:srgbClr val="2B91AF"/>
                </a:solidFill>
                <a:effectLst>
                  <a:glow rad="254000">
                    <a:srgbClr val="FFFF00">
                      <a:alpha val="40000"/>
                    </a:srgbClr>
                  </a:glow>
                </a:effectLst>
                <a:latin typeface="Consolas" panose="020B0609020204030204" pitchFamily="49" charset="0"/>
              </a:rPr>
              <a:t>T</a:t>
            </a:r>
            <a:r>
              <a:rPr lang="en-US" sz="1900" dirty="0" smtClean="0">
                <a:solidFill>
                  <a:srgbClr val="000000"/>
                </a:solidFill>
                <a:effectLst>
                  <a:glow rad="254000">
                    <a:srgbClr val="FFFF00">
                      <a:alpha val="40000"/>
                    </a:srgbClr>
                  </a:glow>
                </a:effectLst>
                <a:latin typeface="Consolas" panose="020B0609020204030204" pitchFamily="49" charset="0"/>
              </a:rPr>
              <a:t>()</a:t>
            </a:r>
            <a:r>
              <a:rPr lang="en-US" sz="1900" dirty="0" smtClean="0">
                <a:solidFill>
                  <a:srgbClr val="000000"/>
                </a:solidFill>
                <a:effectLst/>
                <a:latin typeface="Consolas" panose="020B0609020204030204" pitchFamily="49" charset="0"/>
              </a:rPr>
              <a:t>)&gt;&gt; </a:t>
            </a:r>
          </a:p>
          <a:p>
            <a:pPr marL="292608" lvl="1" indent="0" defTabSz="360000">
              <a:lnSpc>
                <a:spcPct val="87000"/>
              </a:lnSpc>
              <a:buNone/>
            </a:pPr>
            <a:r>
              <a:rPr lang="en-US" sz="1900" dirty="0" smtClean="0">
                <a:solidFill>
                  <a:srgbClr val="000000"/>
                </a:solidFill>
                <a:latin typeface="Consolas" panose="020B0609020204030204" pitchFamily="49" charset="0"/>
              </a:rPr>
              <a:t>: </a:t>
            </a:r>
            <a:r>
              <a:rPr lang="en-US" sz="1900" dirty="0">
                <a:solidFill>
                  <a:srgbClr val="000000"/>
                </a:solidFill>
                <a:latin typeface="Consolas" panose="020B0609020204030204" pitchFamily="49" charset="0"/>
              </a:rPr>
              <a:t>std::</a:t>
            </a:r>
            <a:r>
              <a:rPr lang="en-US" sz="1900" dirty="0" smtClean="0">
                <a:solidFill>
                  <a:srgbClr val="2B91AF"/>
                </a:solidFill>
                <a:latin typeface="Consolas" panose="020B0609020204030204" pitchFamily="49" charset="0"/>
              </a:rPr>
              <a:t>true_type</a:t>
            </a:r>
            <a:r>
              <a:rPr lang="en-US" sz="1900" dirty="0">
                <a:solidFill>
                  <a:srgbClr val="2B91AF"/>
                </a:solidFill>
                <a:latin typeface="Consolas" panose="020B0609020204030204" pitchFamily="49" charset="0"/>
              </a:rPr>
              <a:t> </a:t>
            </a:r>
            <a:r>
              <a:rPr lang="en-US" sz="1900" dirty="0" smtClean="0">
                <a:solidFill>
                  <a:srgbClr val="000000"/>
                </a:solidFill>
                <a:latin typeface="Consolas" panose="020B0609020204030204" pitchFamily="49" charset="0"/>
              </a:rPr>
              <a:t>{ };</a:t>
            </a:r>
          </a:p>
          <a:p>
            <a:pPr marL="0" indent="0" defTabSz="360000">
              <a:lnSpc>
                <a:spcPct val="87000"/>
              </a:lnSpc>
              <a:buNone/>
            </a:pPr>
            <a:r>
              <a:rPr lang="en-US" sz="1900" dirty="0" smtClean="0">
                <a:solidFill>
                  <a:srgbClr val="000000"/>
                </a:solidFill>
                <a:latin typeface="Consolas" panose="020B0609020204030204" pitchFamily="49" charset="0"/>
              </a:rPr>
              <a:t>}</a:t>
            </a:r>
          </a:p>
          <a:p>
            <a:pPr marL="0" indent="0" defTabSz="360000">
              <a:lnSpc>
                <a:spcPct val="87000"/>
              </a:lnSpc>
              <a:buNone/>
            </a:pPr>
            <a:r>
              <a:rPr lang="en-US" sz="1900" dirty="0" smtClean="0">
                <a:solidFill>
                  <a:srgbClr val="0000FF"/>
                </a:solidFill>
                <a:latin typeface="Consolas" panose="020B0609020204030204" pitchFamily="49" charset="0"/>
              </a:rPr>
              <a:t>template </a:t>
            </a:r>
            <a:r>
              <a:rPr lang="en-US" sz="1900" dirty="0" smtClean="0">
                <a:latin typeface="Consolas" panose="020B0609020204030204" pitchFamily="49" charset="0"/>
              </a:rPr>
              <a:t>&lt;</a:t>
            </a:r>
            <a:r>
              <a:rPr lang="en-US" sz="1900" dirty="0" smtClean="0">
                <a:solidFill>
                  <a:srgbClr val="0000FF"/>
                </a:solidFill>
                <a:latin typeface="Consolas" panose="020B0609020204030204" pitchFamily="49" charset="0"/>
              </a:rPr>
              <a:t>typename </a:t>
            </a:r>
            <a:r>
              <a:rPr lang="en-US" sz="1900" dirty="0">
                <a:solidFill>
                  <a:srgbClr val="2B91AF"/>
                </a:solidFill>
                <a:latin typeface="Consolas" panose="020B0609020204030204" pitchFamily="49" charset="0"/>
              </a:rPr>
              <a:t>T</a:t>
            </a:r>
            <a:r>
              <a:rPr lang="en-US" sz="1900" dirty="0">
                <a:latin typeface="Consolas" panose="020B0609020204030204" pitchFamily="49" charset="0"/>
              </a:rPr>
              <a:t>&gt;</a:t>
            </a:r>
            <a:endParaRPr lang="en-US" sz="1900" dirty="0" smtClean="0">
              <a:solidFill>
                <a:srgbClr val="0000FF"/>
              </a:solidFill>
              <a:latin typeface="Consolas" panose="020B0609020204030204" pitchFamily="49" charset="0"/>
            </a:endParaRPr>
          </a:p>
          <a:p>
            <a:pPr marL="0" indent="0" defTabSz="360000">
              <a:lnSpc>
                <a:spcPct val="87000"/>
              </a:lnSpc>
              <a:buNone/>
            </a:pPr>
            <a:r>
              <a:rPr lang="en-US" sz="1900" dirty="0">
                <a:solidFill>
                  <a:srgbClr val="0000FF"/>
                </a:solidFill>
                <a:latin typeface="Consolas" panose="020B0609020204030204" pitchFamily="49" charset="0"/>
              </a:rPr>
              <a:t>s</a:t>
            </a:r>
            <a:r>
              <a:rPr lang="en-US" sz="1900" dirty="0" smtClean="0">
                <a:solidFill>
                  <a:srgbClr val="0000FF"/>
                </a:solidFill>
                <a:latin typeface="Consolas" panose="020B0609020204030204" pitchFamily="49" charset="0"/>
              </a:rPr>
              <a:t>truct </a:t>
            </a:r>
            <a:r>
              <a:rPr lang="en-US" sz="1900" dirty="0" smtClean="0">
                <a:solidFill>
                  <a:srgbClr val="2B91AF"/>
                </a:solidFill>
                <a:latin typeface="Consolas" panose="020B0609020204030204" pitchFamily="49" charset="0"/>
              </a:rPr>
              <a:t>has_inc</a:t>
            </a:r>
            <a:r>
              <a:rPr lang="en-US" sz="1900" dirty="0" smtClean="0">
                <a:solidFill>
                  <a:srgbClr val="000000"/>
                </a:solidFill>
                <a:latin typeface="Consolas" panose="020B0609020204030204" pitchFamily="49" charset="0"/>
              </a:rPr>
              <a:t>&lt;</a:t>
            </a:r>
            <a:r>
              <a:rPr lang="en-US" sz="1900" dirty="0" smtClean="0">
                <a:solidFill>
                  <a:srgbClr val="2B91AF"/>
                </a:solidFill>
                <a:latin typeface="Consolas" panose="020B0609020204030204" pitchFamily="49" charset="0"/>
              </a:rPr>
              <a:t>T</a:t>
            </a:r>
            <a:r>
              <a:rPr lang="en-US" sz="1900" dirty="0" smtClean="0">
                <a:latin typeface="Consolas" panose="020B0609020204030204" pitchFamily="49" charset="0"/>
              </a:rPr>
              <a:t>&gt; : </a:t>
            </a:r>
            <a:r>
              <a:rPr lang="en-US" sz="1900" dirty="0" smtClean="0">
                <a:solidFill>
                  <a:srgbClr val="2B91AF"/>
                </a:solidFill>
                <a:latin typeface="Consolas" panose="020B0609020204030204" pitchFamily="49" charset="0"/>
              </a:rPr>
              <a:t>has_inc_impl</a:t>
            </a:r>
            <a:r>
              <a:rPr lang="en-US" sz="1900" dirty="0" smtClean="0">
                <a:solidFill>
                  <a:srgbClr val="000000"/>
                </a:solidFill>
                <a:latin typeface="Consolas" panose="020B0609020204030204" pitchFamily="49" charset="0"/>
              </a:rPr>
              <a:t>&lt;</a:t>
            </a:r>
            <a:r>
              <a:rPr lang="en-US" sz="1900" dirty="0" smtClean="0">
                <a:solidFill>
                  <a:srgbClr val="2B91AF"/>
                </a:solidFill>
                <a:latin typeface="Consolas" panose="020B0609020204030204" pitchFamily="49" charset="0"/>
              </a:rPr>
              <a:t>T</a:t>
            </a:r>
            <a:r>
              <a:rPr lang="en-US" sz="1900" dirty="0" smtClean="0">
                <a:latin typeface="Consolas" panose="020B0609020204030204" pitchFamily="49" charset="0"/>
              </a:rPr>
              <a:t>&gt; {};</a:t>
            </a:r>
          </a:p>
        </p:txBody>
      </p:sp>
      <p:sp>
        <p:nvSpPr>
          <p:cNvPr id="4" name="Content Placeholder 2"/>
          <p:cNvSpPr txBox="1">
            <a:spLocks/>
          </p:cNvSpPr>
          <p:nvPr/>
        </p:nvSpPr>
        <p:spPr>
          <a:xfrm>
            <a:off x="457200" y="5517232"/>
            <a:ext cx="8229600" cy="1080120"/>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1900" dirty="0">
                <a:latin typeface="Consolas" panose="020B0609020204030204" pitchFamily="49" charset="0"/>
              </a:rPr>
              <a:t>cout &lt;&lt; boolalpha;</a:t>
            </a:r>
          </a:p>
          <a:p>
            <a:pPr marL="0" indent="0" defTabSz="360000">
              <a:lnSpc>
                <a:spcPct val="107000"/>
              </a:lnSpc>
              <a:buNone/>
            </a:pPr>
            <a:r>
              <a:rPr lang="en-US" sz="1900" dirty="0">
                <a:latin typeface="Consolas" panose="020B0609020204030204" pitchFamily="49" charset="0"/>
              </a:rPr>
              <a:t>cout &lt;&lt; </a:t>
            </a:r>
            <a:r>
              <a:rPr lang="en-US" sz="1900" dirty="0">
                <a:solidFill>
                  <a:srgbClr val="2B91AF"/>
                </a:solidFill>
                <a:latin typeface="Consolas" panose="020B0609020204030204" pitchFamily="49" charset="0"/>
              </a:rPr>
              <a:t>has_inc</a:t>
            </a:r>
            <a:r>
              <a:rPr lang="en-US" sz="1900" dirty="0">
                <a:latin typeface="Consolas" panose="020B0609020204030204" pitchFamily="49" charset="0"/>
              </a:rPr>
              <a:t>&lt;</a:t>
            </a:r>
            <a:r>
              <a:rPr lang="en-US" sz="1900" dirty="0">
                <a:solidFill>
                  <a:srgbClr val="0000FF"/>
                </a:solidFill>
                <a:latin typeface="Consolas" panose="020B0609020204030204" pitchFamily="49" charset="0"/>
              </a:rPr>
              <a:t>double</a:t>
            </a:r>
            <a:r>
              <a:rPr lang="en-US" sz="1900" dirty="0">
                <a:latin typeface="Consolas" panose="020B0609020204030204" pitchFamily="49" charset="0"/>
              </a:rPr>
              <a:t>&gt;() &lt;&lt; </a:t>
            </a:r>
            <a:r>
              <a:rPr lang="en-US" sz="1900" dirty="0">
                <a:solidFill>
                  <a:srgbClr val="A31515"/>
                </a:solidFill>
                <a:latin typeface="Consolas" panose="020B0609020204030204" pitchFamily="49" charset="0"/>
              </a:rPr>
              <a:t>'\n'</a:t>
            </a:r>
            <a:r>
              <a:rPr lang="en-US" sz="1900" dirty="0">
                <a:latin typeface="Consolas" panose="020B0609020204030204" pitchFamily="49" charset="0"/>
              </a:rPr>
              <a:t>; </a:t>
            </a:r>
            <a:r>
              <a:rPr lang="en-US" sz="1900" dirty="0">
                <a:solidFill>
                  <a:srgbClr val="008000"/>
                </a:solidFill>
                <a:latin typeface="Consolas" panose="020B0609020204030204" pitchFamily="49" charset="0"/>
              </a:rPr>
              <a:t>// false</a:t>
            </a:r>
          </a:p>
          <a:p>
            <a:pPr marL="0" indent="0" defTabSz="360000">
              <a:lnSpc>
                <a:spcPct val="107000"/>
              </a:lnSpc>
              <a:buNone/>
            </a:pPr>
            <a:r>
              <a:rPr lang="en-US" sz="1900" dirty="0">
                <a:latin typeface="Consolas" panose="020B0609020204030204" pitchFamily="49" charset="0"/>
              </a:rPr>
              <a:t>cout &lt;&lt; </a:t>
            </a:r>
            <a:r>
              <a:rPr lang="en-US" sz="1900" dirty="0" smtClean="0">
                <a:solidFill>
                  <a:srgbClr val="2B91AF"/>
                </a:solidFill>
                <a:latin typeface="Consolas" panose="020B0609020204030204" pitchFamily="49" charset="0"/>
              </a:rPr>
              <a:t>has_inc</a:t>
            </a:r>
            <a:r>
              <a:rPr lang="en-US" sz="1900" dirty="0" smtClean="0">
                <a:latin typeface="Consolas" panose="020B0609020204030204" pitchFamily="49" charset="0"/>
              </a:rPr>
              <a:t>&lt;</a:t>
            </a:r>
            <a:r>
              <a:rPr lang="nl-BE" sz="1900" dirty="0" smtClean="0">
                <a:solidFill>
                  <a:srgbClr val="0000FF"/>
                </a:solidFill>
                <a:latin typeface="Consolas" panose="020B0609020204030204" pitchFamily="49" charset="0"/>
              </a:rPr>
              <a:t>int</a:t>
            </a:r>
            <a:r>
              <a:rPr lang="en-US" sz="1900" dirty="0">
                <a:latin typeface="Consolas" panose="020B0609020204030204" pitchFamily="49" charset="0"/>
              </a:rPr>
              <a:t>&gt;() &lt;&lt; endl;     </a:t>
            </a:r>
            <a:r>
              <a:rPr lang="en-US" sz="1900" dirty="0">
                <a:solidFill>
                  <a:srgbClr val="008000"/>
                </a:solidFill>
                <a:latin typeface="Consolas" panose="020B0609020204030204" pitchFamily="49" charset="0"/>
              </a:rPr>
              <a:t>// true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1469628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void_t</a:t>
            </a:r>
            <a:endParaRPr lang="nl-BE" dirty="0"/>
          </a:p>
        </p:txBody>
      </p:sp>
      <p:sp>
        <p:nvSpPr>
          <p:cNvPr id="3" name="Content Placeholder 2"/>
          <p:cNvSpPr>
            <a:spLocks noGrp="1"/>
          </p:cNvSpPr>
          <p:nvPr>
            <p:ph idx="1"/>
          </p:nvPr>
        </p:nvSpPr>
        <p:spPr>
          <a:xfrm>
            <a:off x="457200" y="1723624"/>
            <a:ext cx="8229600" cy="3649592"/>
          </a:xfrm>
          <a:ln w="38100">
            <a:solidFill>
              <a:srgbClr val="7FCEEC"/>
            </a:solidFill>
          </a:ln>
        </p:spPr>
        <p:style>
          <a:lnRef idx="0">
            <a:scrgbClr r="0" g="0" b="0"/>
          </a:lnRef>
          <a:fillRef idx="1003">
            <a:schemeClr val="lt1"/>
          </a:fillRef>
          <a:effectRef idx="0">
            <a:scrgbClr r="0" g="0" b="0"/>
          </a:effectRef>
          <a:fontRef idx="major"/>
        </p:style>
        <p:txBody>
          <a:bodyPr>
            <a:noAutofit/>
          </a:bodyPr>
          <a:lstStyle/>
          <a:p>
            <a:pPr marL="0" indent="0" defTabSz="360000">
              <a:lnSpc>
                <a:spcPct val="87000"/>
              </a:lnSpc>
              <a:buNone/>
            </a:pPr>
            <a:r>
              <a:rPr lang="en-US" sz="1900" dirty="0">
                <a:solidFill>
                  <a:srgbClr val="0000FF"/>
                </a:solidFill>
                <a:latin typeface="Consolas" panose="020B0609020204030204" pitchFamily="49" charset="0"/>
              </a:rPr>
              <a:t>namespace</a:t>
            </a:r>
            <a:r>
              <a:rPr lang="en-US" sz="1900" dirty="0">
                <a:solidFill>
                  <a:srgbClr val="008000"/>
                </a:solidFill>
                <a:latin typeface="Consolas" panose="020B0609020204030204" pitchFamily="49" charset="0"/>
              </a:rPr>
              <a:t> </a:t>
            </a:r>
            <a:r>
              <a:rPr lang="en-US" sz="1900" dirty="0">
                <a:solidFill>
                  <a:srgbClr val="000000"/>
                </a:solidFill>
                <a:latin typeface="Consolas" panose="020B0609020204030204" pitchFamily="49" charset="0"/>
              </a:rPr>
              <a:t>detail {</a:t>
            </a:r>
          </a:p>
          <a:p>
            <a:pPr marL="292608" lvl="1" indent="0" defTabSz="360000">
              <a:lnSpc>
                <a:spcPct val="87000"/>
              </a:lnSpc>
              <a:buNone/>
            </a:pPr>
            <a:r>
              <a:rPr lang="en-US" sz="1900" dirty="0" smtClean="0">
                <a:solidFill>
                  <a:srgbClr val="008000"/>
                </a:solidFill>
                <a:latin typeface="Consolas" panose="020B0609020204030204" pitchFamily="49" charset="0"/>
              </a:rPr>
              <a:t>// </a:t>
            </a:r>
            <a:r>
              <a:rPr lang="en-US" sz="1900" dirty="0">
                <a:solidFill>
                  <a:srgbClr val="008000"/>
                </a:solidFill>
                <a:latin typeface="Consolas" panose="020B0609020204030204" pitchFamily="49" charset="0"/>
              </a:rPr>
              <a:t>Primary class template</a:t>
            </a:r>
          </a:p>
          <a:p>
            <a:pPr marL="292608" lvl="1" indent="0" defTabSz="360000">
              <a:lnSpc>
                <a:spcPct val="87000"/>
              </a:lnSpc>
              <a:buNone/>
            </a:pPr>
            <a:r>
              <a:rPr lang="en-US" sz="1900" dirty="0" smtClean="0">
                <a:solidFill>
                  <a:srgbClr val="0000FF"/>
                </a:solidFill>
                <a:effectLst/>
                <a:latin typeface="Consolas" panose="020B0609020204030204" pitchFamily="49" charset="0"/>
              </a:rPr>
              <a:t>template</a:t>
            </a:r>
            <a:r>
              <a:rPr lang="en-US" sz="1900" dirty="0" smtClean="0">
                <a:solidFill>
                  <a:srgbClr val="000000"/>
                </a:solidFill>
                <a:effectLst/>
                <a:latin typeface="Consolas" panose="020B0609020204030204" pitchFamily="49" charset="0"/>
              </a:rPr>
              <a:t>&lt;</a:t>
            </a:r>
            <a:r>
              <a:rPr lang="en-US" sz="1900" dirty="0" smtClean="0">
                <a:solidFill>
                  <a:srgbClr val="0000FF"/>
                </a:solidFill>
                <a:effectLst/>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a:solidFill>
                  <a:srgbClr val="0000FF"/>
                </a:solidFill>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a:solidFill>
                  <a:srgbClr val="000000"/>
                </a:solidFill>
                <a:effectLst/>
                <a:latin typeface="Consolas" panose="020B0609020204030204" pitchFamily="49" charset="0"/>
              </a:rPr>
              <a:t>= </a:t>
            </a:r>
            <a:r>
              <a:rPr lang="en-US" sz="1900" dirty="0">
                <a:solidFill>
                  <a:srgbClr val="0000FF"/>
                </a:solidFill>
                <a:effectLst/>
                <a:latin typeface="Consolas" panose="020B0609020204030204" pitchFamily="49" charset="0"/>
              </a:rPr>
              <a:t>void</a:t>
            </a:r>
            <a:r>
              <a:rPr lang="en-US" sz="1900" dirty="0" smtClean="0">
                <a:solidFill>
                  <a:srgbClr val="000000"/>
                </a:solidFill>
                <a:effectLst/>
                <a:latin typeface="Consolas" panose="020B0609020204030204" pitchFamily="49" charset="0"/>
              </a:rPr>
              <a:t>&gt;</a:t>
            </a:r>
            <a:endParaRPr lang="en-US" sz="1900" dirty="0">
              <a:solidFill>
                <a:srgbClr val="000000"/>
              </a:solidFill>
              <a:effectLst/>
              <a:latin typeface="Consolas" panose="020B0609020204030204" pitchFamily="49" charset="0"/>
            </a:endParaRPr>
          </a:p>
          <a:p>
            <a:pPr marL="292608" lvl="1" indent="0" defTabSz="360000">
              <a:lnSpc>
                <a:spcPct val="87000"/>
              </a:lnSpc>
              <a:buNone/>
            </a:pPr>
            <a:r>
              <a:rPr lang="en-US" sz="1900" dirty="0">
                <a:solidFill>
                  <a:srgbClr val="0000FF"/>
                </a:solidFill>
                <a:latin typeface="Consolas" panose="020B0609020204030204" pitchFamily="49" charset="0"/>
              </a:rPr>
              <a:t>struct</a:t>
            </a:r>
            <a:r>
              <a:rPr lang="en-US" sz="1900" dirty="0">
                <a:solidFill>
                  <a:srgbClr val="000000"/>
                </a:solidFill>
                <a:latin typeface="Consolas" panose="020B0609020204030204" pitchFamily="49" charset="0"/>
              </a:rPr>
              <a:t> </a:t>
            </a:r>
            <a:r>
              <a:rPr lang="en-US" sz="1900" dirty="0" smtClean="0">
                <a:solidFill>
                  <a:srgbClr val="2B91AF"/>
                </a:solidFill>
                <a:latin typeface="Consolas" panose="020B0609020204030204" pitchFamily="49" charset="0"/>
              </a:rPr>
              <a:t>has_inc_impl</a:t>
            </a:r>
            <a:r>
              <a:rPr lang="en-US" sz="1900" dirty="0" smtClean="0">
                <a:solidFill>
                  <a:srgbClr val="000000"/>
                </a:solidFill>
                <a:latin typeface="Consolas" panose="020B0609020204030204" pitchFamily="49" charset="0"/>
              </a:rPr>
              <a:t> </a:t>
            </a:r>
            <a:r>
              <a:rPr lang="en-US" sz="1900" dirty="0">
                <a:solidFill>
                  <a:srgbClr val="000000"/>
                </a:solidFill>
                <a:effectLst/>
                <a:latin typeface="Consolas" panose="020B0609020204030204" pitchFamily="49" charset="0"/>
              </a:rPr>
              <a:t>: std::</a:t>
            </a:r>
            <a:r>
              <a:rPr lang="en-US" sz="1900" dirty="0">
                <a:solidFill>
                  <a:srgbClr val="2B91AF"/>
                </a:solidFill>
                <a:effectLst/>
                <a:latin typeface="Consolas" panose="020B0609020204030204" pitchFamily="49" charset="0"/>
              </a:rPr>
              <a:t>false_type</a:t>
            </a:r>
            <a:r>
              <a:rPr lang="en-US" sz="1900" dirty="0" smtClean="0">
                <a:solidFill>
                  <a:srgbClr val="000000"/>
                </a:solidFill>
                <a:effectLst/>
                <a:latin typeface="Consolas" panose="020B0609020204030204" pitchFamily="49" charset="0"/>
              </a:rPr>
              <a:t> </a:t>
            </a:r>
            <a:r>
              <a:rPr lang="en-US" sz="1900" dirty="0" smtClean="0">
                <a:solidFill>
                  <a:srgbClr val="000000"/>
                </a:solidFill>
                <a:latin typeface="Consolas" panose="020B0609020204030204" pitchFamily="49" charset="0"/>
              </a:rPr>
              <a:t>{ </a:t>
            </a:r>
            <a:r>
              <a:rPr lang="en-US" sz="1900" dirty="0">
                <a:solidFill>
                  <a:srgbClr val="000000"/>
                </a:solidFill>
                <a:latin typeface="Consolas" panose="020B0609020204030204" pitchFamily="49" charset="0"/>
              </a:rPr>
              <a:t>};</a:t>
            </a:r>
          </a:p>
          <a:p>
            <a:pPr marL="292608" lvl="1" indent="0" defTabSz="360000">
              <a:lnSpc>
                <a:spcPct val="87000"/>
              </a:lnSpc>
              <a:buNone/>
            </a:pPr>
            <a:endParaRPr lang="en-US" sz="1900" dirty="0" smtClean="0">
              <a:solidFill>
                <a:srgbClr val="0000FF"/>
              </a:solidFill>
              <a:latin typeface="Consolas" panose="020B0609020204030204" pitchFamily="49" charset="0"/>
            </a:endParaRPr>
          </a:p>
          <a:p>
            <a:pPr marL="292608" lvl="1" indent="0" defTabSz="360000">
              <a:lnSpc>
                <a:spcPct val="87000"/>
              </a:lnSpc>
              <a:buNone/>
            </a:pPr>
            <a:r>
              <a:rPr lang="en-US" sz="1900" dirty="0">
                <a:solidFill>
                  <a:srgbClr val="008000"/>
                </a:solidFill>
                <a:latin typeface="Consolas" panose="020B0609020204030204" pitchFamily="49" charset="0"/>
              </a:rPr>
              <a:t>// Partial template specialization</a:t>
            </a:r>
          </a:p>
          <a:p>
            <a:pPr marL="292608" lvl="1" indent="0" defTabSz="360000">
              <a:lnSpc>
                <a:spcPct val="87000"/>
              </a:lnSpc>
              <a:buNone/>
            </a:pPr>
            <a:r>
              <a:rPr lang="en-US" sz="1900" dirty="0" smtClean="0">
                <a:solidFill>
                  <a:srgbClr val="0000FF"/>
                </a:solidFill>
                <a:effectLst/>
                <a:latin typeface="Consolas" panose="020B0609020204030204" pitchFamily="49" charset="0"/>
              </a:rPr>
              <a:t>template</a:t>
            </a:r>
            <a:r>
              <a:rPr lang="en-US" sz="1900" dirty="0" smtClean="0">
                <a:solidFill>
                  <a:srgbClr val="000000"/>
                </a:solidFill>
                <a:effectLst/>
                <a:latin typeface="Consolas" panose="020B0609020204030204" pitchFamily="49" charset="0"/>
              </a:rPr>
              <a:t>&lt;</a:t>
            </a:r>
            <a:r>
              <a:rPr lang="en-US" sz="1900" dirty="0">
                <a:solidFill>
                  <a:srgbClr val="0000FF"/>
                </a:solidFill>
                <a:latin typeface="Consolas" panose="020B0609020204030204" pitchFamily="49" charset="0"/>
              </a:rPr>
              <a:t>typename</a:t>
            </a:r>
            <a:r>
              <a:rPr lang="en-US" sz="1900" dirty="0" smtClean="0">
                <a:solidFill>
                  <a:srgbClr val="000000"/>
                </a:solidFill>
                <a:effectLst/>
                <a:latin typeface="Consolas" panose="020B0609020204030204" pitchFamily="49" charset="0"/>
              </a:rPr>
              <a:t> </a:t>
            </a:r>
            <a:r>
              <a:rPr lang="en-US" sz="1900" dirty="0" smtClean="0">
                <a:solidFill>
                  <a:srgbClr val="2B91AF"/>
                </a:solidFill>
                <a:effectLst/>
                <a:latin typeface="Consolas" panose="020B0609020204030204" pitchFamily="49" charset="0"/>
              </a:rPr>
              <a:t>T</a:t>
            </a:r>
            <a:r>
              <a:rPr lang="en-US" sz="1900" dirty="0" smtClean="0">
                <a:solidFill>
                  <a:srgbClr val="000000"/>
                </a:solidFill>
                <a:effectLst/>
                <a:latin typeface="Consolas" panose="020B0609020204030204" pitchFamily="49" charset="0"/>
              </a:rPr>
              <a:t>&gt;</a:t>
            </a:r>
            <a:endParaRPr lang="en-US" sz="1900" dirty="0">
              <a:solidFill>
                <a:srgbClr val="000000"/>
              </a:solidFill>
              <a:effectLst/>
              <a:latin typeface="Consolas" panose="020B0609020204030204" pitchFamily="49" charset="0"/>
            </a:endParaRPr>
          </a:p>
          <a:p>
            <a:pPr marL="292608" lvl="1" indent="0" defTabSz="360000">
              <a:lnSpc>
                <a:spcPct val="87000"/>
              </a:lnSpc>
              <a:buNone/>
            </a:pPr>
            <a:r>
              <a:rPr lang="en-US" sz="1900" dirty="0">
                <a:solidFill>
                  <a:srgbClr val="0000FF"/>
                </a:solidFill>
                <a:effectLst/>
                <a:latin typeface="Consolas" panose="020B0609020204030204" pitchFamily="49" charset="0"/>
              </a:rPr>
              <a:t>struct</a:t>
            </a:r>
            <a:r>
              <a:rPr lang="en-US" sz="1900" dirty="0">
                <a:solidFill>
                  <a:srgbClr val="000000"/>
                </a:solidFill>
                <a:effectLst/>
                <a:latin typeface="Consolas" panose="020B0609020204030204" pitchFamily="49" charset="0"/>
              </a:rPr>
              <a:t> </a:t>
            </a:r>
            <a:r>
              <a:rPr lang="en-US" sz="1900" dirty="0" smtClean="0">
                <a:solidFill>
                  <a:srgbClr val="2B91AF"/>
                </a:solidFill>
                <a:effectLst/>
                <a:latin typeface="Consolas" panose="020B0609020204030204" pitchFamily="49" charset="0"/>
              </a:rPr>
              <a:t>has_inc_impl</a:t>
            </a:r>
            <a:r>
              <a:rPr lang="en-US" sz="1900" dirty="0" smtClean="0">
                <a:solidFill>
                  <a:srgbClr val="000000"/>
                </a:solidFill>
                <a:effectLst/>
                <a:latin typeface="Consolas" panose="020B0609020204030204" pitchFamily="49" charset="0"/>
              </a:rPr>
              <a:t>&lt;</a:t>
            </a:r>
            <a:r>
              <a:rPr lang="en-US" sz="1900" dirty="0" smtClean="0">
                <a:solidFill>
                  <a:srgbClr val="2B91AF"/>
                </a:solidFill>
                <a:effectLst/>
                <a:latin typeface="Consolas" panose="020B0609020204030204" pitchFamily="49" charset="0"/>
              </a:rPr>
              <a:t>T</a:t>
            </a:r>
            <a:r>
              <a:rPr lang="en-US" sz="1900" dirty="0" smtClean="0">
                <a:solidFill>
                  <a:srgbClr val="000000"/>
                </a:solidFill>
                <a:effectLst/>
                <a:latin typeface="Consolas" panose="020B0609020204030204" pitchFamily="49" charset="0"/>
              </a:rPr>
              <a:t>,</a:t>
            </a:r>
            <a:r>
              <a:rPr lang="en-US" sz="1900" dirty="0" smtClean="0">
                <a:solidFill>
                  <a:srgbClr val="2B91AF"/>
                </a:solidFill>
                <a:effectLst/>
                <a:latin typeface="Consolas" panose="020B0609020204030204" pitchFamily="49" charset="0"/>
              </a:rPr>
              <a:t>void_t</a:t>
            </a:r>
            <a:r>
              <a:rPr lang="en-US" sz="1900" dirty="0" smtClean="0">
                <a:solidFill>
                  <a:srgbClr val="000000"/>
                </a:solidFill>
                <a:effectLst/>
                <a:latin typeface="Consolas" panose="020B0609020204030204" pitchFamily="49" charset="0"/>
              </a:rPr>
              <a:t>&lt;</a:t>
            </a:r>
            <a:r>
              <a:rPr lang="en-US" sz="1900" dirty="0" smtClean="0">
                <a:solidFill>
                  <a:srgbClr val="0000FF"/>
                </a:solidFill>
                <a:effectLst/>
                <a:latin typeface="Consolas" panose="020B0609020204030204" pitchFamily="49" charset="0"/>
              </a:rPr>
              <a:t>decltype</a:t>
            </a:r>
            <a:r>
              <a:rPr lang="en-US" sz="1900" dirty="0" smtClean="0">
                <a:solidFill>
                  <a:srgbClr val="000000"/>
                </a:solidFill>
                <a:effectLst/>
                <a:latin typeface="Consolas" panose="020B0609020204030204" pitchFamily="49" charset="0"/>
              </a:rPr>
              <a:t>(</a:t>
            </a:r>
            <a:r>
              <a:rPr lang="en-US" sz="1900" dirty="0" smtClean="0">
                <a:solidFill>
                  <a:srgbClr val="000000"/>
                </a:solidFill>
                <a:effectLst>
                  <a:glow rad="254000">
                    <a:srgbClr val="FFFF00">
                      <a:alpha val="40000"/>
                    </a:srgbClr>
                  </a:glow>
                </a:effectLst>
                <a:latin typeface="Consolas" panose="020B0609020204030204" pitchFamily="49" charset="0"/>
              </a:rPr>
              <a:t>++</a:t>
            </a:r>
            <a:r>
              <a:rPr lang="en-US" sz="1900" dirty="0" smtClean="0">
                <a:solidFill>
                  <a:schemeClr val="tx1"/>
                </a:solidFill>
                <a:effectLst>
                  <a:glow rad="254000">
                    <a:srgbClr val="FFFF00">
                      <a:alpha val="40000"/>
                    </a:srgbClr>
                  </a:glow>
                </a:effectLst>
                <a:latin typeface="Consolas" panose="020B0609020204030204" pitchFamily="49" charset="0"/>
              </a:rPr>
              <a:t>declval</a:t>
            </a:r>
            <a:r>
              <a:rPr lang="en-US" sz="1900" dirty="0" smtClean="0">
                <a:solidFill>
                  <a:srgbClr val="000000"/>
                </a:solidFill>
                <a:effectLst>
                  <a:glow rad="254000">
                    <a:srgbClr val="FFFF00">
                      <a:alpha val="40000"/>
                    </a:srgbClr>
                  </a:glow>
                </a:effectLst>
                <a:latin typeface="Consolas" panose="020B0609020204030204" pitchFamily="49" charset="0"/>
              </a:rPr>
              <a:t>&lt;</a:t>
            </a:r>
            <a:r>
              <a:rPr lang="en-US" sz="1900" dirty="0" smtClean="0">
                <a:solidFill>
                  <a:srgbClr val="2B91AF"/>
                </a:solidFill>
                <a:effectLst>
                  <a:glow rad="254000">
                    <a:srgbClr val="FFFF00">
                      <a:alpha val="40000"/>
                    </a:srgbClr>
                  </a:glow>
                </a:effectLst>
                <a:latin typeface="Consolas" panose="020B0609020204030204" pitchFamily="49" charset="0"/>
              </a:rPr>
              <a:t>T</a:t>
            </a:r>
            <a:r>
              <a:rPr lang="en-US" sz="1900" dirty="0" smtClean="0">
                <a:solidFill>
                  <a:srgbClr val="000000"/>
                </a:solidFill>
                <a:effectLst>
                  <a:glow rad="254000">
                    <a:srgbClr val="FFFF00">
                      <a:alpha val="40000"/>
                    </a:srgbClr>
                  </a:glow>
                </a:effectLst>
                <a:latin typeface="Consolas" panose="020B0609020204030204" pitchFamily="49" charset="0"/>
              </a:rPr>
              <a:t>&gt;()</a:t>
            </a:r>
            <a:r>
              <a:rPr lang="en-US" sz="1900" dirty="0" smtClean="0">
                <a:solidFill>
                  <a:srgbClr val="000000"/>
                </a:solidFill>
                <a:effectLst/>
                <a:latin typeface="Consolas" panose="020B0609020204030204" pitchFamily="49" charset="0"/>
              </a:rPr>
              <a:t>)&gt;&gt;</a:t>
            </a:r>
          </a:p>
          <a:p>
            <a:pPr marL="292608" lvl="1" indent="0" defTabSz="360000">
              <a:lnSpc>
                <a:spcPct val="87000"/>
              </a:lnSpc>
              <a:buNone/>
            </a:pPr>
            <a:r>
              <a:rPr lang="en-US" sz="1900" dirty="0" smtClean="0">
                <a:solidFill>
                  <a:srgbClr val="000000"/>
                </a:solidFill>
                <a:latin typeface="Consolas" panose="020B0609020204030204" pitchFamily="49" charset="0"/>
              </a:rPr>
              <a:t>: </a:t>
            </a:r>
            <a:r>
              <a:rPr lang="en-US" sz="1900" dirty="0">
                <a:solidFill>
                  <a:srgbClr val="000000"/>
                </a:solidFill>
                <a:latin typeface="Consolas" panose="020B0609020204030204" pitchFamily="49" charset="0"/>
              </a:rPr>
              <a:t>std::</a:t>
            </a:r>
            <a:r>
              <a:rPr lang="en-US" sz="1900" dirty="0" smtClean="0">
                <a:solidFill>
                  <a:srgbClr val="2B91AF"/>
                </a:solidFill>
                <a:latin typeface="Consolas" panose="020B0609020204030204" pitchFamily="49" charset="0"/>
              </a:rPr>
              <a:t>true_type</a:t>
            </a:r>
            <a:r>
              <a:rPr lang="en-US" sz="1900" dirty="0">
                <a:solidFill>
                  <a:srgbClr val="2B91AF"/>
                </a:solidFill>
                <a:latin typeface="Consolas" panose="020B0609020204030204" pitchFamily="49" charset="0"/>
              </a:rPr>
              <a:t> </a:t>
            </a:r>
            <a:r>
              <a:rPr lang="en-US" sz="1900" dirty="0" smtClean="0">
                <a:solidFill>
                  <a:srgbClr val="000000"/>
                </a:solidFill>
                <a:latin typeface="Consolas" panose="020B0609020204030204" pitchFamily="49" charset="0"/>
              </a:rPr>
              <a:t>{ };</a:t>
            </a:r>
          </a:p>
          <a:p>
            <a:pPr marL="0" indent="0" defTabSz="360000">
              <a:lnSpc>
                <a:spcPct val="87000"/>
              </a:lnSpc>
              <a:buNone/>
            </a:pPr>
            <a:r>
              <a:rPr lang="en-US" sz="1900" dirty="0" smtClean="0">
                <a:solidFill>
                  <a:srgbClr val="000000"/>
                </a:solidFill>
                <a:latin typeface="Consolas" panose="020B0609020204030204" pitchFamily="49" charset="0"/>
              </a:rPr>
              <a:t>}</a:t>
            </a:r>
          </a:p>
          <a:p>
            <a:pPr marL="0" indent="0" defTabSz="360000">
              <a:lnSpc>
                <a:spcPct val="87000"/>
              </a:lnSpc>
              <a:buNone/>
            </a:pPr>
            <a:r>
              <a:rPr lang="en-US" sz="1900" dirty="0" smtClean="0">
                <a:solidFill>
                  <a:srgbClr val="0000FF"/>
                </a:solidFill>
                <a:latin typeface="Consolas" panose="020B0609020204030204" pitchFamily="49" charset="0"/>
              </a:rPr>
              <a:t>template </a:t>
            </a:r>
            <a:r>
              <a:rPr lang="en-US" sz="1900" dirty="0" smtClean="0">
                <a:latin typeface="Consolas" panose="020B0609020204030204" pitchFamily="49" charset="0"/>
              </a:rPr>
              <a:t>&lt;</a:t>
            </a:r>
            <a:r>
              <a:rPr lang="en-US" sz="1900" dirty="0" smtClean="0">
                <a:solidFill>
                  <a:srgbClr val="0000FF"/>
                </a:solidFill>
                <a:latin typeface="Consolas" panose="020B0609020204030204" pitchFamily="49" charset="0"/>
              </a:rPr>
              <a:t>typename </a:t>
            </a:r>
            <a:r>
              <a:rPr lang="en-US" sz="1900" dirty="0">
                <a:solidFill>
                  <a:srgbClr val="2B91AF"/>
                </a:solidFill>
                <a:latin typeface="Consolas" panose="020B0609020204030204" pitchFamily="49" charset="0"/>
              </a:rPr>
              <a:t>T</a:t>
            </a:r>
            <a:r>
              <a:rPr lang="en-US" sz="1900" dirty="0">
                <a:latin typeface="Consolas" panose="020B0609020204030204" pitchFamily="49" charset="0"/>
              </a:rPr>
              <a:t>&gt;</a:t>
            </a:r>
            <a:endParaRPr lang="en-US" sz="1900" dirty="0" smtClean="0">
              <a:solidFill>
                <a:srgbClr val="0000FF"/>
              </a:solidFill>
              <a:latin typeface="Consolas" panose="020B0609020204030204" pitchFamily="49" charset="0"/>
            </a:endParaRPr>
          </a:p>
          <a:p>
            <a:pPr marL="0" indent="0" defTabSz="360000">
              <a:lnSpc>
                <a:spcPct val="87000"/>
              </a:lnSpc>
              <a:buNone/>
            </a:pPr>
            <a:r>
              <a:rPr lang="en-US" sz="1900" dirty="0">
                <a:solidFill>
                  <a:srgbClr val="0000FF"/>
                </a:solidFill>
                <a:latin typeface="Consolas" panose="020B0609020204030204" pitchFamily="49" charset="0"/>
              </a:rPr>
              <a:t>s</a:t>
            </a:r>
            <a:r>
              <a:rPr lang="en-US" sz="1900" dirty="0" smtClean="0">
                <a:solidFill>
                  <a:srgbClr val="0000FF"/>
                </a:solidFill>
                <a:latin typeface="Consolas" panose="020B0609020204030204" pitchFamily="49" charset="0"/>
              </a:rPr>
              <a:t>truct </a:t>
            </a:r>
            <a:r>
              <a:rPr lang="en-US" sz="1900" dirty="0" smtClean="0">
                <a:solidFill>
                  <a:srgbClr val="2B91AF"/>
                </a:solidFill>
                <a:latin typeface="Consolas" panose="020B0609020204030204" pitchFamily="49" charset="0"/>
              </a:rPr>
              <a:t>has_inc</a:t>
            </a:r>
            <a:r>
              <a:rPr lang="en-US" sz="1900" dirty="0" smtClean="0">
                <a:solidFill>
                  <a:srgbClr val="000000"/>
                </a:solidFill>
                <a:latin typeface="Consolas" panose="020B0609020204030204" pitchFamily="49" charset="0"/>
              </a:rPr>
              <a:t>&lt;</a:t>
            </a:r>
            <a:r>
              <a:rPr lang="en-US" sz="1900" dirty="0" smtClean="0">
                <a:solidFill>
                  <a:srgbClr val="2B91AF"/>
                </a:solidFill>
                <a:latin typeface="Consolas" panose="020B0609020204030204" pitchFamily="49" charset="0"/>
              </a:rPr>
              <a:t>T</a:t>
            </a:r>
            <a:r>
              <a:rPr lang="en-US" sz="1900" dirty="0" smtClean="0">
                <a:latin typeface="Consolas" panose="020B0609020204030204" pitchFamily="49" charset="0"/>
              </a:rPr>
              <a:t>&gt; : </a:t>
            </a:r>
            <a:r>
              <a:rPr lang="en-US" sz="1900" dirty="0" smtClean="0">
                <a:solidFill>
                  <a:srgbClr val="2B91AF"/>
                </a:solidFill>
                <a:latin typeface="Consolas" panose="020B0609020204030204" pitchFamily="49" charset="0"/>
              </a:rPr>
              <a:t>has_inc_impl</a:t>
            </a:r>
            <a:r>
              <a:rPr lang="en-US" sz="1900" dirty="0" smtClean="0">
                <a:solidFill>
                  <a:srgbClr val="000000"/>
                </a:solidFill>
                <a:latin typeface="Consolas" panose="020B0609020204030204" pitchFamily="49" charset="0"/>
              </a:rPr>
              <a:t>&lt;</a:t>
            </a:r>
            <a:r>
              <a:rPr lang="en-US" sz="1900" dirty="0" smtClean="0">
                <a:solidFill>
                  <a:srgbClr val="2B91AF"/>
                </a:solidFill>
                <a:latin typeface="Consolas" panose="020B0609020204030204" pitchFamily="49" charset="0"/>
              </a:rPr>
              <a:t>T</a:t>
            </a:r>
            <a:r>
              <a:rPr lang="en-US" sz="1900" dirty="0" smtClean="0">
                <a:latin typeface="Consolas" panose="020B0609020204030204" pitchFamily="49" charset="0"/>
              </a:rPr>
              <a:t>&gt; {};</a:t>
            </a:r>
          </a:p>
        </p:txBody>
      </p:sp>
      <p:sp>
        <p:nvSpPr>
          <p:cNvPr id="4" name="Content Placeholder 2"/>
          <p:cNvSpPr txBox="1">
            <a:spLocks/>
          </p:cNvSpPr>
          <p:nvPr/>
        </p:nvSpPr>
        <p:spPr>
          <a:xfrm>
            <a:off x="457200" y="5517232"/>
            <a:ext cx="8229600" cy="1080120"/>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1900" dirty="0">
                <a:latin typeface="Consolas" panose="020B0609020204030204" pitchFamily="49" charset="0"/>
              </a:rPr>
              <a:t>cout &lt;&lt; boolalpha;</a:t>
            </a:r>
          </a:p>
          <a:p>
            <a:pPr marL="0" indent="0" defTabSz="360000">
              <a:lnSpc>
                <a:spcPct val="107000"/>
              </a:lnSpc>
              <a:buNone/>
            </a:pPr>
            <a:r>
              <a:rPr lang="en-US" sz="1900" dirty="0">
                <a:latin typeface="Consolas" panose="020B0609020204030204" pitchFamily="49" charset="0"/>
              </a:rPr>
              <a:t>cout &lt;&lt; </a:t>
            </a:r>
            <a:r>
              <a:rPr lang="en-US" sz="1900" dirty="0">
                <a:solidFill>
                  <a:srgbClr val="2B91AF"/>
                </a:solidFill>
                <a:latin typeface="Consolas" panose="020B0609020204030204" pitchFamily="49" charset="0"/>
              </a:rPr>
              <a:t>has_inc</a:t>
            </a:r>
            <a:r>
              <a:rPr lang="en-US" sz="1900" dirty="0">
                <a:latin typeface="Consolas" panose="020B0609020204030204" pitchFamily="49" charset="0"/>
              </a:rPr>
              <a:t>&lt;</a:t>
            </a:r>
            <a:r>
              <a:rPr lang="en-US" sz="1900" dirty="0">
                <a:solidFill>
                  <a:srgbClr val="0000FF"/>
                </a:solidFill>
                <a:latin typeface="Consolas" panose="020B0609020204030204" pitchFamily="49" charset="0"/>
              </a:rPr>
              <a:t>double</a:t>
            </a:r>
            <a:r>
              <a:rPr lang="en-US" sz="1900" dirty="0">
                <a:latin typeface="Consolas" panose="020B0609020204030204" pitchFamily="49" charset="0"/>
              </a:rPr>
              <a:t>&gt;() &lt;&lt; </a:t>
            </a:r>
            <a:r>
              <a:rPr lang="en-US" sz="1900" dirty="0">
                <a:solidFill>
                  <a:srgbClr val="A31515"/>
                </a:solidFill>
                <a:latin typeface="Consolas" panose="020B0609020204030204" pitchFamily="49" charset="0"/>
              </a:rPr>
              <a:t>'\n'</a:t>
            </a:r>
            <a:r>
              <a:rPr lang="en-US" sz="1900" dirty="0">
                <a:latin typeface="Consolas" panose="020B0609020204030204" pitchFamily="49" charset="0"/>
              </a:rPr>
              <a:t>; </a:t>
            </a:r>
            <a:r>
              <a:rPr lang="en-US" sz="1900" dirty="0">
                <a:solidFill>
                  <a:srgbClr val="008000"/>
                </a:solidFill>
                <a:latin typeface="Consolas" panose="020B0609020204030204" pitchFamily="49" charset="0"/>
              </a:rPr>
              <a:t>// false</a:t>
            </a:r>
          </a:p>
          <a:p>
            <a:pPr marL="0" indent="0" defTabSz="360000">
              <a:lnSpc>
                <a:spcPct val="107000"/>
              </a:lnSpc>
              <a:buNone/>
            </a:pPr>
            <a:r>
              <a:rPr lang="en-US" sz="1900" dirty="0">
                <a:latin typeface="Consolas" panose="020B0609020204030204" pitchFamily="49" charset="0"/>
              </a:rPr>
              <a:t>cout &lt;&lt; </a:t>
            </a:r>
            <a:r>
              <a:rPr lang="en-US" sz="1900" dirty="0" smtClean="0">
                <a:solidFill>
                  <a:srgbClr val="2B91AF"/>
                </a:solidFill>
                <a:latin typeface="Consolas" panose="020B0609020204030204" pitchFamily="49" charset="0"/>
              </a:rPr>
              <a:t>has_inc</a:t>
            </a:r>
            <a:r>
              <a:rPr lang="en-US" sz="1900" dirty="0" smtClean="0">
                <a:latin typeface="Consolas" panose="020B0609020204030204" pitchFamily="49" charset="0"/>
              </a:rPr>
              <a:t>&lt;</a:t>
            </a:r>
            <a:r>
              <a:rPr lang="nl-BE" sz="1900" dirty="0" smtClean="0">
                <a:solidFill>
                  <a:srgbClr val="0000FF"/>
                </a:solidFill>
                <a:latin typeface="Consolas" panose="020B0609020204030204" pitchFamily="49" charset="0"/>
              </a:rPr>
              <a:t>int</a:t>
            </a:r>
            <a:r>
              <a:rPr lang="en-US" sz="1900" dirty="0">
                <a:latin typeface="Consolas" panose="020B0609020204030204" pitchFamily="49" charset="0"/>
              </a:rPr>
              <a:t>&gt;() &lt;&lt; endl;     </a:t>
            </a:r>
            <a:r>
              <a:rPr lang="en-US" sz="1900" dirty="0">
                <a:solidFill>
                  <a:srgbClr val="008000"/>
                </a:solidFill>
                <a:latin typeface="Consolas" panose="020B0609020204030204" pitchFamily="49" charset="0"/>
              </a:rPr>
              <a:t>// true</a:t>
            </a:r>
          </a:p>
        </p:txBody>
      </p:sp>
      <p:sp>
        <p:nvSpPr>
          <p:cNvPr id="5" name="Rectangle 4"/>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29620408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New Type Traits (2)</a:t>
            </a:r>
            <a:endParaRPr lang="nl-BE" dirty="0"/>
          </a:p>
        </p:txBody>
      </p:sp>
      <p:sp>
        <p:nvSpPr>
          <p:cNvPr id="3" name="Content Placeholder 2"/>
          <p:cNvSpPr>
            <a:spLocks noGrp="1"/>
          </p:cNvSpPr>
          <p:nvPr>
            <p:ph idx="1"/>
          </p:nvPr>
        </p:nvSpPr>
        <p:spPr/>
        <p:txBody>
          <a:bodyPr/>
          <a:lstStyle/>
          <a:p>
            <a:r>
              <a:rPr lang="nl-BE" sz="2600" dirty="0" smtClean="0">
                <a:latin typeface="Consolas" panose="020B0609020204030204" pitchFamily="49" charset="0"/>
              </a:rPr>
              <a:t>std::is_callable&lt;Fn(ArgTypes),</a:t>
            </a:r>
            <a:r>
              <a:rPr lang="nl-BE" sz="2400" dirty="0"/>
              <a:t> </a:t>
            </a:r>
            <a:r>
              <a:rPr lang="nl-BE" sz="2600" dirty="0" smtClean="0">
                <a:latin typeface="Consolas" panose="020B0609020204030204" pitchFamily="49" charset="0"/>
              </a:rPr>
              <a:t>ReturnType&gt;</a:t>
            </a:r>
          </a:p>
          <a:p>
            <a:pPr lvl="1"/>
            <a:r>
              <a:rPr lang="nl-BE" dirty="0" smtClean="0"/>
              <a:t>Also: </a:t>
            </a:r>
            <a:r>
              <a:rPr lang="nl-BE" sz="2400" dirty="0" smtClean="0">
                <a:latin typeface="Consolas" panose="020B0609020204030204" pitchFamily="49" charset="0"/>
              </a:rPr>
              <a:t>is_nothrow_callable&lt;Fn(ArgTs),</a:t>
            </a:r>
            <a:r>
              <a:rPr lang="nl-BE" sz="2200" dirty="0"/>
              <a:t> </a:t>
            </a:r>
            <a:r>
              <a:rPr lang="nl-BE" sz="2400" dirty="0" smtClean="0">
                <a:latin typeface="Consolas" panose="020B0609020204030204" pitchFamily="49" charset="0"/>
              </a:rPr>
              <a:t>ReturnT&gt;</a:t>
            </a:r>
          </a:p>
          <a:p>
            <a:pPr lvl="1"/>
            <a:r>
              <a:rPr lang="nl-BE" sz="2400" dirty="0" smtClean="0"/>
              <a:t>Easily implemented with </a:t>
            </a:r>
            <a:r>
              <a:rPr lang="nl-BE" sz="2400" dirty="0">
                <a:latin typeface="Consolas" panose="020B0609020204030204" pitchFamily="49" charset="0"/>
              </a:rPr>
              <a:t>std::void_t </a:t>
            </a:r>
            <a:r>
              <a:rPr lang="nl-BE" sz="2400" dirty="0" smtClean="0"/>
              <a:t>and </a:t>
            </a:r>
            <a:r>
              <a:rPr lang="nl-BE" sz="2400" dirty="0" smtClean="0">
                <a:latin typeface="Consolas" panose="020B0609020204030204" pitchFamily="49" charset="0"/>
              </a:rPr>
              <a:t>result_of</a:t>
            </a:r>
          </a:p>
        </p:txBody>
      </p:sp>
      <p:sp>
        <p:nvSpPr>
          <p:cNvPr id="4" name="Rectangle 3"/>
          <p:cNvSpPr/>
          <p:nvPr/>
        </p:nvSpPr>
        <p:spPr>
          <a:xfrm>
            <a:off x="7277554" y="543878"/>
            <a:ext cx="1830950"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&lt;type_traits&gt;</a:t>
            </a:r>
            <a:endParaRPr lang="en-GB" dirty="0">
              <a:solidFill>
                <a:schemeClr val="accent1">
                  <a:lumMod val="75000"/>
                </a:schemeClr>
              </a:solidFill>
            </a:endParaRPr>
          </a:p>
        </p:txBody>
      </p:sp>
    </p:spTree>
    <p:extLst>
      <p:ext uri="{BB962C8B-B14F-4D97-AF65-F5344CB8AC3E}">
        <p14:creationId xmlns:p14="http://schemas.microsoft.com/office/powerpoint/2010/main" val="32481130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Miscellaneous</a:t>
            </a:r>
            <a:endParaRPr lang="en-GB" dirty="0"/>
          </a:p>
        </p:txBody>
      </p:sp>
    </p:spTree>
    <p:extLst>
      <p:ext uri="{BB962C8B-B14F-4D97-AF65-F5344CB8AC3E}">
        <p14:creationId xmlns:p14="http://schemas.microsoft.com/office/powerpoint/2010/main" val="2954438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Functional</a:t>
            </a:r>
            <a:endParaRPr lang="nl-BE" dirty="0"/>
          </a:p>
        </p:txBody>
      </p:sp>
      <p:sp>
        <p:nvSpPr>
          <p:cNvPr id="3" name="Content Placeholder 2"/>
          <p:cNvSpPr>
            <a:spLocks noGrp="1"/>
          </p:cNvSpPr>
          <p:nvPr>
            <p:ph idx="1"/>
          </p:nvPr>
        </p:nvSpPr>
        <p:spPr>
          <a:xfrm>
            <a:off x="457200" y="1700808"/>
            <a:ext cx="8229600" cy="4896544"/>
          </a:xfrm>
        </p:spPr>
        <p:txBody>
          <a:bodyPr>
            <a:normAutofit/>
          </a:bodyPr>
          <a:lstStyle/>
          <a:p>
            <a:pPr>
              <a:buSzPct val="110000"/>
            </a:pPr>
            <a:r>
              <a:rPr lang="nl-BE" sz="2600" dirty="0" smtClean="0">
                <a:latin typeface="Consolas" panose="020B0609020204030204" pitchFamily="49" charset="0"/>
              </a:rPr>
              <a:t>std::invoke(Fn,</a:t>
            </a:r>
            <a:r>
              <a:rPr lang="nl-BE" sz="2400" dirty="0" smtClean="0"/>
              <a:t> </a:t>
            </a:r>
            <a:r>
              <a:rPr lang="nl-BE" sz="2600" dirty="0" smtClean="0">
                <a:latin typeface="Consolas" panose="020B0609020204030204" pitchFamily="49" charset="0"/>
              </a:rPr>
              <a:t>Args...)</a:t>
            </a:r>
          </a:p>
          <a:p>
            <a:pPr lvl="1"/>
            <a:r>
              <a:rPr lang="nl-BE" dirty="0" smtClean="0"/>
              <a:t>Invoke any function-like </a:t>
            </a:r>
            <a:r>
              <a:rPr lang="nl-BE" sz="2400" dirty="0" smtClean="0">
                <a:latin typeface="Consolas" panose="020B0609020204030204" pitchFamily="49" charset="0"/>
              </a:rPr>
              <a:t>Fn</a:t>
            </a:r>
          </a:p>
          <a:p>
            <a:pPr lvl="1"/>
            <a:r>
              <a:rPr lang="nl-BE" dirty="0" smtClean="0"/>
              <a:t>Including pointer-to-member-functions!</a:t>
            </a:r>
          </a:p>
          <a:p>
            <a:endParaRPr lang="nl-BE" sz="1400" dirty="0">
              <a:latin typeface="Consolas" panose="020B0609020204030204" pitchFamily="49" charset="0"/>
            </a:endParaRPr>
          </a:p>
          <a:p>
            <a:pPr>
              <a:buSzPct val="110000"/>
            </a:pPr>
            <a:r>
              <a:rPr lang="nl-BE" sz="2600" dirty="0">
                <a:latin typeface="Consolas" panose="020B0609020204030204" pitchFamily="49" charset="0"/>
              </a:rPr>
              <a:t>std::not_fn&lt;Fn</a:t>
            </a:r>
            <a:r>
              <a:rPr lang="nl-BE" sz="2600" dirty="0" smtClean="0">
                <a:latin typeface="Consolas" panose="020B0609020204030204" pitchFamily="49" charset="0"/>
              </a:rPr>
              <a:t>&gt;</a:t>
            </a:r>
          </a:p>
          <a:p>
            <a:pPr lvl="1">
              <a:buSzPct val="110000"/>
            </a:pPr>
            <a:r>
              <a:rPr lang="nl-BE" sz="2400" dirty="0" smtClean="0">
                <a:latin typeface="Consolas" panose="020B0609020204030204" pitchFamily="49" charset="0"/>
              </a:rPr>
              <a:t>unary_negate&lt;Pred&gt;</a:t>
            </a:r>
            <a:r>
              <a:rPr lang="nl-BE" dirty="0"/>
              <a:t> </a:t>
            </a:r>
            <a:r>
              <a:rPr lang="nl-BE" dirty="0" smtClean="0"/>
              <a:t>/  </a:t>
            </a:r>
            <a:r>
              <a:rPr lang="nl-BE" sz="2400" dirty="0">
                <a:latin typeface="Consolas" panose="020B0609020204030204" pitchFamily="49" charset="0"/>
              </a:rPr>
              <a:t>binary_negate&lt;Pred&gt;</a:t>
            </a:r>
            <a:r>
              <a:rPr lang="nl-BE" dirty="0" smtClean="0"/>
              <a:t> and </a:t>
            </a:r>
            <a:r>
              <a:rPr lang="nl-BE" sz="2400" dirty="0">
                <a:latin typeface="Consolas" panose="020B0609020204030204" pitchFamily="49" charset="0"/>
              </a:rPr>
              <a:t>std::not1</a:t>
            </a:r>
            <a:r>
              <a:rPr lang="nl-BE" sz="2400" dirty="0" smtClean="0">
                <a:latin typeface="Consolas" panose="020B0609020204030204" pitchFamily="49" charset="0"/>
              </a:rPr>
              <a:t>()</a:t>
            </a:r>
            <a:r>
              <a:rPr lang="nl-BE" dirty="0"/>
              <a:t> </a:t>
            </a:r>
            <a:r>
              <a:rPr lang="nl-BE" dirty="0" smtClean="0"/>
              <a:t>/ </a:t>
            </a:r>
            <a:r>
              <a:rPr lang="nl-BE" sz="2400" dirty="0">
                <a:latin typeface="Consolas" panose="020B0609020204030204" pitchFamily="49" charset="0"/>
              </a:rPr>
              <a:t>not2</a:t>
            </a:r>
            <a:r>
              <a:rPr lang="nl-BE" sz="2400" dirty="0" smtClean="0">
                <a:latin typeface="Consolas" panose="020B0609020204030204" pitchFamily="49" charset="0"/>
              </a:rPr>
              <a:t>()</a:t>
            </a:r>
            <a:r>
              <a:rPr lang="nl-BE" dirty="0" smtClean="0"/>
              <a:t> now deprecated</a:t>
            </a:r>
            <a:endParaRPr lang="nl-BE" sz="2400" dirty="0">
              <a:latin typeface="Consolas" panose="020B0609020204030204" pitchFamily="49" charset="0"/>
            </a:endParaRPr>
          </a:p>
          <a:p>
            <a:pPr lvl="0">
              <a:buClr>
                <a:srgbClr val="75BDA7"/>
              </a:buClr>
            </a:pPr>
            <a:endParaRPr lang="nl-BE" sz="1400" dirty="0">
              <a:solidFill>
                <a:prstClr val="black"/>
              </a:solidFill>
              <a:latin typeface="Consolas" panose="020B0609020204030204" pitchFamily="49" charset="0"/>
            </a:endParaRPr>
          </a:p>
          <a:p>
            <a:r>
              <a:rPr lang="nl-BE" dirty="0" smtClean="0"/>
              <a:t>Removed std::</a:t>
            </a:r>
            <a:r>
              <a:rPr lang="nl-BE" sz="2600" dirty="0" smtClean="0">
                <a:latin typeface="Consolas" panose="020B0609020204030204" pitchFamily="49" charset="0"/>
              </a:rPr>
              <a:t>bind1st/2nd</a:t>
            </a:r>
            <a:r>
              <a:rPr lang="nl-BE" sz="2600" dirty="0">
                <a:latin typeface="Consolas" panose="020B0609020204030204" pitchFamily="49" charset="0"/>
              </a:rPr>
              <a:t>()</a:t>
            </a:r>
            <a:r>
              <a:rPr lang="nl-BE" dirty="0" smtClean="0"/>
              <a:t>, </a:t>
            </a:r>
            <a:r>
              <a:rPr lang="nl-BE" sz="2600" dirty="0">
                <a:latin typeface="Consolas" panose="020B0609020204030204" pitchFamily="49" charset="0"/>
              </a:rPr>
              <a:t>ptr_fun()</a:t>
            </a:r>
            <a:r>
              <a:rPr lang="nl-BE" dirty="0" smtClean="0"/>
              <a:t>, 				</a:t>
            </a:r>
            <a:r>
              <a:rPr lang="nl-BE" sz="2600" dirty="0" smtClean="0">
                <a:latin typeface="Consolas" panose="020B0609020204030204" pitchFamily="49" charset="0"/>
              </a:rPr>
              <a:t>mem_fun()</a:t>
            </a:r>
            <a:r>
              <a:rPr lang="nl-BE" dirty="0" smtClean="0"/>
              <a:t>, and </a:t>
            </a:r>
            <a:r>
              <a:rPr lang="nl-BE" sz="2600" dirty="0">
                <a:latin typeface="Consolas" panose="020B0609020204030204" pitchFamily="49" charset="0"/>
              </a:rPr>
              <a:t>mem_fun_ref()</a:t>
            </a:r>
          </a:p>
          <a:p>
            <a:pPr lvl="1"/>
            <a:r>
              <a:rPr lang="nl-BE" dirty="0" smtClean="0"/>
              <a:t>Also: their return types and their base classes</a:t>
            </a:r>
          </a:p>
          <a:p>
            <a:pPr lvl="1"/>
            <a:r>
              <a:rPr lang="nl-BE" dirty="0" smtClean="0"/>
              <a:t>Replaced </a:t>
            </a:r>
            <a:r>
              <a:rPr lang="nl-BE" dirty="0"/>
              <a:t>with </a:t>
            </a:r>
            <a:r>
              <a:rPr lang="nl-BE" sz="2400" dirty="0">
                <a:latin typeface="Consolas" panose="020B0609020204030204" pitchFamily="49" charset="0"/>
              </a:rPr>
              <a:t>std::bind()</a:t>
            </a:r>
            <a:r>
              <a:rPr lang="nl-BE" dirty="0"/>
              <a:t>, </a:t>
            </a:r>
            <a:r>
              <a:rPr lang="nl-BE" sz="2400" dirty="0" smtClean="0">
                <a:latin typeface="Consolas" panose="020B0609020204030204" pitchFamily="49" charset="0"/>
              </a:rPr>
              <a:t>mem_fn()</a:t>
            </a:r>
            <a:r>
              <a:rPr lang="nl-BE" dirty="0" smtClean="0"/>
              <a:t>, </a:t>
            </a:r>
            <a:r>
              <a:rPr lang="nl-BE" sz="2400" dirty="0" smtClean="0">
                <a:latin typeface="Consolas" panose="020B0609020204030204" pitchFamily="49" charset="0"/>
              </a:rPr>
              <a:t>function&lt;&gt;</a:t>
            </a:r>
            <a:endParaRPr lang="nl-BE" dirty="0" smtClean="0"/>
          </a:p>
          <a:p>
            <a:endParaRPr lang="nl-BE" dirty="0" smtClean="0">
              <a:latin typeface="Consolas" panose="020B0609020204030204" pitchFamily="49" charset="0"/>
            </a:endParaRPr>
          </a:p>
        </p:txBody>
      </p:sp>
      <p:sp>
        <p:nvSpPr>
          <p:cNvPr id="4" name="Rectangle 3"/>
          <p:cNvSpPr/>
          <p:nvPr/>
        </p:nvSpPr>
        <p:spPr>
          <a:xfrm>
            <a:off x="7277554" y="543878"/>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30600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588943"/>
            <a:ext cx="8229600" cy="1066800"/>
          </a:xfrm>
        </p:spPr>
        <p:txBody>
          <a:bodyPr/>
          <a:lstStyle/>
          <a:p>
            <a:r>
              <a:rPr lang="nl-BE" dirty="0" smtClean="0">
                <a:solidFill>
                  <a:srgbClr val="729D51"/>
                </a:solidFill>
              </a:rPr>
              <a:t>Shameless Self-Promotion</a:t>
            </a:r>
            <a:endParaRPr lang="nl-BE" dirty="0">
              <a:solidFill>
                <a:srgbClr val="729D51"/>
              </a:solidFill>
            </a:endParaRPr>
          </a:p>
        </p:txBody>
      </p:sp>
      <p:sp>
        <p:nvSpPr>
          <p:cNvPr id="3" name="Content Placeholder 2"/>
          <p:cNvSpPr>
            <a:spLocks noGrp="1"/>
          </p:cNvSpPr>
          <p:nvPr>
            <p:ph idx="1"/>
          </p:nvPr>
        </p:nvSpPr>
        <p:spPr>
          <a:xfrm>
            <a:off x="306637" y="1606383"/>
            <a:ext cx="8229600" cy="4873728"/>
          </a:xfrm>
        </p:spPr>
        <p:txBody>
          <a:bodyPr/>
          <a:lstStyle/>
          <a:p>
            <a:pPr>
              <a:buClr>
                <a:srgbClr val="92D050"/>
              </a:buClr>
            </a:pPr>
            <a:r>
              <a:rPr lang="nl-BE" dirty="0" smtClean="0"/>
              <a:t>Co-author: Marc Gregoire</a:t>
            </a:r>
          </a:p>
          <a:p>
            <a:pPr>
              <a:buClr>
                <a:srgbClr val="92D050"/>
              </a:buClr>
            </a:pPr>
            <a:r>
              <a:rPr lang="nl-BE" dirty="0" smtClean="0"/>
              <a:t>Concise reference (212 pages)</a:t>
            </a:r>
          </a:p>
          <a:p>
            <a:pPr>
              <a:buClr>
                <a:srgbClr val="92D050"/>
              </a:buClr>
            </a:pPr>
            <a:r>
              <a:rPr lang="nl-BE" dirty="0" smtClean="0"/>
              <a:t>Complete C++14 Standard Library</a:t>
            </a:r>
          </a:p>
          <a:p>
            <a:pPr>
              <a:buClr>
                <a:srgbClr val="92D050"/>
              </a:buClr>
            </a:pPr>
            <a:endParaRPr lang="nl-BE" dirty="0"/>
          </a:p>
        </p:txBody>
      </p:sp>
      <p:grpSp>
        <p:nvGrpSpPr>
          <p:cNvPr id="50" name="Group 49"/>
          <p:cNvGrpSpPr>
            <a:grpSpLocks/>
          </p:cNvGrpSpPr>
          <p:nvPr/>
        </p:nvGrpSpPr>
        <p:grpSpPr>
          <a:xfrm>
            <a:off x="-2" y="-27384"/>
            <a:ext cx="9226203" cy="6924593"/>
            <a:chOff x="0" y="-8467"/>
            <a:chExt cx="12192000" cy="6866467"/>
          </a:xfrm>
        </p:grpSpPr>
        <p:sp>
          <p:nvSpPr>
            <p:cNvPr id="53"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w="12700" cap="rnd" cmpd="sng" algn="ctr">
              <a:noFill/>
              <a:prstDash val="solid"/>
            </a:ln>
            <a:effectLst/>
          </p:spPr>
        </p:sp>
        <p:sp>
          <p:nvSpPr>
            <p:cNvPr id="54"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w="12700" cap="rnd" cmpd="sng" algn="ctr">
              <a:noFill/>
              <a:prstDash val="solid"/>
            </a:ln>
            <a:effectLst/>
          </p:spPr>
        </p:sp>
        <p:sp>
          <p:nvSpPr>
            <p:cNvPr id="55" name="Isosceles Triangle 54"/>
            <p:cNvSpPr/>
            <p:nvPr/>
          </p:nvSpPr>
          <p:spPr>
            <a:xfrm>
              <a:off x="8932333" y="3048000"/>
              <a:ext cx="3259667" cy="3810000"/>
            </a:xfrm>
            <a:prstGeom prst="triangle">
              <a:avLst>
                <a:gd name="adj" fmla="val 100000"/>
              </a:avLst>
            </a:prstGeom>
            <a:solidFill>
              <a:srgbClr val="54A021">
                <a:alpha val="72000"/>
              </a:srgbClr>
            </a:solidFill>
            <a:ln w="12700" cap="rnd" cmpd="sng" algn="ctr">
              <a:noFill/>
              <a:prstDash val="solid"/>
            </a:ln>
            <a:effectLst/>
          </p:spPr>
        </p:sp>
        <p:sp>
          <p:nvSpPr>
            <p:cNvPr id="56"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54A021">
                <a:lumMod val="75000"/>
                <a:alpha val="70000"/>
              </a:srgbClr>
            </a:solidFill>
            <a:ln w="12700" cap="rnd" cmpd="sng" algn="ctr">
              <a:noFill/>
              <a:prstDash val="solid"/>
            </a:ln>
            <a:effectLst/>
          </p:spPr>
        </p:sp>
        <p:sp>
          <p:nvSpPr>
            <p:cNvPr id="57"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rgbClr val="90C226">
                <a:lumMod val="60000"/>
                <a:lumOff val="40000"/>
                <a:alpha val="70000"/>
              </a:srgbClr>
            </a:solidFill>
            <a:ln w="12700" cap="rnd" cmpd="sng" algn="ctr">
              <a:noFill/>
              <a:prstDash val="solid"/>
            </a:ln>
            <a:effectLst/>
          </p:spPr>
        </p:sp>
        <p:sp>
          <p:nvSpPr>
            <p:cNvPr id="58"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w="12700" cap="rnd" cmpd="sng" algn="ctr">
              <a:noFill/>
              <a:prstDash val="solid"/>
            </a:ln>
            <a:effectLst/>
          </p:spPr>
        </p:sp>
        <p:sp>
          <p:nvSpPr>
            <p:cNvPr id="59" name="Isosceles Triangle 58"/>
            <p:cNvSpPr/>
            <p:nvPr/>
          </p:nvSpPr>
          <p:spPr>
            <a:xfrm>
              <a:off x="10371666" y="3589867"/>
              <a:ext cx="1817159" cy="3268133"/>
            </a:xfrm>
            <a:prstGeom prst="triangle">
              <a:avLst>
                <a:gd name="adj" fmla="val 100000"/>
              </a:avLst>
            </a:prstGeom>
            <a:solidFill>
              <a:srgbClr val="90C226">
                <a:alpha val="80000"/>
              </a:srgbClr>
            </a:solidFill>
            <a:ln w="12700" cap="rnd" cmpd="sng" algn="ctr">
              <a:noFill/>
              <a:prstDash val="solid"/>
            </a:ln>
            <a:effectLst/>
          </p:spPr>
        </p:sp>
        <p:sp>
          <p:nvSpPr>
            <p:cNvPr id="60" name="Isosceles Triangle 59"/>
            <p:cNvSpPr/>
            <p:nvPr/>
          </p:nvSpPr>
          <p:spPr>
            <a:xfrm rot="10800000">
              <a:off x="0" y="0"/>
              <a:ext cx="842596" cy="5666154"/>
            </a:xfrm>
            <a:prstGeom prst="triangle">
              <a:avLst>
                <a:gd name="adj" fmla="val 100000"/>
              </a:avLst>
            </a:prstGeom>
            <a:solidFill>
              <a:srgbClr val="90C226">
                <a:alpha val="85000"/>
              </a:srgbClr>
            </a:solidFill>
            <a:ln w="12700" cap="rnd" cmpd="sng" algn="ctr">
              <a:noFill/>
              <a:prstDash val="solid"/>
            </a:ln>
            <a:effectLst/>
          </p:spPr>
        </p:sp>
      </p:grpSp>
      <p:pic>
        <p:nvPicPr>
          <p:cNvPr id="5" name="Picture 4">
            <a:hlinkClick r:id="rId3"/>
          </p:cNvPr>
          <p:cNvPicPr>
            <a:picLocks noChangeAspect="1"/>
          </p:cNvPicPr>
          <p:nvPr/>
        </p:nvPicPr>
        <p:blipFill>
          <a:blip r:embed="rId4">
            <a:clrChange>
              <a:clrFrom>
                <a:srgbClr val="535353">
                  <a:alpha val="55294"/>
                </a:srgbClr>
              </a:clrFrom>
              <a:clrTo>
                <a:srgbClr val="535353">
                  <a:alpha val="0"/>
                </a:srgbClr>
              </a:clrTo>
            </a:clrChange>
            <a:extLst>
              <a:ext uri="{28A0092B-C50C-407E-A947-70E740481C1C}">
                <a14:useLocalDpi xmlns:a14="http://schemas.microsoft.com/office/drawing/2010/main" val="0"/>
              </a:ext>
            </a:extLst>
          </a:blip>
          <a:stretch>
            <a:fillRect/>
          </a:stretch>
        </p:blipFill>
        <p:spPr>
          <a:xfrm>
            <a:off x="5098142" y="980299"/>
            <a:ext cx="4730442" cy="5977093"/>
          </a:xfrm>
          <a:prstGeom prst="rect">
            <a:avLst/>
          </a:prstGeom>
        </p:spPr>
      </p:pic>
      <p:sp>
        <p:nvSpPr>
          <p:cNvPr id="4" name="Rectangle 3"/>
          <p:cNvSpPr/>
          <p:nvPr/>
        </p:nvSpPr>
        <p:spPr>
          <a:xfrm>
            <a:off x="192486" y="3737696"/>
            <a:ext cx="5045275" cy="1015663"/>
          </a:xfrm>
          <a:prstGeom prst="rect">
            <a:avLst/>
          </a:prstGeom>
        </p:spPr>
        <p:txBody>
          <a:bodyPr wrap="square">
            <a:spAutoFit/>
          </a:bodyPr>
          <a:lstStyle/>
          <a:p>
            <a:r>
              <a:rPr lang="en-US" sz="2000" dirty="0" smtClean="0"/>
              <a:t>“</a:t>
            </a:r>
            <a:r>
              <a:rPr lang="en-US" sz="2000" i="1" dirty="0" smtClean="0"/>
              <a:t>Very </a:t>
            </a:r>
            <a:r>
              <a:rPr lang="en-US" sz="2000" i="1" dirty="0"/>
              <a:t>useful quick reference for C++ programmers on some part of the library they have forgotten or in need of a quick </a:t>
            </a:r>
            <a:r>
              <a:rPr lang="en-US" sz="2000" i="1" dirty="0" smtClean="0"/>
              <a:t>refresh.</a:t>
            </a:r>
            <a:r>
              <a:rPr lang="en-US" sz="2000" dirty="0" smtClean="0"/>
              <a:t>”</a:t>
            </a:r>
            <a:endParaRPr lang="nl-BE" sz="2000" dirty="0"/>
          </a:p>
        </p:txBody>
      </p:sp>
      <p:sp>
        <p:nvSpPr>
          <p:cNvPr id="61" name="Rectangle 60"/>
          <p:cNvSpPr/>
          <p:nvPr/>
        </p:nvSpPr>
        <p:spPr>
          <a:xfrm>
            <a:off x="497194" y="5070967"/>
            <a:ext cx="5177048" cy="1015663"/>
          </a:xfrm>
          <a:prstGeom prst="rect">
            <a:avLst/>
          </a:prstGeom>
        </p:spPr>
        <p:txBody>
          <a:bodyPr wrap="square">
            <a:spAutoFit/>
          </a:bodyPr>
          <a:lstStyle/>
          <a:p>
            <a:r>
              <a:rPr lang="en-US" sz="2000" dirty="0" smtClean="0"/>
              <a:t>“</a:t>
            </a:r>
            <a:r>
              <a:rPr lang="en-US" sz="2000" i="1" dirty="0" smtClean="0"/>
              <a:t>Even </a:t>
            </a:r>
            <a:r>
              <a:rPr lang="en-US" sz="2000" i="1" dirty="0"/>
              <a:t>the most experienced C++ programmer will learn a thing or two from the book and find it an indispensable reference and memory </a:t>
            </a:r>
            <a:r>
              <a:rPr lang="en-US" sz="2000" i="1" dirty="0" smtClean="0"/>
              <a:t>aid.</a:t>
            </a:r>
            <a:r>
              <a:rPr lang="en-US" sz="2000" dirty="0" smtClean="0"/>
              <a:t>”</a:t>
            </a:r>
            <a:endParaRPr lang="nl-BE" sz="2000" dirty="0"/>
          </a:p>
        </p:txBody>
      </p:sp>
    </p:spTree>
    <p:extLst>
      <p:ext uri="{BB962C8B-B14F-4D97-AF65-F5344CB8AC3E}">
        <p14:creationId xmlns:p14="http://schemas.microsoft.com/office/powerpoint/2010/main" val="29283231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Tuples</a:t>
            </a:r>
            <a:endParaRPr lang="en-GB" dirty="0"/>
          </a:p>
        </p:txBody>
      </p:sp>
      <p:sp>
        <p:nvSpPr>
          <p:cNvPr id="3" name="Content Placeholder 2"/>
          <p:cNvSpPr>
            <a:spLocks noGrp="1"/>
          </p:cNvSpPr>
          <p:nvPr>
            <p:ph idx="1"/>
          </p:nvPr>
        </p:nvSpPr>
        <p:spPr/>
        <p:txBody>
          <a:bodyPr/>
          <a:lstStyle/>
          <a:p>
            <a:pPr>
              <a:buSzPct val="110000"/>
            </a:pPr>
            <a:r>
              <a:rPr lang="nl-BE" sz="2600" dirty="0" smtClean="0">
                <a:latin typeface="Consolas" panose="020B0609020204030204" pitchFamily="49" charset="0"/>
              </a:rPr>
              <a:t>std::apply(Fn, Tuple&amp;&amp;)</a:t>
            </a:r>
          </a:p>
          <a:p>
            <a:endParaRPr lang="nl-BE" sz="1400" dirty="0" smtClean="0">
              <a:latin typeface="Consolas" panose="020B0609020204030204" pitchFamily="49" charset="0"/>
            </a:endParaRPr>
          </a:p>
          <a:p>
            <a:pPr>
              <a:buSzPct val="110000"/>
            </a:pPr>
            <a:r>
              <a:rPr lang="nl-BE" sz="2600" dirty="0" smtClean="0">
                <a:latin typeface="Consolas" panose="020B0609020204030204" pitchFamily="49" charset="0"/>
              </a:rPr>
              <a:t>std::make_from_tuple&lt;T&gt;(Tuple&amp;&amp;)</a:t>
            </a:r>
          </a:p>
          <a:p>
            <a:endParaRPr lang="nl-BE" sz="1400" dirty="0" smtClean="0">
              <a:latin typeface="Consolas" panose="020B0609020204030204" pitchFamily="49" charset="0"/>
            </a:endParaRPr>
          </a:p>
          <a:p>
            <a:r>
              <a:rPr lang="nl-BE" dirty="0" smtClean="0"/>
              <a:t>Various bugfixes to </a:t>
            </a:r>
            <a:r>
              <a:rPr lang="nl-BE" sz="2600" dirty="0" smtClean="0">
                <a:latin typeface="Consolas" panose="020B0609020204030204" pitchFamily="49" charset="0"/>
              </a:rPr>
              <a:t>pair</a:t>
            </a:r>
            <a:r>
              <a:rPr lang="nl-BE" dirty="0" smtClean="0"/>
              <a:t> and </a:t>
            </a:r>
            <a:r>
              <a:rPr lang="nl-BE" sz="2600" dirty="0" smtClean="0">
                <a:latin typeface="Consolas" panose="020B0609020204030204" pitchFamily="49" charset="0"/>
              </a:rPr>
              <a:t>tuple</a:t>
            </a:r>
            <a:r>
              <a:rPr lang="nl-BE" dirty="0" smtClean="0"/>
              <a:t> construction</a:t>
            </a:r>
            <a:endParaRPr lang="nl-BE" dirty="0"/>
          </a:p>
        </p:txBody>
      </p:sp>
      <p:sp>
        <p:nvSpPr>
          <p:cNvPr id="4" name="Rectangle 3"/>
          <p:cNvSpPr/>
          <p:nvPr/>
        </p:nvSpPr>
        <p:spPr>
          <a:xfrm>
            <a:off x="7277554" y="543878"/>
            <a:ext cx="1071127"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&lt;tuple&gt;</a:t>
            </a:r>
            <a:endParaRPr lang="en-GB" dirty="0">
              <a:solidFill>
                <a:schemeClr val="accent1">
                  <a:lumMod val="75000"/>
                </a:schemeClr>
              </a:solidFill>
            </a:endParaRPr>
          </a:p>
        </p:txBody>
      </p:sp>
    </p:spTree>
    <p:extLst>
      <p:ext uri="{BB962C8B-B14F-4D97-AF65-F5344CB8AC3E}">
        <p14:creationId xmlns:p14="http://schemas.microsoft.com/office/powerpoint/2010/main" val="41783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Smart Pointers</a:t>
            </a:r>
            <a:endParaRPr lang="en-GB" dirty="0"/>
          </a:p>
        </p:txBody>
      </p:sp>
      <p:sp>
        <p:nvSpPr>
          <p:cNvPr id="3" name="Content Placeholder 2"/>
          <p:cNvSpPr>
            <a:spLocks noGrp="1"/>
          </p:cNvSpPr>
          <p:nvPr>
            <p:ph idx="1"/>
          </p:nvPr>
        </p:nvSpPr>
        <p:spPr/>
        <p:txBody>
          <a:bodyPr>
            <a:normAutofit/>
          </a:bodyPr>
          <a:lstStyle/>
          <a:p>
            <a:pPr>
              <a:buSzPct val="110000"/>
            </a:pPr>
            <a:r>
              <a:rPr lang="nl-BE" sz="2600" dirty="0">
                <a:latin typeface="Consolas" panose="020B0609020204030204" pitchFamily="49" charset="0"/>
              </a:rPr>
              <a:t>std::</a:t>
            </a:r>
            <a:r>
              <a:rPr lang="nl-BE" sz="2600" dirty="0">
                <a:solidFill>
                  <a:srgbClr val="2B91AF"/>
                </a:solidFill>
                <a:latin typeface="Consolas" panose="020B0609020204030204" pitchFamily="49" charset="0"/>
                <a:ea typeface="+mj-ea"/>
                <a:cs typeface="+mj-cs"/>
              </a:rPr>
              <a:t>auto_ptr</a:t>
            </a:r>
            <a:r>
              <a:rPr lang="nl-BE" dirty="0" smtClean="0"/>
              <a:t> removed</a:t>
            </a:r>
          </a:p>
          <a:p>
            <a:pPr>
              <a:buSzPct val="110000"/>
            </a:pPr>
            <a:endParaRPr lang="nl-BE" sz="1200" dirty="0" smtClean="0"/>
          </a:p>
          <a:p>
            <a:r>
              <a:rPr lang="nl-BE" dirty="0" smtClean="0"/>
              <a:t>Array support for </a:t>
            </a:r>
            <a:r>
              <a:rPr lang="nl-BE" sz="2600" dirty="0" smtClean="0">
                <a:latin typeface="Consolas" panose="020B0609020204030204" pitchFamily="49" charset="0"/>
              </a:rPr>
              <a:t>std::</a:t>
            </a:r>
            <a:r>
              <a:rPr lang="nl-BE" sz="2600" dirty="0">
                <a:solidFill>
                  <a:srgbClr val="2B91AF"/>
                </a:solidFill>
                <a:latin typeface="Consolas" panose="020B0609020204030204" pitchFamily="49" charset="0"/>
                <a:ea typeface="+mj-ea"/>
                <a:cs typeface="+mj-cs"/>
              </a:rPr>
              <a:t>shared_ptr</a:t>
            </a:r>
            <a:r>
              <a:rPr lang="nl-BE" dirty="0" smtClean="0"/>
              <a:t> and </a:t>
            </a:r>
            <a:r>
              <a:rPr lang="nl-BE" sz="2600" dirty="0" smtClean="0">
                <a:solidFill>
                  <a:srgbClr val="2B91AF"/>
                </a:solidFill>
                <a:latin typeface="Consolas" panose="020B0609020204030204" pitchFamily="49" charset="0"/>
                <a:ea typeface="+mj-ea"/>
                <a:cs typeface="+mj-cs"/>
              </a:rPr>
              <a:t>weak_ptr</a:t>
            </a:r>
            <a:endParaRPr lang="nl-BE" dirty="0"/>
          </a:p>
          <a:p>
            <a:pPr lvl="1">
              <a:buFont typeface="Wingdings" panose="05000000000000000000" pitchFamily="2" charset="2"/>
              <a:buChar char="Ø"/>
            </a:pPr>
            <a:r>
              <a:rPr lang="nl-BE" dirty="0" smtClean="0"/>
              <a:t> Not adopted yet, but likely...</a:t>
            </a:r>
          </a:p>
          <a:p>
            <a:pPr>
              <a:buSzPct val="110000"/>
            </a:pPr>
            <a:endParaRPr lang="nl-BE" sz="1200" dirty="0">
              <a:latin typeface="Consolas" panose="020B0609020204030204" pitchFamily="49" charset="0"/>
            </a:endParaRPr>
          </a:p>
          <a:p>
            <a:pPr>
              <a:buSzPct val="110000"/>
            </a:pPr>
            <a:r>
              <a:rPr lang="nl-BE" sz="2600" dirty="0" smtClean="0">
                <a:latin typeface="Consolas" panose="020B0609020204030204" pitchFamily="49" charset="0"/>
              </a:rPr>
              <a:t>std::</a:t>
            </a:r>
            <a:r>
              <a:rPr lang="nl-BE" sz="2600" dirty="0">
                <a:solidFill>
                  <a:srgbClr val="2B91AF"/>
                </a:solidFill>
                <a:latin typeface="Consolas" panose="020B0609020204030204" pitchFamily="49" charset="0"/>
                <a:ea typeface="+mj-ea"/>
                <a:cs typeface="+mj-cs"/>
              </a:rPr>
              <a:t>enable_shared_from_this</a:t>
            </a:r>
            <a:r>
              <a:rPr lang="nl-BE" sz="2600" dirty="0">
                <a:latin typeface="Consolas" panose="020B0609020204030204" pitchFamily="49" charset="0"/>
                <a:ea typeface="+mj-ea"/>
                <a:cs typeface="+mj-cs"/>
              </a:rPr>
              <a:t>&lt;</a:t>
            </a:r>
            <a:r>
              <a:rPr lang="nl-BE" sz="2600" dirty="0">
                <a:solidFill>
                  <a:srgbClr val="2B91AF"/>
                </a:solidFill>
                <a:latin typeface="Consolas" panose="020B0609020204030204" pitchFamily="49" charset="0"/>
                <a:ea typeface="+mj-ea"/>
                <a:cs typeface="+mj-cs"/>
              </a:rPr>
              <a:t>T</a:t>
            </a:r>
            <a:r>
              <a:rPr lang="nl-BE" sz="2600" dirty="0" smtClean="0">
                <a:latin typeface="Consolas" panose="020B0609020204030204" pitchFamily="49" charset="0"/>
              </a:rPr>
              <a:t>&gt;</a:t>
            </a:r>
            <a:r>
              <a:rPr lang="nl-BE" dirty="0" smtClean="0"/>
              <a:t> mixin</a:t>
            </a:r>
          </a:p>
          <a:p>
            <a:pPr lvl="1"/>
            <a:r>
              <a:rPr lang="nl-BE" sz="2400" dirty="0">
                <a:solidFill>
                  <a:srgbClr val="2B91AF"/>
                </a:solidFill>
                <a:latin typeface="Consolas" panose="020B0609020204030204" pitchFamily="49" charset="0"/>
                <a:ea typeface="+mj-ea"/>
                <a:cs typeface="+mj-cs"/>
              </a:rPr>
              <a:t>shared_ptr</a:t>
            </a:r>
            <a:r>
              <a:rPr lang="nl-BE" dirty="0" smtClean="0"/>
              <a:t>&lt;</a:t>
            </a:r>
            <a:r>
              <a:rPr lang="nl-BE" sz="2400" dirty="0">
                <a:solidFill>
                  <a:srgbClr val="2B91AF"/>
                </a:solidFill>
                <a:latin typeface="Consolas" panose="020B0609020204030204" pitchFamily="49" charset="0"/>
                <a:ea typeface="+mj-ea"/>
                <a:cs typeface="+mj-cs"/>
              </a:rPr>
              <a:t>T</a:t>
            </a:r>
            <a:r>
              <a:rPr lang="nl-BE" dirty="0" smtClean="0"/>
              <a:t>&gt; shared_from_this()    (improved spec.)</a:t>
            </a:r>
          </a:p>
          <a:p>
            <a:pPr lvl="1"/>
            <a:r>
              <a:rPr lang="nl-BE" sz="2400" dirty="0">
                <a:solidFill>
                  <a:srgbClr val="2B91AF"/>
                </a:solidFill>
                <a:latin typeface="Consolas" panose="020B0609020204030204" pitchFamily="49" charset="0"/>
                <a:ea typeface="+mj-ea"/>
                <a:cs typeface="+mj-cs"/>
              </a:rPr>
              <a:t>weak_ptr</a:t>
            </a:r>
            <a:r>
              <a:rPr lang="nl-BE" dirty="0" smtClean="0"/>
              <a:t>&lt;</a:t>
            </a:r>
            <a:r>
              <a:rPr lang="nl-BE" sz="2400" dirty="0">
                <a:solidFill>
                  <a:srgbClr val="2B91AF"/>
                </a:solidFill>
                <a:latin typeface="Consolas" panose="020B0609020204030204" pitchFamily="49" charset="0"/>
                <a:ea typeface="+mj-ea"/>
                <a:cs typeface="+mj-cs"/>
              </a:rPr>
              <a:t>T</a:t>
            </a:r>
            <a:r>
              <a:rPr lang="nl-BE" dirty="0" smtClean="0"/>
              <a:t>&gt; weak_from_this()	    (new function)</a:t>
            </a:r>
          </a:p>
          <a:p>
            <a:endParaRPr lang="nl-BE" sz="1200" dirty="0" smtClean="0"/>
          </a:p>
          <a:p>
            <a:pPr>
              <a:buSzPct val="110000"/>
            </a:pPr>
            <a:r>
              <a:rPr lang="nl-BE" sz="2600" dirty="0">
                <a:latin typeface="Consolas" panose="020B0609020204030204" pitchFamily="49" charset="0"/>
              </a:rPr>
              <a:t>std</a:t>
            </a:r>
            <a:r>
              <a:rPr lang="nl-BE" sz="2600" dirty="0" smtClean="0">
                <a:latin typeface="Consolas" panose="020B0609020204030204" pitchFamily="49" charset="0"/>
              </a:rPr>
              <a:t>::</a:t>
            </a:r>
            <a:r>
              <a:rPr lang="nl-BE" sz="2600" dirty="0">
                <a:solidFill>
                  <a:srgbClr val="2B91AF"/>
                </a:solidFill>
                <a:latin typeface="Consolas" panose="020B0609020204030204" pitchFamily="49" charset="0"/>
                <a:ea typeface="+mj-ea"/>
                <a:cs typeface="+mj-cs"/>
              </a:rPr>
              <a:t>owner_less</a:t>
            </a:r>
            <a:r>
              <a:rPr lang="nl-BE" sz="2600" dirty="0">
                <a:latin typeface="Consolas" panose="020B0609020204030204" pitchFamily="49" charset="0"/>
                <a:ea typeface="+mj-ea"/>
                <a:cs typeface="+mj-cs"/>
              </a:rPr>
              <a:t>&lt;</a:t>
            </a:r>
            <a:r>
              <a:rPr lang="nl-BE" sz="2600" dirty="0">
                <a:solidFill>
                  <a:srgbClr val="2B91AF"/>
                </a:solidFill>
                <a:latin typeface="Consolas" panose="020B0609020204030204" pitchFamily="49" charset="0"/>
                <a:ea typeface="+mj-ea"/>
                <a:cs typeface="+mj-cs"/>
              </a:rPr>
              <a:t>T</a:t>
            </a:r>
            <a:r>
              <a:rPr lang="nl-BE" sz="2600" dirty="0">
                <a:latin typeface="Consolas" panose="020B0609020204030204" pitchFamily="49" charset="0"/>
                <a:ea typeface="+mj-ea"/>
                <a:cs typeface="+mj-cs"/>
              </a:rPr>
              <a:t>=</a:t>
            </a:r>
            <a:r>
              <a:rPr lang="nl-BE" sz="2600" dirty="0">
                <a:solidFill>
                  <a:srgbClr val="0000FF"/>
                </a:solidFill>
                <a:latin typeface="Consolas" panose="020B0609020204030204" pitchFamily="49" charset="0"/>
                <a:ea typeface="+mj-ea"/>
                <a:cs typeface="+mj-cs"/>
              </a:rPr>
              <a:t>void</a:t>
            </a:r>
            <a:r>
              <a:rPr lang="nl-BE" sz="2600" dirty="0" smtClean="0">
                <a:latin typeface="Consolas" panose="020B0609020204030204" pitchFamily="49" charset="0"/>
              </a:rPr>
              <a:t>&gt;</a:t>
            </a:r>
            <a:endParaRPr lang="nl-BE" sz="2600" dirty="0"/>
          </a:p>
          <a:p>
            <a:endParaRPr lang="nl-BE" sz="1200" dirty="0" smtClean="0"/>
          </a:p>
          <a:p>
            <a:r>
              <a:rPr lang="nl-BE" dirty="0" smtClean="0"/>
              <a:t>Various bugfixes to </a:t>
            </a:r>
            <a:r>
              <a:rPr lang="nl-BE" sz="2600" dirty="0" smtClean="0">
                <a:latin typeface="Consolas" panose="020B0609020204030204" pitchFamily="49" charset="0"/>
              </a:rPr>
              <a:t>std::</a:t>
            </a:r>
            <a:r>
              <a:rPr lang="nl-BE" sz="2600" dirty="0" smtClean="0">
                <a:solidFill>
                  <a:srgbClr val="2B91AF"/>
                </a:solidFill>
                <a:latin typeface="Consolas" panose="020B0609020204030204" pitchFamily="49" charset="0"/>
                <a:ea typeface="+mj-ea"/>
                <a:cs typeface="+mj-cs"/>
              </a:rPr>
              <a:t>unique_ptr</a:t>
            </a:r>
            <a:endParaRPr lang="nl-BE" sz="2600" dirty="0">
              <a:solidFill>
                <a:srgbClr val="2B91AF"/>
              </a:solidFill>
              <a:latin typeface="Consolas" panose="020B0609020204030204" pitchFamily="49" charset="0"/>
              <a:ea typeface="+mj-ea"/>
              <a:cs typeface="+mj-cs"/>
            </a:endParaRPr>
          </a:p>
        </p:txBody>
      </p:sp>
      <p:sp>
        <p:nvSpPr>
          <p:cNvPr id="4" name="Rectangle 3"/>
          <p:cNvSpPr/>
          <p:nvPr/>
        </p:nvSpPr>
        <p:spPr>
          <a:xfrm>
            <a:off x="7277554" y="543878"/>
            <a:ext cx="1197764"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&lt;memory&gt;</a:t>
            </a:r>
            <a:endParaRPr lang="en-GB" dirty="0">
              <a:solidFill>
                <a:schemeClr val="accent1">
                  <a:lumMod val="75000"/>
                </a:schemeClr>
              </a:solidFill>
            </a:endParaRPr>
          </a:p>
        </p:txBody>
      </p:sp>
    </p:spTree>
    <p:extLst>
      <p:ext uri="{BB962C8B-B14F-4D97-AF65-F5344CB8AC3E}">
        <p14:creationId xmlns:p14="http://schemas.microsoft.com/office/powerpoint/2010/main" val="6787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Miscellaneous</a:t>
            </a:r>
            <a:endParaRPr lang="en-GB" dirty="0"/>
          </a:p>
        </p:txBody>
      </p:sp>
      <p:sp>
        <p:nvSpPr>
          <p:cNvPr id="3" name="Content Placeholder 2"/>
          <p:cNvSpPr>
            <a:spLocks noGrp="1"/>
          </p:cNvSpPr>
          <p:nvPr>
            <p:ph idx="1"/>
          </p:nvPr>
        </p:nvSpPr>
        <p:spPr/>
        <p:txBody>
          <a:bodyPr>
            <a:normAutofit/>
          </a:bodyPr>
          <a:lstStyle/>
          <a:p>
            <a:r>
              <a:rPr lang="nl-BE" sz="2600" dirty="0" smtClean="0">
                <a:latin typeface="Consolas" panose="020B0609020204030204" pitchFamily="49" charset="0"/>
              </a:rPr>
              <a:t>floor</a:t>
            </a:r>
            <a:r>
              <a:rPr lang="nl-BE" dirty="0" smtClean="0"/>
              <a:t>, </a:t>
            </a:r>
            <a:r>
              <a:rPr lang="nl-BE" sz="2600" dirty="0">
                <a:latin typeface="Consolas" panose="020B0609020204030204" pitchFamily="49" charset="0"/>
              </a:rPr>
              <a:t>ceil</a:t>
            </a:r>
            <a:r>
              <a:rPr lang="nl-BE" dirty="0" smtClean="0"/>
              <a:t>, </a:t>
            </a:r>
            <a:r>
              <a:rPr lang="nl-BE" sz="2600" dirty="0">
                <a:latin typeface="Consolas" panose="020B0609020204030204" pitchFamily="49" charset="0"/>
              </a:rPr>
              <a:t>round</a:t>
            </a:r>
            <a:r>
              <a:rPr lang="nl-BE" dirty="0" smtClean="0"/>
              <a:t>, and </a:t>
            </a:r>
            <a:r>
              <a:rPr lang="nl-BE" sz="2600" dirty="0">
                <a:latin typeface="Consolas" panose="020B0609020204030204" pitchFamily="49" charset="0"/>
              </a:rPr>
              <a:t>abs</a:t>
            </a:r>
            <a:r>
              <a:rPr lang="nl-BE" dirty="0" smtClean="0"/>
              <a:t> for </a:t>
            </a:r>
            <a:r>
              <a:rPr lang="nl-BE" sz="2600" dirty="0">
                <a:latin typeface="Consolas" panose="020B0609020204030204" pitchFamily="49" charset="0"/>
              </a:rPr>
              <a:t>&lt;chrono&gt;</a:t>
            </a:r>
            <a:r>
              <a:rPr lang="nl-BE" sz="2600" dirty="0" smtClean="0">
                <a:latin typeface="Consolas" panose="020B0609020204030204" pitchFamily="49" charset="0"/>
              </a:rPr>
              <a:t> time_point</a:t>
            </a:r>
            <a:r>
              <a:rPr lang="nl-BE" dirty="0"/>
              <a:t>s</a:t>
            </a:r>
            <a:r>
              <a:rPr lang="nl-BE" dirty="0" smtClean="0"/>
              <a:t> and </a:t>
            </a:r>
            <a:r>
              <a:rPr lang="nl-BE" sz="2600" dirty="0" smtClean="0">
                <a:latin typeface="Consolas" panose="020B0609020204030204" pitchFamily="49" charset="0"/>
              </a:rPr>
              <a:t>duration</a:t>
            </a:r>
            <a:r>
              <a:rPr lang="nl-BE" dirty="0" smtClean="0"/>
              <a:t>s</a:t>
            </a:r>
          </a:p>
          <a:p>
            <a:endParaRPr lang="nl-BE" sz="1200" dirty="0" smtClean="0"/>
          </a:p>
          <a:p>
            <a:r>
              <a:rPr lang="nl-BE" sz="2600" dirty="0" smtClean="0">
                <a:latin typeface="Consolas" panose="020B0609020204030204" pitchFamily="49" charset="0"/>
              </a:rPr>
              <a:t>std::as_const(T&amp; obj)</a:t>
            </a:r>
            <a:r>
              <a:rPr lang="nl-BE" dirty="0" smtClean="0"/>
              <a:t> in </a:t>
            </a:r>
            <a:r>
              <a:rPr lang="nl-BE" sz="2600" dirty="0">
                <a:latin typeface="Consolas" panose="020B0609020204030204" pitchFamily="49" charset="0"/>
              </a:rPr>
              <a:t>&lt;utility&gt;</a:t>
            </a:r>
          </a:p>
          <a:p>
            <a:pPr lvl="1"/>
            <a:r>
              <a:rPr lang="nl-BE" dirty="0" smtClean="0"/>
              <a:t>Returns </a:t>
            </a:r>
            <a:r>
              <a:rPr lang="nl-BE" sz="2400" dirty="0">
                <a:latin typeface="Consolas" panose="020B0609020204030204" pitchFamily="49" charset="0"/>
              </a:rPr>
              <a:t>std::add_const_t&lt;T&gt;</a:t>
            </a:r>
            <a:endParaRPr lang="nl-BE" sz="2400" dirty="0" smtClean="0"/>
          </a:p>
          <a:p>
            <a:pPr lvl="1"/>
            <a:r>
              <a:rPr lang="nl-BE" dirty="0" smtClean="0"/>
              <a:t>Alternative to </a:t>
            </a:r>
          </a:p>
          <a:p>
            <a:pPr lvl="2"/>
            <a:r>
              <a:rPr lang="nl-BE" sz="2300" dirty="0" smtClean="0">
                <a:latin typeface="Consolas" panose="020B0609020204030204" pitchFamily="49" charset="0"/>
              </a:rPr>
              <a:t>const_cast&lt;const T&amp;&gt;(obj)</a:t>
            </a:r>
          </a:p>
          <a:p>
            <a:pPr lvl="2"/>
            <a:r>
              <a:rPr lang="nl-BE" sz="2300" dirty="0">
                <a:latin typeface="Consolas" panose="020B0609020204030204" pitchFamily="49" charset="0"/>
              </a:rPr>
              <a:t>const_cast&lt;std::add_const_t&lt;decltype(obj</a:t>
            </a:r>
            <a:r>
              <a:rPr lang="nl-BE" sz="2300" dirty="0" smtClean="0">
                <a:latin typeface="Consolas" panose="020B0609020204030204" pitchFamily="49" charset="0"/>
              </a:rPr>
              <a:t>)&gt;&amp;&gt;</a:t>
            </a:r>
          </a:p>
          <a:p>
            <a:endParaRPr lang="nl-BE" sz="1200" dirty="0">
              <a:latin typeface="Consolas" panose="020B0609020204030204" pitchFamily="49" charset="0"/>
            </a:endParaRPr>
          </a:p>
          <a:p>
            <a:r>
              <a:rPr lang="nl-BE" sz="2600" dirty="0" smtClean="0">
                <a:latin typeface="Consolas" panose="020B0609020204030204" pitchFamily="49" charset="0"/>
              </a:rPr>
              <a:t>&lt;memory_resource&gt;</a:t>
            </a:r>
            <a:r>
              <a:rPr lang="nl-BE" sz="2700" dirty="0" smtClean="0"/>
              <a:t> (namespace </a:t>
            </a:r>
            <a:r>
              <a:rPr lang="nl-BE" sz="2600" dirty="0" smtClean="0">
                <a:latin typeface="Consolas" panose="020B0609020204030204" pitchFamily="49" charset="0"/>
              </a:rPr>
              <a:t>std::pmr</a:t>
            </a:r>
            <a:r>
              <a:rPr lang="nl-BE" sz="2700" dirty="0" smtClean="0"/>
              <a:t>)</a:t>
            </a:r>
          </a:p>
          <a:p>
            <a:pPr lvl="1"/>
            <a:r>
              <a:rPr lang="nl-BE" sz="2500" dirty="0" smtClean="0"/>
              <a:t>Polymorphic allocators</a:t>
            </a:r>
          </a:p>
          <a:p>
            <a:pPr lvl="1"/>
            <a:r>
              <a:rPr lang="nl-BE" sz="2500" dirty="0" smtClean="0"/>
              <a:t>Different standard memory allocators</a:t>
            </a:r>
          </a:p>
          <a:p>
            <a:pPr lvl="1"/>
            <a:endParaRPr lang="en-GB" dirty="0"/>
          </a:p>
        </p:txBody>
      </p:sp>
    </p:spTree>
    <p:extLst>
      <p:ext uri="{BB962C8B-B14F-4D97-AF65-F5344CB8AC3E}">
        <p14:creationId xmlns:p14="http://schemas.microsoft.com/office/powerpoint/2010/main" val="56522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Utilities</a:t>
            </a:r>
          </a:p>
          <a:p>
            <a:pPr>
              <a:buClr>
                <a:schemeClr val="accent3">
                  <a:lumMod val="60000"/>
                  <a:lumOff val="40000"/>
                </a:schemeClr>
              </a:buClr>
              <a:buFont typeface="Wingdings" panose="05000000000000000000" pitchFamily="2" charset="2"/>
              <a:buChar char="Ø"/>
            </a:pPr>
            <a:r>
              <a:rPr lang="nl-BE" sz="3600" b="1" dirty="0" smtClean="0"/>
              <a:t> </a:t>
            </a:r>
            <a:r>
              <a:rPr lang="nl-BE" sz="4000" b="1" dirty="0" smtClean="0"/>
              <a:t>Chapter </a:t>
            </a:r>
            <a:r>
              <a:rPr lang="nl-BE" sz="4000" b="1" dirty="0"/>
              <a:t>3: Containers</a:t>
            </a:r>
          </a:p>
          <a:p>
            <a:pPr>
              <a:buClr>
                <a:schemeClr val="accent3">
                  <a:lumMod val="60000"/>
                  <a:lumOff val="40000"/>
                </a:schemeClr>
              </a:buClr>
            </a:pPr>
            <a:r>
              <a:rPr lang="nl-BE" sz="3200" dirty="0">
                <a:solidFill>
                  <a:schemeClr val="bg2"/>
                </a:solidFill>
              </a:rPr>
              <a:t>Chapter 4: Algorithms</a:t>
            </a:r>
          </a:p>
          <a:p>
            <a:pPr>
              <a:buClr>
                <a:schemeClr val="accent3">
                  <a:lumMod val="60000"/>
                  <a:lumOff val="40000"/>
                </a:schemeClr>
              </a:buClr>
            </a:pPr>
            <a:r>
              <a:rPr lang="nl-BE" sz="3200" dirty="0">
                <a:solidFill>
                  <a:schemeClr val="bg2"/>
                </a:solidFill>
              </a:rPr>
              <a:t>Chapter 5: File System</a:t>
            </a:r>
          </a:p>
          <a:p>
            <a:pPr>
              <a:buClr>
                <a:schemeClr val="accent3">
                  <a:lumMod val="60000"/>
                  <a:lumOff val="40000"/>
                </a:schemeClr>
              </a:buClr>
            </a:pPr>
            <a:r>
              <a:rPr lang="nl-BE" sz="3200" dirty="0">
                <a:solidFill>
                  <a:schemeClr val="bg2"/>
                </a:solidFill>
              </a:rPr>
              <a:t>Chapter 6: Characters and Strings</a:t>
            </a:r>
          </a:p>
          <a:p>
            <a:pPr>
              <a:buClr>
                <a:schemeClr val="accent3">
                  <a:lumMod val="60000"/>
                  <a:lumOff val="40000"/>
                </a:schemeClr>
              </a:buClr>
            </a:pPr>
            <a:r>
              <a:rPr lang="nl-BE" sz="3200" dirty="0">
                <a:solidFill>
                  <a:schemeClr val="bg2"/>
                </a:solidFill>
              </a:rPr>
              <a:t>Chapter 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2"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3"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Rectangle 7">
            <a:hlinkClick r:id="rId4" action="ppaction://hlinksldjump"/>
          </p:cNvPr>
          <p:cNvSpPr/>
          <p:nvPr/>
        </p:nvSpPr>
        <p:spPr>
          <a:xfrm>
            <a:off x="899592" y="3429000"/>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5" action="ppaction://hlinksldjump"/>
          </p:cNvPr>
          <p:cNvSpPr/>
          <p:nvPr/>
        </p:nvSpPr>
        <p:spPr>
          <a:xfrm>
            <a:off x="899592" y="400506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6" action="ppaction://hlinksldjump"/>
          </p:cNvPr>
          <p:cNvSpPr/>
          <p:nvPr/>
        </p:nvSpPr>
        <p:spPr>
          <a:xfrm>
            <a:off x="899592" y="450912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7" action="ppaction://hlinksldjump"/>
          </p:cNvPr>
          <p:cNvSpPr/>
          <p:nvPr/>
        </p:nvSpPr>
        <p:spPr>
          <a:xfrm>
            <a:off x="899592" y="5013176"/>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8"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8573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Map Insertion</a:t>
            </a:r>
            <a:endParaRPr lang="nl-BE" dirty="0"/>
          </a:p>
        </p:txBody>
      </p:sp>
    </p:spTree>
    <p:extLst>
      <p:ext uri="{BB962C8B-B14F-4D97-AF65-F5344CB8AC3E}">
        <p14:creationId xmlns:p14="http://schemas.microsoft.com/office/powerpoint/2010/main" val="13205591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4532096"/>
              </p:ext>
            </p:extLst>
          </p:nvPr>
        </p:nvGraphicFramePr>
        <p:xfrm>
          <a:off x="457200" y="1700213"/>
          <a:ext cx="8229601" cy="175260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solidFill>
                            <a:srgbClr val="3494BA"/>
                          </a:solidFill>
                        </a:rPr>
                        <a:t>Over-writes</a:t>
                      </a:r>
                      <a:endParaRPr lang="en-GB" dirty="0">
                        <a:solidFill>
                          <a:srgbClr val="3494BA"/>
                        </a:solidFill>
                      </a:endParaRPr>
                    </a:p>
                  </a:txBody>
                  <a:tcPr/>
                </a:tc>
                <a:tc>
                  <a:txBody>
                    <a:bodyPr/>
                    <a:lstStyle/>
                    <a:p>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latin typeface="Consolas" panose="020B0609020204030204" pitchFamily="49" charset="0"/>
                        </a:rPr>
                        <a:t>pair&lt;Key,Val&gt;</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t>Arguments</a:t>
                      </a:r>
                      <a:r>
                        <a:rPr lang="nl-BE" baseline="0" dirty="0" smtClean="0"/>
                        <a:t> of </a:t>
                      </a:r>
                      <a:r>
                        <a:rPr lang="nl-BE" baseline="0" dirty="0" smtClean="0">
                          <a:latin typeface="Consolas" panose="020B0609020204030204" pitchFamily="49" charset="0"/>
                        </a:rPr>
                        <a:t>pair&lt;Key,Val&gt;</a:t>
                      </a:r>
                      <a:r>
                        <a:rPr lang="nl-BE" baseline="0" dirty="0" smtClean="0"/>
                        <a:t> constructor</a:t>
                      </a:r>
                      <a:endParaRPr lang="en-GB" dirty="0"/>
                    </a:p>
                  </a:txBody>
                  <a:tcPr/>
                </a:tc>
              </a:tr>
            </a:tbl>
          </a:graphicData>
        </a:graphic>
      </p:graphicFrame>
    </p:spTree>
    <p:extLst>
      <p:ext uri="{BB962C8B-B14F-4D97-AF65-F5344CB8AC3E}">
        <p14:creationId xmlns:p14="http://schemas.microsoft.com/office/powerpoint/2010/main" val="17281576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0971428"/>
              </p:ext>
            </p:extLst>
          </p:nvPr>
        </p:nvGraphicFramePr>
        <p:xfrm>
          <a:off x="457200" y="1700213"/>
          <a:ext cx="8229601" cy="249428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solidFill>
                            <a:srgbClr val="3494BA"/>
                          </a:solidFill>
                        </a:rPr>
                        <a:t>Over-writes</a:t>
                      </a:r>
                      <a:endParaRPr lang="en-GB" dirty="0">
                        <a:solidFill>
                          <a:srgbClr val="3494BA"/>
                        </a:solidFill>
                      </a:endParaRPr>
                    </a:p>
                  </a:txBody>
                  <a:tcPr/>
                </a:tc>
                <a:tc>
                  <a:txBody>
                    <a:bodyPr/>
                    <a:lstStyle/>
                    <a:p>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latin typeface="Consolas" panose="020B0609020204030204" pitchFamily="49" charset="0"/>
                        </a:rPr>
                        <a:t>pair&lt;Key,Val&gt;</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endParaRPr lang="en-GB" dirty="0"/>
                    </a:p>
                  </a:txBody>
                  <a:tcPr/>
                </a:tc>
                <a:tc>
                  <a:txBody>
                    <a:bodyPr/>
                    <a:lstStyle/>
                    <a:p>
                      <a:endParaRPr lang="en-GB" dirty="0"/>
                    </a:p>
                  </a:txBody>
                  <a:tcPr/>
                </a:tc>
                <a:tc>
                  <a:txBody>
                    <a:bodyPr/>
                    <a:lstStyle/>
                    <a:p>
                      <a:r>
                        <a:rPr lang="nl-BE" dirty="0" smtClean="0"/>
                        <a:t>Arguments</a:t>
                      </a:r>
                      <a:r>
                        <a:rPr lang="nl-BE" baseline="0" dirty="0" smtClean="0"/>
                        <a:t> of </a:t>
                      </a:r>
                      <a:r>
                        <a:rPr lang="nl-BE" baseline="0" dirty="0" smtClean="0">
                          <a:latin typeface="Consolas" panose="020B0609020204030204" pitchFamily="49" charset="0"/>
                        </a:rPr>
                        <a:t>pair&lt;Key,Val&gt;</a:t>
                      </a:r>
                      <a:r>
                        <a:rPr lang="nl-BE" baseline="0" dirty="0" smtClean="0"/>
                        <a:t> constructor</a:t>
                      </a:r>
                      <a:endParaRPr lang="en-GB" dirty="0"/>
                    </a:p>
                  </a:txBody>
                  <a:tcPr/>
                </a:tc>
              </a:tr>
              <a:tr h="370840">
                <a:tc>
                  <a:txBody>
                    <a:bodyPr/>
                    <a:lstStyle/>
                    <a:p>
                      <a:r>
                        <a:rPr lang="nl-BE" dirty="0" smtClean="0">
                          <a:latin typeface="Consolas" panose="020B0609020204030204" pitchFamily="49" charset="0"/>
                        </a:rPr>
                        <a:t>insert_or_assign</a:t>
                      </a:r>
                      <a:endParaRPr lang="en-GB" dirty="0">
                        <a:latin typeface="Consolas" panose="020B0609020204030204" pitchFamily="49" charset="0"/>
                      </a:endParaRPr>
                    </a:p>
                  </a:txBody>
                  <a:tcPr/>
                </a:tc>
                <a:tc>
                  <a:txBody>
                    <a:bodyPr/>
                    <a:lstStyle/>
                    <a:p>
                      <a:endParaRPr lang="en-GB" dirty="0"/>
                    </a:p>
                  </a:txBody>
                  <a:tcPr/>
                </a:tc>
                <a:tc>
                  <a:txBody>
                    <a:bodyPr/>
                    <a:lstStyle/>
                    <a:p>
                      <a:endParaRPr lang="nl-BE" dirty="0" smtClean="0"/>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t>
                      </a:r>
                      <a:r>
                        <a:rPr kumimoji="0" lang="nl-BE" kern="1200" dirty="0" smtClean="0">
                          <a:solidFill>
                            <a:schemeClr val="dk1"/>
                          </a:solidFill>
                          <a:latin typeface="Consolas" panose="020B0609020204030204" pitchFamily="49" charset="0"/>
                          <a:ea typeface="+mn-ea"/>
                          <a:cs typeface="+mn-cs"/>
                        </a:rPr>
                        <a:t>Val</a:t>
                      </a:r>
                      <a:endParaRPr kumimoji="0" lang="en-GB" kern="1200" dirty="0">
                        <a:solidFill>
                          <a:schemeClr val="dk1"/>
                        </a:solidFill>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try_emplace</a:t>
                      </a:r>
                      <a:endParaRPr lang="en-GB" dirty="0">
                        <a:latin typeface="Consolas" panose="020B0609020204030204" pitchFamily="49" charset="0"/>
                      </a:endParaRPr>
                    </a:p>
                  </a:txBody>
                  <a:tcPr/>
                </a:tc>
                <a:tc>
                  <a:txBody>
                    <a:bodyPr/>
                    <a:lstStyle/>
                    <a:p>
                      <a:endParaRPr lang="en-GB" dirty="0"/>
                    </a:p>
                  </a:txBody>
                  <a:tcPr/>
                </a:tc>
                <a:tc>
                  <a:txBody>
                    <a:bodyPr/>
                    <a:lstStyle/>
                    <a:p>
                      <a:endParaRPr lang="nl-BE" dirty="0" smtClean="0"/>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arguments of Val constructor</a:t>
                      </a:r>
                      <a:endParaRPr lang="en-GB" dirty="0"/>
                    </a:p>
                  </a:txBody>
                  <a:tcPr/>
                </a:tc>
              </a:tr>
            </a:tbl>
          </a:graphicData>
        </a:graphic>
      </p:graphicFrame>
    </p:spTree>
    <p:extLst>
      <p:ext uri="{BB962C8B-B14F-4D97-AF65-F5344CB8AC3E}">
        <p14:creationId xmlns:p14="http://schemas.microsoft.com/office/powerpoint/2010/main" val="287798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900290"/>
              </p:ext>
            </p:extLst>
          </p:nvPr>
        </p:nvGraphicFramePr>
        <p:xfrm>
          <a:off x="457200" y="1700213"/>
          <a:ext cx="8229601" cy="249428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t>Over-writes</a:t>
                      </a:r>
                      <a:endParaRPr lang="en-GB" dirty="0"/>
                    </a:p>
                  </a:txBody>
                  <a:tcPr/>
                </a:tc>
                <a:tc>
                  <a:txBody>
                    <a:bodyPr/>
                    <a:lstStyle/>
                    <a:p>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endParaRPr lang="en-GB" dirty="0"/>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r>
                        <a:rPr kumimoji="0" lang="nl-BE" kern="1200" dirty="0" smtClean="0">
                          <a:solidFill>
                            <a:schemeClr val="dk1"/>
                          </a:solidFill>
                          <a:effectLst>
                            <a:glow rad="254000">
                              <a:srgbClr val="FFFF00">
                                <a:alpha val="40000"/>
                              </a:srgbClr>
                            </a:glow>
                          </a:effectLst>
                          <a:latin typeface="+mn-lt"/>
                          <a:ea typeface="+mn-ea"/>
                          <a:cs typeface="+mn-cs"/>
                        </a:rPr>
                        <a:t>No</a:t>
                      </a:r>
                      <a:endParaRPr kumimoji="0" lang="en-GB" kern="1200" dirty="0">
                        <a:solidFill>
                          <a:schemeClr val="dk1"/>
                        </a:solidFill>
                        <a:effectLst>
                          <a:glow rad="254000">
                            <a:srgbClr val="FFFF00">
                              <a:alpha val="40000"/>
                            </a:srgbClr>
                          </a:glow>
                        </a:effectLst>
                        <a:latin typeface="+mn-lt"/>
                        <a:ea typeface="+mn-ea"/>
                        <a:cs typeface="+mn-cs"/>
                      </a:endParaRPr>
                    </a:p>
                  </a:txBody>
                  <a:tcPr/>
                </a:tc>
                <a:tc>
                  <a:txBody>
                    <a:bodyPr/>
                    <a:lstStyle/>
                    <a:p>
                      <a:endParaRPr lang="en-GB" dirty="0"/>
                    </a:p>
                  </a:txBody>
                  <a:tcPr/>
                </a:tc>
                <a:tc>
                  <a:txBody>
                    <a:bodyPr/>
                    <a:lstStyle/>
                    <a:p>
                      <a:r>
                        <a:rPr lang="nl-BE" dirty="0" smtClean="0">
                          <a:latin typeface="Consolas" panose="020B0609020204030204" pitchFamily="49" charset="0"/>
                        </a:rPr>
                        <a:t>pair&lt;Key,Val&gt;</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en-GB" dirty="0"/>
                    </a:p>
                  </a:txBody>
                  <a:tcPr/>
                </a:tc>
                <a:tc>
                  <a:txBody>
                    <a:bodyPr/>
                    <a:lstStyle/>
                    <a:p>
                      <a:r>
                        <a:rPr lang="nl-BE" dirty="0" smtClean="0"/>
                        <a:t>Arguments</a:t>
                      </a:r>
                      <a:r>
                        <a:rPr lang="nl-BE" baseline="0" dirty="0" smtClean="0"/>
                        <a:t> of </a:t>
                      </a:r>
                      <a:r>
                        <a:rPr lang="nl-BE" baseline="0" dirty="0" smtClean="0">
                          <a:latin typeface="Consolas" panose="020B0609020204030204" pitchFamily="49" charset="0"/>
                        </a:rPr>
                        <a:t>pair&lt;Key,Val&gt;</a:t>
                      </a:r>
                      <a:r>
                        <a:rPr lang="nl-BE" baseline="0" dirty="0" smtClean="0"/>
                        <a:t> constructor</a:t>
                      </a:r>
                      <a:endParaRPr lang="en-GB" dirty="0"/>
                    </a:p>
                  </a:txBody>
                  <a:tcPr/>
                </a:tc>
              </a:tr>
              <a:tr h="370840">
                <a:tc>
                  <a:txBody>
                    <a:bodyPr/>
                    <a:lstStyle/>
                    <a:p>
                      <a:r>
                        <a:rPr lang="nl-BE" dirty="0" smtClean="0">
                          <a:latin typeface="Consolas" panose="020B0609020204030204" pitchFamily="49" charset="0"/>
                        </a:rPr>
                        <a:t>insert_or_assign</a:t>
                      </a:r>
                      <a:endParaRPr lang="en-GB" dirty="0">
                        <a:latin typeface="Consolas" panose="020B0609020204030204" pitchFamily="49" charset="0"/>
                      </a:endParaRPr>
                    </a:p>
                  </a:txBody>
                  <a:tcPr/>
                </a:tc>
                <a:tc>
                  <a:txBody>
                    <a:bodyPr/>
                    <a:lstStyle/>
                    <a:p>
                      <a:r>
                        <a:rPr lang="nl-BE" dirty="0" smtClean="0">
                          <a:effectLst>
                            <a:glow rad="254000">
                              <a:srgbClr val="FFFF00">
                                <a:alpha val="40000"/>
                              </a:srgbClr>
                            </a:glow>
                          </a:effectLst>
                        </a:rPr>
                        <a:t>Yes</a:t>
                      </a:r>
                      <a:endParaRPr lang="en-GB" dirty="0">
                        <a:effectLst>
                          <a:glow rad="254000">
                            <a:srgbClr val="FFFF00">
                              <a:alpha val="40000"/>
                            </a:srgbClr>
                          </a:glow>
                        </a:effectLst>
                      </a:endParaRPr>
                    </a:p>
                  </a:txBody>
                  <a:tcPr/>
                </a:tc>
                <a:tc>
                  <a:txBody>
                    <a:bodyPr/>
                    <a:lstStyle/>
                    <a:p>
                      <a:endParaRPr lang="nl-BE" dirty="0" smtClean="0"/>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t>
                      </a:r>
                      <a:r>
                        <a:rPr kumimoji="0" lang="nl-BE" kern="1200" dirty="0" smtClean="0">
                          <a:solidFill>
                            <a:schemeClr val="dk1"/>
                          </a:solidFill>
                          <a:latin typeface="Consolas" panose="020B0609020204030204" pitchFamily="49" charset="0"/>
                          <a:ea typeface="+mn-ea"/>
                          <a:cs typeface="+mn-cs"/>
                        </a:rPr>
                        <a:t>Val</a:t>
                      </a:r>
                      <a:endParaRPr kumimoji="0" lang="en-GB" kern="1200" dirty="0">
                        <a:solidFill>
                          <a:schemeClr val="dk1"/>
                        </a:solidFill>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try_emplace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nl-BE" dirty="0" smtClean="0"/>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arguments of Val constructor</a:t>
                      </a:r>
                      <a:endParaRPr lang="en-GB" dirty="0"/>
                    </a:p>
                  </a:txBody>
                  <a:tcPr/>
                </a:tc>
              </a:tr>
            </a:tbl>
          </a:graphicData>
        </a:graphic>
      </p:graphicFrame>
    </p:spTree>
    <p:extLst>
      <p:ext uri="{BB962C8B-B14F-4D97-AF65-F5344CB8AC3E}">
        <p14:creationId xmlns:p14="http://schemas.microsoft.com/office/powerpoint/2010/main" val="276001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8738591"/>
              </p:ext>
            </p:extLst>
          </p:nvPr>
        </p:nvGraphicFramePr>
        <p:xfrm>
          <a:off x="457200" y="1700213"/>
          <a:ext cx="8229601" cy="249428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t>Over-writes</a:t>
                      </a:r>
                      <a:endParaRPr lang="en-GB" dirty="0"/>
                    </a:p>
                  </a:txBody>
                  <a:tcPr/>
                </a:tc>
                <a:tc>
                  <a:txBody>
                    <a:bodyPr/>
                    <a:lstStyle/>
                    <a:p>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endParaRPr lang="en-GB" dirty="0">
                        <a:effectLst/>
                      </a:endParaRPr>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en-GB" dirty="0">
                        <a:effectLst/>
                      </a:endParaRPr>
                    </a:p>
                  </a:txBody>
                  <a:tcPr/>
                </a:tc>
                <a:tc>
                  <a:txBody>
                    <a:bodyPr/>
                    <a:lstStyle/>
                    <a:p>
                      <a:r>
                        <a:rPr kumimoji="0" lang="nl-BE" kern="1200" dirty="0" smtClean="0">
                          <a:solidFill>
                            <a:schemeClr val="dk1"/>
                          </a:solidFill>
                          <a:effectLst>
                            <a:glow rad="254000">
                              <a:srgbClr val="FFFF00">
                                <a:alpha val="40000"/>
                              </a:srgbClr>
                            </a:glow>
                          </a:effectLst>
                          <a:latin typeface="Consolas" panose="020B0609020204030204" pitchFamily="49" charset="0"/>
                          <a:ea typeface="+mn-ea"/>
                          <a:cs typeface="+mn-cs"/>
                        </a:rPr>
                        <a:t>pair&lt;Key,Val&gt;</a:t>
                      </a:r>
                      <a:endParaRPr kumimoji="0" lang="en-GB" kern="1200" dirty="0">
                        <a:solidFill>
                          <a:schemeClr val="dk1"/>
                        </a:solidFill>
                        <a:effectLst>
                          <a:glow rad="254000">
                            <a:srgbClr val="FFFF00">
                              <a:alpha val="40000"/>
                            </a:srgbClr>
                          </a:glow>
                        </a:effectLst>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en-GB" dirty="0">
                        <a:effectLst/>
                      </a:endParaRPr>
                    </a:p>
                  </a:txBody>
                  <a:tcPr/>
                </a:tc>
                <a:tc>
                  <a:txBody>
                    <a:bodyPr/>
                    <a:lstStyle/>
                    <a:p>
                      <a:r>
                        <a:rPr lang="nl-BE" dirty="0" smtClean="0"/>
                        <a:t>Arguments</a:t>
                      </a:r>
                      <a:r>
                        <a:rPr lang="nl-BE" baseline="0" dirty="0" smtClean="0"/>
                        <a:t> of </a:t>
                      </a:r>
                      <a:r>
                        <a:rPr lang="nl-BE" baseline="0" dirty="0" smtClean="0">
                          <a:latin typeface="Consolas" panose="020B0609020204030204" pitchFamily="49" charset="0"/>
                        </a:rPr>
                        <a:t>pair&lt;Key,Val&gt;</a:t>
                      </a:r>
                      <a:r>
                        <a:rPr lang="nl-BE" baseline="0" dirty="0" smtClean="0"/>
                        <a:t> constructor</a:t>
                      </a:r>
                      <a:endParaRPr lang="en-GB" dirty="0"/>
                    </a:p>
                  </a:txBody>
                  <a:tcPr/>
                </a:tc>
              </a:tr>
              <a:tr h="370840">
                <a:tc>
                  <a:txBody>
                    <a:bodyPr/>
                    <a:lstStyle/>
                    <a:p>
                      <a:r>
                        <a:rPr lang="nl-BE" dirty="0" smtClean="0">
                          <a:latin typeface="Consolas" panose="020B0609020204030204" pitchFamily="49" charset="0"/>
                        </a:rPr>
                        <a:t>insert_or_assign</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endParaRPr lang="nl-BE" dirty="0" smtClean="0">
                        <a:effectLst/>
                      </a:endParaRPr>
                    </a:p>
                  </a:txBody>
                  <a:tcPr/>
                </a:tc>
                <a:tc>
                  <a:txBody>
                    <a:bodyPr/>
                    <a:lstStyle/>
                    <a:p>
                      <a:r>
                        <a:rPr kumimoji="0" lang="nl-BE" kern="1200" dirty="0" smtClean="0">
                          <a:solidFill>
                            <a:schemeClr val="dk1"/>
                          </a:solidFill>
                          <a:effectLst>
                            <a:glow rad="254000">
                              <a:srgbClr val="FFFF00">
                                <a:alpha val="40000"/>
                              </a:srgbClr>
                            </a:glow>
                          </a:effectLst>
                          <a:latin typeface="Consolas" panose="020B0609020204030204" pitchFamily="49" charset="0"/>
                          <a:ea typeface="+mn-ea"/>
                          <a:cs typeface="+mn-cs"/>
                        </a:rPr>
                        <a:t>Key</a:t>
                      </a:r>
                      <a:r>
                        <a:rPr lang="nl-BE" dirty="0" smtClean="0">
                          <a:effectLst>
                            <a:glow rad="254000">
                              <a:srgbClr val="FFFF00">
                                <a:alpha val="40000"/>
                              </a:srgbClr>
                            </a:glow>
                          </a:effectLst>
                        </a:rPr>
                        <a:t>, </a:t>
                      </a:r>
                      <a:r>
                        <a:rPr kumimoji="0" lang="nl-BE" kern="1200" dirty="0" smtClean="0">
                          <a:solidFill>
                            <a:schemeClr val="dk1"/>
                          </a:solidFill>
                          <a:effectLst>
                            <a:glow rad="254000">
                              <a:srgbClr val="FFFF00">
                                <a:alpha val="40000"/>
                              </a:srgbClr>
                            </a:glow>
                          </a:effectLst>
                          <a:latin typeface="Consolas" panose="020B0609020204030204" pitchFamily="49" charset="0"/>
                          <a:ea typeface="+mn-ea"/>
                          <a:cs typeface="+mn-cs"/>
                        </a:rPr>
                        <a:t>Val</a:t>
                      </a:r>
                      <a:endParaRPr kumimoji="0" lang="en-GB" kern="1200" dirty="0">
                        <a:solidFill>
                          <a:schemeClr val="dk1"/>
                        </a:solidFill>
                        <a:effectLst>
                          <a:glow rad="254000">
                            <a:srgbClr val="FFFF00">
                              <a:alpha val="40000"/>
                            </a:srgbClr>
                          </a:glow>
                        </a:effectLst>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try_emplace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nl-BE" dirty="0" smtClean="0">
                        <a:effectLst/>
                      </a:endParaRPr>
                    </a:p>
                  </a:txBody>
                  <a:tcPr/>
                </a:tc>
                <a:tc>
                  <a:txBody>
                    <a:bodyPr/>
                    <a:lstStyle/>
                    <a:p>
                      <a:r>
                        <a:rPr kumimoji="0" lang="nl-BE" kern="1200" dirty="0" smtClean="0">
                          <a:solidFill>
                            <a:schemeClr val="dk1"/>
                          </a:solidFill>
                          <a:effectLst/>
                          <a:latin typeface="Consolas" panose="020B0609020204030204" pitchFamily="49" charset="0"/>
                          <a:ea typeface="+mn-ea"/>
                          <a:cs typeface="+mn-cs"/>
                        </a:rPr>
                        <a:t>Key</a:t>
                      </a:r>
                      <a:r>
                        <a:rPr lang="nl-BE" dirty="0" smtClean="0">
                          <a:effectLst/>
                        </a:rPr>
                        <a:t>, arguments of Val constructor</a:t>
                      </a:r>
                      <a:endParaRPr lang="en-GB" dirty="0">
                        <a:effectLst/>
                      </a:endParaRPr>
                    </a:p>
                  </a:txBody>
                  <a:tcPr/>
                </a:tc>
              </a:tr>
            </a:tbl>
          </a:graphicData>
        </a:graphic>
      </p:graphicFrame>
      <p:sp>
        <p:nvSpPr>
          <p:cNvPr id="5" name="Content Placeholder 2"/>
          <p:cNvSpPr txBox="1">
            <a:spLocks/>
          </p:cNvSpPr>
          <p:nvPr/>
        </p:nvSpPr>
        <p:spPr>
          <a:xfrm>
            <a:off x="457200" y="4365104"/>
            <a:ext cx="8229600" cy="2232248"/>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Font typeface="Georgia"/>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map</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GB" sz="2000" dirty="0">
                <a:solidFill>
                  <a:srgbClr val="0000FF"/>
                </a:solidFill>
                <a:latin typeface="Consolas" panose="020B0609020204030204" pitchFamily="49" charset="0"/>
              </a:rPr>
              <a:t>int</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en-GB" sz="2000" dirty="0" smtClean="0">
                <a:solidFill>
                  <a:srgbClr val="2B91AF"/>
                </a:solidFill>
                <a:latin typeface="Consolas" panose="020B0609020204030204" pitchFamily="49" charset="0"/>
              </a:rPr>
              <a:t>string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 mappy;</a:t>
            </a:r>
            <a:endParaRPr lang="nl-BE" sz="2000" dirty="0">
              <a:solidFill>
                <a:srgbClr val="2B91AF"/>
              </a:solidFill>
              <a:latin typeface="Consolas" panose="020B0609020204030204" pitchFamily="49" charset="0"/>
            </a:endParaRPr>
          </a:p>
          <a:p>
            <a:pPr marL="0" indent="0" defTabSz="360000">
              <a:lnSpc>
                <a:spcPct val="107000"/>
              </a:lnSpc>
              <a:buFont typeface="Georgia"/>
              <a:buNone/>
            </a:pPr>
            <a:endParaRPr lang="nl-BE" sz="5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a:solidFill>
                  <a:srgbClr val="0000FF"/>
                </a:solidFill>
                <a:latin typeface="Consolas" panose="020B0609020204030204" pitchFamily="49" charset="0"/>
              </a:rPr>
              <a:t>auto</a:t>
            </a:r>
            <a:r>
              <a:rPr lang="nl-BE" sz="2000" dirty="0" smtClean="0">
                <a:latin typeface="Consolas" panose="020B0609020204030204" pitchFamily="49" charset="0"/>
                <a:cs typeface="Times New Roman" panose="02020603050405020304" pitchFamily="18" charset="0"/>
              </a:rPr>
              <a:t> [iter1, inserted1] = </a:t>
            </a:r>
            <a:br>
              <a:rPr lang="nl-BE" sz="2000" dirty="0" smtClean="0">
                <a:latin typeface="Consolas" panose="020B0609020204030204" pitchFamily="49" charset="0"/>
                <a:cs typeface="Times New Roman" panose="02020603050405020304" pitchFamily="18" charset="0"/>
              </a:rPr>
            </a:br>
            <a:r>
              <a:rPr lang="nl-BE" sz="2000" dirty="0" smtClean="0">
                <a:latin typeface="Consolas" panose="020B0609020204030204" pitchFamily="49" charset="0"/>
                <a:cs typeface="Times New Roman" panose="02020603050405020304" pitchFamily="18" charset="0"/>
              </a:rPr>
              <a:t>	mappy.insert(std::make_pair(123, </a:t>
            </a:r>
            <a:r>
              <a:rPr lang="en-GB" sz="2000" dirty="0" smtClean="0">
                <a:solidFill>
                  <a:srgbClr val="A31515"/>
                </a:solidFill>
                <a:latin typeface="Consolas" panose="020B0609020204030204" pitchFamily="49" charset="0"/>
              </a:rPr>
              <a:t>"four"</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00FF"/>
                </a:solidFill>
                <a:latin typeface="Consolas" panose="020B0609020204030204" pitchFamily="49" charset="0"/>
              </a:rPr>
              <a:t>auto</a:t>
            </a:r>
            <a:r>
              <a:rPr lang="nl-BE" sz="2000" dirty="0" smtClean="0">
                <a:latin typeface="Consolas" panose="020B0609020204030204" pitchFamily="49" charset="0"/>
                <a:cs typeface="Times New Roman" panose="02020603050405020304" pitchFamily="18" charset="0"/>
              </a:rPr>
              <a:t> </a:t>
            </a:r>
            <a:r>
              <a:rPr lang="nl-BE" sz="2000" dirty="0">
                <a:latin typeface="Consolas" panose="020B0609020204030204" pitchFamily="49" charset="0"/>
                <a:cs typeface="Times New Roman" panose="02020603050405020304" pitchFamily="18" charset="0"/>
              </a:rPr>
              <a:t>[</a:t>
            </a:r>
            <a:r>
              <a:rPr lang="nl-BE" sz="2000" dirty="0" smtClean="0">
                <a:latin typeface="Consolas" panose="020B0609020204030204" pitchFamily="49" charset="0"/>
                <a:cs typeface="Times New Roman" panose="02020603050405020304" pitchFamily="18" charset="0"/>
              </a:rPr>
              <a:t>iter2, inserted2] </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
            </a:r>
            <a:br>
              <a:rPr lang="nl-BE" sz="2000" dirty="0" smtClean="0">
                <a:latin typeface="Consolas" panose="020B0609020204030204" pitchFamily="49" charset="0"/>
                <a:cs typeface="Times New Roman" panose="02020603050405020304" pitchFamily="18" charset="0"/>
              </a:rPr>
            </a:br>
            <a:r>
              <a:rPr lang="nl-BE" sz="2000" dirty="0" smtClean="0">
                <a:latin typeface="Consolas" panose="020B0609020204030204" pitchFamily="49" charset="0"/>
                <a:cs typeface="Times New Roman" panose="02020603050405020304" pitchFamily="18" charset="0"/>
              </a:rPr>
              <a:t>	mappy.insert_or_assign(567</a:t>
            </a:r>
            <a:r>
              <a:rPr lang="nl-BE" sz="2000" dirty="0" smtClean="0">
                <a:latin typeface="Consolas" panose="020B0609020204030204" pitchFamily="49" charset="0"/>
                <a:cs typeface="Times New Roman" panose="02020603050405020304" pitchFamily="18" charset="0"/>
              </a:rPr>
              <a:t>, </a:t>
            </a:r>
            <a:r>
              <a:rPr lang="nl-BE" sz="2000" dirty="0">
                <a:solidFill>
                  <a:srgbClr val="A31515"/>
                </a:solidFill>
                <a:latin typeface="Consolas" panose="020B0609020204030204" pitchFamily="49" charset="0"/>
              </a:rPr>
              <a:t>"</a:t>
            </a:r>
            <a:r>
              <a:rPr lang="nl-BE" sz="2000" dirty="0" smtClean="0">
                <a:solidFill>
                  <a:srgbClr val="A31515"/>
                </a:solidFill>
                <a:latin typeface="Consolas" panose="020B0609020204030204" pitchFamily="49" charset="0"/>
              </a:rPr>
              <a:t>eight"</a:t>
            </a:r>
            <a:r>
              <a:rPr lang="nl-BE" sz="2000" dirty="0" smtClean="0">
                <a:latin typeface="Consolas" panose="020B0609020204030204" pitchFamily="49" charset="0"/>
                <a:cs typeface="Times New Roman" panose="02020603050405020304" pitchFamily="18" charset="0"/>
              </a:rPr>
              <a:t>);</a:t>
            </a:r>
            <a:endParaRPr lang="nl-BE" sz="2000" dirty="0">
              <a:latin typeface="Consolas" panose="020B0609020204030204" pitchFamily="49" charset="0"/>
              <a:cs typeface="Times New Roman" panose="02020603050405020304" pitchFamily="18" charset="0"/>
            </a:endParaRPr>
          </a:p>
        </p:txBody>
      </p:sp>
    </p:spTree>
    <p:extLst>
      <p:ext uri="{BB962C8B-B14F-4D97-AF65-F5344CB8AC3E}">
        <p14:creationId xmlns:p14="http://schemas.microsoft.com/office/powerpoint/2010/main" val="11202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797600"/>
              </p:ext>
            </p:extLst>
          </p:nvPr>
        </p:nvGraphicFramePr>
        <p:xfrm>
          <a:off x="457200" y="1700213"/>
          <a:ext cx="8229601" cy="249428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t>Over-writes</a:t>
                      </a:r>
                      <a:endParaRPr lang="en-GB" dirty="0"/>
                    </a:p>
                  </a:txBody>
                  <a:tcPr/>
                </a:tc>
                <a:tc>
                  <a:txBody>
                    <a:bodyPr/>
                    <a:lstStyle/>
                    <a:p>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endParaRPr lang="en-GB" dirty="0">
                        <a:effectLst/>
                      </a:endParaRPr>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en-GB" dirty="0">
                        <a:effectLst/>
                      </a:endParaRPr>
                    </a:p>
                  </a:txBody>
                  <a:tcPr/>
                </a:tc>
                <a:tc>
                  <a:txBody>
                    <a:bodyPr/>
                    <a:lstStyle/>
                    <a:p>
                      <a:r>
                        <a:rPr lang="nl-BE" dirty="0" smtClean="0">
                          <a:latin typeface="Consolas" panose="020B0609020204030204" pitchFamily="49" charset="0"/>
                        </a:rPr>
                        <a:t>pair&lt;Key,Val&gt;</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en-GB" dirty="0">
                        <a:effectLst/>
                      </a:endParaRPr>
                    </a:p>
                  </a:txBody>
                  <a:tcPr/>
                </a:tc>
                <a:tc>
                  <a:txBody>
                    <a:bodyPr/>
                    <a:lstStyle/>
                    <a:p>
                      <a:r>
                        <a:rPr kumimoji="0" lang="nl-BE" kern="1200" dirty="0" smtClean="0">
                          <a:solidFill>
                            <a:schemeClr val="dk1"/>
                          </a:solidFill>
                          <a:effectLst>
                            <a:glow rad="254000">
                              <a:srgbClr val="FFFF00">
                                <a:alpha val="40000"/>
                              </a:srgbClr>
                            </a:glow>
                          </a:effectLst>
                          <a:latin typeface="+mn-lt"/>
                          <a:ea typeface="+mn-ea"/>
                          <a:cs typeface="+mn-cs"/>
                        </a:rPr>
                        <a:t>Arguments of pair&lt;Key,Val&gt; constructor</a:t>
                      </a:r>
                      <a:endParaRPr kumimoji="0" lang="en-GB" kern="1200" dirty="0">
                        <a:solidFill>
                          <a:schemeClr val="dk1"/>
                        </a:solidFill>
                        <a:effectLst>
                          <a:glow rad="254000">
                            <a:srgbClr val="FFFF00">
                              <a:alpha val="40000"/>
                            </a:srgbClr>
                          </a:glow>
                        </a:effectLst>
                        <a:latin typeface="+mn-lt"/>
                        <a:ea typeface="+mn-ea"/>
                        <a:cs typeface="+mn-cs"/>
                      </a:endParaRPr>
                    </a:p>
                  </a:txBody>
                  <a:tcPr/>
                </a:tc>
              </a:tr>
              <a:tr h="370840">
                <a:tc>
                  <a:txBody>
                    <a:bodyPr/>
                    <a:lstStyle/>
                    <a:p>
                      <a:r>
                        <a:rPr lang="nl-BE" dirty="0" smtClean="0">
                          <a:latin typeface="Consolas" panose="020B0609020204030204" pitchFamily="49" charset="0"/>
                        </a:rPr>
                        <a:t>insert_or_assign</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endParaRPr lang="nl-BE" dirty="0" smtClean="0">
                        <a:effectLst/>
                      </a:endParaRPr>
                    </a:p>
                  </a:txBody>
                  <a:tcPr/>
                </a:tc>
                <a:tc>
                  <a:txBody>
                    <a:bodyPr/>
                    <a:lstStyle/>
                    <a:p>
                      <a:r>
                        <a:rPr kumimoji="0" lang="nl-BE" kern="1200" dirty="0" smtClean="0">
                          <a:solidFill>
                            <a:schemeClr val="dk1"/>
                          </a:solidFill>
                          <a:effectLst/>
                          <a:latin typeface="Consolas" panose="020B0609020204030204" pitchFamily="49" charset="0"/>
                          <a:ea typeface="+mn-ea"/>
                          <a:cs typeface="+mn-cs"/>
                        </a:rPr>
                        <a:t>Key</a:t>
                      </a:r>
                      <a:r>
                        <a:rPr lang="nl-BE" dirty="0" smtClean="0">
                          <a:effectLst/>
                        </a:rPr>
                        <a:t>, </a:t>
                      </a:r>
                      <a:r>
                        <a:rPr kumimoji="0" lang="nl-BE" kern="1200" dirty="0" smtClean="0">
                          <a:solidFill>
                            <a:schemeClr val="dk1"/>
                          </a:solidFill>
                          <a:effectLst/>
                          <a:latin typeface="Consolas" panose="020B0609020204030204" pitchFamily="49" charset="0"/>
                          <a:ea typeface="+mn-ea"/>
                          <a:cs typeface="+mn-cs"/>
                        </a:rPr>
                        <a:t>Val</a:t>
                      </a:r>
                      <a:endParaRPr kumimoji="0" lang="en-GB" kern="1200" dirty="0">
                        <a:solidFill>
                          <a:schemeClr val="dk1"/>
                        </a:solidFill>
                        <a:effectLst/>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try_emplace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endParaRPr lang="nl-BE" dirty="0" smtClean="0">
                        <a:effectLst/>
                      </a:endParaRPr>
                    </a:p>
                  </a:txBody>
                  <a:tcPr/>
                </a:tc>
                <a:tc>
                  <a:txBody>
                    <a:bodyPr/>
                    <a:lstStyle/>
                    <a:p>
                      <a:r>
                        <a:rPr kumimoji="0" lang="nl-BE" kern="1200" dirty="0" smtClean="0">
                          <a:solidFill>
                            <a:schemeClr val="dk1"/>
                          </a:solidFill>
                          <a:effectLst>
                            <a:glow rad="254000">
                              <a:srgbClr val="FFFF00">
                                <a:alpha val="40000"/>
                              </a:srgbClr>
                            </a:glow>
                          </a:effectLst>
                          <a:latin typeface="Consolas" panose="020B0609020204030204" pitchFamily="49" charset="0"/>
                          <a:ea typeface="+mn-ea"/>
                          <a:cs typeface="+mn-cs"/>
                        </a:rPr>
                        <a:t>Key</a:t>
                      </a:r>
                      <a:r>
                        <a:rPr lang="nl-BE" dirty="0" smtClean="0">
                          <a:effectLst>
                            <a:glow rad="254000">
                              <a:srgbClr val="FFFF00">
                                <a:alpha val="40000"/>
                              </a:srgbClr>
                            </a:glow>
                          </a:effectLst>
                        </a:rPr>
                        <a:t>, arguments of Val constructor</a:t>
                      </a:r>
                      <a:endParaRPr lang="en-GB" dirty="0">
                        <a:effectLst>
                          <a:glow rad="254000">
                            <a:srgbClr val="FFFF00">
                              <a:alpha val="40000"/>
                            </a:srgbClr>
                          </a:glow>
                        </a:effectLst>
                      </a:endParaRPr>
                    </a:p>
                  </a:txBody>
                  <a:tcPr/>
                </a:tc>
              </a:tr>
            </a:tbl>
          </a:graphicData>
        </a:graphic>
      </p:graphicFrame>
      <p:sp>
        <p:nvSpPr>
          <p:cNvPr id="5" name="Content Placeholder 2"/>
          <p:cNvSpPr txBox="1">
            <a:spLocks/>
          </p:cNvSpPr>
          <p:nvPr/>
        </p:nvSpPr>
        <p:spPr>
          <a:xfrm>
            <a:off x="457200" y="4365104"/>
            <a:ext cx="8229600" cy="2232248"/>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fontScale="850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Font typeface="Georgia"/>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map</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GB" sz="2000" dirty="0">
                <a:solidFill>
                  <a:srgbClr val="0000FF"/>
                </a:solidFill>
                <a:latin typeface="Consolas" panose="020B0609020204030204" pitchFamily="49" charset="0"/>
              </a:rPr>
              <a:t>int</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en-GB" sz="2000" dirty="0" smtClean="0">
                <a:solidFill>
                  <a:srgbClr val="2B91AF"/>
                </a:solidFill>
                <a:latin typeface="Consolas" panose="020B0609020204030204" pitchFamily="49" charset="0"/>
              </a:rPr>
              <a:t>string</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 mappy;</a:t>
            </a:r>
            <a:endParaRPr lang="nl-BE" sz="2000" dirty="0">
              <a:solidFill>
                <a:srgbClr val="2B91AF"/>
              </a:solidFill>
              <a:latin typeface="Consolas" panose="020B0609020204030204" pitchFamily="49" charset="0"/>
            </a:endParaRPr>
          </a:p>
          <a:p>
            <a:pPr marL="0" indent="0" defTabSz="360000">
              <a:lnSpc>
                <a:spcPct val="107000"/>
              </a:lnSpc>
              <a:buFont typeface="Georgia"/>
              <a:buNone/>
            </a:pPr>
            <a:endParaRPr lang="nl-BE" sz="500" dirty="0">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In-place construction using string(num</a:t>
            </a:r>
            <a:r>
              <a:rPr lang="en-GB" sz="2000" dirty="0">
                <a:solidFill>
                  <a:srgbClr val="008000"/>
                </a:solidFill>
                <a:latin typeface="Consolas" panose="020B0609020204030204" pitchFamily="49" charset="0"/>
              </a:rPr>
              <a:t>, </a:t>
            </a:r>
            <a:r>
              <a:rPr lang="en-GB" sz="2000" dirty="0" smtClean="0">
                <a:solidFill>
                  <a:srgbClr val="008000"/>
                </a:solidFill>
                <a:latin typeface="Consolas" panose="020B0609020204030204" pitchFamily="49" charset="0"/>
              </a:rPr>
              <a:t>char); equivalent to</a:t>
            </a:r>
          </a:p>
          <a:p>
            <a:pPr marL="0" indent="0" defTabSz="360000">
              <a:lnSpc>
                <a:spcPct val="107000"/>
              </a:lnSpc>
              <a:buNone/>
            </a:pPr>
            <a:r>
              <a:rPr lang="nl-BE" sz="2000" dirty="0" smtClean="0">
                <a:solidFill>
                  <a:srgbClr val="008000"/>
                </a:solidFill>
                <a:latin typeface="Consolas" panose="020B0609020204030204" pitchFamily="49" charset="0"/>
              </a:rPr>
              <a:t>// 		mappy[123] =</a:t>
            </a:r>
            <a:r>
              <a:rPr lang="nl-BE" sz="2000" dirty="0">
                <a:solidFill>
                  <a:srgbClr val="008000"/>
                </a:solidFill>
                <a:latin typeface="Consolas" panose="020B0609020204030204" pitchFamily="49" charset="0"/>
                <a:sym typeface="Wingdings" panose="05000000000000000000" pitchFamily="2" charset="2"/>
              </a:rPr>
              <a:t> </a:t>
            </a:r>
            <a:r>
              <a:rPr lang="nl-BE" sz="2000" dirty="0" smtClean="0">
                <a:solidFill>
                  <a:srgbClr val="008000"/>
                </a:solidFill>
                <a:latin typeface="Consolas" panose="020B0609020204030204" pitchFamily="49" charset="0"/>
              </a:rPr>
              <a:t>“aaaa”; mappy[567] = “zzzzzzzz”;</a:t>
            </a:r>
            <a:endParaRPr lang="nl-BE" sz="2000" dirty="0" smtClean="0">
              <a:solidFill>
                <a:srgbClr val="0000FF"/>
              </a:solidFill>
              <a:latin typeface="Consolas" panose="020B0609020204030204" pitchFamily="49" charset="0"/>
            </a:endParaRPr>
          </a:p>
          <a:p>
            <a:pPr marL="0" indent="0" defTabSz="360000">
              <a:lnSpc>
                <a:spcPct val="107000"/>
              </a:lnSpc>
              <a:buNone/>
            </a:pPr>
            <a:r>
              <a:rPr lang="nl-BE" sz="2000" dirty="0" smtClean="0">
                <a:solidFill>
                  <a:srgbClr val="0000FF"/>
                </a:solidFill>
                <a:latin typeface="Consolas" panose="020B0609020204030204" pitchFamily="49" charset="0"/>
              </a:rPr>
              <a:t>auto</a:t>
            </a:r>
            <a:r>
              <a:rPr lang="nl-BE" sz="2000" dirty="0" smtClean="0">
                <a:latin typeface="Consolas" panose="020B0609020204030204" pitchFamily="49" charset="0"/>
                <a:cs typeface="Times New Roman" panose="02020603050405020304" pitchFamily="18" charset="0"/>
              </a:rPr>
              <a:t> [iter1, inserted1] = </a:t>
            </a:r>
            <a:r>
              <a:rPr lang="nl-BE" sz="2000" dirty="0" smtClean="0">
                <a:latin typeface="Consolas" panose="020B0609020204030204" pitchFamily="49" charset="0"/>
                <a:cs typeface="Times New Roman" panose="02020603050405020304" pitchFamily="18" charset="0"/>
              </a:rPr>
              <a:t>mappy.emplace(</a:t>
            </a:r>
            <a:br>
              <a:rPr lang="nl-BE" sz="2000" dirty="0" smtClean="0">
                <a:latin typeface="Consolas" panose="020B0609020204030204" pitchFamily="49" charset="0"/>
                <a:cs typeface="Times New Roman" panose="02020603050405020304" pitchFamily="18" charset="0"/>
              </a:rPr>
            </a:br>
            <a:r>
              <a:rPr lang="nl-BE" sz="2000" dirty="0" smtClean="0">
                <a:latin typeface="Consolas" panose="020B0609020204030204" pitchFamily="49" charset="0"/>
                <a:cs typeface="Times New Roman" panose="02020603050405020304" pitchFamily="18" charset="0"/>
              </a:rPr>
              <a:t>	std</a:t>
            </a:r>
            <a:r>
              <a:rPr lang="nl-BE" sz="2000" dirty="0" smtClean="0">
                <a:latin typeface="Consolas" panose="020B0609020204030204" pitchFamily="49" charset="0"/>
                <a:cs typeface="Times New Roman" panose="02020603050405020304" pitchFamily="18" charset="0"/>
              </a:rPr>
              <a:t>::piecewise_construct, 123, </a:t>
            </a:r>
            <a:r>
              <a:rPr lang="nl-BE" sz="2000" dirty="0" smtClean="0">
                <a:latin typeface="Consolas" panose="020B0609020204030204" pitchFamily="49" charset="0"/>
                <a:cs typeface="Times New Roman" panose="02020603050405020304" pitchFamily="18" charset="0"/>
              </a:rPr>
              <a:t>std::forward_as_tuple(4</a:t>
            </a:r>
            <a:r>
              <a:rPr lang="nl-BE" sz="2000" dirty="0" smtClean="0">
                <a:latin typeface="Consolas" panose="020B0609020204030204" pitchFamily="49" charset="0"/>
                <a:cs typeface="Times New Roman" panose="02020603050405020304" pitchFamily="18" charset="0"/>
              </a:rPr>
              <a:t>, </a:t>
            </a:r>
            <a:r>
              <a:rPr lang="nl-BE" sz="2000" dirty="0" smtClean="0">
                <a:solidFill>
                  <a:srgbClr val="A31515"/>
                </a:solidFill>
                <a:latin typeface="Consolas" panose="020B0609020204030204" pitchFamily="49" charset="0"/>
              </a:rPr>
              <a:t>'a'</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None/>
            </a:pPr>
            <a:endParaRPr lang="nl-BE" sz="800" dirty="0" smtClean="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solidFill>
                  <a:srgbClr val="0000FF"/>
                </a:solidFill>
                <a:latin typeface="Consolas" panose="020B0609020204030204" pitchFamily="49" charset="0"/>
              </a:rPr>
              <a:t>auto</a:t>
            </a:r>
            <a:r>
              <a:rPr lang="nl-BE" sz="2000" dirty="0" smtClean="0">
                <a:latin typeface="Consolas" panose="020B0609020204030204" pitchFamily="49" charset="0"/>
                <a:cs typeface="Times New Roman" panose="02020603050405020304" pitchFamily="18" charset="0"/>
              </a:rPr>
              <a:t> </a:t>
            </a:r>
            <a:r>
              <a:rPr lang="nl-BE" sz="2000" dirty="0">
                <a:latin typeface="Consolas" panose="020B0609020204030204" pitchFamily="49" charset="0"/>
                <a:cs typeface="Times New Roman" panose="02020603050405020304" pitchFamily="18" charset="0"/>
              </a:rPr>
              <a:t>[</a:t>
            </a:r>
            <a:r>
              <a:rPr lang="nl-BE" sz="2000" dirty="0" smtClean="0">
                <a:latin typeface="Consolas" panose="020B0609020204030204" pitchFamily="49" charset="0"/>
                <a:cs typeface="Times New Roman" panose="02020603050405020304" pitchFamily="18" charset="0"/>
              </a:rPr>
              <a:t>iter2, inserted2] </a:t>
            </a:r>
            <a:r>
              <a:rPr lang="nl-BE" sz="2000" dirty="0">
                <a:latin typeface="Consolas" panose="020B0609020204030204" pitchFamily="49" charset="0"/>
                <a:cs typeface="Times New Roman" panose="02020603050405020304" pitchFamily="18" charset="0"/>
              </a:rPr>
              <a:t>= </a:t>
            </a:r>
            <a:r>
              <a:rPr lang="nl-BE" sz="2000" dirty="0" smtClean="0">
                <a:latin typeface="Consolas" panose="020B0609020204030204" pitchFamily="49" charset="0"/>
                <a:cs typeface="Times New Roman" panose="02020603050405020304" pitchFamily="18" charset="0"/>
              </a:rPr>
              <a:t>mappy.try_emplace(567, 8, </a:t>
            </a:r>
            <a:r>
              <a:rPr lang="nl-BE" sz="2000" dirty="0" smtClean="0">
                <a:solidFill>
                  <a:srgbClr val="A31515"/>
                </a:solidFill>
                <a:latin typeface="Consolas" panose="020B0609020204030204" pitchFamily="49" charset="0"/>
              </a:rPr>
              <a:t>'z'</a:t>
            </a:r>
            <a:r>
              <a:rPr lang="nl-BE" sz="2000" dirty="0" smtClean="0">
                <a:latin typeface="Consolas" panose="020B0609020204030204" pitchFamily="49" charset="0"/>
                <a:cs typeface="Times New Roman" panose="02020603050405020304" pitchFamily="18" charset="0"/>
              </a:rPr>
              <a:t>);</a:t>
            </a:r>
            <a:endParaRPr lang="nl-BE" sz="2000" dirty="0">
              <a:latin typeface="Consolas" panose="020B0609020204030204" pitchFamily="49" charset="0"/>
              <a:cs typeface="Times New Roman" panose="02020603050405020304" pitchFamily="18" charset="0"/>
            </a:endParaRPr>
          </a:p>
        </p:txBody>
      </p:sp>
    </p:spTree>
    <p:extLst>
      <p:ext uri="{BB962C8B-B14F-4D97-AF65-F5344CB8AC3E}">
        <p14:creationId xmlns:p14="http://schemas.microsoft.com/office/powerpoint/2010/main" val="310537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51919"/>
            <a:ext cx="7772400" cy="2154163"/>
          </a:xfrm>
        </p:spPr>
        <p:txBody>
          <a:bodyPr anchor="ctr"/>
          <a:lstStyle/>
          <a:p>
            <a:pPr algn="ctr"/>
            <a:r>
              <a:rPr lang="nl-BE" sz="3600" cap="small" dirty="0" smtClean="0">
                <a:effectLst>
                  <a:outerShdw blurRad="50800" dist="38100" dir="2700000" algn="tl" rotWithShape="0">
                    <a:prstClr val="black">
                      <a:alpha val="40000"/>
                    </a:prstClr>
                  </a:outerShdw>
                </a:effectLst>
                <a:latin typeface="Arial Black" panose="020B0A04020102020204" pitchFamily="34" charset="0"/>
              </a:rPr>
              <a:t>- PART I -</a:t>
            </a:r>
            <a:r>
              <a:rPr lang="nl-BE" sz="3600" i="1" cap="small" dirty="0" smtClean="0">
                <a:effectLst>
                  <a:outerShdw blurRad="50800" dist="38100" dir="2700000" algn="tl" rotWithShape="0">
                    <a:prstClr val="black">
                      <a:alpha val="40000"/>
                    </a:prstClr>
                  </a:outerShdw>
                </a:effectLst>
                <a:latin typeface="Arial Black" panose="020B0A04020102020204" pitchFamily="34" charset="0"/>
              </a:rPr>
              <a:t/>
            </a:r>
            <a:br>
              <a:rPr lang="nl-BE" sz="36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
            </a:r>
            <a:br>
              <a:rPr lang="nl-BE" sz="60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The C++17</a:t>
            </a:r>
            <a:br>
              <a:rPr lang="nl-BE" sz="6000" i="1" cap="small" dirty="0" smtClean="0">
                <a:effectLst>
                  <a:outerShdw blurRad="50800" dist="38100" dir="2700000" algn="tl" rotWithShape="0">
                    <a:prstClr val="black">
                      <a:alpha val="40000"/>
                    </a:prstClr>
                  </a:outerShdw>
                </a:effectLst>
                <a:latin typeface="Arial Black" panose="020B0A04020102020204" pitchFamily="34" charset="0"/>
              </a:rPr>
            </a:br>
            <a:r>
              <a:rPr lang="nl-BE" sz="6000" i="1" cap="small" dirty="0" smtClean="0">
                <a:effectLst>
                  <a:outerShdw blurRad="50800" dist="38100" dir="2700000" algn="tl" rotWithShape="0">
                    <a:prstClr val="black">
                      <a:alpha val="40000"/>
                    </a:prstClr>
                  </a:outerShdw>
                </a:effectLst>
                <a:latin typeface="Arial Black" panose="020B0A04020102020204" pitchFamily="34" charset="0"/>
              </a:rPr>
              <a:t>Core Language</a:t>
            </a:r>
            <a:endParaRPr lang="nl-BE" sz="6000" i="1" cap="small" dirty="0">
              <a:effectLst>
                <a:outerShdw blurRad="50800" dist="38100" dir="2700000" algn="tl" rotWithShape="0">
                  <a:prstClr val="black">
                    <a:alpha val="40000"/>
                  </a:prstClr>
                </a:outerShdw>
              </a:effectLst>
              <a:latin typeface="Arial Black" panose="020B0A04020102020204" pitchFamily="34" charset="0"/>
            </a:endParaRPr>
          </a:p>
        </p:txBody>
      </p:sp>
    </p:spTree>
    <p:extLst>
      <p:ext uri="{BB962C8B-B14F-4D97-AF65-F5344CB8AC3E}">
        <p14:creationId xmlns:p14="http://schemas.microsoft.com/office/powerpoint/2010/main" val="3302083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std::map and std::unordered_map</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513595"/>
              </p:ext>
            </p:extLst>
          </p:nvPr>
        </p:nvGraphicFramePr>
        <p:xfrm>
          <a:off x="457200" y="1700213"/>
          <a:ext cx="8229601" cy="2494280"/>
        </p:xfrm>
        <a:graphic>
          <a:graphicData uri="http://schemas.openxmlformats.org/drawingml/2006/table">
            <a:tbl>
              <a:tblPr firstRow="1" bandRow="1">
                <a:tableStyleId>{5C22544A-7EE6-4342-B048-85BDC9FD1C3A}</a:tableStyleId>
              </a:tblPr>
              <a:tblGrid>
                <a:gridCol w="2242593"/>
                <a:gridCol w="792088"/>
                <a:gridCol w="792088"/>
                <a:gridCol w="4402832"/>
              </a:tblGrid>
              <a:tr h="370840">
                <a:tc>
                  <a:txBody>
                    <a:bodyPr/>
                    <a:lstStyle/>
                    <a:p>
                      <a:endParaRPr lang="en-GB" dirty="0"/>
                    </a:p>
                  </a:txBody>
                  <a:tcPr/>
                </a:tc>
                <a:tc>
                  <a:txBody>
                    <a:bodyPr/>
                    <a:lstStyle/>
                    <a:p>
                      <a:r>
                        <a:rPr lang="nl-BE" dirty="0" smtClean="0"/>
                        <a:t>Over-writes</a:t>
                      </a:r>
                      <a:endParaRPr lang="en-GB" dirty="0"/>
                    </a:p>
                  </a:txBody>
                  <a:tcPr/>
                </a:tc>
                <a:tc>
                  <a:txBody>
                    <a:bodyPr/>
                    <a:lstStyle/>
                    <a:p>
                      <a:r>
                        <a:rPr lang="nl-BE" dirty="0" smtClean="0"/>
                        <a:t>Steals</a:t>
                      </a:r>
                      <a:endParaRPr lang="en-GB" dirty="0"/>
                    </a:p>
                  </a:txBody>
                  <a:tcPr/>
                </a:tc>
                <a:tc>
                  <a:txBody>
                    <a:bodyPr/>
                    <a:lstStyle/>
                    <a:p>
                      <a:r>
                        <a:rPr lang="nl-BE" dirty="0" smtClean="0"/>
                        <a:t>Arguments</a:t>
                      </a:r>
                      <a:endParaRPr lang="en-GB" dirty="0"/>
                    </a:p>
                  </a:txBody>
                  <a:tcPr/>
                </a:tc>
              </a:tr>
              <a:tr h="370840">
                <a:tc>
                  <a:txBody>
                    <a:bodyPr/>
                    <a:lstStyle/>
                    <a:p>
                      <a:r>
                        <a:rPr lang="nl-BE" dirty="0" smtClean="0">
                          <a:latin typeface="Consolas" panose="020B0609020204030204" pitchFamily="49" charset="0"/>
                        </a:rPr>
                        <a:t>[]=</a:t>
                      </a:r>
                      <a:endParaRPr lang="en-GB" dirty="0">
                        <a:latin typeface="Consolas" panose="020B0609020204030204" pitchFamily="49" charset="0"/>
                      </a:endParaRPr>
                    </a:p>
                  </a:txBody>
                  <a:tcPr/>
                </a:tc>
                <a:tc>
                  <a:txBody>
                    <a:bodyPr/>
                    <a:lstStyle/>
                    <a:p>
                      <a:r>
                        <a:rPr lang="nl-BE" dirty="0" smtClean="0">
                          <a:effectLst/>
                        </a:rPr>
                        <a:t>Yes</a:t>
                      </a:r>
                      <a:endParaRPr lang="en-GB" dirty="0">
                        <a:effectLst/>
                      </a:endParaRPr>
                    </a:p>
                  </a:txBody>
                  <a:tcPr/>
                </a:tc>
                <a:tc>
                  <a:txBody>
                    <a:bodyPr/>
                    <a:lstStyle/>
                    <a:p>
                      <a:r>
                        <a:rPr lang="nl-BE" dirty="0" smtClean="0">
                          <a:effectLst/>
                        </a:rPr>
                        <a:t>N/A</a:t>
                      </a:r>
                      <a:endParaRPr lang="en-GB" dirty="0">
                        <a:effectLst/>
                      </a:endParaRPr>
                    </a:p>
                  </a:txBody>
                  <a:tcPr/>
                </a:tc>
                <a:tc>
                  <a:txBody>
                    <a:bodyPr/>
                    <a:lstStyle/>
                    <a:p>
                      <a:r>
                        <a:rPr lang="nl-BE" dirty="0" smtClean="0">
                          <a:latin typeface="Consolas" panose="020B0609020204030204" pitchFamily="49" charset="0"/>
                        </a:rPr>
                        <a:t>[Key] = Val</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insert</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r>
                        <a:rPr lang="nl-BE" dirty="0" smtClean="0">
                          <a:effectLst>
                            <a:glow rad="254000">
                              <a:srgbClr val="FFFF00">
                                <a:alpha val="40000"/>
                              </a:srgbClr>
                            </a:glow>
                          </a:effectLst>
                        </a:rPr>
                        <a:t>?</a:t>
                      </a:r>
                      <a:endParaRPr lang="en-GB" dirty="0">
                        <a:effectLst>
                          <a:glow rad="254000">
                            <a:srgbClr val="FFFF00">
                              <a:alpha val="40000"/>
                            </a:srgbClr>
                          </a:glow>
                        </a:effectLst>
                      </a:endParaRPr>
                    </a:p>
                  </a:txBody>
                  <a:tcPr/>
                </a:tc>
                <a:tc>
                  <a:txBody>
                    <a:bodyPr/>
                    <a:lstStyle/>
                    <a:p>
                      <a:r>
                        <a:rPr lang="nl-BE" dirty="0" smtClean="0">
                          <a:latin typeface="Consolas" panose="020B0609020204030204" pitchFamily="49" charset="0"/>
                        </a:rPr>
                        <a:t>pair&lt;Key,Val&gt;</a:t>
                      </a:r>
                      <a:endParaRPr lang="en-GB" dirty="0">
                        <a:latin typeface="Consolas" panose="020B0609020204030204" pitchFamily="49" charset="0"/>
                      </a:endParaRPr>
                    </a:p>
                  </a:txBody>
                  <a:tcPr/>
                </a:tc>
              </a:tr>
              <a:tr h="370840">
                <a:tc>
                  <a:txBody>
                    <a:bodyPr/>
                    <a:lstStyle/>
                    <a:p>
                      <a:r>
                        <a:rPr lang="nl-BE" dirty="0" smtClean="0">
                          <a:latin typeface="Consolas" panose="020B0609020204030204" pitchFamily="49" charset="0"/>
                        </a:rPr>
                        <a:t>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r>
                        <a:rPr lang="nl-BE" dirty="0" smtClean="0">
                          <a:effectLst>
                            <a:glow rad="254000">
                              <a:srgbClr val="FFFF00">
                                <a:alpha val="40000"/>
                              </a:srgbClr>
                            </a:glow>
                          </a:effectLst>
                        </a:rPr>
                        <a:t>?</a:t>
                      </a:r>
                      <a:endParaRPr lang="en-GB" dirty="0">
                        <a:effectLst>
                          <a:glow rad="254000">
                            <a:srgbClr val="FFFF00">
                              <a:alpha val="40000"/>
                            </a:srgbClr>
                          </a:glow>
                        </a:effectLst>
                      </a:endParaRPr>
                    </a:p>
                  </a:txBody>
                  <a:tcPr/>
                </a:tc>
                <a:tc>
                  <a:txBody>
                    <a:bodyPr/>
                    <a:lstStyle/>
                    <a:p>
                      <a:r>
                        <a:rPr lang="nl-BE" dirty="0" smtClean="0"/>
                        <a:t>Arguments</a:t>
                      </a:r>
                      <a:r>
                        <a:rPr lang="nl-BE" baseline="0" dirty="0" smtClean="0"/>
                        <a:t> of </a:t>
                      </a:r>
                      <a:r>
                        <a:rPr lang="nl-BE" baseline="0" dirty="0" smtClean="0">
                          <a:latin typeface="Consolas" panose="020B0609020204030204" pitchFamily="49" charset="0"/>
                        </a:rPr>
                        <a:t>pair&lt;Key,Val&gt;</a:t>
                      </a:r>
                      <a:r>
                        <a:rPr lang="nl-BE" baseline="0" dirty="0" smtClean="0"/>
                        <a:t> constructor</a:t>
                      </a:r>
                      <a:endParaRPr lang="en-GB" dirty="0"/>
                    </a:p>
                  </a:txBody>
                  <a:tcPr/>
                </a:tc>
              </a:tr>
              <a:tr h="370840">
                <a:tc>
                  <a:txBody>
                    <a:bodyPr/>
                    <a:lstStyle/>
                    <a:p>
                      <a:r>
                        <a:rPr lang="nl-BE" dirty="0" smtClean="0">
                          <a:latin typeface="Consolas" panose="020B0609020204030204" pitchFamily="49" charset="0"/>
                        </a:rPr>
                        <a:t>insert_or_assign</a:t>
                      </a:r>
                      <a:endParaRPr lang="en-GB" dirty="0">
                        <a:latin typeface="Consolas" panose="020B0609020204030204" pitchFamily="49" charset="0"/>
                      </a:endParaRPr>
                    </a:p>
                  </a:txBody>
                  <a:tcPr/>
                </a:tc>
                <a:tc>
                  <a:txBody>
                    <a:bodyPr/>
                    <a:lstStyle/>
                    <a:p>
                      <a:r>
                        <a:rPr lang="nl-BE" dirty="0" smtClean="0"/>
                        <a:t>Yes</a:t>
                      </a:r>
                      <a:endParaRPr lang="en-GB" dirty="0"/>
                    </a:p>
                  </a:txBody>
                  <a:tcPr/>
                </a:tc>
                <a:tc>
                  <a:txBody>
                    <a:bodyPr/>
                    <a:lstStyle/>
                    <a:p>
                      <a:r>
                        <a:rPr lang="nl-BE" dirty="0" smtClean="0">
                          <a:effectLst>
                            <a:glow rad="254000">
                              <a:srgbClr val="FFFF00">
                                <a:alpha val="40000"/>
                              </a:srgbClr>
                            </a:glow>
                          </a:effectLst>
                        </a:rPr>
                        <a:t>N/A</a:t>
                      </a:r>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t>
                      </a:r>
                      <a:r>
                        <a:rPr kumimoji="0" lang="nl-BE" kern="1200" dirty="0" smtClean="0">
                          <a:solidFill>
                            <a:schemeClr val="dk1"/>
                          </a:solidFill>
                          <a:latin typeface="Consolas" panose="020B0609020204030204" pitchFamily="49" charset="0"/>
                          <a:ea typeface="+mn-ea"/>
                          <a:cs typeface="+mn-cs"/>
                        </a:rPr>
                        <a:t>Val</a:t>
                      </a:r>
                      <a:endParaRPr kumimoji="0" lang="en-GB" kern="1200" dirty="0">
                        <a:solidFill>
                          <a:schemeClr val="dk1"/>
                        </a:solidFill>
                        <a:latin typeface="Consolas" panose="020B0609020204030204" pitchFamily="49" charset="0"/>
                        <a:ea typeface="+mn-ea"/>
                        <a:cs typeface="+mn-cs"/>
                      </a:endParaRPr>
                    </a:p>
                  </a:txBody>
                  <a:tcPr/>
                </a:tc>
              </a:tr>
              <a:tr h="370840">
                <a:tc>
                  <a:txBody>
                    <a:bodyPr/>
                    <a:lstStyle/>
                    <a:p>
                      <a:r>
                        <a:rPr lang="nl-BE" dirty="0" smtClean="0">
                          <a:latin typeface="Consolas" panose="020B0609020204030204" pitchFamily="49" charset="0"/>
                        </a:rPr>
                        <a:t>try_emplace</a:t>
                      </a:r>
                      <a:endParaRPr lang="en-GB" dirty="0">
                        <a:latin typeface="Consolas" panose="020B0609020204030204" pitchFamily="49" charset="0"/>
                      </a:endParaRPr>
                    </a:p>
                  </a:txBody>
                  <a:tcPr/>
                </a:tc>
                <a:tc>
                  <a:txBody>
                    <a:bodyPr/>
                    <a:lstStyle/>
                    <a:p>
                      <a:r>
                        <a:rPr lang="nl-BE" dirty="0" smtClean="0"/>
                        <a:t>No</a:t>
                      </a:r>
                      <a:endParaRPr lang="en-GB" dirty="0"/>
                    </a:p>
                  </a:txBody>
                  <a:tcPr/>
                </a:tc>
                <a:tc>
                  <a:txBody>
                    <a:bodyPr/>
                    <a:lstStyle/>
                    <a:p>
                      <a:r>
                        <a:rPr lang="nl-BE" dirty="0" smtClean="0">
                          <a:effectLst>
                            <a:glow rad="254000">
                              <a:srgbClr val="FFFF00">
                                <a:alpha val="40000"/>
                              </a:srgbClr>
                            </a:glow>
                          </a:effectLst>
                        </a:rPr>
                        <a:t>No</a:t>
                      </a:r>
                    </a:p>
                  </a:txBody>
                  <a:tcPr/>
                </a:tc>
                <a:tc>
                  <a:txBody>
                    <a:bodyPr/>
                    <a:lstStyle/>
                    <a:p>
                      <a:r>
                        <a:rPr kumimoji="0" lang="nl-BE" kern="1200" dirty="0" smtClean="0">
                          <a:solidFill>
                            <a:schemeClr val="dk1"/>
                          </a:solidFill>
                          <a:latin typeface="Consolas" panose="020B0609020204030204" pitchFamily="49" charset="0"/>
                          <a:ea typeface="+mn-ea"/>
                          <a:cs typeface="+mn-cs"/>
                        </a:rPr>
                        <a:t>Key</a:t>
                      </a:r>
                      <a:r>
                        <a:rPr lang="nl-BE" dirty="0" smtClean="0"/>
                        <a:t>, arguments of Val constructor</a:t>
                      </a:r>
                      <a:endParaRPr lang="en-GB" dirty="0"/>
                    </a:p>
                  </a:txBody>
                  <a:tcPr/>
                </a:tc>
              </a:tr>
            </a:tbl>
          </a:graphicData>
        </a:graphic>
      </p:graphicFrame>
      <p:sp>
        <p:nvSpPr>
          <p:cNvPr id="5" name="Content Placeholder 2"/>
          <p:cNvSpPr txBox="1">
            <a:spLocks/>
          </p:cNvSpPr>
          <p:nvPr/>
        </p:nvSpPr>
        <p:spPr>
          <a:xfrm>
            <a:off x="457200" y="4365104"/>
            <a:ext cx="8229600" cy="2232248"/>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Font typeface="Georgia"/>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map</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GB" sz="2000" dirty="0">
                <a:solidFill>
                  <a:srgbClr val="0000FF"/>
                </a:solidFill>
                <a:latin typeface="Consolas" panose="020B0609020204030204" pitchFamily="49" charset="0"/>
              </a:rPr>
              <a:t>int</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std::</a:t>
            </a:r>
            <a:r>
              <a:rPr lang="en-GB" sz="2000" dirty="0" err="1" smtClean="0">
                <a:solidFill>
                  <a:srgbClr val="2B91AF"/>
                </a:solidFill>
                <a:latin typeface="Consolas" panose="020B0609020204030204" pitchFamily="49" charset="0"/>
              </a:rPr>
              <a:t>unique_ptr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a:t>
            </a:r>
            <a:r>
              <a:rPr lang="en-GB" sz="2000" dirty="0" err="1" smtClean="0">
                <a:solidFill>
                  <a:srgbClr val="2B91AF"/>
                </a:solidFill>
                <a:latin typeface="Consolas" panose="020B0609020204030204" pitchFamily="49" charset="0"/>
              </a:rPr>
              <a:t>FooBar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&gt;&gt;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mappy;</a:t>
            </a:r>
            <a:endParaRPr lang="nl-BE" sz="2000" dirty="0">
              <a:solidFill>
                <a:srgbClr val="2B91AF"/>
              </a:solidFill>
              <a:latin typeface="Consolas" panose="020B0609020204030204" pitchFamily="49" charset="0"/>
            </a:endParaRPr>
          </a:p>
          <a:p>
            <a:pPr marL="0" indent="0" defTabSz="360000">
              <a:lnSpc>
                <a:spcPct val="107000"/>
              </a:lnSpc>
              <a:buNone/>
            </a:pPr>
            <a:r>
              <a:rPr lang="en-GB" sz="2000" dirty="0">
                <a:solidFill>
                  <a:srgbClr val="0000FF"/>
                </a:solidFill>
                <a:latin typeface="Consolas" panose="020B0609020204030204" pitchFamily="49" charset="0"/>
              </a:rPr>
              <a:t>auto</a:t>
            </a:r>
            <a:r>
              <a:rPr lang="en-GB" sz="2000" dirty="0">
                <a:solidFill>
                  <a:srgbClr val="000000"/>
                </a:solidFill>
                <a:latin typeface="Consolas" panose="020B0609020204030204" pitchFamily="49" charset="0"/>
              </a:rPr>
              <a:t> </a:t>
            </a:r>
            <a:r>
              <a:rPr lang="en-GB" sz="2000" dirty="0" err="1">
                <a:solidFill>
                  <a:srgbClr val="000000"/>
                </a:solidFill>
                <a:latin typeface="Consolas" panose="020B0609020204030204" pitchFamily="49" charset="0"/>
              </a:rPr>
              <a:t>foobar</a:t>
            </a:r>
            <a:r>
              <a:rPr lang="en-GB" sz="2000" dirty="0">
                <a:solidFill>
                  <a:srgbClr val="000000"/>
                </a:solidFill>
                <a:latin typeface="Consolas" panose="020B0609020204030204" pitchFamily="49" charset="0"/>
              </a:rPr>
              <a:t> = </a:t>
            </a:r>
            <a:r>
              <a:rPr lang="en-GB" sz="2000" dirty="0" err="1">
                <a:solidFill>
                  <a:srgbClr val="000000"/>
                </a:solidFill>
                <a:latin typeface="Consolas" panose="020B0609020204030204" pitchFamily="49" charset="0"/>
              </a:rPr>
              <a:t>std</a:t>
            </a:r>
            <a:r>
              <a:rPr lang="en-GB" sz="2000" dirty="0">
                <a:solidFill>
                  <a:srgbClr val="000000"/>
                </a:solidFill>
                <a:latin typeface="Consolas" panose="020B0609020204030204" pitchFamily="49" charset="0"/>
              </a:rPr>
              <a:t>::</a:t>
            </a:r>
            <a:r>
              <a:rPr lang="en-GB" sz="2000" dirty="0" err="1">
                <a:solidFill>
                  <a:srgbClr val="000000"/>
                </a:solidFill>
                <a:latin typeface="Consolas" panose="020B0609020204030204" pitchFamily="49" charset="0"/>
              </a:rPr>
              <a:t>make_unique</a:t>
            </a:r>
            <a:r>
              <a:rPr lang="en-GB" sz="2000" dirty="0">
                <a:solidFill>
                  <a:srgbClr val="000000"/>
                </a:solidFill>
                <a:latin typeface="Consolas" panose="020B0609020204030204" pitchFamily="49" charset="0"/>
              </a:rPr>
              <a:t>&lt;</a:t>
            </a:r>
            <a:r>
              <a:rPr lang="en-GB" sz="2000" dirty="0" err="1">
                <a:solidFill>
                  <a:srgbClr val="2B91AF"/>
                </a:solidFill>
                <a:latin typeface="Consolas" panose="020B0609020204030204" pitchFamily="49" charset="0"/>
              </a:rPr>
              <a:t>FooBar</a:t>
            </a:r>
            <a:r>
              <a:rPr lang="en-GB" sz="2000" dirty="0">
                <a:solidFill>
                  <a:srgbClr val="000000"/>
                </a:solidFill>
                <a:latin typeface="Consolas" panose="020B0609020204030204" pitchFamily="49" charset="0"/>
              </a:rPr>
              <a:t>&gt;();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endParaRPr lang="nl-BE" sz="800" dirty="0">
              <a:latin typeface="Consolas" panose="020B0609020204030204" pitchFamily="49" charset="0"/>
              <a:cs typeface="Times New Roman" panose="02020603050405020304" pitchFamily="18" charset="0"/>
            </a:endParaRPr>
          </a:p>
          <a:p>
            <a:pPr marL="0" indent="0" defTabSz="360000">
              <a:lnSpc>
                <a:spcPct val="107000"/>
              </a:lnSpc>
              <a:buFont typeface="Georgia"/>
              <a:buNone/>
            </a:pPr>
            <a:r>
              <a:rPr lang="nl-BE" sz="2000" dirty="0" smtClean="0">
                <a:latin typeface="Consolas" panose="020B0609020204030204" pitchFamily="49" charset="0"/>
                <a:cs typeface="Times New Roman" panose="02020603050405020304" pitchFamily="18" charset="0"/>
              </a:rPr>
              <a:t>mappy[123</a:t>
            </a:r>
            <a:r>
              <a:rPr lang="nl-BE" sz="2000" dirty="0" smtClean="0">
                <a:latin typeface="Consolas" panose="020B0609020204030204" pitchFamily="49" charset="0"/>
                <a:cs typeface="Times New Roman" panose="02020603050405020304" pitchFamily="18" charset="0"/>
              </a:rPr>
              <a:t>] = </a:t>
            </a:r>
            <a:r>
              <a:rPr lang="nl-BE" sz="2000" dirty="0">
                <a:solidFill>
                  <a:srgbClr val="0000FF"/>
                </a:solidFill>
                <a:latin typeface="Consolas" panose="020B0609020204030204" pitchFamily="49" charset="0"/>
              </a:rPr>
              <a:t>nullptr</a:t>
            </a:r>
            <a:r>
              <a:rPr lang="nl-BE" sz="2000" dirty="0" smtClean="0">
                <a:latin typeface="Consolas" panose="020B0609020204030204" pitchFamily="49" charset="0"/>
                <a:cs typeface="Times New Roman" panose="02020603050405020304" pitchFamily="18" charset="0"/>
              </a:rPr>
              <a:t>;</a:t>
            </a:r>
          </a:p>
          <a:p>
            <a:pPr marL="0" indent="0" defTabSz="360000">
              <a:lnSpc>
                <a:spcPct val="107000"/>
              </a:lnSpc>
              <a:buFont typeface="Georgia"/>
              <a:buNone/>
            </a:pPr>
            <a:endParaRPr lang="nl-BE" sz="500" dirty="0">
              <a:latin typeface="Consolas" panose="020B0609020204030204" pitchFamily="49" charset="0"/>
              <a:cs typeface="Times New Roman" panose="02020603050405020304" pitchFamily="18" charset="0"/>
            </a:endParaRPr>
          </a:p>
          <a:p>
            <a:pPr marL="0" indent="0" defTabSz="360000">
              <a:lnSpc>
                <a:spcPct val="107000"/>
              </a:lnSpc>
              <a:buNone/>
            </a:pPr>
            <a:r>
              <a:rPr lang="nl-BE" sz="2000" dirty="0" smtClean="0">
                <a:latin typeface="Consolas" panose="020B0609020204030204" pitchFamily="49" charset="0"/>
                <a:cs typeface="Times New Roman" panose="02020603050405020304" pitchFamily="18" charset="0"/>
              </a:rPr>
              <a:t>mappy.emplace(123</a:t>
            </a:r>
            <a:r>
              <a:rPr lang="nl-BE" sz="2000" dirty="0" smtClean="0">
                <a:latin typeface="Consolas" panose="020B0609020204030204" pitchFamily="49" charset="0"/>
                <a:cs typeface="Times New Roman" panose="02020603050405020304" pitchFamily="18" charset="0"/>
              </a:rPr>
              <a:t>, std::</a:t>
            </a:r>
            <a:r>
              <a:rPr lang="nl-BE" sz="2000" dirty="0" smtClean="0">
                <a:latin typeface="Consolas" panose="020B0609020204030204" pitchFamily="49" charset="0"/>
                <a:cs typeface="Times New Roman" panose="02020603050405020304" pitchFamily="18" charset="0"/>
              </a:rPr>
              <a:t>move(foobar)); </a:t>
            </a:r>
            <a:r>
              <a:rPr lang="en-GB" sz="2000" dirty="0" smtClean="0">
                <a:solidFill>
                  <a:srgbClr val="008000"/>
                </a:solidFill>
                <a:latin typeface="Consolas" panose="020B0609020204030204" pitchFamily="49" charset="0"/>
              </a:rPr>
              <a:t>// 123 = existing key</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None/>
            </a:pPr>
            <a:r>
              <a:rPr lang="en-GB" sz="2000" dirty="0" smtClean="0">
                <a:solidFill>
                  <a:srgbClr val="6F008A"/>
                </a:solidFill>
                <a:latin typeface="Consolas" panose="020B0609020204030204" pitchFamily="49" charset="0"/>
                <a:ea typeface="MS Mincho" panose="02020609040205080304" pitchFamily="49" charset="-128"/>
              </a:rPr>
              <a:t>assert</a:t>
            </a:r>
            <a:r>
              <a:rPr lang="nl-BE" sz="2000" dirty="0" smtClean="0">
                <a:latin typeface="Consolas" panose="020B0609020204030204" pitchFamily="49" charset="0"/>
                <a:cs typeface="Times New Roman" panose="02020603050405020304" pitchFamily="18" charset="0"/>
              </a:rPr>
              <a:t>(</a:t>
            </a:r>
            <a:r>
              <a:rPr lang="en-GB" sz="2000" dirty="0" err="1">
                <a:solidFill>
                  <a:srgbClr val="000000"/>
                </a:solidFill>
                <a:latin typeface="Consolas" panose="020B0609020204030204" pitchFamily="49" charset="0"/>
              </a:rPr>
              <a:t>foobar</a:t>
            </a:r>
            <a:r>
              <a:rPr lang="nl-BE" sz="2000" dirty="0" smtClean="0">
                <a:latin typeface="Consolas" panose="020B0609020204030204" pitchFamily="49" charset="0"/>
                <a:cs typeface="Times New Roman" panose="02020603050405020304" pitchFamily="18" charset="0"/>
              </a:rPr>
              <a:t>);</a:t>
            </a:r>
            <a:r>
              <a:rPr lang="en-GB" sz="2000" dirty="0" smtClean="0">
                <a:solidFill>
                  <a:srgbClr val="008000"/>
                </a:solidFill>
                <a:latin typeface="Consolas" panose="020B0609020204030204" pitchFamily="49" charset="0"/>
              </a:rPr>
              <a:t>   // value may or not </a:t>
            </a:r>
            <a:r>
              <a:rPr lang="en-GB" sz="2000" dirty="0" smtClean="0">
                <a:solidFill>
                  <a:srgbClr val="008000"/>
                </a:solidFill>
                <a:latin typeface="Consolas" panose="020B0609020204030204" pitchFamily="49" charset="0"/>
              </a:rPr>
              <a:t>be “stolen</a:t>
            </a:r>
            <a:r>
              <a:rPr lang="en-GB" sz="2000" dirty="0" smtClean="0">
                <a:solidFill>
                  <a:srgbClr val="008000"/>
                </a:solidFill>
                <a:latin typeface="Consolas" panose="020B0609020204030204" pitchFamily="49" charset="0"/>
              </a:rPr>
              <a:t>”: undefined</a:t>
            </a:r>
            <a:endParaRPr lang="en-GB" sz="2000" dirty="0" smtClean="0">
              <a:latin typeface="Consolas" panose="020B0609020204030204" pitchFamily="49" charset="0"/>
            </a:endParaRPr>
          </a:p>
        </p:txBody>
      </p:sp>
    </p:spTree>
    <p:extLst>
      <p:ext uri="{BB962C8B-B14F-4D97-AF65-F5344CB8AC3E}">
        <p14:creationId xmlns:p14="http://schemas.microsoft.com/office/powerpoint/2010/main" val="32777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Moving between Associative Containers</a:t>
            </a:r>
            <a:endParaRPr lang="en-GB" dirty="0"/>
          </a:p>
        </p:txBody>
      </p:sp>
    </p:spTree>
    <p:extLst>
      <p:ext uri="{BB962C8B-B14F-4D97-AF65-F5344CB8AC3E}">
        <p14:creationId xmlns:p14="http://schemas.microsoft.com/office/powerpoint/2010/main" val="13171100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dirty="0" smtClean="0"/>
              <a:t>Moving </a:t>
            </a:r>
            <a:r>
              <a:rPr lang="nl-BE" dirty="0" smtClean="0"/>
              <a:t>between Maps &amp; Sets</a:t>
            </a:r>
            <a:endParaRPr lang="en-GB" dirty="0"/>
          </a:p>
        </p:txBody>
      </p:sp>
      <p:sp>
        <p:nvSpPr>
          <p:cNvPr id="4" name="Content Placeholder 3"/>
          <p:cNvSpPr>
            <a:spLocks noGrp="1"/>
          </p:cNvSpPr>
          <p:nvPr>
            <p:ph idx="1"/>
          </p:nvPr>
        </p:nvSpPr>
        <p:spPr/>
        <p:txBody>
          <a:bodyPr>
            <a:normAutofit fontScale="92500" lnSpcReduction="20000"/>
          </a:bodyPr>
          <a:lstStyle/>
          <a:p>
            <a:pPr marL="624078" indent="-514350">
              <a:buFont typeface="+mj-lt"/>
              <a:buAutoNum type="arabicPeriod"/>
            </a:pPr>
            <a:r>
              <a:rPr lang="nl-BE" sz="3000" dirty="0" smtClean="0"/>
              <a:t>Move individual nodes between </a:t>
            </a:r>
            <a:r>
              <a:rPr lang="nl-BE" sz="3000" dirty="0"/>
              <a:t>associative containers </a:t>
            </a:r>
            <a:r>
              <a:rPr lang="nl-BE" sz="3000" dirty="0" smtClean="0"/>
              <a:t>(without allocation </a:t>
            </a:r>
            <a:r>
              <a:rPr lang="nl-BE" sz="3000" dirty="0"/>
              <a:t>or </a:t>
            </a:r>
            <a:r>
              <a:rPr lang="nl-BE" sz="3000" dirty="0" smtClean="0"/>
              <a:t>construction)</a:t>
            </a:r>
            <a:endParaRPr lang="nl-BE" sz="3000" dirty="0"/>
          </a:p>
          <a:p>
            <a:pPr lvl="1"/>
            <a:r>
              <a:rPr lang="nl-BE" sz="2800" dirty="0"/>
              <a:t>New </a:t>
            </a:r>
            <a:r>
              <a:rPr lang="nl-BE" dirty="0">
                <a:latin typeface="Consolas" panose="020B0609020204030204" pitchFamily="49" charset="0"/>
              </a:rPr>
              <a:t>extract(iter)</a:t>
            </a:r>
            <a:r>
              <a:rPr lang="nl-BE" sz="2800" dirty="0"/>
              <a:t> and </a:t>
            </a:r>
            <a:r>
              <a:rPr lang="nl-BE" dirty="0" smtClean="0">
                <a:latin typeface="Consolas" panose="020B0609020204030204" pitchFamily="49" charset="0"/>
              </a:rPr>
              <a:t>extract(key</a:t>
            </a:r>
            <a:r>
              <a:rPr lang="nl-BE" dirty="0">
                <a:latin typeface="Consolas" panose="020B0609020204030204" pitchFamily="49" charset="0"/>
              </a:rPr>
              <a:t>)</a:t>
            </a:r>
            <a:r>
              <a:rPr lang="nl-BE" sz="2800" dirty="0"/>
              <a:t> functions</a:t>
            </a:r>
          </a:p>
          <a:p>
            <a:pPr lvl="2"/>
            <a:r>
              <a:rPr lang="nl-BE" sz="2600" dirty="0" smtClean="0"/>
              <a:t>Analogous to </a:t>
            </a:r>
            <a:r>
              <a:rPr lang="nl-BE" sz="2600" dirty="0">
                <a:latin typeface="Consolas" panose="020B0609020204030204" pitchFamily="49" charset="0"/>
              </a:rPr>
              <a:t>erase</a:t>
            </a:r>
          </a:p>
          <a:p>
            <a:pPr lvl="2"/>
            <a:r>
              <a:rPr lang="nl-BE" sz="2600" dirty="0"/>
              <a:t>Returns a </a:t>
            </a:r>
            <a:r>
              <a:rPr lang="nl-BE" sz="2600" i="1" dirty="0"/>
              <a:t>node handle</a:t>
            </a:r>
          </a:p>
          <a:p>
            <a:pPr lvl="1"/>
            <a:r>
              <a:rPr lang="nl-BE" sz="2800" dirty="0"/>
              <a:t>Node handle </a:t>
            </a:r>
            <a:r>
              <a:rPr lang="nl-BE" sz="2800" dirty="0" smtClean="0"/>
              <a:t>(type </a:t>
            </a:r>
            <a:r>
              <a:rPr lang="nl-BE" i="1" dirty="0" smtClean="0">
                <a:latin typeface="Consolas" panose="020B0609020204030204" pitchFamily="49" charset="0"/>
              </a:rPr>
              <a:t>Container</a:t>
            </a:r>
            <a:r>
              <a:rPr lang="nl-BE" dirty="0">
                <a:latin typeface="Consolas" panose="020B0609020204030204" pitchFamily="49" charset="0"/>
              </a:rPr>
              <a:t>::node_type</a:t>
            </a:r>
            <a:r>
              <a:rPr lang="nl-BE" sz="2800" dirty="0"/>
              <a:t>)</a:t>
            </a:r>
          </a:p>
          <a:p>
            <a:pPr lvl="2"/>
            <a:r>
              <a:rPr lang="nl-BE" sz="2600" dirty="0"/>
              <a:t>Move-only</a:t>
            </a:r>
          </a:p>
          <a:p>
            <a:pPr lvl="2"/>
            <a:r>
              <a:rPr lang="nl-BE" sz="2600" dirty="0"/>
              <a:t>Provides access to a key and a value</a:t>
            </a:r>
          </a:p>
          <a:p>
            <a:pPr lvl="1"/>
            <a:r>
              <a:rPr lang="nl-BE" sz="2800" dirty="0"/>
              <a:t>New </a:t>
            </a:r>
            <a:r>
              <a:rPr lang="nl-BE" dirty="0">
                <a:latin typeface="Consolas" panose="020B0609020204030204" pitchFamily="49" charset="0"/>
              </a:rPr>
              <a:t>insert(node_type)</a:t>
            </a:r>
            <a:r>
              <a:rPr lang="nl-BE" sz="2800" dirty="0"/>
              <a:t> </a:t>
            </a:r>
            <a:r>
              <a:rPr lang="nl-BE" sz="2800" dirty="0" smtClean="0"/>
              <a:t>function</a:t>
            </a:r>
          </a:p>
          <a:p>
            <a:endParaRPr lang="nl-BE" sz="2600" dirty="0" smtClean="0"/>
          </a:p>
          <a:p>
            <a:pPr marL="624078" indent="-514350">
              <a:buClr>
                <a:schemeClr val="bg1"/>
              </a:buClr>
              <a:buFont typeface="+mj-lt"/>
              <a:buAutoNum type="arabicPeriod" startAt="2"/>
            </a:pPr>
            <a:r>
              <a:rPr lang="nl-BE" sz="3000" dirty="0" smtClean="0">
                <a:solidFill>
                  <a:schemeClr val="bg1"/>
                </a:solidFill>
              </a:rPr>
              <a:t>Move all nodes from another associative container</a:t>
            </a:r>
            <a:endParaRPr lang="nl-BE" sz="3000" dirty="0" smtClean="0">
              <a:solidFill>
                <a:schemeClr val="bg1"/>
              </a:solidFill>
            </a:endParaRPr>
          </a:p>
          <a:p>
            <a:pPr lvl="1">
              <a:buClr>
                <a:schemeClr val="bg1"/>
              </a:buClr>
            </a:pPr>
            <a:r>
              <a:rPr lang="nl-BE" sz="2800" dirty="0" smtClean="0">
                <a:solidFill>
                  <a:schemeClr val="bg1"/>
                </a:solidFill>
              </a:rPr>
              <a:t>New </a:t>
            </a:r>
            <a:r>
              <a:rPr lang="nl-BE" sz="2800" dirty="0" smtClean="0">
                <a:solidFill>
                  <a:schemeClr val="bg1"/>
                </a:solidFill>
                <a:latin typeface="Consolas" panose="020B0609020204030204" pitchFamily="49" charset="0"/>
              </a:rPr>
              <a:t>merge</a:t>
            </a:r>
            <a:r>
              <a:rPr lang="nl-BE" sz="2800" dirty="0" smtClean="0">
                <a:solidFill>
                  <a:schemeClr val="bg1"/>
                </a:solidFill>
              </a:rPr>
              <a:t> function</a:t>
            </a:r>
            <a:endParaRPr lang="nl-BE" sz="2800" dirty="0" smtClean="0">
              <a:solidFill>
                <a:schemeClr val="bg1"/>
              </a:solidFill>
            </a:endParaRPr>
          </a:p>
          <a:p>
            <a:pPr lvl="1">
              <a:buClr>
                <a:schemeClr val="bg1"/>
              </a:buClr>
            </a:pPr>
            <a:r>
              <a:rPr lang="nl-BE" sz="2800" dirty="0" smtClean="0">
                <a:solidFill>
                  <a:schemeClr val="bg1"/>
                </a:solidFill>
              </a:rPr>
              <a:t>Nodes are moved; duplicate keys are left</a:t>
            </a:r>
            <a:endParaRPr lang="nl-BE" sz="2800" dirty="0">
              <a:solidFill>
                <a:schemeClr val="bg1"/>
              </a:solidFill>
            </a:endParaRPr>
          </a:p>
        </p:txBody>
      </p:sp>
    </p:spTree>
    <p:extLst>
      <p:ext uri="{BB962C8B-B14F-4D97-AF65-F5344CB8AC3E}">
        <p14:creationId xmlns:p14="http://schemas.microsoft.com/office/powerpoint/2010/main" val="192377561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Example: Moving Between Maps</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a:solidFill>
                  <a:srgbClr val="2B91AF"/>
                </a:solidFill>
                <a:latin typeface="Consolas" panose="020B0609020204030204" pitchFamily="49" charset="0"/>
              </a:rPr>
              <a:t>map</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&gt; </a:t>
            </a:r>
            <a:r>
              <a:rPr lang="en-US" sz="2000" dirty="0" smtClean="0">
                <a:solidFill>
                  <a:srgbClr val="000000"/>
                </a:solidFill>
                <a:latin typeface="Consolas" panose="020B0609020204030204" pitchFamily="49" charset="0"/>
              </a:rPr>
              <a:t>src{{</a:t>
            </a:r>
            <a:r>
              <a:rPr lang="en-US" sz="2000" dirty="0">
                <a:solidFill>
                  <a:srgbClr val="000000"/>
                </a:solidFill>
                <a:latin typeface="Consolas" panose="020B0609020204030204" pitchFamily="49" charset="0"/>
              </a:rPr>
              <a:t>1</a:t>
            </a:r>
            <a:r>
              <a:rPr lang="en-US" sz="2000" dirty="0" smtClean="0">
                <a:solidFill>
                  <a:srgbClr val="000000"/>
                </a:solidFill>
                <a:latin typeface="Consolas" panose="020B0609020204030204" pitchFamily="49" charset="0"/>
              </a:rPr>
              <a:t>,</a:t>
            </a:r>
            <a:r>
              <a:rPr lang="en-US" sz="2000" dirty="0" smtClean="0">
                <a:solidFill>
                  <a:srgbClr val="A31515"/>
                </a:solidFill>
                <a:latin typeface="Consolas" panose="020B0609020204030204" pitchFamily="49" charset="0"/>
              </a:rPr>
              <a:t>"one</a:t>
            </a:r>
            <a:r>
              <a:rPr lang="en-US" sz="2000" dirty="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{2</a:t>
            </a:r>
            <a:r>
              <a:rPr lang="en-US" sz="2000" dirty="0" smtClean="0">
                <a:solidFill>
                  <a:srgbClr val="000000"/>
                </a:solidFill>
                <a:latin typeface="Consolas" panose="020B0609020204030204" pitchFamily="49" charset="0"/>
              </a:rPr>
              <a:t>,</a:t>
            </a:r>
            <a:r>
              <a:rPr lang="en-US" sz="2000" dirty="0" smtClean="0">
                <a:solidFill>
                  <a:srgbClr val="A31515"/>
                </a:solidFill>
                <a:latin typeface="Consolas" panose="020B0609020204030204" pitchFamily="49" charset="0"/>
              </a:rPr>
              <a:t>"two</a:t>
            </a:r>
            <a:r>
              <a:rPr lang="en-US" sz="2000" dirty="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{3</a:t>
            </a:r>
            <a:r>
              <a:rPr lang="en-US" sz="2000" dirty="0" smtClean="0">
                <a:solidFill>
                  <a:srgbClr val="000000"/>
                </a:solidFill>
                <a:latin typeface="Consolas" panose="020B0609020204030204" pitchFamily="49" charset="0"/>
              </a:rPr>
              <a:t>,</a:t>
            </a:r>
            <a:r>
              <a:rPr lang="en-US" sz="2000" dirty="0" smtClean="0">
                <a:solidFill>
                  <a:srgbClr val="A31515"/>
                </a:solidFill>
                <a:latin typeface="Consolas" panose="020B0609020204030204" pitchFamily="49" charset="0"/>
              </a:rPr>
              <a:t>"three"</a:t>
            </a:r>
            <a:r>
              <a:rPr lang="en-US" sz="2000" dirty="0" smtClean="0">
                <a:solidFill>
                  <a:srgbClr val="000000"/>
                </a:solidFill>
                <a:latin typeface="Consolas" panose="020B0609020204030204" pitchFamily="49" charset="0"/>
              </a:rPr>
              <a:t>}};</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a:solidFill>
                  <a:srgbClr val="2B91AF"/>
                </a:solidFill>
                <a:latin typeface="Consolas" panose="020B0609020204030204" pitchFamily="49" charset="0"/>
              </a:rPr>
              <a:t>map</a:t>
            </a:r>
            <a:r>
              <a:rPr lang="en-US" sz="2000" dirty="0">
                <a:solidFill>
                  <a:srgbClr val="000000"/>
                </a:solidFill>
                <a:latin typeface="Consolas" panose="020B0609020204030204" pitchFamily="49" charset="0"/>
              </a:rPr>
              <a:t>&lt;</a:t>
            </a:r>
            <a:r>
              <a:rPr lang="en-US" sz="2000" dirty="0">
                <a:solidFill>
                  <a:srgbClr val="0000FF"/>
                </a:solidFill>
                <a:latin typeface="Consolas" panose="020B0609020204030204" pitchFamily="49" charset="0"/>
              </a:rPr>
              <a:t>int</a:t>
            </a:r>
            <a:r>
              <a:rPr lang="en-US" sz="2000" dirty="0">
                <a:solidFill>
                  <a:srgbClr val="000000"/>
                </a:solidFill>
                <a:latin typeface="Consolas" panose="020B0609020204030204" pitchFamily="49" charset="0"/>
              </a:rPr>
              <a:t>, </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&gt; </a:t>
            </a:r>
            <a:r>
              <a:rPr lang="en-US" sz="2000" dirty="0" smtClean="0">
                <a:solidFill>
                  <a:srgbClr val="000000"/>
                </a:solidFill>
                <a:latin typeface="Consolas" panose="020B0609020204030204" pitchFamily="49" charset="0"/>
              </a:rPr>
              <a:t>dst{{3,</a:t>
            </a:r>
            <a:r>
              <a:rPr lang="en-US" sz="2000" dirty="0" smtClean="0">
                <a:solidFill>
                  <a:srgbClr val="A31515"/>
                </a:solidFill>
                <a:latin typeface="Consolas" panose="020B0609020204030204" pitchFamily="49" charset="0"/>
              </a:rPr>
              <a:t>"piano"</a:t>
            </a:r>
            <a:r>
              <a:rPr lang="en-US" sz="2000" dirty="0" smtClean="0">
                <a:solidFill>
                  <a:srgbClr val="000000"/>
                </a:solidFill>
                <a:latin typeface="Consolas" panose="020B0609020204030204" pitchFamily="49" charset="0"/>
              </a:rPr>
              <a:t>}};</a:t>
            </a:r>
          </a:p>
          <a:p>
            <a:pPr marL="0" indent="0" defTabSz="360000">
              <a:lnSpc>
                <a:spcPct val="107000"/>
              </a:lnSpc>
              <a:buNone/>
            </a:pPr>
            <a:endParaRPr lang="en-US" sz="1000" dirty="0" smtClean="0">
              <a:solidFill>
                <a:srgbClr val="000000"/>
              </a:solidFill>
              <a:latin typeface="Consolas" panose="020B0609020204030204" pitchFamily="49" charset="0"/>
            </a:endParaRPr>
          </a:p>
          <a:p>
            <a:pPr marL="0" indent="0" defTabSz="360000">
              <a:lnSpc>
                <a:spcPct val="107000"/>
              </a:lnSpc>
              <a:buNone/>
            </a:pPr>
            <a:r>
              <a:rPr lang="en-US" sz="2000" dirty="0" smtClean="0">
                <a:solidFill>
                  <a:srgbClr val="000000"/>
                </a:solidFill>
                <a:latin typeface="Consolas" panose="020B0609020204030204" pitchFamily="49" charset="0"/>
              </a:rPr>
              <a:t>dst.insert(src.extract(src.find(1)));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Iterator </a:t>
            </a:r>
            <a:r>
              <a:rPr lang="en-US" sz="2000" dirty="0" smtClean="0">
                <a:solidFill>
                  <a:srgbClr val="008000"/>
                </a:solidFill>
                <a:latin typeface="Consolas" panose="020B0609020204030204" pitchFamily="49" charset="0"/>
              </a:rPr>
              <a:t>version</a:t>
            </a:r>
            <a:endParaRPr lang="en-US" sz="2000" dirty="0">
              <a:solidFill>
                <a:srgbClr val="008000"/>
              </a:solidFill>
              <a:latin typeface="Consolas" panose="020B0609020204030204" pitchFamily="49" charset="0"/>
            </a:endParaRPr>
          </a:p>
          <a:p>
            <a:pPr marL="0" indent="0" defTabSz="360000">
              <a:lnSpc>
                <a:spcPct val="107000"/>
              </a:lnSpc>
              <a:buNone/>
            </a:pPr>
            <a:r>
              <a:rPr lang="en-US" sz="2000" dirty="0" smtClean="0">
                <a:solidFill>
                  <a:srgbClr val="000000"/>
                </a:solidFill>
                <a:latin typeface="Consolas" panose="020B0609020204030204" pitchFamily="49" charset="0"/>
              </a:rPr>
              <a:t>dst.insert(src.extract(2));           </a:t>
            </a:r>
            <a:r>
              <a:rPr lang="en-US" sz="2000" dirty="0" smtClean="0">
                <a:solidFill>
                  <a:srgbClr val="008000"/>
                </a:solidFill>
                <a:latin typeface="Consolas" panose="020B0609020204030204" pitchFamily="49" charset="0"/>
              </a:rPr>
              <a:t>// </a:t>
            </a:r>
            <a:r>
              <a:rPr lang="en-US" sz="2000" dirty="0">
                <a:solidFill>
                  <a:srgbClr val="008000"/>
                </a:solidFill>
                <a:latin typeface="Consolas" panose="020B0609020204030204" pitchFamily="49" charset="0"/>
              </a:rPr>
              <a:t>Key type </a:t>
            </a:r>
            <a:r>
              <a:rPr lang="en-US" sz="2000" dirty="0" smtClean="0">
                <a:solidFill>
                  <a:srgbClr val="008000"/>
                </a:solidFill>
                <a:latin typeface="Consolas" panose="020B0609020204030204" pitchFamily="49" charset="0"/>
              </a:rPr>
              <a:t>version</a:t>
            </a:r>
            <a:endParaRPr lang="en-US" sz="2000" dirty="0">
              <a:solidFill>
                <a:srgbClr val="008000"/>
              </a:solidFill>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auto</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r = dst.insert(src.extract(3</a:t>
            </a:r>
            <a:r>
              <a:rPr lang="en-US" sz="2000" dirty="0" smtClean="0">
                <a:solidFill>
                  <a:srgbClr val="000000"/>
                </a:solidFill>
                <a:latin typeface="Consolas" panose="020B0609020204030204" pitchFamily="49" charset="0"/>
              </a:rPr>
              <a:t>));  </a:t>
            </a:r>
            <a:r>
              <a:rPr lang="en-US" sz="2000" dirty="0" smtClean="0">
                <a:solidFill>
                  <a:srgbClr val="008000"/>
                </a:solidFill>
                <a:latin typeface="Consolas" panose="020B0609020204030204" pitchFamily="49" charset="0"/>
              </a:rPr>
              <a:t>//</a:t>
            </a:r>
            <a:r>
              <a:rPr lang="en-US" sz="2000" dirty="0" smtClean="0">
                <a:solidFill>
                  <a:srgbClr val="000000"/>
                </a:solidFill>
                <a:latin typeface="Consolas" panose="020B0609020204030204" pitchFamily="49" charset="0"/>
              </a:rPr>
              <a:t> </a:t>
            </a:r>
            <a:r>
              <a:rPr lang="en-US" sz="2000" dirty="0">
                <a:solidFill>
                  <a:srgbClr val="008000"/>
                </a:solidFill>
                <a:latin typeface="Consolas" panose="020B0609020204030204" pitchFamily="49" charset="0"/>
              </a:rPr>
              <a:t>Key type </a:t>
            </a:r>
            <a:r>
              <a:rPr lang="en-US" sz="2000" dirty="0" smtClean="0">
                <a:solidFill>
                  <a:srgbClr val="008000"/>
                </a:solidFill>
                <a:latin typeface="Consolas" panose="020B0609020204030204" pitchFamily="49" charset="0"/>
              </a:rPr>
              <a:t>version</a:t>
            </a:r>
            <a:endParaRPr lang="en-US" sz="2000" dirty="0">
              <a:solidFill>
                <a:srgbClr val="008000"/>
              </a:solidFill>
              <a:latin typeface="Consolas" panose="020B0609020204030204" pitchFamily="49" charset="0"/>
            </a:endParaRPr>
          </a:p>
          <a:p>
            <a:pPr marL="0" indent="0" defTabSz="360000">
              <a:lnSpc>
                <a:spcPct val="107000"/>
              </a:lnSpc>
              <a:buNone/>
            </a:pPr>
            <a:endParaRPr lang="en-US" sz="2000" dirty="0" smtClean="0">
              <a:solidFill>
                <a:srgbClr val="000000"/>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src == {}</a:t>
            </a:r>
          </a:p>
          <a:p>
            <a:pPr marL="0" indent="0" defTabSz="360000">
              <a:lnSpc>
                <a:spcPct val="107000"/>
              </a:lnSpc>
              <a:buNone/>
            </a:pPr>
            <a:r>
              <a:rPr lang="en-US" sz="2000" dirty="0">
                <a:solidFill>
                  <a:srgbClr val="008000"/>
                </a:solidFill>
                <a:latin typeface="Consolas" panose="020B0609020204030204" pitchFamily="49" charset="0"/>
              </a:rPr>
              <a:t>// dst == </a:t>
            </a:r>
            <a:r>
              <a:rPr lang="en-US" sz="2000" dirty="0" smtClean="0">
                <a:solidFill>
                  <a:srgbClr val="008000"/>
                </a:solidFill>
                <a:latin typeface="Consolas" panose="020B0609020204030204" pitchFamily="49" charset="0"/>
              </a:rPr>
              <a:t>{{1,"one"}, {2,"two"}, {3,"piano"}}</a:t>
            </a:r>
            <a:endParaRPr lang="en-US" sz="2000" dirty="0">
              <a:solidFill>
                <a:srgbClr val="008000"/>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r.position == dst.begin() + 2</a:t>
            </a:r>
          </a:p>
          <a:p>
            <a:pPr marL="0" indent="0" defTabSz="360000">
              <a:lnSpc>
                <a:spcPct val="107000"/>
              </a:lnSpc>
              <a:buNone/>
            </a:pPr>
            <a:r>
              <a:rPr lang="en-US" sz="2000" dirty="0">
                <a:solidFill>
                  <a:srgbClr val="008000"/>
                </a:solidFill>
                <a:latin typeface="Consolas" panose="020B0609020204030204" pitchFamily="49" charset="0"/>
              </a:rPr>
              <a:t>// r.inserted == false</a:t>
            </a:r>
          </a:p>
          <a:p>
            <a:pPr marL="0" indent="0" defTabSz="360000">
              <a:lnSpc>
                <a:spcPct val="107000"/>
              </a:lnSpc>
              <a:buNone/>
            </a:pPr>
            <a:r>
              <a:rPr lang="en-US" sz="2000" dirty="0">
                <a:solidFill>
                  <a:srgbClr val="008000"/>
                </a:solidFill>
                <a:latin typeface="Consolas" panose="020B0609020204030204" pitchFamily="49" charset="0"/>
              </a:rPr>
              <a:t>// r.node == </a:t>
            </a:r>
            <a:r>
              <a:rPr lang="en-US" sz="2000" dirty="0" smtClean="0">
                <a:solidFill>
                  <a:srgbClr val="008000"/>
                </a:solidFill>
                <a:latin typeface="Consolas" panose="020B0609020204030204" pitchFamily="49" charset="0"/>
              </a:rPr>
              <a:t>{3,"three"}</a:t>
            </a:r>
            <a:endParaRPr lang="en-GB" sz="2000" dirty="0">
              <a:solidFill>
                <a:srgbClr val="008000"/>
              </a:solidFill>
              <a:latin typeface="Consolas" panose="020B0609020204030204" pitchFamily="49"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&lt;map&gt;</a:t>
            </a:r>
            <a:endParaRPr lang="en-GB" dirty="0">
              <a:solidFill>
                <a:schemeClr val="accent1">
                  <a:lumMod val="75000"/>
                </a:schemeClr>
              </a:solidFill>
            </a:endParaRPr>
          </a:p>
        </p:txBody>
      </p:sp>
    </p:spTree>
    <p:extLst>
      <p:ext uri="{BB962C8B-B14F-4D97-AF65-F5344CB8AC3E}">
        <p14:creationId xmlns:p14="http://schemas.microsoft.com/office/powerpoint/2010/main" val="37853845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l-BE" dirty="0" smtClean="0"/>
              <a:t>Moving </a:t>
            </a:r>
            <a:r>
              <a:rPr lang="nl-BE" dirty="0" smtClean="0"/>
              <a:t>between Maps &amp; Sets</a:t>
            </a:r>
            <a:endParaRPr lang="en-GB" dirty="0"/>
          </a:p>
        </p:txBody>
      </p:sp>
      <p:sp>
        <p:nvSpPr>
          <p:cNvPr id="4" name="Content Placeholder 3"/>
          <p:cNvSpPr>
            <a:spLocks noGrp="1"/>
          </p:cNvSpPr>
          <p:nvPr>
            <p:ph idx="1"/>
          </p:nvPr>
        </p:nvSpPr>
        <p:spPr/>
        <p:txBody>
          <a:bodyPr>
            <a:normAutofit fontScale="92500" lnSpcReduction="20000"/>
          </a:bodyPr>
          <a:lstStyle/>
          <a:p>
            <a:pPr marL="624078" indent="-514350">
              <a:buFont typeface="+mj-lt"/>
              <a:buAutoNum type="arabicPeriod"/>
            </a:pPr>
            <a:r>
              <a:rPr lang="nl-BE" sz="3000" dirty="0" smtClean="0"/>
              <a:t>Move individual nodes between </a:t>
            </a:r>
            <a:r>
              <a:rPr lang="nl-BE" sz="3000" dirty="0"/>
              <a:t>associative containers </a:t>
            </a:r>
            <a:r>
              <a:rPr lang="nl-BE" sz="3000" dirty="0" smtClean="0"/>
              <a:t>(without allocation </a:t>
            </a:r>
            <a:r>
              <a:rPr lang="nl-BE" sz="3000" dirty="0"/>
              <a:t>or </a:t>
            </a:r>
            <a:r>
              <a:rPr lang="nl-BE" sz="3000" dirty="0" smtClean="0"/>
              <a:t>construction)</a:t>
            </a:r>
            <a:endParaRPr lang="nl-BE" sz="3000" dirty="0"/>
          </a:p>
          <a:p>
            <a:pPr lvl="1">
              <a:buClr>
                <a:srgbClr val="2683C6">
                  <a:lumMod val="75000"/>
                </a:srgbClr>
              </a:buClr>
            </a:pPr>
            <a:r>
              <a:rPr lang="nl-BE" sz="2800" dirty="0">
                <a:solidFill>
                  <a:srgbClr val="2683C6">
                    <a:lumMod val="75000"/>
                  </a:srgbClr>
                </a:solidFill>
              </a:rPr>
              <a:t>New </a:t>
            </a:r>
            <a:r>
              <a:rPr lang="nl-BE" dirty="0">
                <a:solidFill>
                  <a:srgbClr val="2683C6">
                    <a:lumMod val="75000"/>
                  </a:srgbClr>
                </a:solidFill>
                <a:latin typeface="Consolas" panose="020B0609020204030204" pitchFamily="49" charset="0"/>
              </a:rPr>
              <a:t>extract(iter)</a:t>
            </a:r>
            <a:r>
              <a:rPr lang="nl-BE" sz="2800" dirty="0">
                <a:solidFill>
                  <a:srgbClr val="2683C6">
                    <a:lumMod val="75000"/>
                  </a:srgbClr>
                </a:solidFill>
              </a:rPr>
              <a:t> and </a:t>
            </a:r>
            <a:r>
              <a:rPr lang="nl-BE" dirty="0">
                <a:solidFill>
                  <a:srgbClr val="2683C6">
                    <a:lumMod val="75000"/>
                  </a:srgbClr>
                </a:solidFill>
                <a:latin typeface="Consolas" panose="020B0609020204030204" pitchFamily="49" charset="0"/>
              </a:rPr>
              <a:t>extract(key)</a:t>
            </a:r>
            <a:r>
              <a:rPr lang="nl-BE" sz="2800" dirty="0">
                <a:solidFill>
                  <a:srgbClr val="2683C6">
                    <a:lumMod val="75000"/>
                  </a:srgbClr>
                </a:solidFill>
              </a:rPr>
              <a:t> functions</a:t>
            </a:r>
          </a:p>
          <a:p>
            <a:pPr lvl="2">
              <a:buClr>
                <a:srgbClr val="3494BA"/>
              </a:buClr>
            </a:pPr>
            <a:r>
              <a:rPr lang="nl-BE" sz="2600" dirty="0">
                <a:solidFill>
                  <a:srgbClr val="3494BA"/>
                </a:solidFill>
              </a:rPr>
              <a:t>Analogous to </a:t>
            </a:r>
            <a:r>
              <a:rPr lang="nl-BE" sz="2600" dirty="0">
                <a:solidFill>
                  <a:srgbClr val="3494BA"/>
                </a:solidFill>
                <a:latin typeface="Consolas" panose="020B0609020204030204" pitchFamily="49" charset="0"/>
              </a:rPr>
              <a:t>erase</a:t>
            </a:r>
          </a:p>
          <a:p>
            <a:pPr lvl="2">
              <a:buClr>
                <a:srgbClr val="3494BA"/>
              </a:buClr>
            </a:pPr>
            <a:r>
              <a:rPr lang="nl-BE" sz="2600" dirty="0">
                <a:solidFill>
                  <a:srgbClr val="3494BA"/>
                </a:solidFill>
              </a:rPr>
              <a:t>Returns a </a:t>
            </a:r>
            <a:r>
              <a:rPr lang="nl-BE" sz="2600" i="1" dirty="0">
                <a:solidFill>
                  <a:srgbClr val="3494BA"/>
                </a:solidFill>
              </a:rPr>
              <a:t>node handle</a:t>
            </a:r>
          </a:p>
          <a:p>
            <a:pPr lvl="1">
              <a:buClr>
                <a:srgbClr val="2683C6">
                  <a:lumMod val="75000"/>
                </a:srgbClr>
              </a:buClr>
            </a:pPr>
            <a:r>
              <a:rPr lang="nl-BE" sz="2800" dirty="0">
                <a:solidFill>
                  <a:srgbClr val="2683C6">
                    <a:lumMod val="75000"/>
                  </a:srgbClr>
                </a:solidFill>
              </a:rPr>
              <a:t>Node handle (type </a:t>
            </a:r>
            <a:r>
              <a:rPr lang="nl-BE" i="1" dirty="0">
                <a:solidFill>
                  <a:srgbClr val="2683C6">
                    <a:lumMod val="75000"/>
                  </a:srgbClr>
                </a:solidFill>
                <a:latin typeface="Consolas" panose="020B0609020204030204" pitchFamily="49" charset="0"/>
              </a:rPr>
              <a:t>Container</a:t>
            </a:r>
            <a:r>
              <a:rPr lang="nl-BE" dirty="0">
                <a:solidFill>
                  <a:srgbClr val="2683C6">
                    <a:lumMod val="75000"/>
                  </a:srgbClr>
                </a:solidFill>
                <a:latin typeface="Consolas" panose="020B0609020204030204" pitchFamily="49" charset="0"/>
              </a:rPr>
              <a:t>::node_type</a:t>
            </a:r>
            <a:r>
              <a:rPr lang="nl-BE" sz="2800" dirty="0">
                <a:solidFill>
                  <a:srgbClr val="2683C6">
                    <a:lumMod val="75000"/>
                  </a:srgbClr>
                </a:solidFill>
              </a:rPr>
              <a:t>)</a:t>
            </a:r>
          </a:p>
          <a:p>
            <a:pPr lvl="2">
              <a:buClr>
                <a:srgbClr val="3494BA"/>
              </a:buClr>
            </a:pPr>
            <a:r>
              <a:rPr lang="nl-BE" sz="2600" dirty="0">
                <a:solidFill>
                  <a:srgbClr val="3494BA"/>
                </a:solidFill>
              </a:rPr>
              <a:t>Move-only</a:t>
            </a:r>
          </a:p>
          <a:p>
            <a:pPr lvl="2">
              <a:buClr>
                <a:srgbClr val="3494BA"/>
              </a:buClr>
            </a:pPr>
            <a:r>
              <a:rPr lang="nl-BE" sz="2600" dirty="0">
                <a:solidFill>
                  <a:srgbClr val="3494BA"/>
                </a:solidFill>
              </a:rPr>
              <a:t>Provides access to a key and a value</a:t>
            </a:r>
          </a:p>
          <a:p>
            <a:pPr lvl="1">
              <a:buClr>
                <a:srgbClr val="2683C6">
                  <a:lumMod val="75000"/>
                </a:srgbClr>
              </a:buClr>
            </a:pPr>
            <a:r>
              <a:rPr lang="nl-BE" sz="2800" dirty="0">
                <a:solidFill>
                  <a:srgbClr val="2683C6">
                    <a:lumMod val="75000"/>
                  </a:srgbClr>
                </a:solidFill>
              </a:rPr>
              <a:t>New </a:t>
            </a:r>
            <a:r>
              <a:rPr lang="nl-BE" dirty="0">
                <a:solidFill>
                  <a:srgbClr val="2683C6">
                    <a:lumMod val="75000"/>
                  </a:srgbClr>
                </a:solidFill>
                <a:latin typeface="Consolas" panose="020B0609020204030204" pitchFamily="49" charset="0"/>
              </a:rPr>
              <a:t>insert(node_type)</a:t>
            </a:r>
            <a:r>
              <a:rPr lang="nl-BE" sz="2800" dirty="0">
                <a:solidFill>
                  <a:srgbClr val="2683C6">
                    <a:lumMod val="75000"/>
                  </a:srgbClr>
                </a:solidFill>
              </a:rPr>
              <a:t> function</a:t>
            </a:r>
          </a:p>
          <a:p>
            <a:endParaRPr lang="nl-BE" sz="2600" dirty="0" smtClean="0"/>
          </a:p>
          <a:p>
            <a:pPr marL="624078" indent="-514350">
              <a:buFont typeface="+mj-lt"/>
              <a:buAutoNum type="arabicPeriod" startAt="2"/>
            </a:pPr>
            <a:r>
              <a:rPr lang="nl-BE" sz="3000" dirty="0" smtClean="0"/>
              <a:t>Move all nodes into another associative container</a:t>
            </a:r>
            <a:endParaRPr lang="nl-BE" sz="3000" dirty="0"/>
          </a:p>
          <a:p>
            <a:pPr lvl="1"/>
            <a:r>
              <a:rPr lang="nl-BE" sz="2800" dirty="0"/>
              <a:t>New </a:t>
            </a:r>
            <a:r>
              <a:rPr lang="nl-BE" sz="2800" dirty="0">
                <a:latin typeface="Consolas" panose="020B0609020204030204" pitchFamily="49" charset="0"/>
              </a:rPr>
              <a:t>merge</a:t>
            </a:r>
            <a:r>
              <a:rPr lang="nl-BE" sz="2800" dirty="0"/>
              <a:t> function</a:t>
            </a:r>
            <a:endParaRPr lang="nl-BE" sz="2800" dirty="0"/>
          </a:p>
          <a:p>
            <a:pPr lvl="1"/>
            <a:r>
              <a:rPr lang="nl-BE" sz="2800" dirty="0" smtClean="0"/>
              <a:t>Nodes are moved; duplicate </a:t>
            </a:r>
            <a:r>
              <a:rPr lang="nl-BE" sz="2800" dirty="0"/>
              <a:t>keys are </a:t>
            </a:r>
            <a:r>
              <a:rPr lang="nl-BE" sz="2800" dirty="0" smtClean="0"/>
              <a:t>left</a:t>
            </a:r>
            <a:endParaRPr lang="nl-BE" sz="2800" dirty="0"/>
          </a:p>
        </p:txBody>
      </p:sp>
    </p:spTree>
    <p:extLst>
      <p:ext uri="{BB962C8B-B14F-4D97-AF65-F5344CB8AC3E}">
        <p14:creationId xmlns:p14="http://schemas.microsoft.com/office/powerpoint/2010/main" val="350951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Example: Inserting an Entire Set</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US" sz="2000" dirty="0" smtClean="0">
                <a:solidFill>
                  <a:srgbClr val="2B91AF"/>
                </a:solidFill>
                <a:latin typeface="Consolas" panose="020B0609020204030204" pitchFamily="49" charset="0"/>
              </a:rPr>
              <a:t>set</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src { 7, 9 };</a:t>
            </a:r>
            <a:endParaRPr lang="en-US" sz="2000" dirty="0">
              <a:solidFill>
                <a:srgbClr val="000000"/>
              </a:solidFill>
              <a:latin typeface="Consolas" panose="020B0609020204030204" pitchFamily="49" charset="0"/>
            </a:endParaRPr>
          </a:p>
          <a:p>
            <a:pPr marL="0" indent="0" defTabSz="360000">
              <a:lnSpc>
                <a:spcPct val="107000"/>
              </a:lnSpc>
              <a:buNone/>
            </a:pPr>
            <a:r>
              <a:rPr lang="en-US" sz="2000" dirty="0" smtClean="0">
                <a:solidFill>
                  <a:srgbClr val="2B91AF"/>
                </a:solidFill>
                <a:latin typeface="Consolas" panose="020B0609020204030204" pitchFamily="49" charset="0"/>
              </a:rPr>
              <a:t>set</a:t>
            </a:r>
            <a:r>
              <a:rPr lang="en-US" sz="2000" dirty="0" smtClean="0">
                <a:solidFill>
                  <a:srgbClr val="000000"/>
                </a:solidFill>
                <a:latin typeface="Consolas" panose="020B0609020204030204" pitchFamily="49" charset="0"/>
              </a:rPr>
              <a:t>&lt;</a:t>
            </a:r>
            <a:r>
              <a:rPr lang="en-US" sz="2000" dirty="0" smtClean="0">
                <a:solidFill>
                  <a:srgbClr val="0000FF"/>
                </a:solidFill>
                <a:latin typeface="Consolas" panose="020B0609020204030204" pitchFamily="49" charset="0"/>
              </a:rPr>
              <a:t>int</a:t>
            </a:r>
            <a:r>
              <a:rPr lang="en-US" sz="2000" dirty="0" smtClean="0">
                <a:solidFill>
                  <a:srgbClr val="000000"/>
                </a:solidFill>
                <a:latin typeface="Consolas" panose="020B0609020204030204" pitchFamily="49" charset="0"/>
              </a:rPr>
              <a:t>&gt; dst { 7, 204 };</a:t>
            </a:r>
          </a:p>
          <a:p>
            <a:pPr marL="0" indent="0" defTabSz="360000">
              <a:lnSpc>
                <a:spcPct val="107000"/>
              </a:lnSpc>
              <a:buNone/>
            </a:pPr>
            <a:endParaRPr lang="en-US" sz="1000" dirty="0" smtClean="0">
              <a:solidFill>
                <a:srgbClr val="000000"/>
              </a:solidFill>
              <a:latin typeface="Consolas" panose="020B0609020204030204" pitchFamily="49" charset="0"/>
            </a:endParaRPr>
          </a:p>
          <a:p>
            <a:pPr marL="0" indent="0" defTabSz="360000">
              <a:lnSpc>
                <a:spcPct val="107000"/>
              </a:lnSpc>
              <a:buNone/>
            </a:pPr>
            <a:r>
              <a:rPr lang="en-US" sz="2000" dirty="0" smtClean="0">
                <a:solidFill>
                  <a:srgbClr val="000000"/>
                </a:solidFill>
                <a:latin typeface="Consolas" panose="020B0609020204030204" pitchFamily="49" charset="0"/>
              </a:rPr>
              <a:t>dst.merge(src);</a:t>
            </a:r>
            <a:endParaRPr lang="en-US" sz="2000" dirty="0">
              <a:solidFill>
                <a:srgbClr val="008000"/>
              </a:solidFill>
              <a:latin typeface="Consolas" panose="020B0609020204030204" pitchFamily="49" charset="0"/>
            </a:endParaRPr>
          </a:p>
          <a:p>
            <a:pPr marL="0" indent="0" defTabSz="360000">
              <a:lnSpc>
                <a:spcPct val="107000"/>
              </a:lnSpc>
              <a:buNone/>
            </a:pPr>
            <a:endParaRPr lang="en-US" sz="2000" dirty="0" smtClean="0">
              <a:solidFill>
                <a:srgbClr val="000000"/>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src == </a:t>
            </a:r>
            <a:r>
              <a:rPr lang="en-US" sz="2000" dirty="0" smtClean="0">
                <a:solidFill>
                  <a:srgbClr val="008000"/>
                </a:solidFill>
                <a:latin typeface="Consolas" panose="020B0609020204030204" pitchFamily="49" charset="0"/>
              </a:rPr>
              <a:t>{ 7 }</a:t>
            </a:r>
            <a:endParaRPr lang="en-US" sz="2000" dirty="0">
              <a:solidFill>
                <a:srgbClr val="008000"/>
              </a:solidFill>
              <a:latin typeface="Consolas" panose="020B0609020204030204" pitchFamily="49" charset="0"/>
            </a:endParaRPr>
          </a:p>
          <a:p>
            <a:pPr marL="0" indent="0" defTabSz="360000">
              <a:lnSpc>
                <a:spcPct val="107000"/>
              </a:lnSpc>
              <a:buNone/>
            </a:pPr>
            <a:r>
              <a:rPr lang="en-US" sz="2000" dirty="0">
                <a:solidFill>
                  <a:srgbClr val="008000"/>
                </a:solidFill>
                <a:latin typeface="Consolas" panose="020B0609020204030204" pitchFamily="49" charset="0"/>
              </a:rPr>
              <a:t>// dst == </a:t>
            </a:r>
            <a:r>
              <a:rPr lang="en-US" sz="2000" dirty="0" smtClean="0">
                <a:solidFill>
                  <a:srgbClr val="008000"/>
                </a:solidFill>
                <a:latin typeface="Consolas" panose="020B0609020204030204" pitchFamily="49" charset="0"/>
              </a:rPr>
              <a:t>{ 7, 9, 204 }</a:t>
            </a:r>
            <a:endParaRPr lang="en-US" sz="2000" dirty="0">
              <a:solidFill>
                <a:srgbClr val="008000"/>
              </a:solidFill>
              <a:latin typeface="Consolas" panose="020B0609020204030204" pitchFamily="49"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81785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&lt;set&gt;</a:t>
            </a:r>
            <a:endParaRPr lang="en-GB" dirty="0">
              <a:solidFill>
                <a:schemeClr val="accent1">
                  <a:lumMod val="75000"/>
                </a:schemeClr>
              </a:solidFill>
            </a:endParaRPr>
          </a:p>
        </p:txBody>
      </p:sp>
    </p:spTree>
    <p:extLst>
      <p:ext uri="{BB962C8B-B14F-4D97-AF65-F5344CB8AC3E}">
        <p14:creationId xmlns:p14="http://schemas.microsoft.com/office/powerpoint/2010/main" val="3275724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Miscellaneous</a:t>
            </a:r>
            <a:endParaRPr lang="en-GB" dirty="0"/>
          </a:p>
        </p:txBody>
      </p:sp>
    </p:spTree>
    <p:extLst>
      <p:ext uri="{BB962C8B-B14F-4D97-AF65-F5344CB8AC3E}">
        <p14:creationId xmlns:p14="http://schemas.microsoft.com/office/powerpoint/2010/main" val="36644911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Containers: Miscellaneous</a:t>
            </a:r>
            <a:endParaRPr lang="nl-BE" dirty="0"/>
          </a:p>
        </p:txBody>
      </p:sp>
      <p:sp>
        <p:nvSpPr>
          <p:cNvPr id="3" name="Content Placeholder 2"/>
          <p:cNvSpPr>
            <a:spLocks noGrp="1"/>
          </p:cNvSpPr>
          <p:nvPr>
            <p:ph idx="1"/>
          </p:nvPr>
        </p:nvSpPr>
        <p:spPr/>
        <p:txBody>
          <a:bodyPr>
            <a:normAutofit/>
          </a:bodyPr>
          <a:lstStyle/>
          <a:p>
            <a:pPr>
              <a:spcAft>
                <a:spcPts val="1200"/>
              </a:spcAft>
              <a:buSzPct val="110000"/>
            </a:pPr>
            <a:r>
              <a:rPr lang="en-US" sz="2600" dirty="0">
                <a:latin typeface="Consolas" panose="020B0609020204030204" pitchFamily="49" charset="0"/>
              </a:rPr>
              <a:t>default_order</a:t>
            </a:r>
            <a:r>
              <a:rPr lang="en-US" dirty="0" smtClean="0"/>
              <a:t> for </a:t>
            </a:r>
            <a:r>
              <a:rPr lang="en-US" sz="2600" dirty="0">
                <a:latin typeface="Consolas" panose="020B0609020204030204" pitchFamily="49" charset="0"/>
              </a:rPr>
              <a:t>map</a:t>
            </a:r>
            <a:r>
              <a:rPr lang="en-US" dirty="0" smtClean="0"/>
              <a:t>, </a:t>
            </a:r>
            <a:r>
              <a:rPr lang="en-US" sz="2600" dirty="0">
                <a:latin typeface="Consolas" panose="020B0609020204030204" pitchFamily="49" charset="0"/>
              </a:rPr>
              <a:t>multimap</a:t>
            </a:r>
            <a:r>
              <a:rPr lang="en-US" dirty="0" smtClean="0"/>
              <a:t>, </a:t>
            </a:r>
            <a:r>
              <a:rPr lang="en-US" sz="2600" dirty="0">
                <a:latin typeface="Consolas" panose="020B0609020204030204" pitchFamily="49" charset="0"/>
              </a:rPr>
              <a:t>set</a:t>
            </a:r>
            <a:r>
              <a:rPr lang="en-US" dirty="0" smtClean="0"/>
              <a:t>, </a:t>
            </a:r>
            <a:r>
              <a:rPr lang="en-US" sz="2600" dirty="0" smtClean="0">
                <a:latin typeface="Consolas" panose="020B0609020204030204" pitchFamily="49" charset="0"/>
              </a:rPr>
              <a:t>multiset</a:t>
            </a:r>
            <a:endParaRPr lang="en-US" sz="2600" dirty="0">
              <a:latin typeface="Consolas" panose="020B0609020204030204" pitchFamily="49" charset="0"/>
            </a:endParaRPr>
          </a:p>
        </p:txBody>
      </p:sp>
      <p:sp>
        <p:nvSpPr>
          <p:cNvPr id="4" name="Content Placeholder 2"/>
          <p:cNvSpPr txBox="1">
            <a:spLocks/>
          </p:cNvSpPr>
          <p:nvPr/>
        </p:nvSpPr>
        <p:spPr>
          <a:xfrm>
            <a:off x="899592" y="2363312"/>
            <a:ext cx="7488832" cy="4018016"/>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a:solidFill>
                  <a:srgbClr val="0000FF"/>
                </a:solidFill>
                <a:latin typeface="Consolas" panose="020B0609020204030204" pitchFamily="49" charset="0"/>
              </a:rPr>
              <a:t>template</a:t>
            </a:r>
            <a:r>
              <a:rPr lang="en-US" sz="2000" dirty="0">
                <a:latin typeface="Consolas" panose="020B0609020204030204" pitchFamily="49" charset="0"/>
              </a:rPr>
              <a:t> &lt;</a:t>
            </a:r>
            <a:r>
              <a:rPr lang="en-US" sz="2000" dirty="0">
                <a:solidFill>
                  <a:srgbClr val="0000FF"/>
                </a:solidFill>
                <a:latin typeface="Consolas" panose="020B0609020204030204" pitchFamily="49" charset="0"/>
              </a:rPr>
              <a:t>typename</a:t>
            </a:r>
            <a:r>
              <a:rPr lang="en-US" sz="2000" dirty="0">
                <a:latin typeface="Consolas" panose="020B0609020204030204" pitchFamily="49" charset="0"/>
              </a:rPr>
              <a:t> </a:t>
            </a:r>
            <a:r>
              <a:rPr lang="en-US" sz="2000" dirty="0">
                <a:solidFill>
                  <a:srgbClr val="2B91AF"/>
                </a:solidFill>
                <a:latin typeface="Consolas" panose="020B0609020204030204" pitchFamily="49" charset="0"/>
              </a:rPr>
              <a:t>T</a:t>
            </a:r>
            <a:r>
              <a:rPr lang="en-US" sz="2000" dirty="0">
                <a:latin typeface="Consolas" panose="020B0609020204030204" pitchFamily="49" charset="0"/>
              </a:rPr>
              <a:t>&gt;</a:t>
            </a:r>
          </a:p>
          <a:p>
            <a:pPr marL="0" indent="0" defTabSz="360000">
              <a:lnSpc>
                <a:spcPct val="107000"/>
              </a:lnSpc>
              <a:buNone/>
            </a:pPr>
            <a:r>
              <a:rPr lang="en-US" sz="2000" dirty="0">
                <a:solidFill>
                  <a:srgbClr val="0000FF"/>
                </a:solidFill>
                <a:latin typeface="Consolas" panose="020B0609020204030204" pitchFamily="49" charset="0"/>
              </a:rPr>
              <a:t>struct</a:t>
            </a:r>
            <a:r>
              <a:rPr lang="en-US" sz="2000" dirty="0">
                <a:latin typeface="Consolas" panose="020B0609020204030204" pitchFamily="49" charset="0"/>
              </a:rPr>
              <a:t> </a:t>
            </a:r>
            <a:r>
              <a:rPr lang="en-US" sz="2000" dirty="0">
                <a:solidFill>
                  <a:srgbClr val="2B91AF"/>
                </a:solidFill>
                <a:latin typeface="Consolas" panose="020B0609020204030204" pitchFamily="49" charset="0"/>
              </a:rPr>
              <a:t>default_order</a:t>
            </a:r>
            <a:r>
              <a:rPr lang="en-US" sz="2000" dirty="0">
                <a:latin typeface="Consolas" panose="020B0609020204030204" pitchFamily="49" charset="0"/>
              </a:rPr>
              <a:t> </a:t>
            </a:r>
            <a:r>
              <a:rPr lang="en-US" sz="2000" dirty="0" smtClean="0">
                <a:latin typeface="Consolas" panose="020B0609020204030204" pitchFamily="49" charset="0"/>
              </a:rPr>
              <a:t>{ </a:t>
            </a:r>
            <a:r>
              <a:rPr lang="en-US" sz="2000" dirty="0">
                <a:solidFill>
                  <a:srgbClr val="0000FF"/>
                </a:solidFill>
                <a:latin typeface="Consolas" panose="020B0609020204030204" pitchFamily="49" charset="0"/>
              </a:rPr>
              <a:t>using</a:t>
            </a:r>
            <a:r>
              <a:rPr lang="en-US" sz="2000" dirty="0" smtClean="0">
                <a:latin typeface="Consolas" panose="020B0609020204030204" pitchFamily="49" charset="0"/>
              </a:rPr>
              <a:t> </a:t>
            </a:r>
            <a:r>
              <a:rPr lang="en-US" sz="2000" dirty="0">
                <a:latin typeface="Consolas" panose="020B0609020204030204" pitchFamily="49" charset="0"/>
              </a:rPr>
              <a:t>type = std::</a:t>
            </a:r>
            <a:r>
              <a:rPr lang="en-US" sz="2000" dirty="0">
                <a:solidFill>
                  <a:srgbClr val="2B91AF"/>
                </a:solidFill>
                <a:latin typeface="Consolas" panose="020B0609020204030204" pitchFamily="49" charset="0"/>
              </a:rPr>
              <a:t>less</a:t>
            </a:r>
            <a:r>
              <a:rPr lang="en-US" sz="2000" dirty="0">
                <a:latin typeface="Consolas" panose="020B0609020204030204" pitchFamily="49" charset="0"/>
              </a:rPr>
              <a:t>&lt;</a:t>
            </a:r>
            <a:r>
              <a:rPr lang="en-US" sz="2000" dirty="0">
                <a:solidFill>
                  <a:srgbClr val="2B91AF"/>
                </a:solidFill>
                <a:latin typeface="Consolas" panose="020B0609020204030204" pitchFamily="49" charset="0"/>
              </a:rPr>
              <a:t>T</a:t>
            </a:r>
            <a:r>
              <a:rPr lang="en-US" sz="2000" dirty="0" smtClean="0">
                <a:latin typeface="Consolas" panose="020B0609020204030204" pitchFamily="49" charset="0"/>
              </a:rPr>
              <a:t>&gt;; };</a:t>
            </a:r>
            <a:endParaRPr lang="en-US" sz="2000" dirty="0">
              <a:latin typeface="Consolas" panose="020B0609020204030204" pitchFamily="49" charset="0"/>
            </a:endParaRPr>
          </a:p>
          <a:p>
            <a:pPr marL="0" indent="0" defTabSz="360000">
              <a:lnSpc>
                <a:spcPct val="107000"/>
              </a:lnSpc>
              <a:buNone/>
            </a:pPr>
            <a:endParaRPr lang="en-US" sz="2000" dirty="0">
              <a:latin typeface="Consolas" panose="020B0609020204030204" pitchFamily="49" charset="0"/>
            </a:endParaRPr>
          </a:p>
          <a:p>
            <a:pPr marL="0" indent="0" defTabSz="360000">
              <a:lnSpc>
                <a:spcPct val="107000"/>
              </a:lnSpc>
              <a:buNone/>
            </a:pPr>
            <a:r>
              <a:rPr lang="en-US" sz="2000" dirty="0">
                <a:solidFill>
                  <a:srgbClr val="0000FF"/>
                </a:solidFill>
                <a:latin typeface="Consolas" panose="020B0609020204030204" pitchFamily="49" charset="0"/>
              </a:rPr>
              <a:t>template</a:t>
            </a:r>
            <a:r>
              <a:rPr lang="en-US" sz="2000" dirty="0">
                <a:latin typeface="Consolas" panose="020B0609020204030204" pitchFamily="49" charset="0"/>
              </a:rPr>
              <a:t> &lt;</a:t>
            </a:r>
            <a:r>
              <a:rPr lang="en-US" sz="2000" dirty="0">
                <a:solidFill>
                  <a:srgbClr val="0000FF"/>
                </a:solidFill>
                <a:latin typeface="Consolas" panose="020B0609020204030204" pitchFamily="49" charset="0"/>
              </a:rPr>
              <a:t>typename</a:t>
            </a:r>
            <a:r>
              <a:rPr lang="en-US" sz="2000" dirty="0">
                <a:latin typeface="Consolas" panose="020B0609020204030204" pitchFamily="49" charset="0"/>
              </a:rPr>
              <a:t> </a:t>
            </a:r>
            <a:r>
              <a:rPr lang="en-US" sz="2000" dirty="0">
                <a:solidFill>
                  <a:srgbClr val="2B91AF"/>
                </a:solidFill>
                <a:latin typeface="Consolas" panose="020B0609020204030204" pitchFamily="49" charset="0"/>
              </a:rPr>
              <a:t>T</a:t>
            </a:r>
            <a:r>
              <a:rPr lang="en-US" sz="2000" dirty="0" smtClean="0">
                <a:latin typeface="Consolas" panose="020B0609020204030204" pitchFamily="49" charset="0"/>
              </a:rPr>
              <a:t>&gt; </a:t>
            </a:r>
          </a:p>
          <a:p>
            <a:pPr marL="0" indent="0" defTabSz="360000">
              <a:lnSpc>
                <a:spcPct val="107000"/>
              </a:lnSpc>
              <a:buNone/>
            </a:pPr>
            <a:r>
              <a:rPr lang="en-US" sz="2000" dirty="0" smtClean="0">
                <a:solidFill>
                  <a:srgbClr val="0000FF"/>
                </a:solidFill>
                <a:latin typeface="Consolas" panose="020B0609020204030204" pitchFamily="49" charset="0"/>
              </a:rPr>
              <a:t>using</a:t>
            </a:r>
            <a:r>
              <a:rPr lang="en-US" sz="2000" dirty="0" smtClean="0">
                <a:latin typeface="Consolas" panose="020B0609020204030204" pitchFamily="49" charset="0"/>
              </a:rPr>
              <a:t> </a:t>
            </a:r>
            <a:r>
              <a:rPr lang="en-US" sz="2000" dirty="0">
                <a:solidFill>
                  <a:srgbClr val="2B91AF"/>
                </a:solidFill>
                <a:latin typeface="Consolas" panose="020B0609020204030204" pitchFamily="49" charset="0"/>
              </a:rPr>
              <a:t>default_order_t</a:t>
            </a:r>
            <a:r>
              <a:rPr lang="en-US" sz="2000" dirty="0">
                <a:latin typeface="Consolas" panose="020B0609020204030204" pitchFamily="49" charset="0"/>
              </a:rPr>
              <a:t> </a:t>
            </a:r>
            <a:r>
              <a:rPr lang="en-US" sz="2000" dirty="0" smtClean="0">
                <a:latin typeface="Consolas" panose="020B0609020204030204" pitchFamily="49" charset="0"/>
              </a:rPr>
              <a:t/>
            </a:r>
            <a:br>
              <a:rPr lang="en-US" sz="2000" dirty="0" smtClean="0">
                <a:latin typeface="Consolas" panose="020B0609020204030204" pitchFamily="49" charset="0"/>
              </a:rPr>
            </a:br>
            <a:r>
              <a:rPr lang="en-US" sz="2000" dirty="0" smtClean="0">
                <a:latin typeface="Consolas" panose="020B0609020204030204" pitchFamily="49" charset="0"/>
              </a:rPr>
              <a:t>						  = </a:t>
            </a:r>
            <a:r>
              <a:rPr lang="en-US" sz="2000" dirty="0">
                <a:solidFill>
                  <a:srgbClr val="0000FF"/>
                </a:solidFill>
                <a:latin typeface="Consolas" panose="020B0609020204030204" pitchFamily="49" charset="0"/>
              </a:rPr>
              <a:t>typename</a:t>
            </a:r>
            <a:r>
              <a:rPr lang="en-US" sz="2000" dirty="0">
                <a:latin typeface="Consolas" panose="020B0609020204030204" pitchFamily="49" charset="0"/>
              </a:rPr>
              <a:t> </a:t>
            </a:r>
            <a:r>
              <a:rPr lang="en-US" sz="2000" dirty="0">
                <a:solidFill>
                  <a:srgbClr val="2B91AF"/>
                </a:solidFill>
                <a:latin typeface="Consolas" panose="020B0609020204030204" pitchFamily="49" charset="0"/>
              </a:rPr>
              <a:t>default_order</a:t>
            </a:r>
            <a:r>
              <a:rPr lang="en-US" sz="2000" dirty="0">
                <a:latin typeface="Consolas" panose="020B0609020204030204" pitchFamily="49" charset="0"/>
              </a:rPr>
              <a:t>&lt;</a:t>
            </a:r>
            <a:r>
              <a:rPr lang="en-US" sz="2000" dirty="0">
                <a:solidFill>
                  <a:srgbClr val="2B91AF"/>
                </a:solidFill>
                <a:latin typeface="Consolas" panose="020B0609020204030204" pitchFamily="49" charset="0"/>
              </a:rPr>
              <a:t>T</a:t>
            </a:r>
            <a:r>
              <a:rPr lang="en-US" sz="2000" dirty="0">
                <a:latin typeface="Consolas" panose="020B0609020204030204" pitchFamily="49" charset="0"/>
              </a:rPr>
              <a:t>&gt;::type;</a:t>
            </a:r>
          </a:p>
          <a:p>
            <a:pPr marL="0" indent="0" defTabSz="360000">
              <a:lnSpc>
                <a:spcPct val="107000"/>
              </a:lnSpc>
              <a:buNone/>
            </a:pPr>
            <a:endParaRPr lang="en-US" sz="2000" dirty="0" smtClean="0">
              <a:solidFill>
                <a:srgbClr val="0000FF"/>
              </a:solidFill>
              <a:latin typeface="Consolas" panose="020B0609020204030204" pitchFamily="49" charset="0"/>
            </a:endParaRPr>
          </a:p>
          <a:p>
            <a:pPr marL="0" indent="0" defTabSz="360000">
              <a:lnSpc>
                <a:spcPct val="107000"/>
              </a:lnSpc>
              <a:buNone/>
            </a:pPr>
            <a:r>
              <a:rPr lang="en-US" sz="2000" dirty="0" smtClean="0">
                <a:solidFill>
                  <a:srgbClr val="0000FF"/>
                </a:solidFill>
                <a:latin typeface="Consolas" panose="020B0609020204030204" pitchFamily="49" charset="0"/>
              </a:rPr>
              <a:t>template </a:t>
            </a:r>
            <a:r>
              <a:rPr lang="en-US" sz="2000" dirty="0" smtClean="0">
                <a:latin typeface="Consolas" panose="020B0609020204030204" pitchFamily="49" charset="0"/>
                <a:cs typeface="Times New Roman" panose="02020603050405020304" pitchFamily="18" charset="0"/>
              </a:rPr>
              <a:t>&lt;</a:t>
            </a:r>
            <a:r>
              <a:rPr lang="en-US" sz="2000" dirty="0" smtClean="0">
                <a:solidFill>
                  <a:srgbClr val="0000FF"/>
                </a:solidFill>
                <a:latin typeface="Consolas" panose="020B0609020204030204" pitchFamily="49" charset="0"/>
              </a:rPr>
              <a:t>typename</a:t>
            </a:r>
            <a:r>
              <a:rPr lang="en-US" sz="2000" dirty="0" smtClean="0">
                <a:latin typeface="Consolas" panose="020B0609020204030204" pitchFamily="49" charset="0"/>
              </a:rPr>
              <a:t> </a:t>
            </a:r>
            <a:r>
              <a:rPr lang="en-US" sz="2000" dirty="0">
                <a:solidFill>
                  <a:srgbClr val="2B91AF"/>
                </a:solidFill>
                <a:latin typeface="Consolas" panose="020B0609020204030204" pitchFamily="49" charset="0"/>
              </a:rPr>
              <a:t>Key</a:t>
            </a:r>
            <a:r>
              <a:rPr lang="en-US" sz="2000" dirty="0">
                <a:latin typeface="Consolas" panose="020B0609020204030204" pitchFamily="49" charset="0"/>
                <a:cs typeface="Times New Roman" panose="02020603050405020304" pitchFamily="18" charset="0"/>
              </a:rPr>
              <a:t>, </a:t>
            </a:r>
            <a:r>
              <a:rPr lang="en-US" sz="2000" dirty="0">
                <a:solidFill>
                  <a:srgbClr val="0000FF"/>
                </a:solidFill>
                <a:latin typeface="Consolas" panose="020B0609020204030204" pitchFamily="49" charset="0"/>
              </a:rPr>
              <a:t>typename</a:t>
            </a:r>
            <a:r>
              <a:rPr lang="en-US" sz="2000" dirty="0">
                <a:latin typeface="Consolas" panose="020B0609020204030204" pitchFamily="49" charset="0"/>
              </a:rPr>
              <a:t> </a:t>
            </a:r>
            <a:r>
              <a:rPr lang="en-US" sz="2000" dirty="0">
                <a:solidFill>
                  <a:srgbClr val="2B91AF"/>
                </a:solidFill>
                <a:latin typeface="Consolas" panose="020B0609020204030204" pitchFamily="49" charset="0"/>
              </a:rPr>
              <a:t>Value</a:t>
            </a:r>
            <a:r>
              <a:rPr lang="en-US" sz="2000" dirty="0">
                <a:latin typeface="Consolas" panose="020B0609020204030204" pitchFamily="49" charset="0"/>
                <a:cs typeface="Times New Roman" panose="02020603050405020304" pitchFamily="18" charset="0"/>
              </a:rPr>
              <a:t>, </a:t>
            </a:r>
            <a:r>
              <a:rPr lang="en-US" sz="2000" dirty="0" smtClean="0">
                <a:latin typeface="Consolas" panose="020B0609020204030204" pitchFamily="49" charset="0"/>
                <a:cs typeface="Times New Roman" panose="02020603050405020304" pitchFamily="18" charset="0"/>
              </a:rPr>
              <a:t/>
            </a:r>
            <a:br>
              <a:rPr lang="en-US" sz="2000" dirty="0" smtClean="0">
                <a:latin typeface="Consolas" panose="020B0609020204030204" pitchFamily="49" charset="0"/>
                <a:cs typeface="Times New Roman" panose="02020603050405020304" pitchFamily="18" charset="0"/>
              </a:rPr>
            </a:br>
            <a:r>
              <a:rPr lang="en-US" sz="2000" dirty="0" smtClean="0">
                <a:latin typeface="Consolas" panose="020B0609020204030204" pitchFamily="49" charset="0"/>
                <a:cs typeface="Times New Roman" panose="02020603050405020304" pitchFamily="18" charset="0"/>
              </a:rPr>
              <a:t>          </a:t>
            </a:r>
            <a:r>
              <a:rPr lang="en-US" sz="2000" dirty="0">
                <a:solidFill>
                  <a:srgbClr val="0000FF"/>
                </a:solidFill>
                <a:latin typeface="Consolas" panose="020B0609020204030204" pitchFamily="49" charset="0"/>
              </a:rPr>
              <a:t>typename </a:t>
            </a:r>
            <a:r>
              <a:rPr lang="en-US" sz="2000" dirty="0">
                <a:solidFill>
                  <a:srgbClr val="2B91AF"/>
                </a:solidFill>
                <a:latin typeface="Consolas" panose="020B0609020204030204" pitchFamily="49" charset="0"/>
              </a:rPr>
              <a:t>Compare</a:t>
            </a:r>
            <a:r>
              <a:rPr lang="en-US" sz="2000" dirty="0" smtClean="0">
                <a:latin typeface="Consolas" panose="020B0609020204030204" pitchFamily="49" charset="0"/>
                <a:cs typeface="Times New Roman" panose="02020603050405020304" pitchFamily="18" charset="0"/>
              </a:rPr>
              <a:t> = </a:t>
            </a:r>
            <a:r>
              <a:rPr lang="en-US" sz="2000" dirty="0">
                <a:solidFill>
                  <a:srgbClr val="2B91AF"/>
                </a:solidFill>
                <a:effectLst>
                  <a:glow rad="254000">
                    <a:srgbClr val="FFFF00">
                      <a:alpha val="40000"/>
                    </a:srgbClr>
                  </a:glow>
                </a:effectLst>
                <a:latin typeface="Consolas" panose="020B0609020204030204" pitchFamily="49" charset="0"/>
              </a:rPr>
              <a:t>default_order_t</a:t>
            </a:r>
            <a:r>
              <a:rPr lang="en-US" sz="2000" dirty="0" smtClean="0">
                <a:latin typeface="Consolas" panose="020B0609020204030204" pitchFamily="49" charset="0"/>
                <a:cs typeface="Times New Roman" panose="02020603050405020304" pitchFamily="18" charset="0"/>
              </a:rPr>
              <a:t>, ...</a:t>
            </a:r>
            <a:endParaRPr lang="en-US" sz="2000" dirty="0">
              <a:latin typeface="Consolas" panose="020B0609020204030204" pitchFamily="49" charset="0"/>
              <a:cs typeface="Times New Roman" panose="02020603050405020304" pitchFamily="18" charset="0"/>
            </a:endParaRPr>
          </a:p>
          <a:p>
            <a:pPr marL="0" indent="0" defTabSz="360000">
              <a:lnSpc>
                <a:spcPct val="107000"/>
              </a:lnSpc>
              <a:buNone/>
            </a:pPr>
            <a:r>
              <a:rPr lang="en-US" sz="2000" dirty="0">
                <a:solidFill>
                  <a:srgbClr val="0000FF"/>
                </a:solidFill>
                <a:latin typeface="Consolas" panose="020B0609020204030204" pitchFamily="49" charset="0"/>
              </a:rPr>
              <a:t>class</a:t>
            </a:r>
            <a:r>
              <a:rPr lang="en-US" sz="2000" dirty="0" smtClean="0">
                <a:latin typeface="Consolas" panose="020B0609020204030204" pitchFamily="49" charset="0"/>
                <a:cs typeface="Times New Roman" panose="02020603050405020304" pitchFamily="18" charset="0"/>
              </a:rPr>
              <a:t> </a:t>
            </a:r>
            <a:r>
              <a:rPr lang="en-US" sz="2000" dirty="0">
                <a:solidFill>
                  <a:srgbClr val="2B91AF"/>
                </a:solidFill>
                <a:latin typeface="Consolas" panose="020B0609020204030204" pitchFamily="49" charset="0"/>
              </a:rPr>
              <a:t>map</a:t>
            </a:r>
            <a:r>
              <a:rPr lang="en-US" sz="2000" dirty="0" smtClean="0">
                <a:latin typeface="Consolas" panose="020B0609020204030204" pitchFamily="49" charset="0"/>
                <a:cs typeface="Times New Roman" panose="02020603050405020304" pitchFamily="18" charset="0"/>
              </a:rPr>
              <a:t>;</a:t>
            </a:r>
          </a:p>
          <a:p>
            <a:pPr marL="0" indent="0" defTabSz="360000">
              <a:lnSpc>
                <a:spcPct val="107000"/>
              </a:lnSpc>
              <a:buNone/>
            </a:pPr>
            <a:r>
              <a:rPr lang="en-GB" sz="2000" dirty="0" smtClean="0">
                <a:solidFill>
                  <a:srgbClr val="008000"/>
                </a:solidFill>
                <a:latin typeface="Consolas" panose="020B0609020204030204" pitchFamily="49" charset="0"/>
              </a:rPr>
              <a:t>// ... same for all ordered associative containers</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Font typeface="Georgia"/>
              <a:buNone/>
            </a:pPr>
            <a:endParaRPr lang="en-GB" sz="2000" dirty="0" smtClean="0">
              <a:latin typeface="Consolas" panose="020B0609020204030204" pitchFamily="49" charset="0"/>
            </a:endParaRPr>
          </a:p>
        </p:txBody>
      </p:sp>
    </p:spTree>
    <p:extLst>
      <p:ext uri="{BB962C8B-B14F-4D97-AF65-F5344CB8AC3E}">
        <p14:creationId xmlns:p14="http://schemas.microsoft.com/office/powerpoint/2010/main" val="13640135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Containers: Miscellaneous</a:t>
            </a:r>
          </a:p>
        </p:txBody>
      </p:sp>
      <p:sp>
        <p:nvSpPr>
          <p:cNvPr id="3" name="Content Placeholder 2"/>
          <p:cNvSpPr>
            <a:spLocks noGrp="1"/>
          </p:cNvSpPr>
          <p:nvPr>
            <p:ph idx="1"/>
          </p:nvPr>
        </p:nvSpPr>
        <p:spPr/>
        <p:txBody>
          <a:bodyPr>
            <a:normAutofit/>
          </a:bodyPr>
          <a:lstStyle/>
          <a:p>
            <a:pPr>
              <a:spcAft>
                <a:spcPts val="1200"/>
              </a:spcAft>
              <a:buSzPct val="110000"/>
            </a:pPr>
            <a:r>
              <a:rPr lang="en-US" sz="2600" dirty="0">
                <a:latin typeface="Consolas" panose="020B0609020204030204" pitchFamily="49" charset="0"/>
              </a:rPr>
              <a:t>default_order</a:t>
            </a:r>
            <a:r>
              <a:rPr lang="en-US" dirty="0"/>
              <a:t> for </a:t>
            </a:r>
            <a:r>
              <a:rPr lang="en-US" sz="2600" dirty="0">
                <a:latin typeface="Consolas" panose="020B0609020204030204" pitchFamily="49" charset="0"/>
              </a:rPr>
              <a:t>map</a:t>
            </a:r>
            <a:r>
              <a:rPr lang="en-US" dirty="0"/>
              <a:t>, </a:t>
            </a:r>
            <a:r>
              <a:rPr lang="en-US" sz="2600" dirty="0">
                <a:latin typeface="Consolas" panose="020B0609020204030204" pitchFamily="49" charset="0"/>
              </a:rPr>
              <a:t>multimap</a:t>
            </a:r>
            <a:r>
              <a:rPr lang="en-US" dirty="0"/>
              <a:t>, </a:t>
            </a:r>
            <a:r>
              <a:rPr lang="en-US" sz="2600" dirty="0">
                <a:latin typeface="Consolas" panose="020B0609020204030204" pitchFamily="49" charset="0"/>
              </a:rPr>
              <a:t>set</a:t>
            </a:r>
            <a:r>
              <a:rPr lang="en-US" dirty="0"/>
              <a:t>, </a:t>
            </a:r>
            <a:r>
              <a:rPr lang="en-US" sz="2600" dirty="0">
                <a:latin typeface="Consolas" panose="020B0609020204030204" pitchFamily="49" charset="0"/>
              </a:rPr>
              <a:t>multiset</a:t>
            </a:r>
          </a:p>
          <a:p>
            <a:pPr>
              <a:spcAft>
                <a:spcPts val="1200"/>
              </a:spcAft>
              <a:buSzPct val="110000"/>
            </a:pPr>
            <a:r>
              <a:rPr lang="nl-BE" sz="2600" dirty="0" smtClean="0">
                <a:latin typeface="Consolas" panose="020B0609020204030204" pitchFamily="49" charset="0"/>
              </a:rPr>
              <a:t>std</a:t>
            </a:r>
            <a:r>
              <a:rPr lang="nl-BE" sz="2600" dirty="0">
                <a:latin typeface="Consolas" panose="020B0609020204030204" pitchFamily="49" charset="0"/>
              </a:rPr>
              <a:t>::vector</a:t>
            </a:r>
            <a:r>
              <a:rPr lang="nl-BE" dirty="0" smtClean="0"/>
              <a:t>, </a:t>
            </a:r>
            <a:r>
              <a:rPr lang="nl-BE" sz="2600" dirty="0">
                <a:latin typeface="Consolas" panose="020B0609020204030204" pitchFamily="49" charset="0"/>
              </a:rPr>
              <a:t>list</a:t>
            </a:r>
            <a:r>
              <a:rPr lang="nl-BE" dirty="0" smtClean="0"/>
              <a:t>, and </a:t>
            </a:r>
            <a:r>
              <a:rPr lang="nl-BE" sz="2600" dirty="0">
                <a:latin typeface="Consolas" panose="020B0609020204030204" pitchFamily="49" charset="0"/>
              </a:rPr>
              <a:t>forward_list</a:t>
            </a:r>
            <a:r>
              <a:rPr lang="nl-BE" dirty="0" smtClean="0"/>
              <a:t> usable in recursive data structures</a:t>
            </a:r>
            <a:endParaRPr lang="nl-BE" dirty="0"/>
          </a:p>
        </p:txBody>
      </p:sp>
      <p:sp>
        <p:nvSpPr>
          <p:cNvPr id="4" name="Content Placeholder 2"/>
          <p:cNvSpPr txBox="1">
            <a:spLocks/>
          </p:cNvSpPr>
          <p:nvPr/>
        </p:nvSpPr>
        <p:spPr>
          <a:xfrm>
            <a:off x="935596" y="3429000"/>
            <a:ext cx="7272808" cy="1785768"/>
          </a:xfrm>
          <a:prstGeom prst="rect">
            <a:avLst/>
          </a:prstGeom>
          <a:ln w="38100">
            <a:solidFill>
              <a:srgbClr val="7FCEEC"/>
            </a:solidFill>
          </a:ln>
        </p:spPr>
        <p:style>
          <a:lnRef idx="0">
            <a:scrgbClr r="0" g="0" b="0"/>
          </a:lnRef>
          <a:fillRef idx="1003">
            <a:schemeClr val="lt1"/>
          </a:fillRef>
          <a:effectRef idx="0">
            <a:scrgbClr r="0" g="0" b="0"/>
          </a:effectRef>
          <a:fontRef idx="major"/>
        </p:style>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j-ea"/>
                <a:cs typeface="+mj-cs"/>
              </a:defRPr>
            </a:lvl1pPr>
            <a:lvl2pPr marL="658368" indent="-246888" algn="l" rtl="0" eaLnBrk="1" latinLnBrk="0" hangingPunct="1">
              <a:spcBef>
                <a:spcPts val="300"/>
              </a:spcBef>
              <a:buClr>
                <a:schemeClr val="accent6">
                  <a:lumMod val="75000"/>
                </a:schemeClr>
              </a:buClr>
              <a:buFont typeface="Georgia"/>
              <a:buChar char="▫"/>
              <a:defRPr kumimoji="0" sz="2600" kern="1200">
                <a:solidFill>
                  <a:schemeClr val="accent6">
                    <a:lumMod val="75000"/>
                  </a:schemeClr>
                </a:solidFill>
                <a:latin typeface="+mj-lt"/>
                <a:ea typeface="+mj-ea"/>
                <a:cs typeface="+mj-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j-ea"/>
                <a:cs typeface="+mj-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j-ea"/>
                <a:cs typeface="+mj-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j-ea"/>
                <a:cs typeface="+mj-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j-lt"/>
                <a:ea typeface="+mj-ea"/>
                <a:cs typeface="+mj-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j-lt"/>
                <a:ea typeface="+mj-ea"/>
                <a:cs typeface="+mj-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j-lt"/>
                <a:ea typeface="+mj-ea"/>
                <a:cs typeface="+mj-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j-lt"/>
                <a:ea typeface="+mj-ea"/>
                <a:cs typeface="+mj-cs"/>
              </a:defRPr>
            </a:lvl9pPr>
          </a:lstStyle>
          <a:p>
            <a:pPr marL="0" indent="0" defTabSz="360000">
              <a:lnSpc>
                <a:spcPct val="107000"/>
              </a:lnSpc>
              <a:buNone/>
            </a:pPr>
            <a:r>
              <a:rPr lang="en-US" sz="2000" dirty="0" smtClean="0">
                <a:solidFill>
                  <a:srgbClr val="0000FF"/>
                </a:solidFill>
                <a:latin typeface="Consolas" panose="020B0609020204030204" pitchFamily="49" charset="0"/>
              </a:rPr>
              <a:t>struct</a:t>
            </a:r>
            <a:r>
              <a:rPr lang="en-US" sz="2000" dirty="0" smtClean="0">
                <a:latin typeface="Consolas" panose="020B0609020204030204" pitchFamily="49" charset="0"/>
                <a:cs typeface="Times New Roman" panose="02020603050405020304" pitchFamily="18" charset="0"/>
              </a:rPr>
              <a:t> </a:t>
            </a:r>
            <a:r>
              <a:rPr lang="en-US" sz="2000" dirty="0" smtClean="0">
                <a:solidFill>
                  <a:srgbClr val="2B91AF"/>
                </a:solidFill>
                <a:latin typeface="Consolas" panose="020B0609020204030204" pitchFamily="49" charset="0"/>
              </a:rPr>
              <a:t>Entry </a:t>
            </a:r>
            <a:r>
              <a:rPr lang="en-US" sz="2000" dirty="0" smtClean="0">
                <a:latin typeface="Consolas" panose="020B0609020204030204" pitchFamily="49" charset="0"/>
                <a:cs typeface="Times New Roman" panose="02020603050405020304" pitchFamily="18" charset="0"/>
              </a:rPr>
              <a:t>{</a:t>
            </a:r>
            <a:endParaRPr lang="en-US" sz="2000" dirty="0">
              <a:latin typeface="Consolas" panose="020B0609020204030204" pitchFamily="49" charset="0"/>
              <a:cs typeface="Times New Roman" panose="02020603050405020304" pitchFamily="18" charset="0"/>
            </a:endParaRPr>
          </a:p>
          <a:p>
            <a:pPr marL="0" indent="0" defTabSz="360000">
              <a:lnSpc>
                <a:spcPct val="107000"/>
              </a:lnSpc>
              <a:buNone/>
            </a:pPr>
            <a:r>
              <a:rPr lang="en-US" sz="2000" dirty="0">
                <a:latin typeface="Consolas" panose="020B0609020204030204" pitchFamily="49" charset="0"/>
                <a:cs typeface="Times New Roman" panose="02020603050405020304" pitchFamily="18" charset="0"/>
              </a:rPr>
              <a:t>    std::</a:t>
            </a:r>
            <a:r>
              <a:rPr lang="en-US" sz="2000" dirty="0">
                <a:solidFill>
                  <a:srgbClr val="2B91AF"/>
                </a:solidFill>
                <a:latin typeface="Consolas" panose="020B0609020204030204" pitchFamily="49" charset="0"/>
              </a:rPr>
              <a:t>list</a:t>
            </a:r>
            <a:r>
              <a:rPr lang="en-US" sz="2000" dirty="0">
                <a:latin typeface="Consolas" panose="020B0609020204030204" pitchFamily="49" charset="0"/>
                <a:cs typeface="Times New Roman" panose="02020603050405020304" pitchFamily="18" charset="0"/>
              </a:rPr>
              <a:t>&lt;</a:t>
            </a:r>
            <a:r>
              <a:rPr lang="en-US" sz="2000" dirty="0">
                <a:solidFill>
                  <a:srgbClr val="2B91AF"/>
                </a:solidFill>
                <a:latin typeface="Consolas" panose="020B0609020204030204" pitchFamily="49" charset="0"/>
              </a:rPr>
              <a:t>Entry</a:t>
            </a:r>
            <a:r>
              <a:rPr lang="en-US" sz="2000" dirty="0">
                <a:latin typeface="Consolas" panose="020B0609020204030204" pitchFamily="49" charset="0"/>
                <a:cs typeface="Times New Roman" panose="02020603050405020304" pitchFamily="18" charset="0"/>
              </a:rPr>
              <a:t>&gt; messages;</a:t>
            </a:r>
          </a:p>
          <a:p>
            <a:pPr marL="0" indent="0" defTabSz="360000">
              <a:lnSpc>
                <a:spcPct val="107000"/>
              </a:lnSpc>
              <a:buNone/>
            </a:pPr>
            <a:r>
              <a:rPr lang="en-US" sz="2000" dirty="0">
                <a:latin typeface="Consolas" panose="020B0609020204030204" pitchFamily="49" charset="0"/>
                <a:cs typeface="Times New Roman" panose="02020603050405020304" pitchFamily="18" charset="0"/>
              </a:rPr>
              <a:t>    </a:t>
            </a:r>
            <a:r>
              <a:rPr lang="en-GB" sz="2000" dirty="0" smtClean="0">
                <a:solidFill>
                  <a:srgbClr val="008000"/>
                </a:solidFill>
                <a:latin typeface="Consolas" panose="020B0609020204030204" pitchFamily="49" charset="0"/>
              </a:rPr>
              <a:t>// ...</a:t>
            </a:r>
            <a:endParaRPr lang="en-US" sz="2000" dirty="0">
              <a:latin typeface="Consolas" panose="020B0609020204030204" pitchFamily="49" charset="0"/>
              <a:cs typeface="Times New Roman" panose="02020603050405020304" pitchFamily="18" charset="0"/>
            </a:endParaRPr>
          </a:p>
          <a:p>
            <a:pPr marL="0" indent="0" defTabSz="360000">
              <a:lnSpc>
                <a:spcPct val="107000"/>
              </a:lnSpc>
              <a:buNone/>
            </a:pPr>
            <a:r>
              <a:rPr lang="en-US" sz="2000" dirty="0">
                <a:latin typeface="Consolas" panose="020B0609020204030204" pitchFamily="49" charset="0"/>
                <a:cs typeface="Times New Roman" panose="02020603050405020304" pitchFamily="18" charset="0"/>
              </a:rPr>
              <a:t>};</a:t>
            </a:r>
            <a:endParaRPr lang="nl-BE" sz="2000" dirty="0">
              <a:latin typeface="Consolas" panose="020B0609020204030204" pitchFamily="49" charset="0"/>
              <a:cs typeface="Times New Roman" panose="02020603050405020304" pitchFamily="18" charset="0"/>
            </a:endParaRPr>
          </a:p>
          <a:p>
            <a:pPr marL="0" indent="0" defTabSz="360000">
              <a:lnSpc>
                <a:spcPct val="107000"/>
              </a:lnSpc>
              <a:buFont typeface="Georgia"/>
              <a:buNone/>
            </a:pPr>
            <a:endParaRPr lang="en-GB" sz="2000" dirty="0" smtClean="0">
              <a:latin typeface="Consolas" panose="020B0609020204030204" pitchFamily="49" charset="0"/>
            </a:endParaRPr>
          </a:p>
        </p:txBody>
      </p:sp>
    </p:spTree>
    <p:extLst>
      <p:ext uri="{BB962C8B-B14F-4D97-AF65-F5344CB8AC3E}">
        <p14:creationId xmlns:p14="http://schemas.microsoft.com/office/powerpoint/2010/main" val="26692819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Containers: Miscellaneous</a:t>
            </a:r>
          </a:p>
        </p:txBody>
      </p:sp>
      <p:sp>
        <p:nvSpPr>
          <p:cNvPr id="3" name="Content Placeholder 2"/>
          <p:cNvSpPr>
            <a:spLocks noGrp="1"/>
          </p:cNvSpPr>
          <p:nvPr>
            <p:ph idx="1"/>
          </p:nvPr>
        </p:nvSpPr>
        <p:spPr/>
        <p:txBody>
          <a:bodyPr>
            <a:normAutofit/>
          </a:bodyPr>
          <a:lstStyle/>
          <a:p>
            <a:pPr>
              <a:spcAft>
                <a:spcPts val="1200"/>
              </a:spcAft>
              <a:buSzPct val="110000"/>
            </a:pPr>
            <a:r>
              <a:rPr lang="en-US" sz="2600" dirty="0">
                <a:latin typeface="Consolas" panose="020B0609020204030204" pitchFamily="49" charset="0"/>
              </a:rPr>
              <a:t>default_order</a:t>
            </a:r>
            <a:r>
              <a:rPr lang="en-US" dirty="0"/>
              <a:t> for </a:t>
            </a:r>
            <a:r>
              <a:rPr lang="en-US" sz="2600" dirty="0">
                <a:latin typeface="Consolas" panose="020B0609020204030204" pitchFamily="49" charset="0"/>
              </a:rPr>
              <a:t>map</a:t>
            </a:r>
            <a:r>
              <a:rPr lang="en-US" dirty="0"/>
              <a:t>, </a:t>
            </a:r>
            <a:r>
              <a:rPr lang="en-US" sz="2600" dirty="0">
                <a:latin typeface="Consolas" panose="020B0609020204030204" pitchFamily="49" charset="0"/>
              </a:rPr>
              <a:t>multimap</a:t>
            </a:r>
            <a:r>
              <a:rPr lang="en-US" dirty="0"/>
              <a:t>, </a:t>
            </a:r>
            <a:r>
              <a:rPr lang="en-US" sz="2600" dirty="0">
                <a:latin typeface="Consolas" panose="020B0609020204030204" pitchFamily="49" charset="0"/>
              </a:rPr>
              <a:t>set</a:t>
            </a:r>
            <a:r>
              <a:rPr lang="en-US" dirty="0"/>
              <a:t>, </a:t>
            </a:r>
            <a:r>
              <a:rPr lang="en-US" sz="2600" dirty="0">
                <a:latin typeface="Consolas" panose="020B0609020204030204" pitchFamily="49" charset="0"/>
              </a:rPr>
              <a:t>multiset</a:t>
            </a:r>
          </a:p>
          <a:p>
            <a:pPr>
              <a:spcAft>
                <a:spcPts val="1200"/>
              </a:spcAft>
              <a:buSzPct val="110000"/>
            </a:pPr>
            <a:r>
              <a:rPr lang="nl-BE" sz="2600" dirty="0">
                <a:latin typeface="Consolas" panose="020B0609020204030204" pitchFamily="49" charset="0"/>
              </a:rPr>
              <a:t>std::vector</a:t>
            </a:r>
            <a:r>
              <a:rPr lang="nl-BE" dirty="0"/>
              <a:t>, </a:t>
            </a:r>
            <a:r>
              <a:rPr lang="nl-BE" sz="2600" dirty="0">
                <a:latin typeface="Consolas" panose="020B0609020204030204" pitchFamily="49" charset="0"/>
              </a:rPr>
              <a:t>list</a:t>
            </a:r>
            <a:r>
              <a:rPr lang="nl-BE" dirty="0"/>
              <a:t>, and </a:t>
            </a:r>
            <a:r>
              <a:rPr lang="nl-BE" sz="2600" dirty="0">
                <a:latin typeface="Consolas" panose="020B0609020204030204" pitchFamily="49" charset="0"/>
              </a:rPr>
              <a:t>forward_list</a:t>
            </a:r>
            <a:r>
              <a:rPr lang="nl-BE" dirty="0"/>
              <a:t> usable in recursive data structures</a:t>
            </a:r>
          </a:p>
          <a:p>
            <a:pPr>
              <a:spcAft>
                <a:spcPts val="1200"/>
              </a:spcAft>
            </a:pPr>
            <a:r>
              <a:rPr lang="en-US" dirty="0" smtClean="0"/>
              <a:t>Non-member </a:t>
            </a:r>
            <a:r>
              <a:rPr lang="en-US" sz="2600" dirty="0">
                <a:latin typeface="Consolas" panose="020B0609020204030204" pitchFamily="49" charset="0"/>
              </a:rPr>
              <a:t>std::</a:t>
            </a:r>
            <a:r>
              <a:rPr lang="en-US" sz="2600" dirty="0" smtClean="0">
                <a:latin typeface="Consolas" panose="020B0609020204030204" pitchFamily="49" charset="0"/>
              </a:rPr>
              <a:t>size()</a:t>
            </a:r>
            <a:r>
              <a:rPr lang="en-US" dirty="0" smtClean="0"/>
              <a:t>, </a:t>
            </a:r>
            <a:r>
              <a:rPr lang="en-US" sz="2600" dirty="0" smtClean="0">
                <a:latin typeface="Consolas" panose="020B0609020204030204" pitchFamily="49" charset="0"/>
              </a:rPr>
              <a:t>empty()</a:t>
            </a:r>
            <a:r>
              <a:rPr lang="en-US" dirty="0" smtClean="0"/>
              <a:t>, and</a:t>
            </a:r>
            <a:r>
              <a:rPr lang="en-US" dirty="0"/>
              <a:t> </a:t>
            </a:r>
            <a:r>
              <a:rPr lang="en-US" sz="2600" dirty="0" smtClean="0">
                <a:latin typeface="Consolas" panose="020B0609020204030204" pitchFamily="49" charset="0"/>
              </a:rPr>
              <a:t>data()</a:t>
            </a:r>
          </a:p>
          <a:p>
            <a:pPr>
              <a:spcAft>
                <a:spcPts val="1200"/>
              </a:spcAft>
              <a:buSzPct val="110000"/>
            </a:pPr>
            <a:r>
              <a:rPr lang="nl-BE" sz="2600" dirty="0" smtClean="0">
                <a:latin typeface="Consolas" panose="020B0609020204030204" pitchFamily="49" charset="0"/>
              </a:rPr>
              <a:t>emplace_front()</a:t>
            </a:r>
            <a:r>
              <a:rPr lang="nl-BE" dirty="0" smtClean="0"/>
              <a:t> / </a:t>
            </a:r>
            <a:r>
              <a:rPr lang="nl-BE" sz="2600" dirty="0" smtClean="0">
                <a:latin typeface="Consolas" panose="020B0609020204030204" pitchFamily="49" charset="0"/>
              </a:rPr>
              <a:t>emplace_back()</a:t>
            </a:r>
            <a:r>
              <a:rPr lang="nl-BE" sz="2400" dirty="0"/>
              <a:t> </a:t>
            </a:r>
            <a:r>
              <a:rPr lang="nl-BE" dirty="0" smtClean="0"/>
              <a:t>return reference to inserted object</a:t>
            </a:r>
            <a:endParaRPr lang="nl-BE" dirty="0" smtClean="0">
              <a:latin typeface="Consolas" panose="020B0609020204030204" pitchFamily="49" charset="0"/>
            </a:endParaRPr>
          </a:p>
        </p:txBody>
      </p:sp>
    </p:spTree>
    <p:extLst>
      <p:ext uri="{BB962C8B-B14F-4D97-AF65-F5344CB8AC3E}">
        <p14:creationId xmlns:p14="http://schemas.microsoft.com/office/powerpoint/2010/main" val="39297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C++17 Core Language Features</a:t>
            </a:r>
            <a:endParaRPr lang="nl-BE" dirty="0"/>
          </a:p>
        </p:txBody>
      </p:sp>
      <p:sp>
        <p:nvSpPr>
          <p:cNvPr id="4" name="Content Placeholder 3"/>
          <p:cNvSpPr>
            <a:spLocks noGrp="1"/>
          </p:cNvSpPr>
          <p:nvPr>
            <p:ph idx="1"/>
          </p:nvPr>
        </p:nvSpPr>
        <p:spPr>
          <a:xfrm>
            <a:off x="457200" y="1700808"/>
            <a:ext cx="8363272" cy="4873728"/>
          </a:xfrm>
        </p:spPr>
        <p:txBody>
          <a:bodyPr>
            <a:noAutofit/>
          </a:bodyPr>
          <a:lstStyle/>
          <a:p>
            <a:pPr>
              <a:spcAft>
                <a:spcPts val="600"/>
              </a:spcAft>
            </a:pPr>
            <a:r>
              <a:rPr lang="nl-BE" dirty="0" smtClean="0"/>
              <a:t>Nested namespaces</a:t>
            </a:r>
            <a:br>
              <a:rPr lang="nl-BE" dirty="0" smtClean="0"/>
            </a:br>
            <a:r>
              <a:rPr lang="nl-BE" dirty="0" smtClean="0"/>
              <a:t>	</a:t>
            </a:r>
            <a:r>
              <a:rPr lang="nl-BE" sz="2400" dirty="0" smtClean="0"/>
              <a:t>e.g. </a:t>
            </a:r>
            <a:r>
              <a:rPr lang="nl-BE" sz="24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namespace</a:t>
            </a:r>
            <a:r>
              <a:rPr lang="nl-BE" sz="2400" dirty="0" smtClean="0"/>
              <a:t> </a:t>
            </a:r>
            <a:r>
              <a:rPr lang="nl-BE" sz="2400" dirty="0" smtClean="0">
                <a:latin typeface="Consolas" panose="020B0609020204030204" pitchFamily="49" charset="0"/>
                <a:ea typeface="Calibri" panose="020F0502020204030204" pitchFamily="34" charset="0"/>
                <a:cs typeface="Consolas" panose="020B0609020204030204" pitchFamily="49" charset="0"/>
              </a:rPr>
              <a:t>nikon::metrology::clouds {</a:t>
            </a:r>
            <a:r>
              <a:rPr lang="nl-BE" sz="2400" dirty="0" smtClean="0">
                <a:ea typeface="Calibri" panose="020F0502020204030204" pitchFamily="34" charset="0"/>
                <a:cs typeface="Consolas" panose="020B0609020204030204" pitchFamily="49" charset="0"/>
              </a:rPr>
              <a:t>...</a:t>
            </a:r>
            <a:r>
              <a:rPr lang="nl-BE" sz="2400" dirty="0" smtClean="0">
                <a:latin typeface="Consolas" panose="020B0609020204030204" pitchFamily="49" charset="0"/>
                <a:ea typeface="Calibri" panose="020F0502020204030204" pitchFamily="34" charset="0"/>
                <a:cs typeface="Consolas" panose="020B0609020204030204" pitchFamily="49" charset="0"/>
              </a:rPr>
              <a:t>}</a:t>
            </a:r>
            <a:endParaRPr lang="nl-BE" sz="2400" dirty="0" smtClean="0"/>
          </a:p>
          <a:p>
            <a:pPr>
              <a:spcAft>
                <a:spcPts val="600"/>
              </a:spcAft>
              <a:buSzPct val="110000"/>
            </a:pPr>
            <a:r>
              <a:rPr lang="nl-BE" sz="2500" dirty="0">
                <a:solidFill>
                  <a:srgbClr val="0000FF"/>
                </a:solidFill>
                <a:latin typeface="Consolas" panose="020B0609020204030204" pitchFamily="49" charset="0"/>
                <a:ea typeface="Calibri" panose="020F0502020204030204" pitchFamily="34" charset="0"/>
                <a:cs typeface="Consolas" panose="020B0609020204030204" pitchFamily="49" charset="0"/>
              </a:rPr>
              <a:t>static_assert</a:t>
            </a:r>
            <a:r>
              <a:rPr lang="nl-BE" sz="2500" dirty="0" smtClean="0"/>
              <a:t>(</a:t>
            </a:r>
            <a:r>
              <a:rPr lang="nl-BE" sz="2500" i="1" dirty="0">
                <a:latin typeface="Consolas" panose="020B0609020204030204" pitchFamily="49" charset="0"/>
              </a:rPr>
              <a:t>expr</a:t>
            </a:r>
            <a:r>
              <a:rPr lang="nl-BE" sz="2500" dirty="0" smtClean="0"/>
              <a:t>)</a:t>
            </a:r>
          </a:p>
          <a:p>
            <a:pPr>
              <a:spcAft>
                <a:spcPts val="600"/>
              </a:spcAft>
              <a:buSzPct val="100000"/>
            </a:pPr>
            <a:r>
              <a:rPr lang="nl-BE" dirty="0" smtClean="0"/>
              <a:t>Structured bindings</a:t>
            </a:r>
            <a:r>
              <a:rPr lang="nl-BE" dirty="0"/>
              <a:t/>
            </a:r>
            <a:br>
              <a:rPr lang="nl-BE" dirty="0"/>
            </a:br>
            <a:r>
              <a:rPr lang="nl-BE" dirty="0" smtClean="0"/>
              <a:t>	</a:t>
            </a:r>
            <a:r>
              <a:rPr lang="nl-BE" sz="2400" dirty="0" smtClean="0"/>
              <a:t>e.g. </a:t>
            </a:r>
            <a:r>
              <a:rPr lang="en-GB" sz="2400" dirty="0" smtClean="0">
                <a:solidFill>
                  <a:srgbClr val="0000FF"/>
                </a:solidFill>
                <a:latin typeface="Consolas" panose="020B0609020204030204" pitchFamily="49" charset="0"/>
                <a:ea typeface="Calibri" panose="020F0502020204030204" pitchFamily="34" charset="0"/>
                <a:cs typeface="Times New Roman" panose="02020603050405020304" pitchFamily="18" charset="0"/>
              </a:rPr>
              <a:t>for</a:t>
            </a:r>
            <a:r>
              <a:rPr lang="en-GB" sz="2400" dirty="0" smtClean="0">
                <a:solidFill>
                  <a:prstClr val="black"/>
                </a:solidFill>
              </a:rPr>
              <a:t> </a:t>
            </a:r>
            <a:r>
              <a:rPr lang="en-GB" sz="2400" dirty="0">
                <a:solidFill>
                  <a:prstClr val="black"/>
                </a:solidFill>
                <a:latin typeface="Consolas" panose="020B0609020204030204" pitchFamily="49" charset="0"/>
              </a:rPr>
              <a:t>(</a:t>
            </a:r>
            <a:r>
              <a:rPr lang="en-GB" sz="24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const</a:t>
            </a:r>
            <a:r>
              <a:rPr lang="en-GB" sz="2400" dirty="0">
                <a:solidFill>
                  <a:prstClr val="black"/>
                </a:solidFill>
              </a:rPr>
              <a:t> </a:t>
            </a:r>
            <a:r>
              <a:rPr lang="en-GB" sz="24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auto</a:t>
            </a:r>
            <a:r>
              <a:rPr lang="en-GB" sz="2400" dirty="0">
                <a:solidFill>
                  <a:prstClr val="black"/>
                </a:solidFill>
                <a:latin typeface="Consolas" panose="020B0609020204030204" pitchFamily="49" charset="0"/>
              </a:rPr>
              <a:t>&amp;</a:t>
            </a:r>
            <a:r>
              <a:rPr lang="en-GB" sz="2400" dirty="0">
                <a:solidFill>
                  <a:prstClr val="black"/>
                </a:solidFill>
              </a:rPr>
              <a:t> </a:t>
            </a:r>
            <a:r>
              <a:rPr lang="en-GB" sz="2400" dirty="0">
                <a:solidFill>
                  <a:prstClr val="black"/>
                </a:solidFill>
                <a:latin typeface="Consolas" panose="020B0609020204030204" pitchFamily="49" charset="0"/>
              </a:rPr>
              <a:t>[key,</a:t>
            </a:r>
            <a:r>
              <a:rPr lang="en-GB" sz="2400" dirty="0">
                <a:solidFill>
                  <a:prstClr val="black"/>
                </a:solidFill>
              </a:rPr>
              <a:t> </a:t>
            </a:r>
            <a:r>
              <a:rPr lang="en-GB" sz="2400" dirty="0">
                <a:solidFill>
                  <a:prstClr val="black"/>
                </a:solidFill>
                <a:latin typeface="Consolas" panose="020B0609020204030204" pitchFamily="49" charset="0"/>
              </a:rPr>
              <a:t>value]</a:t>
            </a:r>
            <a:r>
              <a:rPr lang="en-GB" sz="2400" dirty="0">
                <a:solidFill>
                  <a:prstClr val="black"/>
                </a:solidFill>
              </a:rPr>
              <a:t> </a:t>
            </a:r>
            <a:r>
              <a:rPr lang="en-GB" sz="2400" dirty="0">
                <a:solidFill>
                  <a:prstClr val="black"/>
                </a:solidFill>
                <a:latin typeface="Consolas" panose="020B0609020204030204" pitchFamily="49" charset="0"/>
              </a:rPr>
              <a:t>:</a:t>
            </a:r>
            <a:r>
              <a:rPr lang="en-GB" sz="2400" dirty="0">
                <a:solidFill>
                  <a:prstClr val="black"/>
                </a:solidFill>
              </a:rPr>
              <a:t> </a:t>
            </a:r>
            <a:r>
              <a:rPr lang="en-GB" sz="2400" dirty="0" smtClean="0">
                <a:solidFill>
                  <a:prstClr val="black"/>
                </a:solidFill>
                <a:latin typeface="Consolas" panose="020B0609020204030204" pitchFamily="49" charset="0"/>
              </a:rPr>
              <a:t>map)</a:t>
            </a:r>
            <a:r>
              <a:rPr lang="en-GB" sz="2400" dirty="0" smtClean="0">
                <a:solidFill>
                  <a:prstClr val="black"/>
                </a:solidFill>
              </a:rPr>
              <a:t> </a:t>
            </a:r>
            <a:r>
              <a:rPr lang="nl-BE" sz="2400" dirty="0" smtClean="0">
                <a:latin typeface="Consolas" panose="020B0609020204030204" pitchFamily="49" charset="0"/>
                <a:ea typeface="Calibri" panose="020F0502020204030204" pitchFamily="34" charset="0"/>
                <a:cs typeface="Consolas" panose="020B0609020204030204" pitchFamily="49" charset="0"/>
              </a:rPr>
              <a:t>{</a:t>
            </a:r>
            <a:r>
              <a:rPr lang="nl-BE" sz="2400" dirty="0" smtClean="0">
                <a:ea typeface="Calibri" panose="020F0502020204030204" pitchFamily="34" charset="0"/>
                <a:cs typeface="Consolas" panose="020B0609020204030204" pitchFamily="49" charset="0"/>
              </a:rPr>
              <a:t>...</a:t>
            </a:r>
            <a:r>
              <a:rPr lang="nl-BE" sz="2400" dirty="0" smtClean="0">
                <a:latin typeface="Consolas" panose="020B0609020204030204" pitchFamily="49" charset="0"/>
                <a:ea typeface="Calibri" panose="020F0502020204030204" pitchFamily="34" charset="0"/>
                <a:cs typeface="Consolas" panose="020B0609020204030204" pitchFamily="49" charset="0"/>
              </a:rPr>
              <a:t>}</a:t>
            </a:r>
            <a:endParaRPr lang="nl-BE" sz="3200" dirty="0">
              <a:solidFill>
                <a:srgbClr val="0000FF"/>
              </a:solidFill>
              <a:latin typeface="Consolas" panose="020B0609020204030204" pitchFamily="49" charset="0"/>
              <a:ea typeface="Calibri" panose="020F0502020204030204" pitchFamily="34" charset="0"/>
              <a:cs typeface="Consolas" panose="020B0609020204030204" pitchFamily="49" charset="0"/>
            </a:endParaRPr>
          </a:p>
          <a:p>
            <a:pPr>
              <a:spcAft>
                <a:spcPts val="600"/>
              </a:spcAft>
              <a:buSzPct val="110000"/>
            </a:pP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for</a:t>
            </a:r>
            <a:r>
              <a:rPr lang="nl-BE" dirty="0" smtClean="0"/>
              <a:t>-like initializers for </a:t>
            </a:r>
            <a:r>
              <a:rPr lang="nl-BE" sz="2500" dirty="0">
                <a:solidFill>
                  <a:srgbClr val="0000FF"/>
                </a:solidFill>
                <a:latin typeface="Consolas" panose="020B0609020204030204" pitchFamily="49" charset="0"/>
                <a:ea typeface="Calibri" panose="020F0502020204030204" pitchFamily="34" charset="0"/>
                <a:cs typeface="Consolas" panose="020B0609020204030204" pitchFamily="49" charset="0"/>
              </a:rPr>
              <a:t>if</a:t>
            </a:r>
            <a:r>
              <a:rPr lang="nl-BE" dirty="0" smtClean="0"/>
              <a:t> and </a:t>
            </a: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switch</a:t>
            </a:r>
            <a:r>
              <a:rPr lang="nl-BE" sz="2400" dirty="0"/>
              <a:t> </a:t>
            </a:r>
            <a:r>
              <a:rPr lang="nl-BE" sz="2400" dirty="0" smtClean="0"/>
              <a:t/>
            </a:r>
            <a:br>
              <a:rPr lang="nl-BE" sz="2400" dirty="0" smtClean="0"/>
            </a:br>
            <a:r>
              <a:rPr lang="nl-BE" dirty="0" smtClean="0"/>
              <a:t>	</a:t>
            </a:r>
            <a:r>
              <a:rPr lang="nl-BE" sz="2400" dirty="0" smtClean="0"/>
              <a:t>e.g. </a:t>
            </a:r>
            <a:r>
              <a:rPr lang="nl-BE" sz="24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if</a:t>
            </a:r>
            <a:r>
              <a:rPr lang="nl-BE" sz="2400" dirty="0" smtClean="0">
                <a:solidFill>
                  <a:srgbClr val="0000FF"/>
                </a:solidFill>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a:t>
            </a:r>
            <a:r>
              <a:rPr lang="nl-BE" sz="24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auto</a:t>
            </a:r>
            <a:r>
              <a:rPr lang="nl-BE" sz="2400" dirty="0">
                <a:solidFill>
                  <a:srgbClr val="0000FF"/>
                </a:solidFill>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x</a:t>
            </a:r>
            <a:r>
              <a:rPr lang="nl-BE" sz="2400" dirty="0">
                <a:solidFill>
                  <a:srgbClr val="0000FF"/>
                </a:solidFill>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a:t>
            </a:r>
            <a:r>
              <a:rPr lang="nl-BE" sz="2400" dirty="0">
                <a:solidFill>
                  <a:srgbClr val="0000FF"/>
                </a:solidFill>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map.insert(k,v);</a:t>
            </a:r>
            <a:r>
              <a:rPr lang="nl-BE" sz="2400" dirty="0" smtClean="0">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x.second)</a:t>
            </a:r>
            <a:r>
              <a:rPr lang="nl-BE" sz="2400" dirty="0" smtClean="0">
                <a:ea typeface="Calibri" panose="020F0502020204030204" pitchFamily="34" charset="0"/>
                <a:cs typeface="Consolas" panose="020B0609020204030204" pitchFamily="49" charset="0"/>
              </a:rPr>
              <a:t> </a:t>
            </a:r>
            <a:r>
              <a:rPr lang="nl-BE" sz="2400" dirty="0" smtClean="0">
                <a:latin typeface="Consolas" panose="020B0609020204030204" pitchFamily="49" charset="0"/>
                <a:ea typeface="Calibri" panose="020F0502020204030204" pitchFamily="34" charset="0"/>
                <a:cs typeface="Consolas" panose="020B0609020204030204" pitchFamily="49" charset="0"/>
              </a:rPr>
              <a:t>{</a:t>
            </a:r>
            <a:r>
              <a:rPr lang="nl-BE" sz="2400" dirty="0" smtClean="0">
                <a:ea typeface="Calibri" panose="020F0502020204030204" pitchFamily="34" charset="0"/>
                <a:cs typeface="Consolas" panose="020B0609020204030204" pitchFamily="49" charset="0"/>
              </a:rPr>
              <a:t>...</a:t>
            </a:r>
            <a:r>
              <a:rPr lang="nl-BE" sz="2400" dirty="0" smtClean="0">
                <a:latin typeface="Consolas" panose="020B0609020204030204" pitchFamily="49" charset="0"/>
                <a:ea typeface="Calibri" panose="020F0502020204030204" pitchFamily="34" charset="0"/>
                <a:cs typeface="Consolas" panose="020B0609020204030204" pitchFamily="49" charset="0"/>
              </a:rPr>
              <a:t>}</a:t>
            </a:r>
            <a:endParaRPr lang="nl-BE" sz="2500" dirty="0">
              <a:solidFill>
                <a:srgbClr val="0000FF"/>
              </a:solidFill>
              <a:latin typeface="Consolas" panose="020B0609020204030204" pitchFamily="49" charset="0"/>
              <a:ea typeface="Calibri" panose="020F0502020204030204" pitchFamily="34" charset="0"/>
              <a:cs typeface="Consolas" panose="020B0609020204030204" pitchFamily="49" charset="0"/>
            </a:endParaRPr>
          </a:p>
          <a:p>
            <a:pPr>
              <a:spcAft>
                <a:spcPts val="600"/>
              </a:spcAft>
              <a:buSzPct val="110000"/>
            </a:pP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if</a:t>
            </a:r>
            <a:r>
              <a:rPr lang="nl-BE" sz="2500" dirty="0" smtClean="0"/>
              <a:t> </a:t>
            </a:r>
            <a:r>
              <a:rPr lang="nl-BE" sz="2500" dirty="0" smtClean="0">
                <a:solidFill>
                  <a:srgbClr val="0000FF"/>
                </a:solidFill>
                <a:latin typeface="Consolas" panose="020B0609020204030204" pitchFamily="49" charset="0"/>
                <a:ea typeface="Calibri" panose="020F0502020204030204" pitchFamily="34" charset="0"/>
                <a:cs typeface="Consolas" panose="020B0609020204030204" pitchFamily="49" charset="0"/>
              </a:rPr>
              <a:t>constexpr</a:t>
            </a:r>
            <a:r>
              <a:rPr lang="nl-BE" sz="2500" dirty="0" smtClean="0">
                <a:latin typeface="Consolas" panose="020B0609020204030204" pitchFamily="49" charset="0"/>
                <a:ea typeface="Calibri" panose="020F0502020204030204" pitchFamily="34" charset="0"/>
                <a:cs typeface="Consolas" panose="020B0609020204030204" pitchFamily="49" charset="0"/>
              </a:rPr>
              <a:t>(</a:t>
            </a:r>
            <a:r>
              <a:rPr lang="nl-BE" sz="2500" dirty="0" smtClean="0">
                <a:ea typeface="Calibri" panose="020F0502020204030204" pitchFamily="34" charset="0"/>
                <a:cs typeface="Consolas" panose="020B0609020204030204" pitchFamily="49" charset="0"/>
              </a:rPr>
              <a:t>...</a:t>
            </a:r>
            <a:r>
              <a:rPr lang="nl-BE" sz="2500" dirty="0">
                <a:latin typeface="Consolas" panose="020B0609020204030204" pitchFamily="49" charset="0"/>
                <a:ea typeface="Calibri" panose="020F0502020204030204" pitchFamily="34" charset="0"/>
                <a:cs typeface="Consolas" panose="020B0609020204030204" pitchFamily="49" charset="0"/>
              </a:rPr>
              <a:t>)</a:t>
            </a:r>
            <a:r>
              <a:rPr lang="nl-BE" sz="2500" dirty="0" smtClean="0"/>
              <a:t> </a:t>
            </a:r>
            <a:r>
              <a:rPr lang="nl-BE" sz="2500" dirty="0" smtClean="0">
                <a:latin typeface="Consolas" panose="020B0609020204030204" pitchFamily="49" charset="0"/>
                <a:ea typeface="Calibri" panose="020F0502020204030204" pitchFamily="34" charset="0"/>
                <a:cs typeface="Consolas" panose="020B0609020204030204" pitchFamily="49" charset="0"/>
              </a:rPr>
              <a:t>{</a:t>
            </a:r>
            <a:r>
              <a:rPr lang="nl-BE" sz="2500" dirty="0" smtClean="0">
                <a:ea typeface="Calibri" panose="020F0502020204030204" pitchFamily="34" charset="0"/>
                <a:cs typeface="Consolas" panose="020B0609020204030204" pitchFamily="49" charset="0"/>
              </a:rPr>
              <a:t>...</a:t>
            </a:r>
            <a:r>
              <a:rPr lang="nl-BE" sz="2500" dirty="0" smtClean="0">
                <a:latin typeface="Consolas" panose="020B0609020204030204" pitchFamily="49" charset="0"/>
                <a:ea typeface="Calibri" panose="020F0502020204030204" pitchFamily="34" charset="0"/>
                <a:cs typeface="Consolas" panose="020B0609020204030204" pitchFamily="49" charset="0"/>
              </a:rPr>
              <a:t>}</a:t>
            </a:r>
            <a:endParaRPr lang="nl-BE" sz="2500" dirty="0" smtClean="0"/>
          </a:p>
          <a:p>
            <a:pPr>
              <a:spcAft>
                <a:spcPts val="600"/>
              </a:spcAft>
            </a:pPr>
            <a:r>
              <a:rPr lang="nl-BE" dirty="0" smtClean="0"/>
              <a:t>Template </a:t>
            </a:r>
            <a:r>
              <a:rPr lang="nl-BE" dirty="0"/>
              <a:t>a</a:t>
            </a:r>
            <a:r>
              <a:rPr lang="nl-BE" dirty="0" smtClean="0"/>
              <a:t>rgument deduction for constructors</a:t>
            </a:r>
            <a:br>
              <a:rPr lang="nl-BE" dirty="0" smtClean="0"/>
            </a:br>
            <a:r>
              <a:rPr lang="nl-BE" dirty="0"/>
              <a:t>	e.g. </a:t>
            </a:r>
            <a:r>
              <a:rPr lang="en-GB" sz="2500" dirty="0" smtClean="0">
                <a:latin typeface="Consolas" panose="020B0609020204030204" pitchFamily="49" charset="0"/>
                <a:ea typeface="Calibri" panose="020F0502020204030204" pitchFamily="34" charset="0"/>
                <a:cs typeface="Times New Roman" panose="02020603050405020304" pitchFamily="18" charset="0"/>
              </a:rPr>
              <a:t>std</a:t>
            </a:r>
            <a:r>
              <a:rPr lang="en-GB" sz="2500" dirty="0">
                <a:latin typeface="Consolas" panose="020B0609020204030204" pitchFamily="49" charset="0"/>
                <a:ea typeface="Calibri" panose="020F0502020204030204" pitchFamily="34" charset="0"/>
                <a:cs typeface="Times New Roman" panose="02020603050405020304" pitchFamily="18" charset="0"/>
              </a:rPr>
              <a:t>::</a:t>
            </a:r>
            <a:r>
              <a:rPr lang="en-GB" sz="2500" dirty="0" smtClean="0">
                <a:solidFill>
                  <a:srgbClr val="2B91AF"/>
                </a:solidFill>
                <a:latin typeface="Consolas" panose="020B0609020204030204" pitchFamily="49" charset="0"/>
                <a:ea typeface="Calibri" panose="020F0502020204030204" pitchFamily="34" charset="0"/>
                <a:cs typeface="Consolas" panose="020B0609020204030204" pitchFamily="49" charset="0"/>
              </a:rPr>
              <a:t>tuple</a:t>
            </a:r>
            <a:r>
              <a:rPr lang="nl-BE" sz="2400" dirty="0">
                <a:ea typeface="Calibri" panose="020F0502020204030204" pitchFamily="34" charset="0"/>
                <a:cs typeface="Consolas" panose="020B0609020204030204" pitchFamily="49" charset="0"/>
              </a:rPr>
              <a:t> </a:t>
            </a:r>
            <a:r>
              <a:rPr lang="en-GB" sz="2500" dirty="0" smtClean="0">
                <a:latin typeface="Consolas" panose="020B0609020204030204" pitchFamily="49" charset="0"/>
                <a:ea typeface="Calibri" panose="020F0502020204030204" pitchFamily="34" charset="0"/>
                <a:cs typeface="Times New Roman" panose="02020603050405020304" pitchFamily="18" charset="0"/>
              </a:rPr>
              <a:t>t(4,</a:t>
            </a:r>
            <a:r>
              <a:rPr lang="nl-BE" sz="2400" dirty="0">
                <a:ea typeface="Calibri" panose="020F0502020204030204" pitchFamily="34" charset="0"/>
                <a:cs typeface="Consolas" panose="020B0609020204030204" pitchFamily="49" charset="0"/>
              </a:rPr>
              <a:t> </a:t>
            </a:r>
            <a:r>
              <a:rPr lang="en-GB" sz="2500" dirty="0" smtClean="0">
                <a:latin typeface="Consolas" panose="020B0609020204030204" pitchFamily="49" charset="0"/>
                <a:ea typeface="Calibri" panose="020F0502020204030204" pitchFamily="34" charset="0"/>
                <a:cs typeface="Times New Roman" panose="02020603050405020304" pitchFamily="18" charset="0"/>
              </a:rPr>
              <a:t>3,</a:t>
            </a:r>
            <a:r>
              <a:rPr lang="nl-BE" sz="2400" dirty="0">
                <a:ea typeface="Calibri" panose="020F0502020204030204" pitchFamily="34" charset="0"/>
                <a:cs typeface="Consolas" panose="020B0609020204030204" pitchFamily="49" charset="0"/>
              </a:rPr>
              <a:t> </a:t>
            </a:r>
            <a:r>
              <a:rPr lang="en-GB" sz="2500" dirty="0" smtClean="0">
                <a:latin typeface="Consolas" panose="020B0609020204030204" pitchFamily="49" charset="0"/>
                <a:ea typeface="Calibri" panose="020F0502020204030204" pitchFamily="34" charset="0"/>
                <a:cs typeface="Times New Roman" panose="02020603050405020304" pitchFamily="18" charset="0"/>
              </a:rPr>
              <a:t>2.5);</a:t>
            </a:r>
            <a:endParaRPr lang="nl-BE" sz="2500" dirty="0" smtClean="0"/>
          </a:p>
        </p:txBody>
      </p:sp>
    </p:spTree>
    <p:extLst>
      <p:ext uri="{BB962C8B-B14F-4D97-AF65-F5344CB8AC3E}">
        <p14:creationId xmlns:p14="http://schemas.microsoft.com/office/powerpoint/2010/main" val="170864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Part II – The C++17 Standard Library</a:t>
            </a:r>
            <a:endParaRPr lang="nl-BE" dirty="0"/>
          </a:p>
        </p:txBody>
      </p:sp>
      <p:sp>
        <p:nvSpPr>
          <p:cNvPr id="4" name="Content Placeholder 3"/>
          <p:cNvSpPr>
            <a:spLocks noGrp="1"/>
          </p:cNvSpPr>
          <p:nvPr>
            <p:ph idx="1"/>
          </p:nvPr>
        </p:nvSpPr>
        <p:spPr/>
        <p:txBody>
          <a:bodyPr>
            <a:normAutofit/>
          </a:bodyPr>
          <a:lstStyle/>
          <a:p>
            <a:pPr>
              <a:buClr>
                <a:schemeClr val="accent3">
                  <a:lumMod val="60000"/>
                  <a:lumOff val="40000"/>
                </a:schemeClr>
              </a:buClr>
              <a:buFont typeface="Arial" panose="020B0604020202020204" pitchFamily="34" charset="0"/>
              <a:buChar char="•"/>
            </a:pPr>
            <a:r>
              <a:rPr lang="nl-BE" sz="3200" dirty="0">
                <a:solidFill>
                  <a:schemeClr val="bg2"/>
                </a:solidFill>
              </a:rPr>
              <a:t>Chapter 1: Numerics and </a:t>
            </a:r>
            <a:r>
              <a:rPr lang="nl-BE" sz="3200" dirty="0" smtClean="0">
                <a:solidFill>
                  <a:schemeClr val="bg2"/>
                </a:solidFill>
              </a:rPr>
              <a:t>Math</a:t>
            </a:r>
          </a:p>
          <a:p>
            <a:pPr>
              <a:buClr>
                <a:schemeClr val="accent3">
                  <a:lumMod val="60000"/>
                  <a:lumOff val="40000"/>
                </a:schemeClr>
              </a:buClr>
              <a:buFont typeface="Arial" panose="020B0604020202020204" pitchFamily="34" charset="0"/>
              <a:buChar char="•"/>
            </a:pPr>
            <a:r>
              <a:rPr lang="nl-BE" sz="3200" dirty="0">
                <a:solidFill>
                  <a:schemeClr val="bg2"/>
                </a:solidFill>
              </a:rPr>
              <a:t>Chapter 2: General </a:t>
            </a:r>
            <a:r>
              <a:rPr lang="nl-BE" sz="3200" dirty="0" smtClean="0">
                <a:solidFill>
                  <a:schemeClr val="bg2"/>
                </a:solidFill>
              </a:rPr>
              <a:t>Utilities</a:t>
            </a:r>
          </a:p>
          <a:p>
            <a:pPr>
              <a:buClr>
                <a:schemeClr val="accent3">
                  <a:lumMod val="60000"/>
                  <a:lumOff val="40000"/>
                </a:schemeClr>
              </a:buClr>
              <a:buFont typeface="Arial" panose="020B0604020202020204" pitchFamily="34" charset="0"/>
              <a:buChar char="•"/>
            </a:pPr>
            <a:r>
              <a:rPr lang="nl-BE" sz="3200" dirty="0">
                <a:solidFill>
                  <a:schemeClr val="bg2"/>
                </a:solidFill>
              </a:rPr>
              <a:t>Chapter 3: </a:t>
            </a:r>
            <a:r>
              <a:rPr lang="nl-BE" sz="3200" dirty="0" smtClean="0">
                <a:solidFill>
                  <a:schemeClr val="bg2"/>
                </a:solidFill>
              </a:rPr>
              <a:t>Containers</a:t>
            </a:r>
          </a:p>
          <a:p>
            <a:pPr>
              <a:buClr>
                <a:schemeClr val="accent3">
                  <a:lumMod val="60000"/>
                  <a:lumOff val="40000"/>
                </a:schemeClr>
              </a:buClr>
              <a:buFont typeface="Wingdings" panose="05000000000000000000" pitchFamily="2" charset="2"/>
              <a:buChar char="Ø"/>
            </a:pPr>
            <a:r>
              <a:rPr lang="nl-BE" sz="4000" b="1" dirty="0" smtClean="0"/>
              <a:t>Chapter </a:t>
            </a:r>
            <a:r>
              <a:rPr lang="nl-BE" sz="4000" b="1" dirty="0"/>
              <a:t>4: Algorithms</a:t>
            </a:r>
          </a:p>
          <a:p>
            <a:pPr>
              <a:buClr>
                <a:schemeClr val="accent3">
                  <a:lumMod val="60000"/>
                  <a:lumOff val="40000"/>
                </a:schemeClr>
              </a:buClr>
            </a:pPr>
            <a:r>
              <a:rPr lang="nl-BE" sz="3200" dirty="0">
                <a:solidFill>
                  <a:schemeClr val="bg2"/>
                </a:solidFill>
              </a:rPr>
              <a:t>Chapter 5: File System</a:t>
            </a:r>
          </a:p>
          <a:p>
            <a:pPr>
              <a:buClr>
                <a:schemeClr val="accent3">
                  <a:lumMod val="60000"/>
                  <a:lumOff val="40000"/>
                </a:schemeClr>
              </a:buClr>
            </a:pPr>
            <a:r>
              <a:rPr lang="nl-BE" sz="3200" dirty="0">
                <a:solidFill>
                  <a:schemeClr val="bg2"/>
                </a:solidFill>
              </a:rPr>
              <a:t>Chapter 6: Characters and Strings</a:t>
            </a:r>
          </a:p>
          <a:p>
            <a:pPr>
              <a:buClr>
                <a:schemeClr val="accent3">
                  <a:lumMod val="60000"/>
                  <a:lumOff val="40000"/>
                </a:schemeClr>
              </a:buClr>
            </a:pPr>
            <a:r>
              <a:rPr lang="nl-BE" sz="3200" dirty="0">
                <a:solidFill>
                  <a:schemeClr val="bg2"/>
                </a:solidFill>
              </a:rPr>
              <a:t>Chapter 7: Concurrency</a:t>
            </a:r>
          </a:p>
          <a:p>
            <a:pPr>
              <a:buClr>
                <a:schemeClr val="accent3">
                  <a:lumMod val="60000"/>
                  <a:lumOff val="40000"/>
                </a:schemeClr>
              </a:buClr>
            </a:pPr>
            <a:r>
              <a:rPr lang="nl-BE" sz="3200" dirty="0">
                <a:solidFill>
                  <a:schemeClr val="bg2"/>
                </a:solidFill>
              </a:rPr>
              <a:t>Chapter 8: Diagnostics</a:t>
            </a:r>
          </a:p>
        </p:txBody>
      </p:sp>
      <p:sp>
        <p:nvSpPr>
          <p:cNvPr id="5" name="Rectangle 4">
            <a:hlinkClick r:id="rId2" action="ppaction://hlinksldjump"/>
          </p:cNvPr>
          <p:cNvSpPr/>
          <p:nvPr/>
        </p:nvSpPr>
        <p:spPr>
          <a:xfrm>
            <a:off x="899592" y="1772816"/>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tangle 5">
            <a:hlinkClick r:id="rId3" action="ppaction://hlinksldjump"/>
          </p:cNvPr>
          <p:cNvSpPr/>
          <p:nvPr/>
        </p:nvSpPr>
        <p:spPr>
          <a:xfrm>
            <a:off x="899592" y="2276872"/>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Rectangle 6">
            <a:hlinkClick r:id="rId4" action="ppaction://hlinksldjump"/>
          </p:cNvPr>
          <p:cNvSpPr/>
          <p:nvPr/>
        </p:nvSpPr>
        <p:spPr>
          <a:xfrm>
            <a:off x="899592" y="2780928"/>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Rectangle 8">
            <a:hlinkClick r:id="rId5" action="ppaction://hlinksldjump"/>
          </p:cNvPr>
          <p:cNvSpPr/>
          <p:nvPr/>
        </p:nvSpPr>
        <p:spPr>
          <a:xfrm>
            <a:off x="899592" y="4005064"/>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Rectangle 9">
            <a:hlinkClick r:id="rId6" action="ppaction://hlinksldjump"/>
          </p:cNvPr>
          <p:cNvSpPr/>
          <p:nvPr/>
        </p:nvSpPr>
        <p:spPr>
          <a:xfrm>
            <a:off x="899592" y="450912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tangle 10">
            <a:hlinkClick r:id="rId7" action="ppaction://hlinksldjump"/>
          </p:cNvPr>
          <p:cNvSpPr/>
          <p:nvPr/>
        </p:nvSpPr>
        <p:spPr>
          <a:xfrm>
            <a:off x="899592" y="5013176"/>
            <a:ext cx="64807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tangle 11">
            <a:hlinkClick r:id="rId8" action="ppaction://hlinksldjump"/>
          </p:cNvPr>
          <p:cNvSpPr/>
          <p:nvPr/>
        </p:nvSpPr>
        <p:spPr>
          <a:xfrm>
            <a:off x="899592" y="5589240"/>
            <a:ext cx="648072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0348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Memory Management</a:t>
            </a:r>
            <a:endParaRPr lang="en-GB" dirty="0"/>
          </a:p>
        </p:txBody>
      </p:sp>
    </p:spTree>
    <p:extLst>
      <p:ext uri="{BB962C8B-B14F-4D97-AF65-F5344CB8AC3E}">
        <p14:creationId xmlns:p14="http://schemas.microsoft.com/office/powerpoint/2010/main" val="25361926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Memory Management Tools</a:t>
            </a:r>
            <a:endParaRPr lang="en-GB" dirty="0"/>
          </a:p>
        </p:txBody>
      </p:sp>
      <p:sp>
        <p:nvSpPr>
          <p:cNvPr id="3" name="Content Placeholder 2"/>
          <p:cNvSpPr>
            <a:spLocks noGrp="1"/>
          </p:cNvSpPr>
          <p:nvPr>
            <p:ph idx="1"/>
          </p:nvPr>
        </p:nvSpPr>
        <p:spPr/>
        <p:txBody>
          <a:bodyPr>
            <a:normAutofit/>
          </a:bodyPr>
          <a:lstStyle/>
          <a:p>
            <a:pPr marL="109728" indent="0">
              <a:buNone/>
            </a:pPr>
            <a:r>
              <a:rPr lang="nl-BE" dirty="0" smtClean="0"/>
              <a:t>Optimized, exception-correct algorithms for implementing containers using non-C++ allocators</a:t>
            </a:r>
          </a:p>
          <a:p>
            <a:pPr lvl="1"/>
            <a:r>
              <a:rPr lang="nl-BE" sz="2400" dirty="0" smtClean="0">
                <a:latin typeface="Consolas" panose="020B0609020204030204" pitchFamily="49" charset="0"/>
              </a:rPr>
              <a:t>uninitialized_value_construct</a:t>
            </a:r>
            <a:r>
              <a:rPr lang="nl-BE" dirty="0" smtClean="0"/>
              <a:t>(</a:t>
            </a:r>
            <a:r>
              <a:rPr lang="nl-BE" sz="2400" dirty="0" smtClean="0">
                <a:latin typeface="Consolas" panose="020B0609020204030204" pitchFamily="49" charset="0"/>
              </a:rPr>
              <a:t>_n</a:t>
            </a:r>
            <a:r>
              <a:rPr lang="nl-BE" dirty="0" smtClean="0"/>
              <a:t>)</a:t>
            </a:r>
            <a:endParaRPr lang="nl-BE" dirty="0" smtClean="0"/>
          </a:p>
          <a:p>
            <a:pPr lvl="1"/>
            <a:r>
              <a:rPr lang="nl-BE" sz="2400" dirty="0" smtClean="0">
                <a:latin typeface="Consolas" panose="020B0609020204030204" pitchFamily="49" charset="0"/>
              </a:rPr>
              <a:t>uninitialized_default_construct</a:t>
            </a:r>
            <a:r>
              <a:rPr lang="nl-BE" dirty="0"/>
              <a:t>(</a:t>
            </a:r>
            <a:r>
              <a:rPr lang="nl-BE" sz="2400" dirty="0">
                <a:latin typeface="Consolas" panose="020B0609020204030204" pitchFamily="49" charset="0"/>
              </a:rPr>
              <a:t>_n</a:t>
            </a:r>
            <a:r>
              <a:rPr lang="nl-BE" dirty="0" smtClean="0"/>
              <a:t>)</a:t>
            </a:r>
            <a:endParaRPr lang="nl-BE" dirty="0"/>
          </a:p>
          <a:p>
            <a:pPr lvl="1"/>
            <a:r>
              <a:rPr lang="nl-BE" sz="2400" dirty="0">
                <a:latin typeface="Consolas" panose="020B0609020204030204" pitchFamily="49" charset="0"/>
              </a:rPr>
              <a:t>uninitialized_copy</a:t>
            </a:r>
            <a:r>
              <a:rPr lang="nl-BE" dirty="0"/>
              <a:t>(</a:t>
            </a:r>
            <a:r>
              <a:rPr lang="nl-BE" sz="2400" dirty="0">
                <a:latin typeface="Consolas" panose="020B0609020204030204" pitchFamily="49" charset="0"/>
              </a:rPr>
              <a:t>_n</a:t>
            </a:r>
            <a:r>
              <a:rPr lang="nl-BE" dirty="0"/>
              <a:t>)</a:t>
            </a:r>
          </a:p>
          <a:p>
            <a:pPr lvl="1"/>
            <a:r>
              <a:rPr lang="nl-BE" sz="2400" dirty="0" smtClean="0">
                <a:latin typeface="Consolas" panose="020B0609020204030204" pitchFamily="49" charset="0"/>
              </a:rPr>
              <a:t>uninitialized_move</a:t>
            </a:r>
            <a:r>
              <a:rPr lang="nl-BE" dirty="0"/>
              <a:t>(</a:t>
            </a:r>
            <a:r>
              <a:rPr lang="nl-BE" sz="2400" dirty="0">
                <a:latin typeface="Consolas" panose="020B0609020204030204" pitchFamily="49" charset="0"/>
              </a:rPr>
              <a:t>_n</a:t>
            </a:r>
            <a:r>
              <a:rPr lang="nl-BE" dirty="0"/>
              <a:t>)</a:t>
            </a:r>
          </a:p>
          <a:p>
            <a:pPr lvl="1"/>
            <a:r>
              <a:rPr lang="nl-BE" sz="2400" dirty="0" smtClean="0">
                <a:latin typeface="Consolas" panose="020B0609020204030204" pitchFamily="49" charset="0"/>
              </a:rPr>
              <a:t>uninitialized_fill</a:t>
            </a:r>
            <a:r>
              <a:rPr lang="nl-BE" dirty="0"/>
              <a:t>(</a:t>
            </a:r>
            <a:r>
              <a:rPr lang="nl-BE" sz="2400" dirty="0">
                <a:latin typeface="Consolas" panose="020B0609020204030204" pitchFamily="49" charset="0"/>
              </a:rPr>
              <a:t>_n</a:t>
            </a:r>
            <a:r>
              <a:rPr lang="nl-BE" dirty="0"/>
              <a:t>) </a:t>
            </a:r>
          </a:p>
          <a:p>
            <a:pPr lvl="1"/>
            <a:r>
              <a:rPr lang="nl-BE" sz="2400" dirty="0" smtClean="0">
                <a:latin typeface="Consolas" panose="020B0609020204030204" pitchFamily="49" charset="0"/>
              </a:rPr>
              <a:t>destroy</a:t>
            </a:r>
            <a:r>
              <a:rPr lang="nl-BE" dirty="0"/>
              <a:t>(</a:t>
            </a:r>
            <a:r>
              <a:rPr lang="nl-BE" sz="2400" dirty="0">
                <a:latin typeface="Consolas" panose="020B0609020204030204" pitchFamily="49" charset="0"/>
              </a:rPr>
              <a:t>_n</a:t>
            </a:r>
            <a:r>
              <a:rPr lang="nl-BE" dirty="0"/>
              <a:t>)</a:t>
            </a:r>
          </a:p>
          <a:p>
            <a:pPr lvl="1"/>
            <a:r>
              <a:rPr lang="nl-BE" sz="2400" dirty="0" smtClean="0">
                <a:latin typeface="Consolas" panose="020B0609020204030204" pitchFamily="49" charset="0"/>
              </a:rPr>
              <a:t>destroy_at</a:t>
            </a:r>
            <a:endParaRPr lang="en-GB" sz="2400" dirty="0">
              <a:latin typeface="Consolas" panose="020B0609020204030204" pitchFamily="49" charset="0"/>
            </a:endParaRPr>
          </a:p>
        </p:txBody>
      </p:sp>
      <p:sp>
        <p:nvSpPr>
          <p:cNvPr id="4" name="Rectangle 3"/>
          <p:cNvSpPr/>
          <p:nvPr/>
        </p:nvSpPr>
        <p:spPr>
          <a:xfrm>
            <a:off x="7380312" y="543878"/>
            <a:ext cx="1197764"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&lt;memory&gt;</a:t>
            </a:r>
            <a:endParaRPr lang="en-GB" dirty="0">
              <a:solidFill>
                <a:schemeClr val="accent1">
                  <a:lumMod val="75000"/>
                </a:schemeClr>
              </a:solidFill>
            </a:endParaRPr>
          </a:p>
        </p:txBody>
      </p:sp>
    </p:spTree>
    <p:extLst>
      <p:ext uri="{BB962C8B-B14F-4D97-AF65-F5344CB8AC3E}">
        <p14:creationId xmlns:p14="http://schemas.microsoft.com/office/powerpoint/2010/main" val="35302251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dirty="0" smtClean="0"/>
              <a:t>Subsequence Search</a:t>
            </a:r>
            <a:endParaRPr lang="nl-BE" dirty="0"/>
          </a:p>
        </p:txBody>
      </p:sp>
    </p:spTree>
    <p:extLst>
      <p:ext uri="{BB962C8B-B14F-4D97-AF65-F5344CB8AC3E}">
        <p14:creationId xmlns:p14="http://schemas.microsoft.com/office/powerpoint/2010/main" val="40402517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smtClean="0">
                <a:solidFill>
                  <a:srgbClr val="000000"/>
                </a:solidFill>
                <a:latin typeface="Consolas" panose="020B0609020204030204" pitchFamily="49" charset="0"/>
              </a:rPr>
              <a:t>std</a:t>
            </a:r>
            <a:r>
              <a:rPr lang="en-US" sz="2000" dirty="0">
                <a:solidFill>
                  <a:srgbClr val="000000"/>
                </a:solidFill>
                <a:latin typeface="Consolas" panose="020B0609020204030204" pitchFamily="49" charset="0"/>
              </a:rPr>
              <a:t>::</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search(cbegin(haystack),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cbegin(needle), cend(needle));</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FF"/>
                </a:solidFill>
                <a:latin typeface="Consolas" panose="020B0609020204030204" pitchFamily="49" charset="0"/>
              </a:rPr>
              <a:t>if</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cout &lt;&lt; </a:t>
            </a:r>
            <a:r>
              <a:rPr lang="en-GB" sz="2000" dirty="0">
                <a:solidFill>
                  <a:srgbClr val="A31515"/>
                </a:solidFill>
                <a:latin typeface="Consolas" panose="020B0609020204030204" pitchFamily="49" charset="0"/>
              </a:rPr>
              <a:t>"Found at "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Tree>
    <p:extLst>
      <p:ext uri="{BB962C8B-B14F-4D97-AF65-F5344CB8AC3E}">
        <p14:creationId xmlns:p14="http://schemas.microsoft.com/office/powerpoint/2010/main" val="12463853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std::</a:t>
            </a:r>
            <a:r>
              <a:rPr lang="en-GB" sz="2000" dirty="0" smtClean="0">
                <a:solidFill>
                  <a:srgbClr val="2B91AF"/>
                </a:solidFill>
                <a:effectLst>
                  <a:glow rad="254000">
                    <a:srgbClr val="FFFF00">
                      <a:alpha val="40000"/>
                    </a:srgbClr>
                  </a:glow>
                </a:effectLst>
                <a:latin typeface="Consolas" panose="020B0609020204030204" pitchFamily="49" charset="0"/>
              </a:rPr>
              <a:t>default_searcher</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&lt;std::</a:t>
            </a:r>
            <a:r>
              <a:rPr lang="en-GB" sz="2000" dirty="0">
                <a:solidFill>
                  <a:srgbClr val="2B91AF"/>
                </a:solidFill>
                <a:effectLst>
                  <a:glow rad="254000">
                    <a:srgbClr val="FFFF00">
                      <a:alpha val="40000"/>
                    </a:srgbClr>
                  </a:glow>
                </a:effectLst>
                <a:latin typeface="Consolas" panose="020B0609020204030204" pitchFamily="49" charset="0"/>
              </a:rPr>
              <a:t>string</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a:t>
            </a:r>
            <a:r>
              <a:rPr lang="en-GB" sz="2000" dirty="0">
                <a:solidFill>
                  <a:srgbClr val="2B91AF"/>
                </a:solidFill>
                <a:effectLst>
                  <a:glow rad="254000">
                    <a:srgbClr val="FFFF00">
                      <a:alpha val="40000"/>
                    </a:srgbClr>
                  </a:glow>
                </a:effectLst>
                <a:latin typeface="Consolas" panose="020B0609020204030204" pitchFamily="49" charset="0"/>
              </a:rPr>
              <a:t>iterator</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&gt; </a:t>
            </a:r>
            <a:b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b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needle_searcher(begin(needle),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search(begin(haystack</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needle_searcher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9894651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effectLst>
                  <a:glow rad="254000">
                    <a:srgbClr val="FFFF00">
                      <a:alpha val="40000"/>
                    </a:srgbClr>
                  </a:glow>
                </a:effectLst>
                <a:latin typeface="Consolas" panose="020B0609020204030204" pitchFamily="49" charset="0"/>
              </a:rPr>
              <a:t>auto</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needle_searcher =</a:t>
            </a:r>
          </a:p>
          <a:p>
            <a:pPr marL="0" indent="0" defTabSz="360000">
              <a:lnSpc>
                <a:spcPct val="107000"/>
              </a:lnSpc>
              <a:buNone/>
            </a:pPr>
            <a:r>
              <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make_default_searcher(</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begin(needle), end(needle)</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search(begin(haystack</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smtClean="0">
              <a:latin typeface="Calibri" panose="020F0502020204030204" pitchFamily="34"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6474121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effectLst>
                  <a:glow rad="254000">
                    <a:srgbClr val="FFFF00">
                      <a:alpha val="40000"/>
                    </a:srgbClr>
                  </a:glow>
                </a:effectLst>
                <a:latin typeface="Consolas" panose="020B0609020204030204" pitchFamily="49" charset="0"/>
              </a:rPr>
              <a:t>default_searcher</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needle_searcher(begin(needle),</a:t>
            </a:r>
          </a:p>
          <a:p>
            <a:pPr marL="0" indent="0" defTabSz="360000">
              <a:lnSpc>
                <a:spcPct val="107000"/>
              </a:lnSpc>
              <a:buNone/>
            </a:pPr>
            <a:r>
              <a:rPr lang="en-GB"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search(begin(haystack</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needle_searcher);</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410316672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default_searcher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needle_searcher(begin(needle),</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search(</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begin(haystack), end(haystack),</a:t>
            </a:r>
          </a:p>
          <a:p>
            <a:pPr marL="0" indent="0" defTabSz="360000">
              <a:lnSpc>
                <a:spcPct val="107000"/>
              </a:lnSpc>
              <a:buNone/>
            </a:pPr>
            <a:r>
              <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needle_searcher);</a:t>
            </a:r>
            <a:endPar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(found !=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7" name="Rectangle 6"/>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60178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std::search</a:t>
            </a:r>
            <a:endParaRPr lang="nl-BE" dirty="0"/>
          </a:p>
        </p:txBody>
      </p:sp>
      <p:sp>
        <p:nvSpPr>
          <p:cNvPr id="5" name="Content Placeholder 2"/>
          <p:cNvSpPr>
            <a:spLocks noGrp="1"/>
          </p:cNvSpPr>
          <p:nvPr>
            <p:ph idx="1"/>
          </p:nvPr>
        </p:nvSpPr>
        <p:spPr>
          <a:ln w="38100">
            <a:solidFill>
              <a:srgbClr val="7FCEEC"/>
            </a:solidFill>
          </a:ln>
        </p:spPr>
        <p:style>
          <a:lnRef idx="0">
            <a:scrgbClr r="0" g="0" b="0"/>
          </a:lnRef>
          <a:fillRef idx="1003">
            <a:schemeClr val="lt1"/>
          </a:fillRef>
          <a:effectRef idx="0">
            <a:scrgbClr r="0" g="0" b="0"/>
          </a:effectRef>
          <a:fontRef idx="major"/>
        </p:style>
        <p:txBody>
          <a:bodyPr>
            <a:normAutofit/>
          </a:bodyPr>
          <a:lstStyle/>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needle = </a:t>
            </a:r>
            <a:r>
              <a:rPr lang="en-US" sz="2000" dirty="0" smtClean="0">
                <a:solidFill>
                  <a:srgbClr val="A31515"/>
                </a:solidFill>
                <a:latin typeface="Consolas" panose="020B0609020204030204" pitchFamily="49" charset="0"/>
              </a:rPr>
              <a:t>"</a:t>
            </a:r>
            <a:r>
              <a:rPr lang="en-US" sz="2000" dirty="0" err="1" smtClean="0">
                <a:solidFill>
                  <a:srgbClr val="A31515"/>
                </a:solidFill>
                <a:latin typeface="Consolas" panose="020B0609020204030204" pitchFamily="49" charset="0"/>
              </a:rPr>
              <a:t>dolore</a:t>
            </a:r>
            <a:r>
              <a:rPr lang="en-US" sz="2000" dirty="0" smtClean="0">
                <a:solidFill>
                  <a:srgbClr val="A31515"/>
                </a:solidFill>
                <a:latin typeface="Consolas" panose="020B0609020204030204" pitchFamily="49" charset="0"/>
              </a:rPr>
              <a:t>"</a:t>
            </a:r>
            <a:r>
              <a:rPr lang="en-US" sz="2000" dirty="0" smtClean="0">
                <a:solidFill>
                  <a:srgbClr val="000000"/>
                </a:solidFill>
                <a:latin typeface="Consolas" panose="020B0609020204030204" pitchFamily="49" charset="0"/>
              </a:rPr>
              <a:t>;</a:t>
            </a:r>
            <a:endPar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US" sz="2000" dirty="0">
                <a:solidFill>
                  <a:srgbClr val="000000"/>
                </a:solidFill>
                <a:latin typeface="Consolas" panose="020B0609020204030204" pitchFamily="49" charset="0"/>
              </a:rPr>
              <a:t>std::</a:t>
            </a:r>
            <a:r>
              <a:rPr lang="en-US" sz="2000" dirty="0">
                <a:solidFill>
                  <a:srgbClr val="2B91AF"/>
                </a:solidFill>
                <a:latin typeface="Consolas" panose="020B0609020204030204" pitchFamily="49" charset="0"/>
              </a:rPr>
              <a:t>string</a:t>
            </a:r>
            <a:r>
              <a:rPr lang="en-US" sz="2000" dirty="0">
                <a:solidFill>
                  <a:srgbClr val="000000"/>
                </a:solidFill>
                <a:latin typeface="Consolas" panose="020B0609020204030204" pitchFamily="49" charset="0"/>
              </a:rPr>
              <a:t> haystack = </a:t>
            </a:r>
            <a:r>
              <a:rPr lang="en-GB" sz="2000" dirty="0">
                <a:solidFill>
                  <a:srgbClr val="A31515"/>
                </a:solidFill>
                <a:latin typeface="Consolas" panose="020B0609020204030204" pitchFamily="49" charset="0"/>
              </a:rPr>
              <a:t>"Lorem ipsum dolor sit amet," 	"consectetur adipiscing elit, sed do eiusmod tempor " 	"incididunt ut labore et dolore magna aliqua"</a:t>
            </a:r>
            <a:r>
              <a:rPr lang="en-GB" sz="2000" dirty="0">
                <a:solidFill>
                  <a:srgbClr val="000000"/>
                </a:solidFill>
                <a:latin typeface="Consolas" panose="020B0609020204030204" pitchFamily="49" charset="0"/>
              </a:rPr>
              <a:t>;</a:t>
            </a:r>
          </a:p>
          <a:p>
            <a:pPr marL="0" indent="0" defTabSz="360000">
              <a:lnSpc>
                <a:spcPct val="107000"/>
              </a:lnSpc>
              <a:buNone/>
            </a:pPr>
            <a:endPar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std::</a:t>
            </a:r>
            <a:r>
              <a:rPr lang="en-GB" sz="2000" dirty="0">
                <a:solidFill>
                  <a:srgbClr val="2B91AF"/>
                </a:solidFill>
                <a:latin typeface="Consolas" panose="020B0609020204030204" pitchFamily="49" charset="0"/>
              </a:rPr>
              <a:t>default_searcher</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needle_searcher(begin(needle),</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end(needle));</a:t>
            </a:r>
          </a:p>
          <a:p>
            <a:pPr marL="0" indent="0" defTabSz="360000">
              <a:lnSpc>
                <a:spcPct val="107000"/>
              </a:lnSpc>
              <a:buNone/>
            </a:pPr>
            <a:endParaRPr lang="en-GB" sz="2000" dirty="0" smtClean="0">
              <a:solidFill>
                <a:srgbClr val="0000FF"/>
              </a:solidFill>
              <a:latin typeface="Consolas" panose="020B0609020204030204" pitchFamily="49" charset="0"/>
            </a:endParaRPr>
          </a:p>
          <a:p>
            <a:pPr marL="0" indent="0" defTabSz="360000">
              <a:lnSpc>
                <a:spcPct val="107000"/>
              </a:lnSpc>
              <a:buNone/>
            </a:pPr>
            <a:r>
              <a:rPr lang="en-GB" sz="2000" dirty="0" smtClean="0">
                <a:solidFill>
                  <a:srgbClr val="0000FF"/>
                </a:solidFill>
                <a:latin typeface="Consolas" panose="020B0609020204030204" pitchFamily="49" charset="0"/>
              </a:rPr>
              <a:t>auto</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found </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needle_searcher(</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begin(haystack</a:t>
            </a:r>
            <a:r>
              <a:rPr lang="en-GB" sz="2000" dirty="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 end(haystack</a:t>
            </a:r>
            <a:r>
              <a:rPr lang="en-GB" sz="2000" dirty="0" smtClean="0">
                <a:solidFill>
                  <a:srgbClr val="000000"/>
                </a:solidFill>
                <a:effectLst/>
                <a:latin typeface="Consolas" panose="020B0609020204030204" pitchFamily="49" charset="0"/>
                <a:ea typeface="Calibri" panose="020F0502020204030204" pitchFamily="34" charset="0"/>
                <a:cs typeface="Times New Roman" panose="02020603050405020304" pitchFamily="18" charset="0"/>
              </a:rPr>
              <a:t>)</a:t>
            </a:r>
            <a:r>
              <a:rPr lang="en-GB" sz="2000" dirty="0" smtClean="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a:t>
            </a:r>
          </a:p>
          <a:p>
            <a:pPr marL="0" indent="0" defTabSz="360000">
              <a:lnSpc>
                <a:spcPct val="107000"/>
              </a:lnSpc>
              <a:buNone/>
            </a:pPr>
            <a:endPar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r>
              <a:rPr lang="en-GB" sz="2000" dirty="0">
                <a:solidFill>
                  <a:srgbClr val="0000FF"/>
                </a:solidFill>
                <a:latin typeface="Consolas" panose="020B0609020204030204" pitchFamily="49" charset="0"/>
              </a:rPr>
              <a:t>if</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err="1"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found</a:t>
            </a:r>
            <a:r>
              <a:rPr lang="en-GB" sz="2000" dirty="0" err="1">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rPr>
              <a:t>.first</a:t>
            </a:r>
            <a:r>
              <a:rPr lang="en-GB" sz="2000" dirty="0" smtClean="0">
                <a:solidFill>
                  <a:srgbClr val="000000"/>
                </a:solidFill>
                <a:latin typeface="Consolas" panose="020B0609020204030204" pitchFamily="49" charset="0"/>
                <a:ea typeface="Calibri" panose="020F0502020204030204" pitchFamily="34" charset="0"/>
                <a:cs typeface="Times New Roman" panose="02020603050405020304" pitchFamily="18" charset="0"/>
              </a:rPr>
              <a:t>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cend(haystack))</a:t>
            </a:r>
          </a:p>
          <a:p>
            <a:pPr marL="0" indent="0" defTabSz="360000">
              <a:lnSpc>
                <a:spcPct val="107000"/>
              </a:lnSpc>
              <a:buNone/>
            </a:pP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	cout &lt;&lt; </a:t>
            </a:r>
            <a:r>
              <a:rPr lang="en-GB" sz="2000" dirty="0">
                <a:solidFill>
                  <a:srgbClr val="A31515"/>
                </a:solidFill>
                <a:latin typeface="Consolas" panose="020B0609020204030204" pitchFamily="49" charset="0"/>
              </a:rPr>
              <a:t>"Found at " </a:t>
            </a:r>
            <a:r>
              <a:rPr lang="en-GB" sz="2000" dirty="0">
                <a:solidFill>
                  <a:srgbClr val="000000"/>
                </a:solidFill>
                <a:latin typeface="Consolas" panose="020B0609020204030204" pitchFamily="49" charset="0"/>
                <a:ea typeface="Calibri" panose="020F0502020204030204" pitchFamily="34" charset="0"/>
                <a:cs typeface="Times New Roman" panose="02020603050405020304" pitchFamily="18" charset="0"/>
              </a:rPr>
              <a:t>&lt;&lt; (found – cbegin(haystack));</a:t>
            </a:r>
          </a:p>
          <a:p>
            <a:pPr marL="0" indent="0" defTabSz="360000">
              <a:lnSpc>
                <a:spcPct val="107000"/>
              </a:lnSpc>
              <a:buNone/>
            </a:pPr>
            <a:endParaRPr lang="en-GB" sz="2000" dirty="0">
              <a:solidFill>
                <a:srgbClr val="000000"/>
              </a:solidFill>
              <a:effectLst>
                <a:glow rad="254000">
                  <a:srgbClr val="FFFF00">
                    <a:alpha val="40000"/>
                  </a:srgbClr>
                </a:glow>
              </a:effectLst>
              <a:latin typeface="Consolas" panose="020B0609020204030204" pitchFamily="49" charset="0"/>
              <a:ea typeface="Calibri" panose="020F0502020204030204" pitchFamily="34" charset="0"/>
              <a:cs typeface="Times New Roman" panose="02020603050405020304" pitchFamily="18" charset="0"/>
            </a:endParaRPr>
          </a:p>
          <a:p>
            <a:pPr marL="0" indent="0" defTabSz="360000">
              <a:lnSpc>
                <a:spcPct val="107000"/>
              </a:lnSpc>
              <a:buNone/>
            </a:pPr>
            <a:endParaRPr lang="nl-B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380312" y="543878"/>
            <a:ext cx="1577676" cy="369332"/>
          </a:xfrm>
          <a:prstGeom prst="rect">
            <a:avLst/>
          </a:prstGeom>
        </p:spPr>
        <p:txBody>
          <a:bodyPr wrap="none">
            <a:spAutoFit/>
          </a:bodyPr>
          <a:lstStyle/>
          <a:p>
            <a:r>
              <a:rPr lang="en-GB" dirty="0">
                <a:solidFill>
                  <a:schemeClr val="accent1">
                    <a:lumMod val="75000"/>
                  </a:schemeClr>
                </a:solidFill>
                <a:latin typeface="Consolas" panose="020B0609020204030204" pitchFamily="49" charset="0"/>
              </a:rPr>
              <a:t>&lt;algorithm&gt;</a:t>
            </a:r>
            <a:endParaRPr lang="en-GB" dirty="0">
              <a:solidFill>
                <a:schemeClr val="accent1">
                  <a:lumMod val="75000"/>
                </a:schemeClr>
              </a:solidFill>
            </a:endParaRPr>
          </a:p>
        </p:txBody>
      </p:sp>
      <p:sp>
        <p:nvSpPr>
          <p:cNvPr id="6" name="Rectangle 5"/>
          <p:cNvSpPr/>
          <p:nvPr/>
        </p:nvSpPr>
        <p:spPr>
          <a:xfrm>
            <a:off x="7380312" y="792000"/>
            <a:ext cx="1704313" cy="369332"/>
          </a:xfrm>
          <a:prstGeom prst="rect">
            <a:avLst/>
          </a:prstGeom>
        </p:spPr>
        <p:txBody>
          <a:bodyPr wrap="none">
            <a:spAutoFit/>
          </a:bodyPr>
          <a:lstStyle/>
          <a:p>
            <a:r>
              <a:rPr lang="en-GB" dirty="0" smtClean="0">
                <a:solidFill>
                  <a:schemeClr val="accent1">
                    <a:lumMod val="75000"/>
                  </a:schemeClr>
                </a:solidFill>
                <a:latin typeface="Consolas" panose="020B0609020204030204" pitchFamily="49" charset="0"/>
              </a:rPr>
              <a:t>&lt;functional&gt;</a:t>
            </a:r>
            <a:endParaRPr lang="en-GB" dirty="0">
              <a:solidFill>
                <a:schemeClr val="accent1">
                  <a:lumMod val="75000"/>
                </a:schemeClr>
              </a:solidFill>
            </a:endParaRPr>
          </a:p>
        </p:txBody>
      </p:sp>
    </p:spTree>
    <p:extLst>
      <p:ext uri="{BB962C8B-B14F-4D97-AF65-F5344CB8AC3E}">
        <p14:creationId xmlns:p14="http://schemas.microsoft.com/office/powerpoint/2010/main" val="315989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6330</TotalTime>
  <Words>7263</Words>
  <Application>Microsoft Office PowerPoint</Application>
  <PresentationFormat>On-screen Show (4:3)</PresentationFormat>
  <Paragraphs>2197</Paragraphs>
  <Slides>169</Slides>
  <Notes>124</Notes>
  <HiddenSlides>12</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169</vt:i4>
      </vt:variant>
    </vt:vector>
  </HeadingPairs>
  <TitlesOfParts>
    <vt:vector size="182" baseType="lpstr">
      <vt:lpstr>Wingdings 2</vt:lpstr>
      <vt:lpstr>Franklin Gothic Heavy</vt:lpstr>
      <vt:lpstr>Wingdings</vt:lpstr>
      <vt:lpstr>Calibri Light</vt:lpstr>
      <vt:lpstr>Consolas</vt:lpstr>
      <vt:lpstr>Cambria Math</vt:lpstr>
      <vt:lpstr>Calibri</vt:lpstr>
      <vt:lpstr>Times New Roman</vt:lpstr>
      <vt:lpstr>Arial Black</vt:lpstr>
      <vt:lpstr>Arial</vt:lpstr>
      <vt:lpstr>MS Mincho</vt:lpstr>
      <vt:lpstr>Georgia</vt:lpstr>
      <vt:lpstr>Urban</vt:lpstr>
      <vt:lpstr>17</vt:lpstr>
      <vt:lpstr>PowerPoint Presentation</vt:lpstr>
      <vt:lpstr>PowerPoint Presentation</vt:lpstr>
      <vt:lpstr>PowerPoint Presentation</vt:lpstr>
      <vt:lpstr>Overview</vt:lpstr>
      <vt:lpstr>Shameless Self-Promotion Ahead</vt:lpstr>
      <vt:lpstr>Shameless Self-Promotion</vt:lpstr>
      <vt:lpstr>- PART I -  The C++17 Core Language</vt:lpstr>
      <vt:lpstr>C++17 Core Language Features</vt:lpstr>
      <vt:lpstr>C++17 Core Language Features</vt:lpstr>
      <vt:lpstr>- PART II -  The C++ Standard Library</vt:lpstr>
      <vt:lpstr>Part II – The C++17 Standard Library</vt:lpstr>
      <vt:lpstr>Part II – The C++17 Standard Library</vt:lpstr>
      <vt:lpstr>Part II – The C++17 Standard Library</vt:lpstr>
      <vt:lpstr>New “Special” Mathematical Functions</vt:lpstr>
      <vt:lpstr>PowerPoint Presentation</vt:lpstr>
      <vt:lpstr>A Less Special Math Function</vt:lpstr>
      <vt:lpstr>Part II – The C++17 Standard Library</vt:lpstr>
      <vt:lpstr>Vocabulary Types</vt:lpstr>
      <vt:lpstr>General Utilities: Vocabulary Types</vt:lpstr>
      <vt:lpstr>General Utilities: Vocabulary Types</vt:lpstr>
      <vt:lpstr>Optional Return Value?</vt:lpstr>
      <vt:lpstr>std::optional&lt;T&gt;</vt:lpstr>
      <vt:lpstr>std::optional&lt;T&gt;</vt:lpstr>
      <vt:lpstr>std::optional&lt;T&gt;</vt:lpstr>
      <vt:lpstr>std::optional&lt;T&gt;</vt:lpstr>
      <vt:lpstr>std::optional&lt;T&gt;</vt:lpstr>
      <vt:lpstr>std::optional&lt;T&gt;</vt:lpstr>
      <vt:lpstr>std::optional&lt;bool&gt; — Gotcha!</vt:lpstr>
      <vt:lpstr>std::optional&lt;T&amp;&gt; — No!</vt:lpstr>
      <vt:lpstr>nullopt access</vt:lpstr>
      <vt:lpstr>nullopt access</vt:lpstr>
      <vt:lpstr>Use Case 2: Optional Input Argument</vt:lpstr>
      <vt:lpstr>Use Case 2: Optional Input Argument</vt:lpstr>
      <vt:lpstr>Use Case 3: Default on Stack</vt:lpstr>
      <vt:lpstr>Use Case 3: Default on Stack</vt:lpstr>
      <vt:lpstr>General Utilities: Vocabulary Types</vt:lpstr>
      <vt:lpstr>std::variant&lt;Types...&gt;</vt:lpstr>
      <vt:lpstr>std::variant&lt;Types...&gt;</vt:lpstr>
      <vt:lpstr>std::variant&lt;Types...&gt;</vt:lpstr>
      <vt:lpstr>std::variant&lt;Types...&gt;</vt:lpstr>
      <vt:lpstr>std::variant&lt;Types...&gt;</vt:lpstr>
      <vt:lpstr>std::variant&lt;Types...&gt;</vt:lpstr>
      <vt:lpstr>Valueless Variant&lt;T0, ..., Tn&gt;?</vt:lpstr>
      <vt:lpstr>General Utilities: Vocabulary Types</vt:lpstr>
      <vt:lpstr>std::any</vt:lpstr>
      <vt:lpstr>std::any</vt:lpstr>
      <vt:lpstr>std::any</vt:lpstr>
      <vt:lpstr>std::any</vt:lpstr>
      <vt:lpstr>std::any</vt:lpstr>
      <vt:lpstr>std::any</vt:lpstr>
      <vt:lpstr>Type Traits</vt:lpstr>
      <vt:lpstr>New Type Traits (1)</vt:lpstr>
      <vt:lpstr>void_t</vt:lpstr>
      <vt:lpstr>void_t</vt:lpstr>
      <vt:lpstr>void_t</vt:lpstr>
      <vt:lpstr>void_t</vt:lpstr>
      <vt:lpstr>void_t</vt:lpstr>
      <vt:lpstr>void_t</vt:lpstr>
      <vt:lpstr>void_t</vt:lpstr>
      <vt:lpstr>void_t</vt:lpstr>
      <vt:lpstr>void_t</vt:lpstr>
      <vt:lpstr>void_t</vt:lpstr>
      <vt:lpstr>void_t</vt:lpstr>
      <vt:lpstr>void_t</vt:lpstr>
      <vt:lpstr>void_t</vt:lpstr>
      <vt:lpstr>New Type Traits (2)</vt:lpstr>
      <vt:lpstr>Miscellaneous</vt:lpstr>
      <vt:lpstr>Functional</vt:lpstr>
      <vt:lpstr>Tuples</vt:lpstr>
      <vt:lpstr>Smart Pointers</vt:lpstr>
      <vt:lpstr>Miscellaneous</vt:lpstr>
      <vt:lpstr>Part II – The C++17 Standard Library</vt:lpstr>
      <vt:lpstr>Map Insertion</vt:lpstr>
      <vt:lpstr>std::map and std::unordered_map</vt:lpstr>
      <vt:lpstr>std::map and std::unordered_map</vt:lpstr>
      <vt:lpstr>std::map and std::unordered_map</vt:lpstr>
      <vt:lpstr>std::map and std::unordered_map</vt:lpstr>
      <vt:lpstr>std::map and std::unordered_map</vt:lpstr>
      <vt:lpstr>std::map and std::unordered_map</vt:lpstr>
      <vt:lpstr>Moving between Associative Containers</vt:lpstr>
      <vt:lpstr>Moving between Maps &amp; Sets</vt:lpstr>
      <vt:lpstr>Example: Moving Between Maps</vt:lpstr>
      <vt:lpstr>Moving between Maps &amp; Sets</vt:lpstr>
      <vt:lpstr>Example: Inserting an Entire Set</vt:lpstr>
      <vt:lpstr>Miscellaneous</vt:lpstr>
      <vt:lpstr>Containers: Miscellaneous</vt:lpstr>
      <vt:lpstr>Containers: Miscellaneous</vt:lpstr>
      <vt:lpstr>Containers: Miscellaneous</vt:lpstr>
      <vt:lpstr>Part II – The C++17 Standard Library</vt:lpstr>
      <vt:lpstr>Memory Management</vt:lpstr>
      <vt:lpstr>Memory Management Tools</vt:lpstr>
      <vt:lpstr>Subsequence Search</vt:lpstr>
      <vt:lpstr>std::search</vt:lpstr>
      <vt:lpstr>std::search</vt:lpstr>
      <vt:lpstr>std::search</vt:lpstr>
      <vt:lpstr>std::search</vt:lpstr>
      <vt:lpstr>std::search</vt:lpstr>
      <vt:lpstr>std::search</vt:lpstr>
      <vt:lpstr>std::search</vt:lpstr>
      <vt:lpstr>std::search</vt:lpstr>
      <vt:lpstr>Sampling</vt:lpstr>
      <vt:lpstr>Sampling</vt:lpstr>
      <vt:lpstr>Parallel Algorithms</vt:lpstr>
      <vt:lpstr>Parallel Sorting</vt:lpstr>
      <vt:lpstr>Parallel Sorting</vt:lpstr>
      <vt:lpstr>Parallel Sorting</vt:lpstr>
      <vt:lpstr>Parallel Sorting</vt:lpstr>
      <vt:lpstr>Paralel Algorithms  in &lt;algorithm&gt;, &lt;numeric&gt;, and &lt;memory&gt;</vt:lpstr>
      <vt:lpstr>Parallel For</vt:lpstr>
      <vt:lpstr>Parallel For</vt:lpstr>
      <vt:lpstr>Parallel For</vt:lpstr>
      <vt:lpstr>Synchronization</vt:lpstr>
      <vt:lpstr>Limitations of par_unseq</vt:lpstr>
      <vt:lpstr>Parallel “for (int i = 0; i &lt; n; ++i)”</vt:lpstr>
      <vt:lpstr>Parallel “for (int i = 0; i &lt; n; ++i)”</vt:lpstr>
      <vt:lpstr>Parallel “for (int i = 0; i &lt; n; ++i)”</vt:lpstr>
      <vt:lpstr>Exceptions?</vt:lpstr>
      <vt:lpstr>Exceptions?</vt:lpstr>
      <vt:lpstr>Paralellized versions of algorithms from &lt;algorithm&gt;, &lt;numeric&gt;, and &lt;memory&gt;</vt:lpstr>
      <vt:lpstr>Algorithms without Parallelized Overload</vt:lpstr>
      <vt:lpstr>New Algorithms</vt:lpstr>
      <vt:lpstr>for_each_n</vt:lpstr>
      <vt:lpstr>Generalised Sums: Reduce</vt:lpstr>
      <vt:lpstr>Generalised Sums: Reduce</vt:lpstr>
      <vt:lpstr>Generalised Sums: Scans</vt:lpstr>
      <vt:lpstr>Generalised Sums: Scans</vt:lpstr>
      <vt:lpstr>Generalised Sums: Scans</vt:lpstr>
      <vt:lpstr>Generalised Sums: Scans</vt:lpstr>
      <vt:lpstr>Generalised Sums: Scans</vt:lpstr>
      <vt:lpstr>Part II – The C++17 Standard Library</vt:lpstr>
      <vt:lpstr>&lt;filesystem&gt;</vt:lpstr>
      <vt:lpstr>Example</vt:lpstr>
      <vt:lpstr>Part II – The C++17 Standard Library</vt:lpstr>
      <vt:lpstr>std::string_view</vt:lpstr>
      <vt:lpstr>std::string_view</vt:lpstr>
      <vt:lpstr>std::string_view</vt:lpstr>
      <vt:lpstr>std::string_view</vt:lpstr>
      <vt:lpstr>Changes to std::string</vt:lpstr>
      <vt:lpstr>std::basic_string_view typedefs</vt:lpstr>
      <vt:lpstr>String Conversion Primitives</vt:lpstr>
      <vt:lpstr>Requirements: Efficient &amp; Safe</vt:lpstr>
      <vt:lpstr>Existing Approaches (Formatting + Parsing)</vt:lpstr>
      <vt:lpstr>Performance (Formatting)</vt:lpstr>
      <vt:lpstr>Integer Formatting</vt:lpstr>
      <vt:lpstr>Floating-Point Number Formatting</vt:lpstr>
      <vt:lpstr>Integer Parsing</vt:lpstr>
      <vt:lpstr>Floating-Point Number Parsing</vt:lpstr>
      <vt:lpstr>Miscellaneous</vt:lpstr>
      <vt:lpstr>Non-const data() for std::string</vt:lpstr>
      <vt:lpstr>Part II – The C++17 Standard Library</vt:lpstr>
      <vt:lpstr>Cache Size</vt:lpstr>
      <vt:lpstr>L1 Cache-line Size</vt:lpstr>
      <vt:lpstr>L1 Cache-line Size</vt:lpstr>
      <vt:lpstr>Variadic lock_guard</vt:lpstr>
      <vt:lpstr>lock_guard (C++11)</vt:lpstr>
      <vt:lpstr>lock_guard (C++11)</vt:lpstr>
      <vt:lpstr>lock_guard (C++11)</vt:lpstr>
      <vt:lpstr>Safe Locking of Multiple Mutexes (C++11)</vt:lpstr>
      <vt:lpstr>Variadic lock_guard (C++17)</vt:lpstr>
      <vt:lpstr>Variadic lock_guard (C++17)</vt:lpstr>
      <vt:lpstr>Variadic lock_guard (C++17)</vt:lpstr>
      <vt:lpstr>Note</vt:lpstr>
      <vt:lpstr>Miscellaneous</vt:lpstr>
      <vt:lpstr>Concurrency: Miscellaneous</vt:lpstr>
      <vt:lpstr>Part II – The C++17 Standard Library</vt:lpstr>
      <vt:lpstr>std::uncaught_exception (recap)</vt:lpstr>
      <vt:lpstr>std::uncaught_exception (recap)</vt:lpstr>
      <vt:lpstr>std::uncaught_exceptions</vt:lpstr>
    </vt:vector>
  </TitlesOfParts>
  <Company>Nikon Metrology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BeC++17</dc:title>
  <dc:creator>Van Weert, Peter</dc:creator>
  <cp:lastModifiedBy>Peter Van Weert</cp:lastModifiedBy>
  <cp:revision>3404</cp:revision>
  <dcterms:created xsi:type="dcterms:W3CDTF">2014-03-01T12:19:38Z</dcterms:created>
  <dcterms:modified xsi:type="dcterms:W3CDTF">2017-01-23T19:39:47Z</dcterms:modified>
</cp:coreProperties>
</file>