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4" r:id="rId1"/>
  </p:sldMasterIdLst>
  <p:notesMasterIdLst>
    <p:notesMasterId r:id="rId102"/>
  </p:notesMasterIdLst>
  <p:sldIdLst>
    <p:sldId id="256" r:id="rId2"/>
    <p:sldId id="258" r:id="rId3"/>
    <p:sldId id="404" r:id="rId4"/>
    <p:sldId id="373" r:id="rId5"/>
    <p:sldId id="372" r:id="rId6"/>
    <p:sldId id="374" r:id="rId7"/>
    <p:sldId id="375" r:id="rId8"/>
    <p:sldId id="376" r:id="rId9"/>
    <p:sldId id="405" r:id="rId10"/>
    <p:sldId id="414" r:id="rId11"/>
    <p:sldId id="290" r:id="rId12"/>
    <p:sldId id="277" r:id="rId13"/>
    <p:sldId id="269" r:id="rId14"/>
    <p:sldId id="377" r:id="rId15"/>
    <p:sldId id="291" r:id="rId16"/>
    <p:sldId id="280" r:id="rId17"/>
    <p:sldId id="281" r:id="rId18"/>
    <p:sldId id="283" r:id="rId19"/>
    <p:sldId id="285" r:id="rId20"/>
    <p:sldId id="286" r:id="rId21"/>
    <p:sldId id="289" r:id="rId22"/>
    <p:sldId id="288" r:id="rId23"/>
    <p:sldId id="287" r:id="rId24"/>
    <p:sldId id="292" r:id="rId25"/>
    <p:sldId id="293" r:id="rId26"/>
    <p:sldId id="378" r:id="rId27"/>
    <p:sldId id="296" r:id="rId28"/>
    <p:sldId id="297" r:id="rId29"/>
    <p:sldId id="298" r:id="rId30"/>
    <p:sldId id="299" r:id="rId31"/>
    <p:sldId id="413" r:id="rId32"/>
    <p:sldId id="268" r:id="rId33"/>
    <p:sldId id="382" r:id="rId34"/>
    <p:sldId id="384" r:id="rId35"/>
    <p:sldId id="385" r:id="rId36"/>
    <p:sldId id="386" r:id="rId37"/>
    <p:sldId id="389" r:id="rId38"/>
    <p:sldId id="387" r:id="rId39"/>
    <p:sldId id="312" r:id="rId40"/>
    <p:sldId id="271" r:id="rId41"/>
    <p:sldId id="344" r:id="rId42"/>
    <p:sldId id="345" r:id="rId43"/>
    <p:sldId id="406" r:id="rId44"/>
    <p:sldId id="346" r:id="rId45"/>
    <p:sldId id="347" r:id="rId46"/>
    <p:sldId id="348" r:id="rId47"/>
    <p:sldId id="349" r:id="rId48"/>
    <p:sldId id="353" r:id="rId49"/>
    <p:sldId id="380" r:id="rId50"/>
    <p:sldId id="351" r:id="rId51"/>
    <p:sldId id="407" r:id="rId52"/>
    <p:sldId id="352" r:id="rId53"/>
    <p:sldId id="318" r:id="rId54"/>
    <p:sldId id="319" r:id="rId55"/>
    <p:sldId id="320" r:id="rId56"/>
    <p:sldId id="355" r:id="rId57"/>
    <p:sldId id="321" r:id="rId58"/>
    <p:sldId id="295" r:id="rId59"/>
    <p:sldId id="356" r:id="rId60"/>
    <p:sldId id="333" r:id="rId61"/>
    <p:sldId id="334" r:id="rId62"/>
    <p:sldId id="336" r:id="rId63"/>
    <p:sldId id="360" r:id="rId64"/>
    <p:sldId id="361" r:id="rId65"/>
    <p:sldId id="362" r:id="rId66"/>
    <p:sldId id="359" r:id="rId67"/>
    <p:sldId id="358" r:id="rId68"/>
    <p:sldId id="379" r:id="rId69"/>
    <p:sldId id="364" r:id="rId70"/>
    <p:sldId id="365" r:id="rId71"/>
    <p:sldId id="366" r:id="rId72"/>
    <p:sldId id="408" r:id="rId73"/>
    <p:sldId id="409" r:id="rId74"/>
    <p:sldId id="370" r:id="rId75"/>
    <p:sldId id="371" r:id="rId76"/>
    <p:sldId id="402" r:id="rId77"/>
    <p:sldId id="259" r:id="rId78"/>
    <p:sldId id="403" r:id="rId79"/>
    <p:sldId id="322" r:id="rId80"/>
    <p:sldId id="326" r:id="rId81"/>
    <p:sldId id="328" r:id="rId82"/>
    <p:sldId id="330" r:id="rId83"/>
    <p:sldId id="412" r:id="rId84"/>
    <p:sldId id="410" r:id="rId85"/>
    <p:sldId id="411" r:id="rId86"/>
    <p:sldId id="390" r:id="rId87"/>
    <p:sldId id="331" r:id="rId88"/>
    <p:sldId id="357" r:id="rId89"/>
    <p:sldId id="332" r:id="rId90"/>
    <p:sldId id="391" r:id="rId91"/>
    <p:sldId id="395" r:id="rId92"/>
    <p:sldId id="393" r:id="rId93"/>
    <p:sldId id="394" r:id="rId94"/>
    <p:sldId id="396" r:id="rId95"/>
    <p:sldId id="397" r:id="rId96"/>
    <p:sldId id="398" r:id="rId97"/>
    <p:sldId id="400" r:id="rId98"/>
    <p:sldId id="399" r:id="rId99"/>
    <p:sldId id="401" r:id="rId100"/>
    <p:sldId id="260" r:id="rId101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03"/>
      <p:bold r:id="rId104"/>
      <p:italic r:id="rId105"/>
      <p:boldItalic r:id="rId106"/>
    </p:embeddedFont>
    <p:embeddedFont>
      <p:font typeface="Calibri" panose="020F0502020204030204" pitchFamily="34" charset="0"/>
      <p:regular r:id="rId107"/>
      <p:bold r:id="rId108"/>
      <p:italic r:id="rId109"/>
      <p:boldItalic r:id="rId110"/>
    </p:embeddedFont>
    <p:embeddedFont>
      <p:font typeface="Trebuchet MS" panose="020B0603020202020204" pitchFamily="34" charset="0"/>
      <p:regular r:id="rId111"/>
      <p:bold r:id="rId112"/>
      <p:italic r:id="rId113"/>
      <p:boldItalic r:id="rId114"/>
    </p:embeddedFont>
    <p:embeddedFont>
      <p:font typeface="Wingdings 2" panose="05020102010507070707" pitchFamily="18" charset="2"/>
      <p:regular r:id="rId115"/>
    </p:embeddedFont>
    <p:embeddedFont>
      <p:font typeface="Arial Black" panose="020B0A04020102020204" pitchFamily="34" charset="0"/>
      <p:bold r:id="rId116"/>
    </p:embeddedFont>
    <p:embeddedFont>
      <p:font typeface="MS Mincho" panose="02020609040205080304" pitchFamily="49" charset="-128"/>
      <p:regular r:id="rId117"/>
    </p:embeddedFont>
    <p:embeddedFont>
      <p:font typeface="Consolas" panose="020B0609020204030204" pitchFamily="49" charset="0"/>
      <p:regular r:id="rId118"/>
      <p:bold r:id="rId119"/>
      <p:italic r:id="rId120"/>
      <p:boldItalic r:id="rId1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D9FEA6-EC76-4192-A0D2-1E09270145E6}">
          <p14:sldIdLst>
            <p14:sldId id="256"/>
            <p14:sldId id="258"/>
            <p14:sldId id="404"/>
          </p14:sldIdLst>
        </p14:section>
        <p14:section name="Utility Functions" id="{F2C3C7C8-9131-4A88-AE02-61DC4511651D}">
          <p14:sldIdLst>
            <p14:sldId id="373"/>
            <p14:sldId id="372"/>
            <p14:sldId id="374"/>
            <p14:sldId id="375"/>
            <p14:sldId id="376"/>
            <p14:sldId id="405"/>
            <p14:sldId id="414"/>
          </p14:sldIdLst>
        </p14:section>
        <p14:section name="Lambda Expressions (C++11)" id="{0D222905-2DD0-41E7-944B-896877F0214F}">
          <p14:sldIdLst>
            <p14:sldId id="290"/>
            <p14:sldId id="277"/>
            <p14:sldId id="269"/>
            <p14:sldId id="377"/>
          </p14:sldIdLst>
        </p14:section>
        <p14:section name="Return Type Deduction" id="{89EF1008-65F3-47DD-B2AA-E8C015F53050}">
          <p14:sldIdLst>
            <p14:sldId id="291"/>
            <p14:sldId id="280"/>
            <p14:sldId id="281"/>
            <p14:sldId id="283"/>
            <p14:sldId id="285"/>
            <p14:sldId id="286"/>
            <p14:sldId id="289"/>
            <p14:sldId id="288"/>
            <p14:sldId id="287"/>
            <p14:sldId id="292"/>
            <p14:sldId id="293"/>
            <p14:sldId id="378"/>
            <p14:sldId id="296"/>
            <p14:sldId id="297"/>
            <p14:sldId id="298"/>
            <p14:sldId id="299"/>
          </p14:sldIdLst>
        </p14:section>
        <p14:section name="Generic Lambdas" id="{CB91CF69-3655-4A95-8058-12E312AE63BC}">
          <p14:sldIdLst>
            <p14:sldId id="413"/>
            <p14:sldId id="268"/>
            <p14:sldId id="382"/>
            <p14:sldId id="384"/>
            <p14:sldId id="385"/>
            <p14:sldId id="386"/>
            <p14:sldId id="389"/>
            <p14:sldId id="387"/>
          </p14:sldIdLst>
        </p14:section>
        <p14:section name="Lambda Capture Expressions" id="{137D3B0A-258D-465C-9B79-D8AD149F8B87}">
          <p14:sldIdLst>
            <p14:sldId id="312"/>
            <p14:sldId id="271"/>
            <p14:sldId id="344"/>
            <p14:sldId id="345"/>
            <p14:sldId id="406"/>
            <p14:sldId id="346"/>
            <p14:sldId id="347"/>
            <p14:sldId id="348"/>
            <p14:sldId id="349"/>
            <p14:sldId id="353"/>
            <p14:sldId id="380"/>
            <p14:sldId id="351"/>
            <p14:sldId id="407"/>
            <p14:sldId id="352"/>
            <p14:sldId id="318"/>
            <p14:sldId id="319"/>
            <p14:sldId id="320"/>
            <p14:sldId id="355"/>
            <p14:sldId id="321"/>
          </p14:sldIdLst>
        </p14:section>
        <p14:section name="Literals" id="{56E1CA82-5467-4F46-9654-C2C449EB2656}">
          <p14:sldIdLst>
            <p14:sldId id="295"/>
            <p14:sldId id="356"/>
            <p14:sldId id="333"/>
            <p14:sldId id="334"/>
            <p14:sldId id="336"/>
            <p14:sldId id="360"/>
            <p14:sldId id="361"/>
            <p14:sldId id="362"/>
            <p14:sldId id="359"/>
            <p14:sldId id="358"/>
            <p14:sldId id="379"/>
            <p14:sldId id="364"/>
            <p14:sldId id="365"/>
            <p14:sldId id="366"/>
          </p14:sldIdLst>
        </p14:section>
        <p14:section name="Relaxed constexpr functions" id="{B1CF306B-AD6C-4918-B994-CA669C7A7F51}">
          <p14:sldIdLst>
            <p14:sldId id="408"/>
            <p14:sldId id="409"/>
            <p14:sldId id="370"/>
            <p14:sldId id="371"/>
          </p14:sldIdLst>
        </p14:section>
        <p14:section name="Variable Templates" id="{1B67157D-63F0-4C19-8473-FA7658E2D5A1}">
          <p14:sldIdLst>
            <p14:sldId id="402"/>
            <p14:sldId id="259"/>
            <p14:sldId id="403"/>
          </p14:sldIdLst>
        </p14:section>
        <p14:section name="Shared Mutexes and Locking" id="{8D195A80-8ED5-426F-8D52-A64005A5C1F7}">
          <p14:sldIdLst>
            <p14:sldId id="322"/>
            <p14:sldId id="326"/>
            <p14:sldId id="328"/>
            <p14:sldId id="330"/>
          </p14:sldIdLst>
        </p14:section>
        <p14:section name="Improved &lt;functional&gt; Operators" id="{7FBC0FA0-9A5F-481A-B59E-FB195DB28F5E}">
          <p14:sldIdLst>
            <p14:sldId id="412"/>
            <p14:sldId id="410"/>
            <p14:sldId id="411"/>
          </p14:sldIdLst>
        </p14:section>
        <p14:section name="Tuple Addressing via Type" id="{1C679EEF-2338-4425-9BD0-BC8BB4676DA6}">
          <p14:sldIdLst>
            <p14:sldId id="390"/>
            <p14:sldId id="331"/>
            <p14:sldId id="357"/>
            <p14:sldId id="332"/>
          </p14:sldIdLst>
        </p14:section>
        <p14:section name="Type Deduction Rules" id="{4D559C85-7E1D-438E-9792-DE2273C74332}">
          <p14:sldIdLst>
            <p14:sldId id="391"/>
            <p14:sldId id="395"/>
            <p14:sldId id="393"/>
            <p14:sldId id="394"/>
            <p14:sldId id="396"/>
            <p14:sldId id="397"/>
            <p14:sldId id="398"/>
            <p14:sldId id="400"/>
            <p14:sldId id="399"/>
            <p14:sldId id="401"/>
          </p14:sldIdLst>
        </p14:section>
        <p14:section name="Compiler Support" id="{11198EF0-A92F-43CB-A3F7-A2809FD0F667}">
          <p14:sldIdLst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99FF"/>
    <a:srgbClr val="0066FF"/>
    <a:srgbClr val="99000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0" autoAdjust="0"/>
    <p:restoredTop sz="73094" autoAdjust="0"/>
  </p:normalViewPr>
  <p:slideViewPr>
    <p:cSldViewPr>
      <p:cViewPr varScale="1">
        <p:scale>
          <a:sx n="51" d="100"/>
          <a:sy n="5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5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font" Target="fonts/font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3.fntdata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16" Type="http://schemas.openxmlformats.org/officeDocument/2006/relationships/font" Target="fonts/font14.fntdata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4.fntdata"/><Relationship Id="rId114" Type="http://schemas.openxmlformats.org/officeDocument/2006/relationships/font" Target="fonts/font12.fntdata"/><Relationship Id="rId119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7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2.fntdata"/><Relationship Id="rId120" Type="http://schemas.openxmlformats.org/officeDocument/2006/relationships/font" Target="fonts/font18.fntdata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18ED-04BB-4E72-9251-C1F319CB3024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DDD4-89D5-4CCB-987C-8E0CCEA40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krzemi1.wordpress.com/2012/10/23/user-defined-literals-part-ii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pprocks.com/c1114-compiler-and-library-shootout/" TargetMode="External"/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Functions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auto return type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forward </a:t>
            </a:r>
            <a:r>
              <a:rPr lang="nl-BE" baseline="0" dirty="0" err="1" smtClean="0"/>
              <a:t>declared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If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declared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auto, the </a:t>
            </a:r>
            <a:r>
              <a:rPr lang="nl-BE" baseline="0" dirty="0" err="1" smtClean="0"/>
              <a:t>definition</a:t>
            </a:r>
            <a:r>
              <a:rPr lang="nl-BE" baseline="0" dirty="0" smtClean="0"/>
              <a:t> must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auto,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vice</a:t>
            </a:r>
            <a:r>
              <a:rPr lang="nl-BE" baseline="0" dirty="0" smtClean="0"/>
              <a:t> versa.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is, …</a:t>
            </a:r>
          </a:p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C++ Technical Report 1 (TR1</a:t>
            </a:r>
            <a:r>
              <a:rPr lang="en-GB" b="1" smtClean="0"/>
              <a:t>)</a:t>
            </a:r>
            <a:r>
              <a:rPr lang="en-GB" smtClean="0"/>
              <a:t> …  include regular expressions, smart pointers, hash tables, and random number generators. TR1 was not a standard itself, but rather a draft document. However, most of its proposals became part of the current official standard, C++11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As of February 2014, C++14 is entering its possibly-final international ballot (DIS, or Draft International Standard). If all national bodies approve, the C++14 International Standard will be published in late summer.</a:t>
            </a:r>
          </a:p>
          <a:p>
            <a:endParaRPr lang="en-GB" dirty="0" smtClean="0"/>
          </a:p>
          <a:p>
            <a:r>
              <a:rPr lang="en-GB" dirty="0" smtClean="0"/>
              <a:t>Beyond C++14, the committee contemplates producing another C++ Standard in approximately 2017. […] in the meantime</a:t>
            </a:r>
            <a:r>
              <a:rPr lang="en-GB" baseline="0" dirty="0" smtClean="0"/>
              <a:t> [there are] </a:t>
            </a:r>
            <a:r>
              <a:rPr lang="en-GB" dirty="0" smtClean="0"/>
              <a:t>eight (8) separate Technical Specifications underway, several of which are on track to be published in 2014 and 2015.</a:t>
            </a:r>
          </a:p>
          <a:p>
            <a:endParaRPr lang="nl-BE" dirty="0" smtClean="0"/>
          </a:p>
          <a:p>
            <a:r>
              <a:rPr lang="en-GB" b="1" dirty="0" smtClean="0"/>
              <a:t>File System TS:</a:t>
            </a:r>
            <a:r>
              <a:rPr lang="en-GB" b="1" baseline="0" dirty="0" smtClean="0"/>
              <a:t> </a:t>
            </a:r>
            <a:r>
              <a:rPr lang="en-GB" dirty="0" smtClean="0"/>
              <a:t>Work based on </a:t>
            </a:r>
            <a:r>
              <a:rPr lang="en-GB" dirty="0" err="1" smtClean="0"/>
              <a:t>Boost.Filesystem</a:t>
            </a:r>
            <a:r>
              <a:rPr lang="en-GB" dirty="0" smtClean="0"/>
              <a:t> v3, including file and directory iteration.</a:t>
            </a:r>
          </a:p>
          <a:p>
            <a:r>
              <a:rPr lang="en-GB" b="1" dirty="0" smtClean="0"/>
              <a:t>Library Fundamentals TS:</a:t>
            </a:r>
            <a:r>
              <a:rPr lang="en-GB" dirty="0" smtClean="0"/>
              <a:t> A set of standard library extensions for vocabulary types like optional&lt;&gt; and other fundamental utilities.</a:t>
            </a:r>
          </a:p>
          <a:p>
            <a:r>
              <a:rPr lang="en-GB" b="1" dirty="0" smtClean="0"/>
              <a:t>Networking TS: </a:t>
            </a:r>
            <a:r>
              <a:rPr lang="en-GB" dirty="0" smtClean="0"/>
              <a:t>A small set of network-related libraries including support for network byte order transformation and URIs.</a:t>
            </a:r>
          </a:p>
          <a:p>
            <a:r>
              <a:rPr lang="en-GB" b="1" dirty="0" smtClean="0"/>
              <a:t>Concepts TS: </a:t>
            </a:r>
            <a:r>
              <a:rPr lang="en-GB" dirty="0" smtClean="0"/>
              <a:t>Extensions for template type checking.</a:t>
            </a:r>
          </a:p>
          <a:p>
            <a:r>
              <a:rPr lang="en-GB" b="1" dirty="0" smtClean="0"/>
              <a:t>Arrays Extensions</a:t>
            </a:r>
            <a:r>
              <a:rPr lang="en-GB" b="1" baseline="0" dirty="0" smtClean="0"/>
              <a:t> </a:t>
            </a:r>
            <a:r>
              <a:rPr lang="en-GB" b="1" dirty="0" smtClean="0"/>
              <a:t>TS:</a:t>
            </a:r>
            <a:r>
              <a:rPr lang="en-GB" dirty="0" smtClean="0"/>
              <a:t> Language and library extensions related to arrays, including runtime-sized arrays (aka arrays of runtime bound) and </a:t>
            </a:r>
            <a:r>
              <a:rPr lang="en-GB" dirty="0" err="1" smtClean="0"/>
              <a:t>dynarray</a:t>
            </a:r>
            <a:r>
              <a:rPr lang="en-GB" dirty="0" smtClean="0"/>
              <a:t>&lt;&gt;.</a:t>
            </a:r>
          </a:p>
          <a:p>
            <a:r>
              <a:rPr lang="en-GB" b="1" dirty="0" smtClean="0"/>
              <a:t>Parallelism TS: </a:t>
            </a:r>
            <a:r>
              <a:rPr lang="en-GB" dirty="0" smtClean="0"/>
              <a:t>Initially includes a Parallel STL library with support for parallel algorithms to exploit multiple cores, and </a:t>
            </a:r>
            <a:r>
              <a:rPr lang="en-GB" dirty="0" err="1" smtClean="0"/>
              <a:t>vectorizable</a:t>
            </a:r>
            <a:r>
              <a:rPr lang="en-GB" dirty="0" smtClean="0"/>
              <a:t> algorithms to exploit CPU and other vector units.</a:t>
            </a:r>
          </a:p>
          <a:p>
            <a:r>
              <a:rPr lang="en-GB" b="1" dirty="0" smtClean="0"/>
              <a:t>Concurrency TS: </a:t>
            </a:r>
            <a:r>
              <a:rPr lang="en-GB" dirty="0" smtClean="0"/>
              <a:t>Initially includes library support for executors and non-blocking extensions to </a:t>
            </a:r>
            <a:r>
              <a:rPr lang="en-GB" dirty="0" err="1" smtClean="0"/>
              <a:t>std</a:t>
            </a:r>
            <a:r>
              <a:rPr lang="en-GB" dirty="0" smtClean="0"/>
              <a:t>::future. Additionally may include language extensions like await, and additional libraries such as concurrent hash containers and latches.</a:t>
            </a:r>
          </a:p>
          <a:p>
            <a:r>
              <a:rPr lang="en-GB" b="1" dirty="0" smtClean="0"/>
              <a:t>Transactional Memory TS: </a:t>
            </a:r>
            <a:r>
              <a:rPr lang="en-GB" dirty="0" smtClean="0"/>
              <a:t>A promising way to deal with mutable shared memory, that is expected to be more usable and scalable than current techniques based on atomics and </a:t>
            </a:r>
            <a:r>
              <a:rPr lang="en-GB" dirty="0" err="1" smtClean="0"/>
              <a:t>mutexes</a:t>
            </a:r>
            <a:r>
              <a:rPr lang="en-GB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(source</a:t>
            </a:r>
            <a:r>
              <a:rPr lang="nl-BE" baseline="0" dirty="0" smtClean="0"/>
              <a:t>: http://isocpp.org/</a:t>
            </a:r>
            <a:r>
              <a:rPr lang="nl-BE" baseline="0" dirty="0" err="1" smtClean="0"/>
              <a:t>std</a:t>
            </a:r>
            <a:r>
              <a:rPr lang="nl-BE" baseline="0" dirty="0" smtClean="0"/>
              <a:t>/status)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31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expressions</a:t>
            </a:r>
            <a:r>
              <a:rPr lang="nl-BE" baseline="0" dirty="0" smtClean="0"/>
              <a:t> are far more </a:t>
            </a:r>
            <a:r>
              <a:rPr lang="nl-BE" baseline="0" dirty="0" err="1" smtClean="0"/>
              <a:t>powerful</a:t>
            </a:r>
            <a:r>
              <a:rPr lang="nl-BE" baseline="0" dirty="0" smtClean="0"/>
              <a:t>: full-</a:t>
            </a:r>
            <a:r>
              <a:rPr lang="nl-BE" baseline="0" dirty="0" err="1" smtClean="0"/>
              <a:t>blown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closures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VC2013 does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generate</a:t>
            </a:r>
            <a:r>
              <a:rPr lang="nl-BE" baseline="0" dirty="0" smtClean="0"/>
              <a:t> move </a:t>
            </a:r>
            <a:r>
              <a:rPr lang="nl-BE" baseline="0" dirty="0" err="1" smtClean="0"/>
              <a:t>constructors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lambdas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correctly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huge</a:t>
            </a:r>
            <a:r>
              <a:rPr lang="nl-BE" baseline="0" dirty="0" smtClean="0"/>
              <a:t> set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copied</a:t>
            </a:r>
            <a:r>
              <a:rPr lang="nl-BE" baseline="0" dirty="0" smtClean="0"/>
              <a:t> at </a:t>
            </a:r>
            <a:r>
              <a:rPr lang="nl-BE" baseline="0" dirty="0" err="1" smtClean="0"/>
              <a:t>least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once</a:t>
            </a:r>
            <a:r>
              <a:rPr lang="nl-BE" baseline="0" dirty="0" smtClean="0"/>
              <a:t> more </a:t>
            </a:r>
            <a:r>
              <a:rPr lang="nl-BE" baseline="0" dirty="0" err="1" smtClean="0"/>
              <a:t>while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returning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function</a:t>
            </a:r>
            <a:r>
              <a:rPr lang="nl-BE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Move-on-copy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C++11: </a:t>
            </a:r>
            <a:r>
              <a:rPr lang="nl-BE" dirty="0" smtClean="0">
                <a:solidFill>
                  <a:schemeClr val="tx1"/>
                </a:solidFill>
                <a:hlinkClick r:id="rId3"/>
              </a:rPr>
              <a:t>http://akrzemi1.wordpress.com/2012/10/23/user-defined-literals-part-ii/</a:t>
            </a:r>
            <a:endParaRPr lang="nl-BE" dirty="0" smtClean="0">
              <a:solidFill>
                <a:schemeClr val="tx1"/>
              </a:solidFill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an 0b/0B prefix for binary literals is an existing GCC extension (also supported by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Clang), and is the same syntax as Java 7, Python, and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7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40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constexpr</a:t>
            </a:r>
            <a:r>
              <a:rPr lang="en-GB" dirty="0" smtClean="0"/>
              <a:t> </a:t>
            </a:r>
            <a:r>
              <a:rPr lang="en-GB" dirty="0" err="1" smtClean="0"/>
              <a:t>specifier</a:t>
            </a:r>
            <a:r>
              <a:rPr lang="en-GB" dirty="0" smtClean="0"/>
              <a:t> was introduced in C++11.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It</a:t>
            </a:r>
            <a:r>
              <a:rPr lang="en-GB" dirty="0" smtClean="0"/>
              <a:t> declares that it is possible to evaluate the value of the function or variable at compile time. </a:t>
            </a:r>
          </a:p>
          <a:p>
            <a:r>
              <a:rPr lang="en-GB" dirty="0" smtClean="0"/>
              <a:t>Such variables and functions can then be used where only compile time constant expressions are allowed: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Fixed-size</a:t>
            </a:r>
            <a:r>
              <a:rPr lang="nl-BE" baseline="0" dirty="0" smtClean="0"/>
              <a:t> arrays</a:t>
            </a: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Template </a:t>
            </a:r>
            <a:r>
              <a:rPr lang="nl-BE" baseline="0" dirty="0" err="1" smtClean="0"/>
              <a:t>arguments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Static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asserts</a:t>
            </a:r>
            <a:endParaRPr lang="nl-B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56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of the algorithms in the standard library cannot be made </a:t>
            </a:r>
            <a:r>
              <a:rPr lang="en-GB" dirty="0" err="1" smtClean="0"/>
              <a:t>constexpr</a:t>
            </a:r>
            <a:r>
              <a:rPr lang="en-GB" dirty="0" smtClean="0"/>
              <a:t>, because iterators cannot be incremented in a </a:t>
            </a:r>
            <a:r>
              <a:rPr lang="en-GB" dirty="0" err="1" smtClean="0"/>
              <a:t>constexpr</a:t>
            </a:r>
            <a:r>
              <a:rPr lang="en-GB" dirty="0" smtClean="0"/>
              <a:t> function.</a:t>
            </a:r>
          </a:p>
          <a:p>
            <a:r>
              <a:rPr lang="nl-BE" dirty="0" smtClean="0"/>
              <a:t>Loops are </a:t>
            </a:r>
            <a:r>
              <a:rPr lang="nl-BE" dirty="0" err="1" smtClean="0"/>
              <a:t>forbidden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/</a:t>
            </a:r>
            <a:r>
              <a:rPr lang="nl-BE" baseline="0" dirty="0" err="1" smtClean="0"/>
              <a:t>else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forbidden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l</a:t>
            </a:r>
            <a:r>
              <a:rPr lang="nl-BE" dirty="0" err="1" smtClean="0"/>
              <a:t>ambdas</a:t>
            </a:r>
            <a:r>
              <a:rPr lang="nl-BE" dirty="0" smtClean="0"/>
              <a:t> are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forbidden</a:t>
            </a:r>
            <a:r>
              <a:rPr lang="nl-BE" baseline="0" dirty="0" smtClean="0"/>
              <a:t>: in short: </a:t>
            </a:r>
            <a:r>
              <a:rPr lang="nl-BE" baseline="0" dirty="0" err="1" smtClean="0"/>
              <a:t>almost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everything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forbidden</a:t>
            </a:r>
            <a:r>
              <a:rPr lang="nl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4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paper: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12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paper: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12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26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comparison</a:t>
            </a:r>
            <a:r>
              <a:rPr lang="nl-BE" dirty="0" smtClean="0"/>
              <a:t> operations: </a:t>
            </a:r>
            <a:r>
              <a:rPr lang="nl-BE" dirty="0" err="1" smtClean="0"/>
              <a:t>less</a:t>
            </a:r>
            <a:r>
              <a:rPr lang="nl-BE" dirty="0" smtClean="0"/>
              <a:t>, </a:t>
            </a:r>
            <a:r>
              <a:rPr lang="nl-BE" dirty="0" err="1" smtClean="0"/>
              <a:t>greater_equal</a:t>
            </a:r>
            <a:r>
              <a:rPr lang="nl-BE" dirty="0" smtClean="0"/>
              <a:t>, </a:t>
            </a:r>
            <a:r>
              <a:rPr lang="nl-BE" dirty="0" err="1" smtClean="0"/>
              <a:t>equal_to</a:t>
            </a:r>
            <a:r>
              <a:rPr lang="nl-BE" dirty="0" smtClean="0"/>
              <a:t>,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not_equal_to</a:t>
            </a:r>
            <a:r>
              <a:rPr lang="nl-BE" baseline="0" dirty="0" smtClean="0"/>
              <a:t>, etc.</a:t>
            </a:r>
            <a:endParaRPr lang="nl-BE" dirty="0" smtClean="0"/>
          </a:p>
          <a:p>
            <a:r>
              <a:rPr lang="nl-BE" dirty="0" err="1" smtClean="0"/>
              <a:t>Arithmetic</a:t>
            </a:r>
            <a:r>
              <a:rPr lang="nl-BE" baseline="0" dirty="0" smtClean="0"/>
              <a:t> operations: plus, minus, </a:t>
            </a:r>
            <a:r>
              <a:rPr lang="nl-BE" baseline="0" dirty="0" err="1" smtClean="0"/>
              <a:t>multiplies</a:t>
            </a:r>
            <a:r>
              <a:rPr lang="nl-BE" baseline="0" dirty="0" smtClean="0"/>
              <a:t>, etc.</a:t>
            </a:r>
          </a:p>
          <a:p>
            <a:r>
              <a:rPr lang="nl-BE" baseline="0" dirty="0" err="1" smtClean="0"/>
              <a:t>Logical</a:t>
            </a:r>
            <a:r>
              <a:rPr lang="nl-BE" baseline="0" dirty="0" smtClean="0"/>
              <a:t> operations, </a:t>
            </a:r>
            <a:r>
              <a:rPr lang="nl-BE" baseline="0" dirty="0" err="1" smtClean="0"/>
              <a:t>bitwise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operation</a:t>
            </a:r>
            <a:r>
              <a:rPr lang="nl-BE" baseline="0" dirty="0" smtClean="0"/>
              <a:t>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494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>
                <a:hlinkClick r:id="rId3"/>
              </a:rPr>
              <a:t>http://cpprocks.com/c1114-compiler-and-library-shootout/</a:t>
            </a:r>
            <a:endParaRPr lang="nl-BE" dirty="0" smtClean="0"/>
          </a:p>
          <a:p>
            <a:endParaRPr lang="en-GB" dirty="0" smtClean="0"/>
          </a:p>
          <a:p>
            <a:r>
              <a:rPr lang="en-GB" dirty="0" smtClean="0"/>
              <a:t>http://clang.llvm.org/cxx_status.html</a:t>
            </a:r>
            <a:endParaRPr lang="nl-BE" dirty="0" smtClean="0"/>
          </a:p>
          <a:p>
            <a:r>
              <a:rPr lang="en-GB" dirty="0" smtClean="0"/>
              <a:t>http://gcc.gnu.org/projects/cxx1y.html</a:t>
            </a:r>
            <a:endParaRPr lang="nl-BE" dirty="0" smtClean="0"/>
          </a:p>
          <a:p>
            <a:r>
              <a:rPr lang="en-GB" dirty="0" smtClean="0"/>
              <a:t>http://blogs.msdn.com/b/vcblog/archive/2013/12/02/c-11-14-core-language-features-in-vs-2013-and-the-nov-2013-ctp.aspx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3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Go back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previous</a:t>
            </a:r>
            <a:r>
              <a:rPr lang="nl-BE" dirty="0" smtClean="0"/>
              <a:t> slide…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6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This</a:t>
            </a:r>
            <a:r>
              <a:rPr lang="nl-BE" baseline="0" dirty="0" smtClean="0"/>
              <a:t> slide </a:t>
            </a:r>
            <a:r>
              <a:rPr lang="nl-BE" baseline="0" dirty="0" err="1" smtClean="0"/>
              <a:t>illustrates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two</a:t>
            </a:r>
            <a:r>
              <a:rPr lang="nl-BE" baseline="0" dirty="0" smtClean="0"/>
              <a:t> cases of (</a:t>
            </a:r>
            <a:r>
              <a:rPr lang="nl-BE" baseline="0" dirty="0" err="1" smtClean="0"/>
              <a:t>lambda</a:t>
            </a:r>
            <a:r>
              <a:rPr lang="nl-BE" baseline="0" dirty="0" smtClean="0"/>
              <a:t>) return type </a:t>
            </a:r>
            <a:r>
              <a:rPr lang="nl-BE" baseline="0" dirty="0" err="1" smtClean="0"/>
              <a:t>deduction</a:t>
            </a:r>
            <a:r>
              <a:rPr lang="nl-BE" baseline="0" dirty="0" smtClean="0"/>
              <a:t> in C++11: </a:t>
            </a:r>
            <a:r>
              <a:rPr lang="nl-BE" baseline="0" dirty="0" err="1" smtClean="0"/>
              <a:t>lambdas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whose</a:t>
            </a:r>
            <a:r>
              <a:rPr lang="nl-BE" baseline="0" dirty="0" smtClean="0"/>
              <a:t> body </a:t>
            </a:r>
            <a:r>
              <a:rPr lang="nl-BE" baseline="0" dirty="0" err="1" smtClean="0"/>
              <a:t>consists</a:t>
            </a:r>
            <a:r>
              <a:rPr lang="nl-BE" baseline="0" dirty="0" smtClean="0"/>
              <a:t> of a single return type,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void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lambda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functions</a:t>
            </a:r>
            <a:r>
              <a:rPr lang="nl-BE" baseline="0" dirty="0" smtClean="0"/>
              <a:t>.</a:t>
            </a:r>
          </a:p>
          <a:p>
            <a:endParaRPr lang="nl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C++11 5.1.2.4</a:t>
            </a:r>
          </a:p>
          <a:p>
            <a:endParaRPr lang="nl-BE" baseline="0" dirty="0" smtClean="0"/>
          </a:p>
          <a:p>
            <a:r>
              <a:rPr lang="nl-BE" baseline="0" dirty="0" smtClean="0"/>
              <a:t>[…]</a:t>
            </a:r>
            <a:r>
              <a:rPr lang="en-GB" dirty="0" smtClean="0"/>
              <a:t> If a lambda-expression does not include a trailing-return-type, it is as if the trailing-return-type denotes the following type:</a:t>
            </a:r>
          </a:p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dirty="0" smtClean="0"/>
              <a:t>if the compound-statement is of the form</a:t>
            </a:r>
            <a:br>
              <a:rPr lang="en-GB" dirty="0" smtClean="0"/>
            </a:br>
            <a:r>
              <a:rPr lang="en-GB" dirty="0" smtClean="0"/>
              <a:t>{ attribute-</a:t>
            </a:r>
            <a:r>
              <a:rPr lang="en-GB" dirty="0" err="1" smtClean="0"/>
              <a:t>specifier</a:t>
            </a:r>
            <a:r>
              <a:rPr lang="en-GB" dirty="0" smtClean="0"/>
              <a:t>-</a:t>
            </a:r>
            <a:r>
              <a:rPr lang="en-GB" dirty="0" err="1" smtClean="0"/>
              <a:t>seq</a:t>
            </a:r>
            <a:r>
              <a:rPr lang="en-GB" dirty="0" smtClean="0"/>
              <a:t>(opt) return expression ; }</a:t>
            </a:r>
            <a:br>
              <a:rPr lang="en-GB" dirty="0" smtClean="0"/>
            </a:br>
            <a:r>
              <a:rPr lang="en-GB" dirty="0" smtClean="0"/>
              <a:t>the type of the returned expression after </a:t>
            </a:r>
            <a:r>
              <a:rPr lang="en-GB" dirty="0" err="1" smtClean="0"/>
              <a:t>lvalue</a:t>
            </a:r>
            <a:r>
              <a:rPr lang="en-GB" dirty="0" smtClean="0"/>
              <a:t>-to-</a:t>
            </a:r>
            <a:r>
              <a:rPr lang="en-GB" dirty="0" err="1" smtClean="0"/>
              <a:t>rvalue</a:t>
            </a:r>
            <a:r>
              <a:rPr lang="en-GB" dirty="0" smtClean="0"/>
              <a:t> conversion (4.1), array-to-pointer conversion (4.2), and function-to-pointer conversion (4.3);</a:t>
            </a:r>
          </a:p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dirty="0" smtClean="0"/>
              <a:t>otherwise, void.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Compiler error in e.g. VC++ 2010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Specify</a:t>
            </a:r>
            <a:r>
              <a:rPr lang="nl-BE" baseline="0" dirty="0" smtClean="0"/>
              <a:t> the return type </a:t>
            </a:r>
            <a:r>
              <a:rPr lang="nl-BE" baseline="0" dirty="0" err="1" smtClean="0"/>
              <a:t>using</a:t>
            </a:r>
            <a:r>
              <a:rPr lang="nl-BE" baseline="0" dirty="0" smtClean="0"/>
              <a:t> C++11’s </a:t>
            </a:r>
            <a:r>
              <a:rPr lang="nl-BE" baseline="0" dirty="0" err="1" smtClean="0"/>
              <a:t>trailing</a:t>
            </a:r>
            <a:r>
              <a:rPr lang="nl-BE" baseline="0" dirty="0" smtClean="0"/>
              <a:t>-return-type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4-89D5-4CCB-987C-8E0CCEA405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A1174BB-0E07-4B5A-BA50-9904AAEE1341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92696"/>
            <a:ext cx="1905000" cy="59367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248400" cy="59367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A1174BB-0E07-4B5A-BA50-9904AAEE1341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507457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507457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00808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1700808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160000"/>
            <a:ext cx="4041648" cy="44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159999"/>
            <a:ext cx="4041775" cy="44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96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A1174BB-0E07-4B5A-BA50-9904AAEE1341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A1174BB-0E07-4B5A-BA50-9904AAEE1341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58894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873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45BB0D-B141-43A3-8B0B-D197BD760D2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cpprocks.com/c1114-compiler-and-library-shootou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cpp.org/images/BeCPP_Logo_282x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86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576" y="2401887"/>
            <a:ext cx="8458200" cy="1470025"/>
          </a:xfrm>
        </p:spPr>
        <p:txBody>
          <a:bodyPr>
            <a:normAutofit/>
            <a:scene3d>
              <a:camera prst="obliqueBottomRight"/>
              <a:lightRig rig="threePt" dir="t"/>
            </a:scene3d>
          </a:bodyPr>
          <a:lstStyle/>
          <a:p>
            <a:r>
              <a:rPr lang="nl-BE" sz="5600" dirty="0" smtClean="0">
                <a:solidFill>
                  <a:srgbClr val="0099FF"/>
                </a:solidFill>
                <a:latin typeface="Arial Black" panose="020B0A04020102020204" pitchFamily="34" charset="0"/>
              </a:rPr>
              <a:t>14</a:t>
            </a:r>
            <a:endParaRPr lang="en-GB" sz="5600" dirty="0">
              <a:solidFill>
                <a:srgbClr val="0099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1525" y="6309320"/>
            <a:ext cx="4176979" cy="4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Miscellaneous</a:t>
            </a:r>
            <a:r>
              <a:rPr lang="nl-BE" dirty="0" smtClean="0"/>
              <a:t> Utilities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Null</a:t>
            </a:r>
            <a:r>
              <a:rPr lang="nl-BE" dirty="0" smtClean="0"/>
              <a:t> forward </a:t>
            </a:r>
            <a:r>
              <a:rPr lang="nl-BE" dirty="0" err="1" smtClean="0"/>
              <a:t>iterators</a:t>
            </a:r>
            <a:endParaRPr lang="nl-BE" dirty="0" smtClean="0"/>
          </a:p>
          <a:p>
            <a:r>
              <a:rPr lang="nl-BE" dirty="0" err="1" smtClean="0"/>
              <a:t>Discouraged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rand()</a:t>
            </a:r>
          </a:p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[[deprecated]]</a:t>
            </a:r>
            <a:r>
              <a:rPr lang="en-GB" dirty="0">
                <a:cs typeface="Consolas" panose="020B0609020204030204" pitchFamily="49" charset="0"/>
              </a:rPr>
              <a:t> </a:t>
            </a:r>
            <a:r>
              <a:rPr lang="en-GB" dirty="0" smtClean="0"/>
              <a:t>attribute</a:t>
            </a:r>
          </a:p>
          <a:p>
            <a:r>
              <a:rPr lang="nl-BE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Compiler Support</a:t>
            </a:r>
            <a:endParaRPr lang="en-GB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>
                <a:hlinkClick r:id="rId3"/>
              </a:rPr>
              <a:t>http</a:t>
            </a:r>
            <a:r>
              <a:rPr lang="nl-BE" dirty="0">
                <a:hlinkClick r:id="rId3"/>
              </a:rPr>
              <a:t>://cpprocks.com/c1114-compiler-and-library-shootout</a:t>
            </a:r>
            <a:r>
              <a:rPr lang="nl-BE" dirty="0" smtClean="0">
                <a:hlinkClick r:id="rId3"/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3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Lambda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Expressions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(C++11)</a:t>
            </a:r>
            <a:endParaRPr lang="en-GB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Expressions</a:t>
            </a:r>
            <a:r>
              <a:rPr lang="nl-BE" dirty="0" smtClean="0"/>
              <a:t> as </a:t>
            </a:r>
            <a:r>
              <a:rPr lang="nl-BE" dirty="0" err="1" smtClean="0"/>
              <a:t>Anonymous</a:t>
            </a:r>
            <a:r>
              <a:rPr lang="nl-BE" dirty="0" smtClean="0"/>
              <a:t> </a:t>
            </a:r>
            <a:r>
              <a:rPr lang="nl-BE" dirty="0" err="1" smtClean="0"/>
              <a:t>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Expressions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&lt;</a:t>
            </a:r>
            <a:r>
              <a:rPr lang="nl-BE" dirty="0" smtClean="0">
                <a:solidFill>
                  <a:srgbClr val="0000FF"/>
                </a:solidFill>
                <a:latin typeface="Consolas"/>
                <a:ea typeface="Times New Roman"/>
              </a:rPr>
              <a:t>int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&gt; v{ 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7, 9, 7, 2, 0, 4 };</a:t>
            </a:r>
            <a:endParaRPr lang="nl-BE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solidFill>
                <a:srgbClr val="000000"/>
              </a:solidFill>
              <a:latin typeface="Consolas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err="1" smtClean="0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smtClean="0">
                <a:solidFill>
                  <a:srgbClr val="000000"/>
                </a:solidFill>
                <a:latin typeface="Consolas"/>
                <a:ea typeface="Times New Roman"/>
              </a:rPr>
              <a:t>sort(</a:t>
            </a:r>
            <a:r>
              <a:rPr lang="en-GB" dirty="0" err="1" smtClean="0">
                <a:solidFill>
                  <a:srgbClr val="000000"/>
                </a:solidFill>
                <a:latin typeface="Consolas"/>
                <a:ea typeface="Times New Roman"/>
              </a:rPr>
              <a:t>v.begin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(), </a:t>
            </a:r>
            <a:r>
              <a:rPr lang="en-GB" dirty="0" err="1" smtClean="0">
                <a:solidFill>
                  <a:srgbClr val="000000"/>
                </a:solidFill>
                <a:latin typeface="Consolas"/>
                <a:ea typeface="Times New Roman"/>
              </a:rPr>
              <a:t>v.end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(), </a:t>
            </a:r>
            <a:b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</a:b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	[](</a:t>
            </a:r>
            <a:r>
              <a:rPr lang="en-GB" dirty="0" err="1">
                <a:solidFill>
                  <a:srgbClr val="0000FF"/>
                </a:solidFill>
                <a:latin typeface="Consolas"/>
                <a:ea typeface="Times New Roman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/>
                <a:ea typeface="Times New Roman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, </a:t>
            </a:r>
            <a:r>
              <a:rPr lang="en-GB" dirty="0" err="1">
                <a:solidFill>
                  <a:srgbClr val="0000FF"/>
                </a:solidFill>
                <a:latin typeface="Consolas"/>
                <a:ea typeface="Times New Roman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/>
                <a:ea typeface="Times New Roman"/>
              </a:rPr>
              <a:t>b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) { </a:t>
            </a:r>
            <a:r>
              <a:rPr lang="en-GB" dirty="0">
                <a:solidFill>
                  <a:srgbClr val="0000FF"/>
                </a:solidFill>
                <a:latin typeface="Consolas"/>
                <a:ea typeface="Times New Roman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/>
                <a:ea typeface="Times New Roman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 &gt; </a:t>
            </a:r>
            <a:r>
              <a:rPr lang="en-GB" dirty="0">
                <a:solidFill>
                  <a:srgbClr val="808080"/>
                </a:solidFill>
                <a:latin typeface="Consolas"/>
                <a:ea typeface="Times New Roman"/>
              </a:rPr>
              <a:t>b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; }</a:t>
            </a:r>
            <a:endParaRPr lang="nl-BE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);</a:t>
            </a:r>
            <a:endParaRPr lang="nl-BE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9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Function</a:t>
            </a:r>
            <a:r>
              <a:rPr lang="nl-BE" dirty="0" smtClean="0"/>
              <a:t> </a:t>
            </a:r>
            <a:r>
              <a:rPr lang="nl-BE" dirty="0" err="1" smtClean="0"/>
              <a:t>Objects</a:t>
            </a:r>
            <a:r>
              <a:rPr lang="nl-BE" dirty="0" smtClean="0"/>
              <a:t> (C++98)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blipFill>
            <a:blip r:embed="rId3">
              <a:duotone>
                <a:schemeClr val="lt1">
                  <a:shade val="48000"/>
                </a:schemeClr>
                <a:schemeClr val="lt1">
                  <a:tint val="96000"/>
                  <a:satMod val="150000"/>
                </a:schemeClr>
              </a:duotone>
            </a:blip>
            <a:tile tx="0" ty="0" sx="80000" sy="80000" flip="none" algn="tl"/>
          </a:blip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tIns="108000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&gt; 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v{ 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7, 9, 7, 2, 0, 4 };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 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struct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Lambda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{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dirty="0" err="1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operator()(</a:t>
            </a:r>
            <a:r>
              <a:rPr lang="en-US" dirty="0" err="1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/>
                <a:ea typeface="Calibri"/>
                <a:cs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/>
                <a:ea typeface="Calibri"/>
                <a:cs typeface="Times New Roman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const</a:t>
            </a:r>
            <a:endParaRPr lang="nl-BE" sz="36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{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/>
                <a:ea typeface="Calibri"/>
                <a:cs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&gt; </a:t>
            </a:r>
            <a:r>
              <a:rPr lang="en-US" dirty="0">
                <a:solidFill>
                  <a:srgbClr val="808080"/>
                </a:solidFill>
                <a:latin typeface="Consolas"/>
                <a:ea typeface="Calibri"/>
                <a:cs typeface="Times New Roman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}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};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 </a:t>
            </a:r>
            <a:endParaRPr lang="nl-BE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sort(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(), 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(), </a:t>
            </a:r>
            <a:r>
              <a:rPr lang="en-US" dirty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Lambda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());</a:t>
            </a:r>
            <a:endParaRPr lang="nl-BE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0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Expressions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ffectLst>
                  <a:glow rad="6350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{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&gt;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</a:p>
          <a:p>
            <a:pPr marL="0" indent="0"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/>
                <a:ea typeface="Times New Roman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&gt; v{ 7, 9, 7, 2, 0, 4 };</a:t>
            </a:r>
            <a:b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</a:b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::sort(</a:t>
            </a: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v.begin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(), </a:t>
            </a: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v.end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(), </a:t>
            </a:r>
            <a:r>
              <a:rPr lang="en-GB" dirty="0">
                <a:solidFill>
                  <a:srgbClr val="000000"/>
                </a:solidFill>
                <a:effectLst>
                  <a:glow rad="635000">
                    <a:srgbClr val="FFFF00">
                      <a:alpha val="40000"/>
                    </a:srgbClr>
                  </a:glow>
                </a:effectLst>
                <a:latin typeface="Consolas"/>
                <a:ea typeface="Calibri"/>
              </a:rPr>
              <a:t>comp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); </a:t>
            </a: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bool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(*</a:t>
            </a:r>
            <a:r>
              <a:rPr lang="nl-BE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fptr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)(</a:t>
            </a:r>
            <a:r>
              <a:rPr lang="nl-BE" dirty="0" err="1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nl-BE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,</a:t>
            </a:r>
            <a:r>
              <a:rPr lang="nl-BE" dirty="0" err="1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) = </a:t>
            </a:r>
            <a:r>
              <a:rPr lang="nl-BE" dirty="0" err="1" smtClean="0">
                <a:solidFill>
                  <a:srgbClr val="000000"/>
                </a:solidFill>
                <a:effectLst>
                  <a:glow rad="635000">
                    <a:srgbClr val="FFFF00">
                      <a:alpha val="40000"/>
                    </a:srgbClr>
                  </a:glow>
                </a:effectLst>
                <a:latin typeface="Consolas"/>
                <a:ea typeface="Calibri"/>
                <a:cs typeface="Times New Roman"/>
              </a:rPr>
              <a:t>comp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b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</a:b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Calibri"/>
              </a:rPr>
              <a:t>function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)&gt;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fun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= </a:t>
            </a:r>
            <a:r>
              <a:rPr lang="nl-BE" dirty="0" err="1">
                <a:solidFill>
                  <a:srgbClr val="000000"/>
                </a:solidFill>
                <a:effectLst>
                  <a:glow rad="635000">
                    <a:srgbClr val="FFFF00">
                      <a:alpha val="40000"/>
                    </a:srgbClr>
                  </a:glow>
                </a:effectLst>
                <a:latin typeface="Consolas"/>
                <a:ea typeface="Calibri"/>
                <a:cs typeface="Times New Roman"/>
              </a:rPr>
              <a:t>comp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cout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 &lt;&lt; </a:t>
            </a:r>
            <a:r>
              <a:rPr lang="en-GB" dirty="0">
                <a:solidFill>
                  <a:srgbClr val="000000"/>
                </a:solidFill>
                <a:effectLst>
                  <a:glow rad="635000">
                    <a:srgbClr val="FFFF00">
                      <a:alpha val="40000"/>
                    </a:srgbClr>
                  </a:glow>
                </a:effectLst>
                <a:latin typeface="Consolas"/>
                <a:ea typeface="Calibri"/>
              </a:rPr>
              <a:t>comp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(123, 45) &lt;&lt; </a:t>
            </a: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err="1">
                <a:solidFill>
                  <a:srgbClr val="000000"/>
                </a:solidFill>
                <a:latin typeface="Consolas"/>
                <a:ea typeface="Times New Roman"/>
              </a:rPr>
              <a:t>endl</a:t>
            </a:r>
            <a:r>
              <a:rPr lang="en-GB" dirty="0" smtClean="0">
                <a:solidFill>
                  <a:srgbClr val="000000"/>
                </a:solidFill>
                <a:latin typeface="Consolas"/>
                <a:ea typeface="Times New Roman"/>
              </a:rPr>
              <a:t>;</a:t>
            </a:r>
            <a:endParaRPr lang="en-GB" dirty="0">
              <a:solidFill>
                <a:srgbClr val="000000"/>
              </a:solidFill>
              <a:latin typeface="Consolas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nl-BE" sz="1800" dirty="0">
              <a:solidFill>
                <a:srgbClr val="000000"/>
              </a:solidFill>
              <a:effectLst/>
              <a:latin typeface="Consolas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nl-BE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77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Return Type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Deduction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Lambda</a:t>
            </a:r>
            <a:r>
              <a:rPr lang="nl-BE" dirty="0" smtClean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(C++11)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/>
              <a:t>Lambda</a:t>
            </a:r>
            <a:r>
              <a:rPr lang="nl-BE" dirty="0"/>
              <a:t> Return Type </a:t>
            </a:r>
            <a:r>
              <a:rPr lang="nl-BE" dirty="0" err="1"/>
              <a:t>Deduction</a:t>
            </a:r>
            <a:r>
              <a:rPr lang="nl-BE" dirty="0"/>
              <a:t> (C++</a:t>
            </a:r>
            <a:r>
              <a:rPr lang="nl-BE" dirty="0" smtClean="0"/>
              <a:t>14)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Normal</a:t>
            </a:r>
            <a:r>
              <a:rPr lang="nl-BE" dirty="0" smtClean="0"/>
              <a:t> </a:t>
            </a:r>
            <a:r>
              <a:rPr lang="nl-BE" dirty="0" err="1" smtClean="0"/>
              <a:t>Function</a:t>
            </a:r>
            <a:r>
              <a:rPr lang="nl-BE" dirty="0" smtClean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(C++14)</a:t>
            </a:r>
            <a:br>
              <a:rPr lang="nl-BE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(C++11)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v{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7, 9, 7, 2, 0, 4 };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remove_if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(begin(v),end(v), 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[](</a:t>
            </a:r>
            <a:r>
              <a:rPr lang="en-GB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{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% 2 == 1;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v.erase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newEnd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end(v)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for_each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[](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{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</a:t>
            </a:r>
            <a:b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(C++11)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v{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7, 9, 7, 2, 0, 4 };</a:t>
            </a:r>
            <a:endParaRPr lang="nl-BE" sz="24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remove_if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(begin(v), end(v), </a:t>
            </a: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[](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{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% 2 ==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0) </a:t>
            </a:r>
            <a:r>
              <a:rPr lang="nl-BE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false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cout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"Removed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sz="24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});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buNone/>
            </a:pP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v.erase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end(v));</a:t>
            </a:r>
            <a:endParaRPr lang="nl-BE" sz="24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2048714" cy="2048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(C++11)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7, 9, 7, 2, 0, 4 };</a:t>
            </a:r>
            <a:endParaRPr lang="nl-BE" sz="24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remove_if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(begin(v), end(v), 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[](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effectLst>
                  <a:glow rad="1270000">
                    <a:srgbClr val="FFFF00">
                      <a:alpha val="34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-&gt; </a:t>
            </a:r>
            <a:r>
              <a:rPr lang="nl-BE" sz="2400" dirty="0" err="1" smtClean="0">
                <a:solidFill>
                  <a:srgbClr val="0000FF"/>
                </a:solidFill>
                <a:effectLst>
                  <a:glow rad="1270000">
                    <a:srgbClr val="FFFF00">
                      <a:alpha val="34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bool</a:t>
            </a:r>
            <a:r>
              <a:rPr lang="nl-BE" sz="2400" dirty="0" smtClean="0">
                <a:solidFill>
                  <a:srgbClr val="000000"/>
                </a:solidFill>
                <a:effectLst>
                  <a:glow rad="1270000">
                    <a:srgbClr val="FFFF00">
                      <a:alpha val="34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{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% 2 == 0) 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false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 smtClean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cout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"Removed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sz="24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});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buNone/>
            </a:pP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v.erase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end(v));</a:t>
            </a:r>
            <a:endParaRPr lang="nl-BE" sz="24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vector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v{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7, 9, 7, 2, 0, 4 };</a:t>
            </a:r>
            <a:endParaRPr lang="nl-BE" sz="24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remove_if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(begin(v), end(v), 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[](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{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% 2 ==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0) </a:t>
            </a:r>
            <a:r>
              <a:rPr lang="nl-BE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false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cout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"Removed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sz="24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});</a:t>
            </a:r>
            <a:endParaRPr lang="nl-BE" sz="24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720000">
              <a:lnSpc>
                <a:spcPct val="120000"/>
              </a:lnSpc>
              <a:buNone/>
            </a:pP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v.erase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newEnd</a:t>
            </a:r>
            <a:r>
              <a:rPr lang="nl-BE" sz="2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end(v));</a:t>
            </a:r>
            <a:endParaRPr lang="nl-BE" sz="24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pic>
        <p:nvPicPr>
          <p:cNvPr id="6" name="Picture 5" descr="http://www.clker.com/cliparts/U/b/3/E/T/z/ok-icon-t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872208" cy="1872208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97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ocpp.org/files/img/wg21-tim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5"/>
            <a:ext cx="8997013" cy="36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sz="3900" dirty="0" smtClean="0"/>
              <a:t>Return</a:t>
            </a:r>
            <a:r>
              <a:rPr lang="nl-BE" dirty="0" smtClean="0"/>
              <a:t> Type </a:t>
            </a:r>
            <a:r>
              <a:rPr lang="nl-BE" dirty="0" err="1" smtClean="0"/>
              <a:t>Deduction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k3[]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Karen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Kristel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Kathleen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transform(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begin(k3),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600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if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(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.empty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 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 "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else</a:t>
            </a:r>
            <a: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.substr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(0, 1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2048714" cy="2048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k3[]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Karen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Kristel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Kathleen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800"/>
              </a:spcAft>
              <a:buNone/>
            </a:pP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transform(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(k3), 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(k3), begin(k3), 	[](</a:t>
            </a:r>
            <a:r>
              <a:rPr lang="en-GB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6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en-GB" sz="2600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.empty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</a:t>
            </a:r>
            <a:r>
              <a:rPr lang="en-GB" sz="2600" dirty="0" smtClean="0">
                <a:solidFill>
                  <a:srgbClr val="000000"/>
                </a:solidFill>
                <a:effectLst>
                  <a:glow rad="9017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? </a:t>
            </a:r>
            <a:r>
              <a:rPr lang="nl-BE" sz="2400" dirty="0">
                <a:solidFill>
                  <a:srgbClr val="A31515"/>
                </a:solidFill>
                <a:latin typeface="Consolas"/>
                <a:ea typeface="Calibri"/>
              </a:rPr>
              <a:t>" "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000000"/>
                </a:solidFill>
                <a:effectLst>
                  <a:glow rad="9017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4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.substr</a:t>
            </a:r>
            <a:r>
              <a:rPr lang="en-GB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(0, 1</a:t>
            </a:r>
            <a:r>
              <a:rPr lang="en-GB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sz="3900" dirty="0" smtClean="0"/>
              <a:t>Return</a:t>
            </a:r>
            <a:r>
              <a:rPr lang="nl-BE" dirty="0" smtClean="0"/>
              <a:t> Type </a:t>
            </a:r>
            <a:r>
              <a:rPr lang="nl-BE" dirty="0" err="1" smtClean="0"/>
              <a:t>Deduction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k3[]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Karen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Kristel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Kathleen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transform(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(k3), 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begin(k3),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600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en-GB" sz="2600" dirty="0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-&gt; </a:t>
            </a:r>
            <a:r>
              <a:rPr lang="en-GB" sz="2600" dirty="0">
                <a:solidFill>
                  <a:srgbClr val="2B91AF"/>
                </a:solidFill>
                <a:effectLst>
                  <a:glow rad="647700">
                    <a:srgbClr val="FFFF00">
                      <a:alpha val="54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if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(</a:t>
            </a:r>
            <a:r>
              <a:rPr lang="en-GB" sz="2600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.empty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 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 "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else</a:t>
            </a:r>
            <a: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.substr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(0, 1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900" dirty="0" err="1" smtClean="0"/>
              <a:t>Lambda</a:t>
            </a:r>
            <a:r>
              <a:rPr lang="nl-BE" dirty="0" smtClean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k3[]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Karen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Kristel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Kathleen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transform(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begin(k3),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600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if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(</a:t>
            </a:r>
            <a:r>
              <a:rPr lang="en-GB" sz="2600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.empty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 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string(</a:t>
            </a:r>
            <a:r>
              <a:rPr lang="en-GB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 "</a:t>
            </a:r>
            <a:r>
              <a:rPr lang="en-GB" sz="2600" dirty="0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else</a:t>
            </a:r>
            <a: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.substr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(0, 1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Lambda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k3[]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Karen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Kristel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Kathleen</a:t>
            </a:r>
            <a:r>
              <a:rPr lang="nl-BE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transform(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</a:t>
            </a:r>
            <a:r>
              <a:rPr lang="en-GB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(k3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), begin(k3),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600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if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(!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.size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 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 "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else</a:t>
            </a:r>
            <a: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</a:t>
            </a:r>
            <a:r>
              <a:rPr lang="en-GB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.substr</a:t>
            </a:r>
            <a:r>
              <a:rPr lang="en-GB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(0, 1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en-GB" sz="2600" dirty="0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</a:t>
            </a:r>
            <a:r>
              <a:rPr lang="en-GB" sz="2600" dirty="0" err="1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c_str</a:t>
            </a:r>
            <a:r>
              <a:rPr lang="en-GB" sz="2600" dirty="0" smtClean="0">
                <a:solidFill>
                  <a:srgbClr val="000000"/>
                </a:solidFill>
                <a:effectLst>
                  <a:glow rad="8636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pic>
        <p:nvPicPr>
          <p:cNvPr id="4" name="Picture 3" descr="http://www.eu-citizens.org/FR/img/yellow-warning-sig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12" y="3501009"/>
            <a:ext cx="2187688" cy="1749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Function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2042816"/>
            <a:ext cx="8316000" cy="383445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44000" tIns="144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04000">
              <a:spcAft>
                <a:spcPts val="800"/>
              </a:spcAft>
              <a:buNone/>
            </a:pPr>
            <a:r>
              <a:rPr lang="en-US" sz="2500" dirty="0" smtClean="0">
                <a:solidFill>
                  <a:srgbClr val="0000FF"/>
                </a:solidFill>
                <a:effectLst>
                  <a:glow rad="863600">
                    <a:srgbClr val="FFFF00">
                      <a:alpha val="4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500" dirty="0" smtClean="0">
                <a:solidFill>
                  <a:srgbClr val="0000FF"/>
                </a:solidFill>
                <a:effectLst>
                  <a:glow rad="8636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find(</a:t>
            </a:r>
            <a:r>
              <a:rPr lang="en-US" sz="25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&gt;&amp;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5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for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i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cbegin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5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!=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cend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5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 ++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{</a:t>
            </a:r>
            <a:b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(*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== </a:t>
            </a:r>
            <a:r>
              <a:rPr lang="en-US" sz="25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"Waldo</a:t>
            </a:r>
            <a:r>
              <a:rPr lang="en-US" sz="25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</a:t>
            </a:r>
            <a:r>
              <a:rPr lang="en-US" sz="25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}</a:t>
            </a:r>
            <a:b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nl-BE" sz="25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nl-BE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cend</a:t>
            </a:r>
            <a:r>
              <a:rPr lang="nl-BE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sz="2500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nl-BE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sz="25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</a:t>
            </a:r>
            <a:endParaRPr lang="nl-BE" sz="25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495626" y="1592856"/>
            <a:ext cx="7560840" cy="540000"/>
          </a:xfrm>
          <a:prstGeom prst="borderCallout2">
            <a:avLst>
              <a:gd name="adj1" fmla="val 47339"/>
              <a:gd name="adj2" fmla="val -166"/>
              <a:gd name="adj3" fmla="val 47339"/>
              <a:gd name="adj4" fmla="val -4102"/>
              <a:gd name="adj5" fmla="val 110301"/>
              <a:gd name="adj6" fmla="val -630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sz="25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5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vector</a:t>
            </a:r>
            <a:r>
              <a:rPr lang="en-GB" sz="25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sz="25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5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en-GB" sz="25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&gt;::</a:t>
            </a:r>
            <a:r>
              <a:rPr lang="en-GB" sz="25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const_iterator</a:t>
            </a:r>
            <a:endParaRPr lang="nl-BE" sz="25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Function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628800"/>
            <a:ext cx="8316000" cy="47525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44000" tIns="144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04000">
              <a:spcAft>
                <a:spcPts val="800"/>
              </a:spcAft>
              <a:buNone/>
            </a:pPr>
            <a:r>
              <a:rPr lang="en-US" sz="25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find(</a:t>
            </a:r>
            <a:r>
              <a:rPr lang="en-US" sz="2500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sz="25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&gt;&amp; </a:t>
            </a:r>
            <a:r>
              <a:rPr lang="en-US" sz="25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endParaRPr lang="en-US" sz="2500" dirty="0" smtClean="0">
              <a:solidFill>
                <a:srgbClr val="0000FF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800"/>
              </a:spcAft>
              <a:buNone/>
            </a:pPr>
            <a:r>
              <a:rPr lang="en-GB" sz="24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endParaRPr lang="en-US" sz="2500" dirty="0" smtClean="0">
              <a:solidFill>
                <a:srgbClr val="0000FF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800"/>
              </a:spcAft>
              <a:buNone/>
            </a:pPr>
            <a:r>
              <a:rPr lang="en-US" sz="25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find(</a:t>
            </a:r>
            <a:r>
              <a:rPr lang="en-US" sz="2500" dirty="0" err="1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 smtClean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US" sz="2500" dirty="0" smtClean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&gt;&amp; </a:t>
            </a:r>
            <a:r>
              <a:rPr lang="en-US" sz="25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5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for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5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i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cbegin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500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!=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cend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500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 ++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{</a:t>
            </a:r>
            <a:b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(*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== </a:t>
            </a:r>
            <a:r>
              <a:rPr lang="en-US" sz="250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"Waldo</a:t>
            </a:r>
            <a:r>
              <a:rPr lang="en-US" sz="2500" dirty="0" smtClean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</a:t>
            </a:r>
            <a:r>
              <a:rPr lang="en-US" sz="25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}</a:t>
            </a:r>
            <a:br>
              <a:rPr lang="en-US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5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nl-BE" sz="25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nl-BE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5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cend</a:t>
            </a:r>
            <a:r>
              <a:rPr lang="nl-BE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sz="25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</a:t>
            </a:r>
            <a:r>
              <a:rPr lang="nl-BE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25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sz="25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</a:t>
            </a:r>
            <a:endParaRPr lang="nl-BE" sz="2500" dirty="0">
              <a:effectLst/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Function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488" y="2240808"/>
            <a:ext cx="8316000" cy="34204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44000" tIns="0" bIns="0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04000">
              <a:spcAft>
                <a:spcPts val="800"/>
              </a:spcAft>
              <a:buNone/>
            </a:pP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 2)</a:t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1ull;</a:t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fib(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- 1) + fib(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- 2);</a:t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639642" y="1880888"/>
            <a:ext cx="4444526" cy="540000"/>
          </a:xfrm>
          <a:prstGeom prst="borderCallout2">
            <a:avLst>
              <a:gd name="adj1" fmla="val 47339"/>
              <a:gd name="adj2" fmla="val -166"/>
              <a:gd name="adj3" fmla="val 52715"/>
              <a:gd name="adj4" fmla="val -9327"/>
              <a:gd name="adj5" fmla="val 123740"/>
              <a:gd name="adj6" fmla="val -1381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Function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2240808"/>
            <a:ext cx="8316000" cy="34204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44000" tIns="0" bIns="0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040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fib(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unsigned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&gt;=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- 1) + </a:t>
            </a:r>
            <a:r>
              <a:rPr lang="en-US" sz="2600" dirty="0" smtClean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- 2);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1ull;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Function</a:t>
            </a:r>
            <a:r>
              <a:rPr lang="nl-BE" sz="3500" dirty="0" smtClean="0"/>
              <a:t> Return Type </a:t>
            </a:r>
            <a:r>
              <a:rPr lang="nl-BE" sz="3500" dirty="0" err="1" smtClean="0"/>
              <a:t>Deduction</a:t>
            </a:r>
            <a:r>
              <a:rPr lang="nl-BE" sz="3500" dirty="0" smtClean="0"/>
              <a:t> (C++14)</a:t>
            </a:r>
            <a:endParaRPr lang="en-GB" sz="3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488" y="2240808"/>
            <a:ext cx="8316000" cy="34204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44000" tIns="0" bIns="0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0400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fib(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unsigned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if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&gt;=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u="wavyHeavy" dirty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- 1) + </a:t>
            </a:r>
            <a:r>
              <a:rPr lang="en-US" sz="2600" u="wavyHeavy" dirty="0" smtClean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fib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sz="2600" dirty="0" err="1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- 2);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1ull;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98" y="2924944"/>
            <a:ext cx="2048714" cy="2048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/>
              <a:t>Miscellaneous</a:t>
            </a:r>
            <a:r>
              <a:rPr lang="nl-BE" dirty="0" smtClean="0"/>
              <a:t> </a:t>
            </a:r>
            <a:r>
              <a:rPr lang="nl-BE" dirty="0" err="1" smtClean="0"/>
              <a:t>Utility</a:t>
            </a:r>
            <a:r>
              <a:rPr lang="nl-BE" dirty="0" smtClean="0"/>
              <a:t> </a:t>
            </a:r>
            <a:r>
              <a:rPr lang="nl-BE" dirty="0" err="1" smtClean="0"/>
              <a:t>Functions</a:t>
            </a:r>
            <a:endParaRPr lang="nl-BE" dirty="0" smtClean="0"/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smtClean="0"/>
              <a:t>Return Type </a:t>
            </a:r>
            <a:r>
              <a:rPr lang="nl-BE" dirty="0" err="1" smtClean="0"/>
              <a:t>Deduction</a:t>
            </a:r>
            <a:endParaRPr lang="nl-BE" dirty="0" smtClean="0"/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nl-BE" dirty="0" smtClean="0"/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endParaRPr lang="nl-BE" dirty="0" smtClean="0"/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smtClean="0"/>
              <a:t>C++14 </a:t>
            </a:r>
            <a:r>
              <a:rPr lang="nl-BE" dirty="0" err="1" smtClean="0"/>
              <a:t>Literals</a:t>
            </a:r>
            <a:endParaRPr lang="nl-BE" dirty="0" smtClean="0"/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Functions</a:t>
            </a:r>
            <a:endParaRPr lang="nl-BE" dirty="0" smtClean="0">
              <a:cs typeface="Consolas" panose="020B0609020204030204" pitchFamily="49" charset="0"/>
            </a:endParaRPr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>
                <a:cs typeface="Consolas" panose="020B0609020204030204" pitchFamily="49" charset="0"/>
              </a:rPr>
              <a:t>Variable</a:t>
            </a:r>
            <a:r>
              <a:rPr lang="nl-BE" dirty="0" smtClean="0">
                <a:cs typeface="Consolas" panose="020B0609020204030204" pitchFamily="49" charset="0"/>
              </a:rPr>
              <a:t> Templates</a:t>
            </a:r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smtClean="0">
                <a:cs typeface="Consolas" panose="020B0609020204030204" pitchFamily="49" charset="0"/>
              </a:rPr>
              <a:t>Shared </a:t>
            </a:r>
            <a:r>
              <a:rPr lang="nl-BE" dirty="0" err="1" smtClean="0">
                <a:cs typeface="Consolas" panose="020B0609020204030204" pitchFamily="49" charset="0"/>
              </a:rPr>
              <a:t>Mutexes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Locking</a:t>
            </a:r>
            <a:endParaRPr lang="nl-BE" dirty="0" smtClean="0">
              <a:cs typeface="Consolas" panose="020B0609020204030204" pitchFamily="49" charset="0"/>
            </a:endParaRPr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>
                <a:cs typeface="Consolas" panose="020B0609020204030204" pitchFamily="49" charset="0"/>
              </a:rPr>
              <a:t>Improved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&lt;functional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GB" dirty="0" smtClean="0"/>
              <a:t> </a:t>
            </a:r>
            <a:r>
              <a:rPr lang="en-GB" dirty="0"/>
              <a:t>O</a:t>
            </a:r>
            <a:r>
              <a:rPr lang="en-GB" dirty="0" smtClean="0"/>
              <a:t>perators</a:t>
            </a:r>
            <a:endParaRPr lang="nl-BE" dirty="0">
              <a:cs typeface="Consolas" panose="020B0609020204030204" pitchFamily="49" charset="0"/>
            </a:endParaRPr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err="1" smtClean="0">
                <a:cs typeface="Consolas" panose="020B0609020204030204" pitchFamily="49" charset="0"/>
              </a:rPr>
              <a:t>Tuple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Addressing</a:t>
            </a:r>
            <a:r>
              <a:rPr lang="nl-BE" dirty="0" smtClean="0">
                <a:cs typeface="Consolas" panose="020B0609020204030204" pitchFamily="49" charset="0"/>
              </a:rPr>
              <a:t> via Type</a:t>
            </a:r>
          </a:p>
          <a:p>
            <a:pPr indent="-504000">
              <a:buFont typeface="Wingdings" panose="05000000000000000000" pitchFamily="2" charset="2"/>
              <a:buChar char="Ø"/>
            </a:pPr>
            <a:r>
              <a:rPr lang="nl-BE" dirty="0" smtClean="0">
                <a:cs typeface="Consolas" panose="020B0609020204030204" pitchFamily="49" charset="0"/>
              </a:rPr>
              <a:t>Type </a:t>
            </a:r>
            <a:r>
              <a:rPr lang="nl-BE" dirty="0" err="1" smtClean="0">
                <a:cs typeface="Consolas" panose="020B0609020204030204" pitchFamily="49" charset="0"/>
              </a:rPr>
              <a:t>Deduction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</a:p>
          <a:p>
            <a:pPr indent="-5040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Return Type </a:t>
            </a:r>
            <a:r>
              <a:rPr lang="nl-BE" dirty="0" err="1" smtClean="0"/>
              <a:t>Deduction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873728"/>
          </a:xfrm>
        </p:spPr>
        <p:txBody>
          <a:bodyPr/>
          <a:lstStyle/>
          <a:p>
            <a:r>
              <a:rPr lang="nl-BE" dirty="0" smtClean="0"/>
              <a:t>C++11</a:t>
            </a:r>
          </a:p>
          <a:p>
            <a:pPr lvl="1"/>
            <a:r>
              <a:rPr lang="nl-BE" dirty="0" err="1"/>
              <a:t>Lambda</a:t>
            </a:r>
            <a:r>
              <a:rPr lang="nl-BE" dirty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</a:t>
            </a:r>
            <a:r>
              <a:rPr lang="nl-BE" dirty="0" err="1" smtClean="0"/>
              <a:t>implicit</a:t>
            </a:r>
            <a:r>
              <a:rPr lang="nl-BE" dirty="0" smtClean="0"/>
              <a:t> ‘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/>
              <a:t>’)</a:t>
            </a:r>
            <a:endParaRPr lang="en-GB" dirty="0" smtClean="0"/>
          </a:p>
          <a:p>
            <a:pPr lvl="1"/>
            <a:r>
              <a:rPr lang="en-GB" dirty="0" smtClean="0"/>
              <a:t>Single </a:t>
            </a:r>
            <a:r>
              <a:rPr lang="en-GB" dirty="0"/>
              <a:t>return statement or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dirty="0" smtClean="0"/>
              <a:t>C++14</a:t>
            </a:r>
          </a:p>
          <a:p>
            <a:pPr lvl="1"/>
            <a:r>
              <a:rPr lang="en-GB" dirty="0"/>
              <a:t>Multiple statements</a:t>
            </a:r>
          </a:p>
          <a:p>
            <a:pPr lvl="1"/>
            <a:r>
              <a:rPr lang="en-GB" dirty="0"/>
              <a:t>Multiple return statements of same type</a:t>
            </a:r>
          </a:p>
          <a:p>
            <a:pPr lvl="1"/>
            <a:r>
              <a:rPr lang="en-GB" dirty="0" smtClean="0"/>
              <a:t>Normal </a:t>
            </a:r>
            <a:r>
              <a:rPr lang="en-GB" dirty="0"/>
              <a:t>function return type deduction (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Recursion </a:t>
            </a:r>
            <a:r>
              <a:rPr lang="en-GB" dirty="0"/>
              <a:t>once return type is </a:t>
            </a:r>
            <a:r>
              <a:rPr lang="en-GB" dirty="0" smtClean="0"/>
              <a:t>deduced</a:t>
            </a:r>
          </a:p>
          <a:p>
            <a:pPr lvl="1"/>
            <a:r>
              <a:rPr lang="nl-BE" dirty="0" err="1" smtClean="0"/>
              <a:t>Functions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auto return type </a:t>
            </a:r>
            <a:r>
              <a:rPr lang="nl-BE" dirty="0" err="1" smtClean="0"/>
              <a:t>cannot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virtual</a:t>
            </a:r>
            <a:endParaRPr lang="en-GB" dirty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500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Generic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Lambdas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>
                  <a:glow rad="546100">
                    <a:srgbClr val="FFFF00">
                      <a:alpha val="36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effectLst>
                  <a:glow rad="546100">
                    <a:srgbClr val="FFFF00">
                      <a:alpha val="36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x{ 1, 2, 3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y{ 4, 5, 6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(3);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transform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x.end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  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plus);</a:t>
            </a:r>
            <a:endParaRPr lang="nl-BE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x{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1.0,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2.0, 3.0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y{ 4.0, 5.0, 6.0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(3);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transform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x.end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  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plus);</a:t>
            </a:r>
            <a:endParaRPr lang="nl-BE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x{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1.0,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2.0, 3.0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   y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4, 5, 6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effectLst>
                  <a:glow rad="647700">
                    <a:srgbClr val="FFFF00">
                      <a:alpha val="37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(3);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transform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x.end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  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plus);</a:t>
            </a:r>
            <a:endParaRPr lang="nl-BE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one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two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three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four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"five"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six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(3);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transform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x.end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  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plus);</a:t>
            </a:r>
            <a:endParaRPr lang="nl-BE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effectLst>
                  <a:glow rad="4191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effectLst>
                  <a:glow rad="4191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one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two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three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four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"five"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six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2B91AF"/>
                </a:solidFill>
                <a:effectLst>
                  <a:glow rad="635000">
                    <a:srgbClr val="FFFF00">
                      <a:alpha val="38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(3);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transform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x.end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  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z.begin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(),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plus);</a:t>
            </a:r>
            <a:endParaRPr lang="nl-BE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 smtClean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 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(*fptr1)(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= plus;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 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(*fptr2)(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nl-BE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plus;</a:t>
            </a:r>
          </a:p>
          <a:p>
            <a:pPr marL="109728" indent="0">
              <a:lnSpc>
                <a:spcPct val="107000"/>
              </a:lnSpc>
              <a:buNone/>
            </a:pP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function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float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)&gt; f(plus);</a:t>
            </a:r>
          </a:p>
          <a:p>
            <a:pPr marL="109728" indent="0">
              <a:lnSpc>
                <a:spcPct val="107000"/>
              </a:lnSpc>
              <a:buNone/>
            </a:pPr>
            <a:endParaRPr lang="nl-BE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cout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&lt;&lt; plus(123,456) &lt;&lt;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endl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</a:t>
            </a:r>
            <a:r>
              <a:rPr lang="nl-BE" dirty="0" err="1" smtClean="0"/>
              <a:t>Lambdas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488" y="1700808"/>
            <a:ext cx="8229600" cy="4829168"/>
          </a:xfr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tIns="144000">
            <a:normAutofit lnSpcReduction="10000"/>
          </a:bodyPr>
          <a:lstStyle/>
          <a:p>
            <a:pPr marL="10972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static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plus = [](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  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 smtClean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struct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Plus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</a:p>
          <a:p>
            <a:pPr marL="109728" indent="0">
              <a:lnSpc>
                <a:spcPct val="107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operator(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109728" indent="0">
              <a:lnSpc>
                <a:spcPct val="107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 Function pointer conversion... */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};</a:t>
            </a:r>
            <a:endParaRPr lang="nl-BE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Generalised</a:t>
            </a:r>
            <a:r>
              <a:rPr lang="nl-BE" sz="4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sz="4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Lambda</a:t>
            </a:r>
            <a:r>
              <a:rPr lang="nl-BE" sz="4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sz="4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Captures</a:t>
            </a:r>
            <a:endParaRPr lang="en-GB" sz="4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1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Miscellaneous</a:t>
            </a:r>
            <a:r>
              <a:rPr lang="nl-BE" sz="4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sz="41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Utility</a:t>
            </a:r>
            <a:r>
              <a:rPr lang="nl-BE" sz="4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sz="41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Functions</a:t>
            </a:r>
            <a:endParaRPr lang="en-GB" sz="41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2006128"/>
          </a:xfrm>
        </p:spPr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cbegin</a:t>
            </a:r>
            <a:r>
              <a:rPr lang="nl-BE" dirty="0" smtClean="0"/>
              <a:t>,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cend</a:t>
            </a:r>
            <a:r>
              <a:rPr lang="nl-BE" dirty="0" smtClean="0"/>
              <a:t>, …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::exchange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/>
              <a:t>Robuust </a:t>
            </a:r>
            <a:r>
              <a:rPr lang="nl-BE" dirty="0" err="1"/>
              <a:t>S</a:t>
            </a:r>
            <a:r>
              <a:rPr lang="nl-BE" dirty="0" err="1" smtClean="0"/>
              <a:t>equence</a:t>
            </a:r>
            <a:r>
              <a:rPr lang="nl-BE" dirty="0" smtClean="0"/>
              <a:t> Operations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quoted</a:t>
            </a:r>
            <a:r>
              <a:rPr lang="nl-BE" dirty="0" smtClean="0"/>
              <a:t> </a:t>
            </a:r>
            <a:r>
              <a:rPr lang="nl-BE" dirty="0" err="1" smtClean="0"/>
              <a:t>Stream</a:t>
            </a:r>
            <a:r>
              <a:rPr lang="nl-BE" dirty="0" smtClean="0"/>
              <a:t> Manipulator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Average(v);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sqrt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(accumulate(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0.,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en-GB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 (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*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));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Average(v);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sqrt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(accumulate(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0.,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[](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en-GB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 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u="wavyHeavy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* 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u="wavyHeavy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));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92454"/>
            <a:ext cx="2048714" cy="2048714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Average(v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...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8024" y="1340768"/>
            <a:ext cx="4104455" cy="1728192"/>
            <a:chOff x="4788024" y="1340768"/>
            <a:chExt cx="4104455" cy="1728192"/>
          </a:xfrm>
        </p:grpSpPr>
        <p:sp>
          <p:nvSpPr>
            <p:cNvPr id="3" name="Cloud Callout 2"/>
            <p:cNvSpPr/>
            <p:nvPr/>
          </p:nvSpPr>
          <p:spPr>
            <a:xfrm>
              <a:off x="4788024" y="1340768"/>
              <a:ext cx="4104455" cy="1728192"/>
            </a:xfrm>
            <a:prstGeom prst="cloudCallout">
              <a:avLst>
                <a:gd name="adj1" fmla="val -37459"/>
                <a:gd name="adj2" fmla="val 648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\sigma = \sqrt{\frac{1}{N} \sum_{i=1}^N (x_i - \mu)^2}, {\rm \ \ where\ \ } \mu = \frac{1}{N} \sum_{i=1}^N x_i.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5370613" y="1700808"/>
              <a:ext cx="2945803" cy="971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05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720000"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Average(v);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sqrt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(accumulate(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0.,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</a:t>
            </a:r>
            <a:r>
              <a:rPr lang="en-GB" dirty="0" err="1" smtClean="0">
                <a:solidFill>
                  <a:srgbClr val="000000"/>
                </a:solidFill>
                <a:effectLst>
                  <a:glow rad="1066800">
                    <a:srgbClr val="FFFF00">
                      <a:alpha val="40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](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en-GB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acc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+=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effectLst>
                  <a:glow rad="1066800">
                    <a:srgbClr val="FFFF00">
                      <a:alpha val="40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*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effectLst>
                  <a:glow rad="1066800">
                    <a:srgbClr val="FFFF00">
                      <a:alpha val="40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/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v.size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());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8024" y="1340768"/>
            <a:ext cx="4104455" cy="1728192"/>
            <a:chOff x="4788024" y="1340768"/>
            <a:chExt cx="4104455" cy="1728192"/>
          </a:xfrm>
        </p:grpSpPr>
        <p:sp>
          <p:nvSpPr>
            <p:cNvPr id="3" name="Cloud Callout 2"/>
            <p:cNvSpPr/>
            <p:nvPr/>
          </p:nvSpPr>
          <p:spPr>
            <a:xfrm>
              <a:off x="4788024" y="1340768"/>
              <a:ext cx="4104455" cy="1728192"/>
            </a:xfrm>
            <a:prstGeom prst="cloudCallout">
              <a:avLst>
                <a:gd name="adj1" fmla="val -37459"/>
                <a:gd name="adj2" fmla="val 648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\sigma = \sqrt{\frac{1}{N} \sum_{i=1}^N (x_i - \mu)^2}, {\rm \ \ where\ \ } \mu = \frac{1}{N} \sum_{i=1}^N x_i.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5370613" y="1700808"/>
              <a:ext cx="2945803" cy="971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2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540000">
              <a:spcAft>
                <a:spcPts val="800"/>
              </a:spcAft>
              <a:buNone/>
            </a:pP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sqrt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(accumulate(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cbegin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cend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(v), 0.,</a:t>
            </a:r>
            <a:b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</a:t>
            </a:r>
            <a:r>
              <a:rPr lang="en-GB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36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effectLst>
                  <a:glow rad="546100">
                    <a:srgbClr val="FFFF00">
                      <a:alpha val="36000"/>
                    </a:srgbClr>
                  </a:glow>
                </a:effectLst>
                <a:latin typeface="Consolas"/>
                <a:ea typeface="Times New Roman"/>
              </a:rPr>
              <a:t> </a:t>
            </a:r>
            <a:r>
              <a:rPr lang="en-GB" dirty="0" smtClean="0">
                <a:solidFill>
                  <a:srgbClr val="000000"/>
                </a:solidFill>
                <a:effectLst>
                  <a:glow rad="546100">
                    <a:srgbClr val="FFFF00">
                      <a:alpha val="3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Average(v)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](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+=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effectLst>
                  <a:glow rad="1066800">
                    <a:srgbClr val="FFFF00">
                      <a:alpha val="40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*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effectLst>
                  <a:glow rad="1066800">
                    <a:srgbClr val="FFFF00">
                      <a:alpha val="40000"/>
                    </a:srgbClr>
                  </a:glow>
                </a:effectLst>
                <a:latin typeface="Consolas"/>
                <a:ea typeface="Times New Roman"/>
              </a:rPr>
              <a:t>avg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/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v.size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());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0;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</a:t>
            </a:r>
            <a:r>
              <a:rPr lang="nl-BE" dirty="0" smtClean="0">
                <a:effectLst>
                  <a:glow rad="850900">
                    <a:srgbClr val="FFFF00">
                      <a:alpha val="49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counter]() 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1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0;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[counter]() 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 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656184" cy="1656184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0;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[counter]()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mutable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40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0;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[counter]()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mutable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656184" cy="1656184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0;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[counter=counter]()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mutable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sz="27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68052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answer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make_unique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&gt;(42);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  <a:t/>
            </a:r>
            <a:b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zero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make_unique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&gt;();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array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make_unique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[]&gt;(10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en-GB" dirty="0" smtClean="0">
              <a:solidFill>
                <a:srgbClr val="2B91AF"/>
              </a:solidFill>
              <a:latin typeface="Consolas"/>
              <a:ea typeface="Times New Roman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make_unique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2B91AF"/>
                </a:solidFill>
                <a:latin typeface="Consolas"/>
                <a:ea typeface="Calibri"/>
              </a:rPr>
              <a:t>vector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&gt;&gt;(5,-1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struct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  <a:t>Person </a:t>
            </a:r>
            <a:b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</a:b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 Person(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  <a:t>string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Times New Roman"/>
              </a:rPr>
              <a:t> </a:t>
            </a:r>
            <a:r>
              <a:rPr lang="en-GB" dirty="0">
                <a:solidFill>
                  <a:srgbClr val="2B91AF"/>
                </a:solidFill>
                <a:latin typeface="Consolas"/>
                <a:ea typeface="Times New Roman"/>
              </a:rPr>
              <a:t>string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{}; }</a:t>
            </a:r>
            <a:endParaRPr lang="en-GB" dirty="0">
              <a:solidFill>
                <a:srgbClr val="2B91AF"/>
              </a:solidFill>
              <a:latin typeface="Consolas"/>
              <a:ea typeface="Times New Roman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me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make_unique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/>
                <a:ea typeface="Calibri"/>
              </a:rPr>
              <a:t>Person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"Peter"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"Van Weert"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1983);</a:t>
            </a:r>
            <a:endParaRPr lang="en-GB" dirty="0">
              <a:solidFill>
                <a:srgbClr val="2B91AF"/>
              </a:solidFill>
              <a:latin typeface="Consolas"/>
              <a:ea typeface="Times New Roman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979712" y="3429000"/>
            <a:ext cx="4372518" cy="540000"/>
          </a:xfrm>
          <a:prstGeom prst="borderCallout2">
            <a:avLst>
              <a:gd name="adj1" fmla="val 47339"/>
              <a:gd name="adj2" fmla="val -166"/>
              <a:gd name="adj3" fmla="val 52714"/>
              <a:gd name="adj4" fmla="val -9081"/>
              <a:gd name="adj5" fmla="val -56345"/>
              <a:gd name="adj6" fmla="val -18915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5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unique_ptr</a:t>
            </a:r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5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</a:t>
            </a:r>
            <a:endParaRPr lang="nl-BE" sz="25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[counter = 0u]()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mutable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51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540000">
              <a:spcAft>
                <a:spcPts val="800"/>
              </a:spcAft>
              <a:buNone/>
            </a:pP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100;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unsigned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v(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generate_n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num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endParaRPr lang="nl-BE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[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/*auto */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counter = 0u]()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mutable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++counter; }</a:t>
            </a:r>
          </a:p>
          <a:p>
            <a:pPr marL="0" indent="0" defTabSz="540000">
              <a:spcAft>
                <a:spcPts val="300"/>
              </a:spcAft>
              <a:buNone/>
            </a:pP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81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50342"/>
              </p:ext>
            </p:extLst>
          </p:nvPr>
        </p:nvGraphicFramePr>
        <p:xfrm>
          <a:off x="611560" y="4390253"/>
          <a:ext cx="8136904" cy="2207099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04056"/>
                <a:gridCol w="1584176"/>
                <a:gridCol w="6048672"/>
              </a:tblGrid>
              <a:tr h="589098">
                <a:tc rowSpan="3">
                  <a:txBody>
                    <a:bodyPr/>
                    <a:lstStyle/>
                    <a:p>
                      <a:pPr algn="ctr"/>
                      <a:r>
                        <a:rPr lang="nl-BE" sz="2200" dirty="0" smtClean="0"/>
                        <a:t>C++14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[x=f(666)]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Initialise</a:t>
                      </a:r>
                      <a:r>
                        <a:rPr lang="nl-BE" sz="2200" dirty="0" smtClean="0"/>
                        <a:t> auto-</a:t>
                      </a:r>
                      <a:r>
                        <a:rPr lang="nl-BE" sz="2200" dirty="0" err="1" smtClean="0"/>
                        <a:t>typed</a:t>
                      </a:r>
                      <a:r>
                        <a:rPr lang="nl-BE" sz="2200" dirty="0" smtClean="0"/>
                        <a:t> x </a:t>
                      </a:r>
                      <a:r>
                        <a:rPr lang="nl-BE" sz="2200" baseline="0" dirty="0" err="1" smtClean="0"/>
                        <a:t>with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an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expression</a:t>
                      </a:r>
                      <a:endParaRPr lang="en-GB" sz="2200" dirty="0"/>
                    </a:p>
                  </a:txBody>
                  <a:tcPr/>
                </a:tc>
              </a:tr>
              <a:tr h="856001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[x=x]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Initialise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lambda-local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dirty="0" smtClean="0"/>
                        <a:t>x</a:t>
                      </a:r>
                      <a:r>
                        <a:rPr lang="nl-BE" sz="2200" baseline="0" dirty="0" smtClean="0"/>
                        <a:t> as a copy of </a:t>
                      </a:r>
                      <a:r>
                        <a:rPr lang="nl-BE" sz="2200" dirty="0" smtClean="0"/>
                        <a:t>x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from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surrounding</a:t>
                      </a:r>
                      <a:r>
                        <a:rPr lang="nl-BE" sz="2200" baseline="0" dirty="0" smtClean="0"/>
                        <a:t> scope</a:t>
                      </a:r>
                      <a:endParaRPr lang="en-GB" sz="2200" dirty="0"/>
                    </a:p>
                  </a:txBody>
                  <a:tcPr/>
                </a:tc>
              </a:tr>
              <a:tr h="589098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[x, &amp;y, </a:t>
                      </a:r>
                      <a:br>
                        <a:rPr lang="nl-BE" sz="2200" dirty="0" smtClean="0"/>
                      </a:br>
                      <a:r>
                        <a:rPr lang="nl-BE" sz="2200" dirty="0" smtClean="0"/>
                        <a:t>       </a:t>
                      </a:r>
                      <a:r>
                        <a:rPr lang="nl-BE" sz="2200" dirty="0" err="1" smtClean="0"/>
                        <a:t>z</a:t>
                      </a:r>
                      <a:r>
                        <a:rPr lang="nl-BE" sz="2200" dirty="0" smtClean="0"/>
                        <a:t>=42]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 err="1" smtClean="0"/>
                        <a:t>Capture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dirty="0" smtClean="0"/>
                        <a:t>x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value</a:t>
                      </a:r>
                      <a:r>
                        <a:rPr lang="nl-BE" sz="2200" baseline="0" dirty="0" smtClean="0"/>
                        <a:t>, </a:t>
                      </a:r>
                      <a:r>
                        <a:rPr lang="nl-BE" sz="2200" dirty="0" smtClean="0"/>
                        <a:t>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reference</a:t>
                      </a:r>
                      <a:r>
                        <a:rPr lang="nl-BE" sz="2200" baseline="0" dirty="0" smtClean="0"/>
                        <a:t>, </a:t>
                      </a:r>
                      <a:r>
                        <a:rPr lang="nl-BE" sz="2200" baseline="0" dirty="0" err="1" smtClean="0"/>
                        <a:t>and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initialise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z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to</a:t>
                      </a:r>
                      <a:r>
                        <a:rPr lang="nl-BE" sz="2200" baseline="0" dirty="0" smtClean="0"/>
                        <a:t> 42</a:t>
                      </a:r>
                      <a:endParaRPr lang="nl-BE" sz="22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84868"/>
              </p:ext>
            </p:extLst>
          </p:nvPr>
        </p:nvGraphicFramePr>
        <p:xfrm>
          <a:off x="611560" y="630204"/>
          <a:ext cx="8136904" cy="3662892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04056"/>
                <a:gridCol w="1584176"/>
                <a:gridCol w="6048672"/>
              </a:tblGrid>
              <a:tr h="483482">
                <a:tc rowSpan="7">
                  <a:txBody>
                    <a:bodyPr/>
                    <a:lstStyle/>
                    <a:p>
                      <a:pPr algn="ctr"/>
                      <a:r>
                        <a:rPr lang="nl-BE" sz="2200" dirty="0" smtClean="0"/>
                        <a:t>C++11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[x]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Capture</a:t>
                      </a:r>
                      <a:r>
                        <a:rPr lang="nl-BE" sz="2200" dirty="0" smtClean="0"/>
                        <a:t> x </a:t>
                      </a:r>
                      <a:r>
                        <a:rPr lang="nl-BE" sz="2200" dirty="0" err="1" smtClean="0"/>
                        <a:t>by</a:t>
                      </a:r>
                      <a:r>
                        <a:rPr lang="nl-BE" sz="2200" dirty="0" smtClean="0"/>
                        <a:t> </a:t>
                      </a:r>
                      <a:r>
                        <a:rPr lang="nl-BE" sz="2200" dirty="0" err="1" smtClean="0"/>
                        <a:t>value</a:t>
                      </a:r>
                      <a:endParaRPr lang="en-GB" sz="2200" dirty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[&amp;x]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 err="1" smtClean="0"/>
                        <a:t>Capture</a:t>
                      </a:r>
                      <a:r>
                        <a:rPr lang="nl-BE" sz="2200" dirty="0" smtClean="0"/>
                        <a:t> x </a:t>
                      </a:r>
                      <a:r>
                        <a:rPr lang="nl-BE" sz="2200" dirty="0" err="1" smtClean="0"/>
                        <a:t>by</a:t>
                      </a:r>
                      <a:r>
                        <a:rPr lang="nl-BE" sz="2200" dirty="0" smtClean="0"/>
                        <a:t> </a:t>
                      </a:r>
                      <a:r>
                        <a:rPr lang="nl-BE" sz="2200" dirty="0" err="1" smtClean="0"/>
                        <a:t>reference</a:t>
                      </a:r>
                      <a:endParaRPr lang="nl-BE" sz="2200" dirty="0" smtClean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[=]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Capture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all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value</a:t>
                      </a:r>
                      <a:endParaRPr lang="en-GB" sz="2200" dirty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[&amp;]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 err="1" smtClean="0"/>
                        <a:t>Capture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all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reference</a:t>
                      </a:r>
                      <a:endParaRPr lang="nl-BE" sz="2200" baseline="0" dirty="0" smtClean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[=,&amp;x]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Capture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dirty="0" smtClean="0"/>
                        <a:t>x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reference</a:t>
                      </a:r>
                      <a:r>
                        <a:rPr lang="nl-BE" sz="2200" baseline="0" dirty="0" smtClean="0"/>
                        <a:t>, </a:t>
                      </a:r>
                      <a:r>
                        <a:rPr lang="nl-BE" sz="2200" baseline="0" dirty="0" err="1" smtClean="0"/>
                        <a:t>everything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else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value</a:t>
                      </a:r>
                      <a:endParaRPr lang="en-GB" sz="2200" dirty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[&amp;,x]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Capture</a:t>
                      </a:r>
                      <a:r>
                        <a:rPr lang="nl-BE" sz="2200" dirty="0" smtClean="0"/>
                        <a:t> x </a:t>
                      </a:r>
                      <a:r>
                        <a:rPr lang="nl-BE" sz="2200" dirty="0" err="1" smtClean="0"/>
                        <a:t>by</a:t>
                      </a:r>
                      <a:r>
                        <a:rPr lang="nl-BE" sz="2200" dirty="0" smtClean="0"/>
                        <a:t> </a:t>
                      </a:r>
                      <a:r>
                        <a:rPr lang="nl-BE" sz="2200" dirty="0" err="1" smtClean="0"/>
                        <a:t>value</a:t>
                      </a:r>
                      <a:r>
                        <a:rPr lang="nl-BE" sz="2200" dirty="0" smtClean="0"/>
                        <a:t>,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everything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else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by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reference</a:t>
                      </a:r>
                      <a:endParaRPr lang="en-GB" sz="2200" dirty="0"/>
                    </a:p>
                  </a:txBody>
                  <a:tcPr/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nl-BE" sz="2200" dirty="0" smtClean="0"/>
                        <a:t>[</a:t>
                      </a:r>
                      <a:r>
                        <a:rPr lang="nl-BE" sz="2200" dirty="0" err="1" smtClean="0"/>
                        <a:t>this</a:t>
                      </a:r>
                      <a:r>
                        <a:rPr lang="nl-BE" sz="2200" dirty="0" smtClean="0"/>
                        <a:t>]</a:t>
                      </a:r>
                      <a:endParaRPr lang="en-GB" sz="2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200" dirty="0" err="1" smtClean="0"/>
                        <a:t>Capture</a:t>
                      </a:r>
                      <a:r>
                        <a:rPr lang="nl-BE" sz="2200" dirty="0" smtClean="0"/>
                        <a:t> </a:t>
                      </a:r>
                      <a:r>
                        <a:rPr lang="nl-BE" sz="2200" dirty="0" err="1" smtClean="0"/>
                        <a:t>this</a:t>
                      </a:r>
                      <a:r>
                        <a:rPr lang="nl-BE" sz="2200" dirty="0" smtClean="0"/>
                        <a:t> pointer: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can</a:t>
                      </a:r>
                      <a:r>
                        <a:rPr lang="nl-BE" sz="2200" baseline="0" dirty="0" smtClean="0"/>
                        <a:t> </a:t>
                      </a:r>
                      <a:r>
                        <a:rPr lang="nl-BE" sz="2200" baseline="0" dirty="0" err="1" smtClean="0"/>
                        <a:t>transparently</a:t>
                      </a:r>
                      <a:r>
                        <a:rPr lang="nl-BE" sz="2200" baseline="0" dirty="0" smtClean="0"/>
                        <a:t> access members of </a:t>
                      </a:r>
                      <a:r>
                        <a:rPr lang="nl-BE" sz="2200" baseline="0" dirty="0" err="1" smtClean="0"/>
                        <a:t>surrounding</a:t>
                      </a:r>
                      <a:r>
                        <a:rPr lang="nl-BE" sz="2200" baseline="0" dirty="0" smtClean="0"/>
                        <a:t> object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function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&amp;&gt;;</a:t>
            </a:r>
            <a:endParaRPr lang="nl-BE" sz="2700" dirty="0" smtClean="0">
              <a:solidFill>
                <a:srgbClr val="0000F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61200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virtual 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GetFilter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override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612000">
              <a:spcAft>
                <a:spcPts val="1500"/>
              </a:spcAft>
              <a:buNone/>
            </a:pPr>
            <a:r>
              <a:rPr lang="en-GB" sz="2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7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unordered_set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 Gather strings in huge... */</a:t>
            </a:r>
            <a:endParaRPr lang="nl-BE" sz="2700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61200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[=](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huge.count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&gt; 0; }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7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function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7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&amp;&gt;;</a:t>
            </a:r>
            <a:endParaRPr lang="nl-BE" sz="2700" dirty="0">
              <a:solidFill>
                <a:srgbClr val="0000F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61200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virtual </a:t>
            </a:r>
            <a:r>
              <a:rPr lang="en-GB" sz="27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GetFilter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override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612000">
              <a:spcAft>
                <a:spcPts val="1500"/>
              </a:spcAft>
              <a:buNone/>
            </a:pPr>
            <a:r>
              <a:rPr lang="en-GB" sz="2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700" dirty="0" err="1" smtClean="0">
                <a:solidFill>
                  <a:srgbClr val="2B91AF"/>
                </a:solidFill>
                <a:effectLst>
                  <a:glow rad="9144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auto_ptr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7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unordered_set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7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&gt;&gt;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new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err="1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unordered_set</a:t>
            </a:r>
            <a:r>
              <a:rPr lang="nl-BE" sz="27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7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&gt;);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 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Gather strings in huge... */</a:t>
            </a:r>
            <a:endParaRPr lang="nl-BE" sz="27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61200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[=](</a:t>
            </a:r>
            <a:r>
              <a:rPr lang="nl-BE" sz="27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-&gt;</a:t>
            </a:r>
            <a:r>
              <a:rPr lang="nl-BE" sz="27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count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&gt; 0; }</a:t>
            </a:r>
            <a:r>
              <a:rPr lang="nl-BE" sz="27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02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function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&amp;&gt;;</a:t>
            </a:r>
            <a:endParaRPr lang="nl-BE" sz="2600" dirty="0">
              <a:solidFill>
                <a:srgbClr val="0000F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virtual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GetFilter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override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en-GB" sz="2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6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unordered_set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4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 </a:t>
            </a:r>
            <a:r>
              <a:rPr lang="en-GB" sz="24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Gather strings in huge... </a:t>
            </a:r>
            <a:r>
              <a:rPr lang="en-GB" sz="24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*/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</a:t>
            </a:r>
            <a:r>
              <a:rPr lang="nl-BE" sz="2600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</a:t>
            </a:r>
            <a:r>
              <a:rPr lang="nl-BE" sz="2600" dirty="0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move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600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](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400" dirty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{ 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huge.count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&gt; 0; }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8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function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&amp;&gt;;</a:t>
            </a:r>
            <a:endParaRPr lang="nl-BE" sz="2600" dirty="0">
              <a:solidFill>
                <a:srgbClr val="0000F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virtual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GetFilter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override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</a:t>
            </a:r>
            <a:r>
              <a:rPr lang="nl-BE" sz="2600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](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400" dirty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{ 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huge.count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&gt; 0; }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85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Generalised</a:t>
            </a:r>
            <a:r>
              <a:rPr lang="nl-BE" dirty="0" smtClean="0"/>
              <a:t> </a:t>
            </a:r>
            <a:r>
              <a:rPr lang="nl-BE" dirty="0" err="1" smtClean="0"/>
              <a:t>Lambda</a:t>
            </a:r>
            <a:r>
              <a:rPr lang="nl-BE" dirty="0" smtClean="0"/>
              <a:t> </a:t>
            </a:r>
            <a:r>
              <a:rPr lang="nl-BE" dirty="0" err="1" smtClean="0"/>
              <a:t>Captures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function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bool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&amp;&gt;;</a:t>
            </a:r>
            <a:endParaRPr lang="nl-BE" sz="2600" dirty="0">
              <a:solidFill>
                <a:srgbClr val="0000F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virtual </a:t>
            </a:r>
            <a:r>
              <a:rPr lang="en-GB" sz="2600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Filter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GetFilter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override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en-GB" sz="2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6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unique_ptr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6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SomeClass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ptr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b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ptr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-&gt;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InitFilter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en-GB" sz="26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6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return 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</a:t>
            </a:r>
            <a:r>
              <a:rPr lang="nl-BE" sz="2600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ptr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</a:t>
            </a:r>
            <a:r>
              <a:rPr lang="nl-BE" sz="2600" dirty="0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move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600" dirty="0" err="1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</a:t>
            </a:r>
            <a:r>
              <a:rPr lang="nl-BE" sz="2600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46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tr</a:t>
            </a:r>
            <a:r>
              <a:rPr lang="nl-BE" sz="26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](</a:t>
            </a:r>
            <a:r>
              <a:rPr lang="nl-BE" sz="26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6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6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 </a:t>
            </a:r>
            <a:r>
              <a:rPr lang="nl-BE" sz="26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return 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ptr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-&gt;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Eval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b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</a:t>
            </a:r>
            <a:r>
              <a:rPr lang="en-GB" sz="2400" dirty="0" smtClean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c_str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en-GB" sz="2400" dirty="0">
                <a:solidFill>
                  <a:srgbClr val="808080"/>
                </a:solidFill>
                <a:latin typeface="Consolas"/>
                <a:ea typeface="Times New Roman"/>
              </a:rPr>
              <a:t>s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.</a:t>
            </a:r>
            <a:r>
              <a:rPr lang="nl-BE" sz="2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size</a:t>
            </a: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()) &gt; 0; }</a:t>
            </a:r>
            <a: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6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06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C++14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Literals</a:t>
            </a:r>
            <a:endParaRPr lang="en-GB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Binary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endParaRPr lang="nl-BE" dirty="0" smtClean="0"/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/>
              <a:t>Digit Separators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Standard Library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Binary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cout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&lt;&lt; 110-011;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chemeClr val="accent3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101</a:t>
            </a:r>
            <a:endParaRPr lang="nl-BE" dirty="0">
              <a:solidFill>
                <a:schemeClr val="accent3"/>
              </a:solidFill>
              <a:effectLst/>
              <a:latin typeface="Consolas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nl-BE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13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lnSpc>
                <a:spcPct val="120000"/>
              </a:lnSpc>
              <a:buFont typeface="+mj-lt"/>
              <a:buAutoNum type="arabicPeriod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&gt;(…)</a:t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/>
              <a:t>versus </a:t>
            </a:r>
            <a:br>
              <a:rPr lang="en-GB" dirty="0" smtClean="0"/>
            </a:b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unique_ptr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new 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sz="27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Binary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</a:rPr>
              <a:t>Decimal</a:t>
            </a:r>
            <a:r>
              <a:rPr lang="nl-BE" dirty="0">
                <a:solidFill>
                  <a:schemeClr val="tx1"/>
                </a:solidFill>
              </a:rPr>
              <a:t>: </a:t>
            </a: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42u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42L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42ul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42ull</a:t>
            </a:r>
            <a:r>
              <a:rPr lang="nl-BE" dirty="0">
                <a:solidFill>
                  <a:schemeClr val="tx1"/>
                </a:solidFill>
              </a:rPr>
              <a:t>, … </a:t>
            </a:r>
            <a:endParaRPr lang="nl-BE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dirty="0" err="1">
                <a:solidFill>
                  <a:schemeClr val="tx1"/>
                </a:solidFill>
              </a:rPr>
              <a:t>Octal</a:t>
            </a:r>
            <a:r>
              <a:rPr lang="nl-BE" dirty="0">
                <a:solidFill>
                  <a:schemeClr val="tx1"/>
                </a:solidFill>
              </a:rPr>
              <a:t>: </a:t>
            </a: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52u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52L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52ul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52ll</a:t>
            </a:r>
            <a:r>
              <a:rPr lang="nl-BE" dirty="0">
                <a:solidFill>
                  <a:schemeClr val="tx1"/>
                </a:solidFill>
              </a:rPr>
              <a:t>, …</a:t>
            </a:r>
          </a:p>
          <a:p>
            <a:r>
              <a:rPr lang="nl-BE" dirty="0" err="1">
                <a:solidFill>
                  <a:schemeClr val="tx1"/>
                </a:solidFill>
              </a:rPr>
              <a:t>Hexadecimal</a:t>
            </a:r>
            <a:r>
              <a:rPr lang="nl-BE" dirty="0">
                <a:solidFill>
                  <a:schemeClr val="tx1"/>
                </a:solidFill>
              </a:rPr>
              <a:t>: </a:t>
            </a: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2a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2Au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2alu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nl-B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2AuL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 smtClean="0"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00002A</a:t>
            </a:r>
            <a:r>
              <a:rPr lang="nl-BE" dirty="0" smtClean="0">
                <a:solidFill>
                  <a:schemeClr val="tx1"/>
                </a:solidFill>
              </a:rPr>
              <a:t>, …</a:t>
            </a:r>
            <a:endParaRPr lang="nl-BE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dirty="0" err="1" smtClean="0">
                <a:solidFill>
                  <a:schemeClr val="tx1"/>
                </a:solidFill>
                <a:cs typeface="Consolas" panose="020B0609020204030204" pitchFamily="49" charset="0"/>
              </a:rPr>
              <a:t>Binary</a:t>
            </a: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 (C++14): </a:t>
            </a:r>
            <a:b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</a:b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0b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101010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0B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101010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smtClean="0">
                <a:solidFill>
                  <a:schemeClr val="tx1"/>
                </a:solidFill>
                <a:effectLst>
                  <a:glow rad="533400">
                    <a:srgbClr val="FFFF00">
                      <a:alpha val="58000"/>
                    </a:srgb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0b</a:t>
            </a:r>
            <a:r>
              <a:rPr lang="nl-BE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0101010ul</a:t>
            </a:r>
            <a:r>
              <a:rPr lang="nl-BE" dirty="0" smtClean="0">
                <a:solidFill>
                  <a:schemeClr val="tx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9215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Digit Separators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Motivating</a:t>
            </a:r>
            <a:r>
              <a:rPr lang="nl-BE" dirty="0" smtClean="0"/>
              <a:t> </a:t>
            </a:r>
            <a:r>
              <a:rPr lang="nl-BE" dirty="0" err="1" smtClean="0"/>
              <a:t>examples</a:t>
            </a:r>
            <a:endParaRPr lang="nl-BE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ronounce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7237498123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 smtClean="0"/>
              <a:t>Are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237498123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237499123</a:t>
            </a:r>
            <a:r>
              <a:rPr lang="en-GB" b="1" dirty="0" smtClean="0"/>
              <a:t> </a:t>
            </a:r>
            <a:r>
              <a:rPr lang="en-GB" dirty="0" smtClean="0"/>
              <a:t>equal?</a:t>
            </a:r>
            <a:endParaRPr lang="en-GB" dirty="0"/>
          </a:p>
          <a:p>
            <a:pPr lvl="1"/>
            <a:r>
              <a:rPr lang="en-GB" dirty="0" smtClean="0"/>
              <a:t>Is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237499123</a:t>
            </a:r>
            <a:r>
              <a:rPr lang="en-GB" b="1" dirty="0" smtClean="0"/>
              <a:t> </a:t>
            </a:r>
            <a:r>
              <a:rPr lang="en-GB" dirty="0" smtClean="0"/>
              <a:t>larger than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20249472</a:t>
            </a:r>
            <a:r>
              <a:rPr lang="en-GB" b="1" dirty="0" smtClean="0"/>
              <a:t> 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Digit Separators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Motivating</a:t>
            </a:r>
            <a:r>
              <a:rPr lang="nl-BE" dirty="0" smtClean="0"/>
              <a:t> </a:t>
            </a:r>
            <a:r>
              <a:rPr lang="nl-BE" dirty="0" err="1" smtClean="0"/>
              <a:t>examples</a:t>
            </a:r>
            <a:endParaRPr lang="nl-BE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ronounce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7'237'498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 smtClean="0"/>
              <a:t>Are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237'498'123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237'499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GB" b="1" dirty="0" smtClean="0"/>
              <a:t> </a:t>
            </a:r>
            <a:r>
              <a:rPr lang="en-GB" dirty="0" smtClean="0"/>
              <a:t>equal?</a:t>
            </a:r>
            <a:endParaRPr lang="en-GB" dirty="0"/>
          </a:p>
          <a:p>
            <a:pPr lvl="1"/>
            <a:r>
              <a:rPr lang="en-GB" dirty="0" smtClean="0"/>
              <a:t>Is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237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499'123</a:t>
            </a:r>
            <a:r>
              <a:rPr lang="en-GB" b="1" dirty="0" smtClean="0"/>
              <a:t> </a:t>
            </a:r>
            <a:r>
              <a:rPr lang="en-GB" dirty="0" smtClean="0"/>
              <a:t>larger than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249'472</a:t>
            </a:r>
            <a:r>
              <a:rPr lang="en-GB" b="1" dirty="0" smtClean="0"/>
              <a:t> </a:t>
            </a:r>
            <a:r>
              <a:rPr lang="en-GB" dirty="0" smtClean="0"/>
              <a:t>?</a:t>
            </a:r>
          </a:p>
          <a:p>
            <a:endParaRPr lang="nl-BE" dirty="0" smtClean="0"/>
          </a:p>
          <a:p>
            <a:r>
              <a:rPr lang="nl-BE" dirty="0" smtClean="0"/>
              <a:t>C++14 integer </a:t>
            </a:r>
            <a:r>
              <a:rPr lang="nl-BE" dirty="0" err="1" smtClean="0"/>
              <a:t>literals</a:t>
            </a:r>
            <a:endParaRPr lang="nl-BE" dirty="0" smtClean="0"/>
          </a:p>
          <a:p>
            <a:pPr lvl="1"/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1048576 == 1'048'576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10'48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576</a:t>
            </a:r>
          </a:p>
          <a:p>
            <a:pPr marL="411480" lvl="1" indent="0">
              <a:buNone/>
            </a:pPr>
            <a:r>
              <a:rPr lang="en-GB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== 0x10'0000 == 0'004'000'000</a:t>
            </a:r>
          </a:p>
          <a:p>
            <a:pPr marL="411480" lvl="1" indent="0">
              <a:buNone/>
            </a:pPr>
            <a:r>
              <a:rPr lang="en-GB" sz="1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==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0b00010000'00000000'00000000</a:t>
            </a:r>
          </a:p>
          <a:p>
            <a:r>
              <a:rPr lang="nl-BE" dirty="0" smtClean="0">
                <a:cs typeface="Consolas" panose="020B0609020204030204" pitchFamily="49" charset="0"/>
              </a:rPr>
              <a:t>C++14 </a:t>
            </a:r>
            <a:r>
              <a:rPr lang="nl-BE" dirty="0" err="1" smtClean="0">
                <a:cs typeface="Consolas" panose="020B0609020204030204" pitchFamily="49" charset="0"/>
              </a:rPr>
              <a:t>floating</a:t>
            </a:r>
            <a:r>
              <a:rPr lang="nl-BE" dirty="0" smtClean="0">
                <a:cs typeface="Consolas" panose="020B0609020204030204" pitchFamily="49" charset="0"/>
              </a:rPr>
              <a:t> point </a:t>
            </a:r>
            <a:r>
              <a:rPr lang="nl-BE" dirty="0" err="1" smtClean="0">
                <a:cs typeface="Consolas" panose="020B0609020204030204" pitchFamily="49" charset="0"/>
              </a:rPr>
              <a:t>literals</a:t>
            </a:r>
            <a:endParaRPr lang="nl-BE" dirty="0">
              <a:cs typeface="Consolas" panose="020B0609020204030204" pitchFamily="49" charset="0"/>
            </a:endParaRP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1.602176565e-19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1.602'176'565e-19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World"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 = 60s;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hour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60m;</a:t>
            </a:r>
          </a:p>
          <a:p>
            <a:pPr marL="0" indent="0"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day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24h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second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1'000ms;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milliSec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1'000us;</a:t>
            </a:r>
            <a:endParaRPr lang="nl-BE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1'000ns;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endParaRPr lang="nl-BE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1614141" y="1484784"/>
            <a:ext cx="3227851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endParaRPr lang="en-GB" sz="2800" dirty="0"/>
          </a:p>
        </p:txBody>
      </p:sp>
      <p:sp>
        <p:nvSpPr>
          <p:cNvPr id="5" name="Line Callout 2 4"/>
          <p:cNvSpPr/>
          <p:nvPr/>
        </p:nvSpPr>
        <p:spPr>
          <a:xfrm>
            <a:off x="1598868" y="2852936"/>
            <a:ext cx="4701324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::chrono::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minutes</a:t>
            </a:r>
            <a:endParaRPr lang="en-GB" sz="2800" dirty="0"/>
          </a:p>
        </p:txBody>
      </p:sp>
      <p:sp>
        <p:nvSpPr>
          <p:cNvPr id="6" name="Line Callout 2 5"/>
          <p:cNvSpPr/>
          <p:nvPr/>
        </p:nvSpPr>
        <p:spPr>
          <a:xfrm>
            <a:off x="1670876" y="4293096"/>
            <a:ext cx="5349396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::chrono::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microseconds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2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World"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 = 60s;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hour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60m;</a:t>
            </a:r>
          </a:p>
          <a:p>
            <a:pPr marL="0" indent="0"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day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24h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second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1'000ms;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milliSec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1'000us;</a:t>
            </a:r>
            <a:endParaRPr lang="nl-BE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1'000ns;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endParaRPr lang="nl-BE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598868" y="2852936"/>
            <a:ext cx="7365620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4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::chrono::</a:t>
            </a:r>
            <a:r>
              <a:rPr lang="en-GB" sz="24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duration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int</a:t>
            </a:r>
            <a:r>
              <a:rPr lang="nl-BE" sz="24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4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4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ratio</a:t>
            </a:r>
            <a:r>
              <a:rPr lang="nl-BE" sz="24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&lt;60&gt;&gt;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619672" y="4293096"/>
            <a:ext cx="7473124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3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::chrono::</a:t>
            </a: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duration</a:t>
            </a:r>
            <a:r>
              <a:rPr lang="en-GB" sz="23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 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</a:t>
            </a:r>
            <a:r>
              <a:rPr lang="nl-BE" sz="23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300" dirty="0" err="1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3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</a:t>
            </a:r>
            <a:r>
              <a:rPr lang="nl-BE" sz="23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&gt;&gt;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704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840192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{</a:t>
            </a:r>
            <a:r>
              <a:rPr lang="nl-BE" sz="36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36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inline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literals {</a:t>
            </a:r>
            <a:r>
              <a:rPr lang="nl-BE" sz="36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nl-BE" sz="36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inline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string_literals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{</a:t>
            </a:r>
            <a:endParaRPr lang="nl-BE" sz="3600" dirty="0" smtClean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basic_string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operator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""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endParaRPr lang="nl-BE" sz="36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basic_string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wchar_t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operator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""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wchar_t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l);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}}}</a:t>
            </a:r>
            <a:endParaRPr lang="nl-BE" sz="36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effectLst>
                  <a:glow rad="546100">
                    <a:srgbClr val="FFFF00">
                      <a:alpha val="5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effectLst>
                  <a:glow rad="546100">
                    <a:srgbClr val="FFFF00">
                      <a:alpha val="5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effectLst>
                  <a:glow rad="546100">
                    <a:srgbClr val="FFFF00">
                      <a:alpha val="5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World"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 = 60s;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hour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60m;</a:t>
            </a:r>
          </a:p>
          <a:p>
            <a:pPr marL="0" indent="0"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day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24h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second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1'000ms;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milliSec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1'000us;</a:t>
            </a:r>
            <a:endParaRPr lang="nl-BE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1'000ns;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endParaRPr lang="nl-BE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2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string_literals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World"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effectLst>
                  <a:glow rad="711200">
                    <a:srgbClr val="FFFF00">
                      <a:alpha val="52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chrono_literals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 = 60s;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hour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60m;</a:t>
            </a:r>
          </a:p>
          <a:p>
            <a:pPr marL="0" indent="0"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day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24h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second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1'000ms;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milliSec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1'000us;</a:t>
            </a:r>
            <a:endParaRPr lang="nl-BE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1'000ns;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endParaRPr lang="nl-BE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4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effectLst>
                  <a:glow rad="774700">
                    <a:srgbClr val="FFFF00">
                      <a:alpha val="55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World"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minute = 60s;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hour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60m;</a:t>
            </a:r>
          </a:p>
          <a:p>
            <a:pPr marL="0" indent="0"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day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24h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second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1'000ms;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milliSec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= 1'000us;</a:t>
            </a:r>
            <a:endParaRPr lang="nl-BE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microSec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1'000ns;</a:t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endParaRPr lang="nl-BE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6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840192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complex_literals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 = 10i;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b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1.23e-4i;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42if;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.5il;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 + 2i;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+ 2i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2il;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1475656" y="2276872"/>
            <a:ext cx="4758059" cy="612648"/>
          </a:xfrm>
          <a:prstGeom prst="borderCallout2">
            <a:avLst>
              <a:gd name="adj1" fmla="val 39196"/>
              <a:gd name="adj2" fmla="val 42"/>
              <a:gd name="adj3" fmla="val 49419"/>
              <a:gd name="adj4" fmla="val -7591"/>
              <a:gd name="adj5" fmla="val 130901"/>
              <a:gd name="adj6" fmla="val -8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  <p:sp>
        <p:nvSpPr>
          <p:cNvPr id="9" name="Line Callout 2 8"/>
          <p:cNvSpPr/>
          <p:nvPr/>
        </p:nvSpPr>
        <p:spPr>
          <a:xfrm>
            <a:off x="3702372" y="4437112"/>
            <a:ext cx="4758059" cy="612648"/>
          </a:xfrm>
          <a:prstGeom prst="borderCallout2">
            <a:avLst>
              <a:gd name="adj1" fmla="val 51463"/>
              <a:gd name="adj2" fmla="val 42"/>
              <a:gd name="adj3" fmla="val 51464"/>
              <a:gd name="adj4" fmla="val -12330"/>
              <a:gd name="adj5" fmla="val 118634"/>
              <a:gd name="adj6" fmla="val -51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double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90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lnSpc>
                <a:spcPct val="120000"/>
              </a:lnSpc>
              <a:buFont typeface="+mj-lt"/>
              <a:buAutoNum type="arabicPeriod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[]&gt;(…)</a:t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/>
              <a:t>versus </a:t>
            </a:r>
            <a:br>
              <a:rPr lang="en-GB" dirty="0" smtClean="0"/>
            </a:b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unique_ptr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new</a:t>
            </a:r>
            <a:r>
              <a:rPr lang="en-GB" dirty="0">
                <a:solidFill>
                  <a:srgbClr val="2B91AF"/>
                </a:solidFill>
                <a:latin typeface="Consolas"/>
                <a:ea typeface="Times New Roman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latin typeface="Consolas"/>
                <a:ea typeface="Times New Roman"/>
              </a:rPr>
              <a:t>LongTypeName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[…]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f(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unique_ptr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/>
              </a:rPr>
              <a:t>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&gt;(new </a:t>
            </a:r>
            <a:r>
              <a:rPr lang="en-GB" dirty="0">
                <a:solidFill>
                  <a:srgbClr val="2B91AF"/>
                </a:solidFill>
                <a:latin typeface="Consolas"/>
              </a:rPr>
              <a:t>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(…)), </a:t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unique_ptr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/>
              </a:rPr>
              <a:t>Y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GB" dirty="0" smtClean="0">
                <a:solidFill>
                  <a:srgbClr val="2B91AF"/>
                </a:solidFill>
                <a:latin typeface="Consolas"/>
              </a:rPr>
              <a:t>Y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(…)), g(…));</a:t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 smtClean="0">
                <a:cs typeface="Consolas" panose="020B0609020204030204" pitchFamily="49" charset="0"/>
              </a:rPr>
              <a:t>versus</a:t>
            </a:r>
            <a:br>
              <a:rPr lang="nl-BE" dirty="0" smtClean="0"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f(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/>
              </a:rPr>
              <a:t>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&gt;(…),</a:t>
            </a:r>
            <a:b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/>
              </a:rPr>
              <a:t>Y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&gt;(…), g(…));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sz="27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  <a:r>
              <a:rPr lang="en-US" sz="2700" dirty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840192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complex_literals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 = 10i;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b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1.23e-4i;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42if;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.5il;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 + 2i;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+ 2i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g = 1.l + 2il;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851920" y="3789040"/>
            <a:ext cx="4758059" cy="612648"/>
          </a:xfrm>
          <a:prstGeom prst="borderCallout2">
            <a:avLst>
              <a:gd name="adj1" fmla="val 39196"/>
              <a:gd name="adj2" fmla="val 42"/>
              <a:gd name="adj3" fmla="val 84176"/>
              <a:gd name="adj4" fmla="val -18647"/>
              <a:gd name="adj5" fmla="val 57297"/>
              <a:gd name="adj6" fmla="val -541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float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  <p:sp>
        <p:nvSpPr>
          <p:cNvPr id="8" name="Line Callout 2 7"/>
          <p:cNvSpPr/>
          <p:nvPr/>
        </p:nvSpPr>
        <p:spPr>
          <a:xfrm>
            <a:off x="3846389" y="5912696"/>
            <a:ext cx="4758059" cy="612648"/>
          </a:xfrm>
          <a:prstGeom prst="borderCallout2">
            <a:avLst>
              <a:gd name="adj1" fmla="val 39196"/>
              <a:gd name="adj2" fmla="val 42"/>
              <a:gd name="adj3" fmla="val 45329"/>
              <a:gd name="adj4" fmla="val -19700"/>
              <a:gd name="adj5" fmla="val -10174"/>
              <a:gd name="adj6" fmla="val -55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float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29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User-</a:t>
            </a:r>
            <a:r>
              <a:rPr lang="nl-BE" dirty="0" err="1" smtClean="0"/>
              <a:t>defined</a:t>
            </a:r>
            <a:r>
              <a:rPr lang="nl-BE" dirty="0" smtClean="0"/>
              <a:t> </a:t>
            </a:r>
            <a:r>
              <a:rPr lang="nl-BE" dirty="0" err="1" smtClean="0"/>
              <a:t>Literals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STL Types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840192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complex_literals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 = 10i;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b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1.23e-4i;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42if;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.5il;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 + 2i;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1.f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+ 2i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g = 1.l + 2il;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3486349" y="3573016"/>
            <a:ext cx="5118099" cy="612648"/>
          </a:xfrm>
          <a:prstGeom prst="borderCallout2">
            <a:avLst>
              <a:gd name="adj1" fmla="val 39196"/>
              <a:gd name="adj2" fmla="val 42"/>
              <a:gd name="adj3" fmla="val 45330"/>
              <a:gd name="adj4" fmla="val -34720"/>
              <a:gd name="adj5" fmla="val 114545"/>
              <a:gd name="adj6" fmla="val -48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 double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  <p:sp>
        <p:nvSpPr>
          <p:cNvPr id="9" name="Line Callout 2 8"/>
          <p:cNvSpPr/>
          <p:nvPr/>
        </p:nvSpPr>
        <p:spPr>
          <a:xfrm>
            <a:off x="3491880" y="5336632"/>
            <a:ext cx="5118099" cy="612648"/>
          </a:xfrm>
          <a:prstGeom prst="borderCallout2">
            <a:avLst>
              <a:gd name="adj1" fmla="val 39196"/>
              <a:gd name="adj2" fmla="val 42"/>
              <a:gd name="adj3" fmla="val 45330"/>
              <a:gd name="adj4" fmla="val -34720"/>
              <a:gd name="adj5" fmla="val 114545"/>
              <a:gd name="adj6" fmla="val -48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8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8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complex</a:t>
            </a:r>
            <a:r>
              <a:rPr lang="en-GB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8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long double</a:t>
            </a:r>
            <a:r>
              <a:rPr lang="nl-BE" sz="2800" dirty="0" smtClean="0">
                <a:solidFill>
                  <a:schemeClr val="tx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46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98973"/>
            <a:ext cx="7772400" cy="1362075"/>
          </a:xfrm>
        </p:spPr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Relaxed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Contraints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on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7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sz="3500" dirty="0" smtClean="0">
                <a:cs typeface="Consolas" panose="020B0609020204030204" pitchFamily="49" charset="0"/>
              </a:rPr>
              <a:t> </a:t>
            </a:r>
            <a:r>
              <a:rPr lang="nl-BE" sz="3500" dirty="0" err="1" smtClean="0">
                <a:cs typeface="Consolas" panose="020B0609020204030204" pitchFamily="49" charset="0"/>
              </a:rPr>
              <a:t>Functions</a:t>
            </a:r>
            <a:r>
              <a:rPr lang="nl-BE" sz="1400" dirty="0" smtClean="0">
                <a:cs typeface="Consolas" panose="020B0609020204030204" pitchFamily="49" charset="0"/>
              </a:rPr>
              <a:t> </a:t>
            </a:r>
            <a:r>
              <a:rPr lang="nl-BE" sz="3500" dirty="0" smtClean="0">
                <a:cs typeface="Consolas" panose="020B0609020204030204" pitchFamily="49" charset="0"/>
              </a:rPr>
              <a:t>/</a:t>
            </a:r>
            <a:r>
              <a:rPr lang="nl-BE" sz="1400" dirty="0" smtClean="0">
                <a:cs typeface="Consolas" panose="020B0609020204030204" pitchFamily="49" charset="0"/>
              </a:rPr>
              <a:t> </a:t>
            </a:r>
            <a:r>
              <a:rPr lang="nl-BE" sz="3500" dirty="0" smtClean="0">
                <a:cs typeface="Consolas" panose="020B0609020204030204" pitchFamily="49" charset="0"/>
              </a:rPr>
              <a:t>Variables (C++11)</a:t>
            </a:r>
            <a:endParaRPr lang="en-GB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Function/variable </a:t>
            </a:r>
            <a:r>
              <a:rPr lang="en-GB" dirty="0" err="1" smtClean="0"/>
              <a:t>evaluateable</a:t>
            </a:r>
            <a:r>
              <a:rPr lang="en-GB" dirty="0" smtClean="0"/>
              <a:t> at </a:t>
            </a:r>
            <a:r>
              <a:rPr lang="en-GB" dirty="0"/>
              <a:t>compile </a:t>
            </a:r>
            <a:r>
              <a:rPr lang="en-GB" dirty="0" smtClean="0"/>
              <a:t>time</a:t>
            </a:r>
          </a:p>
          <a:p>
            <a:r>
              <a:rPr lang="nl-BE" dirty="0" err="1" smtClean="0"/>
              <a:t>Uses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As </a:t>
            </a:r>
            <a:r>
              <a:rPr lang="nl-BE" dirty="0" err="1"/>
              <a:t>s</a:t>
            </a:r>
            <a:r>
              <a:rPr lang="nl-BE" dirty="0" err="1" smtClean="0"/>
              <a:t>ize</a:t>
            </a:r>
            <a:r>
              <a:rPr lang="nl-BE" dirty="0" smtClean="0"/>
              <a:t> of </a:t>
            </a:r>
            <a:r>
              <a:rPr lang="nl-BE" dirty="0" err="1" smtClean="0"/>
              <a:t>fixed-size</a:t>
            </a:r>
            <a:r>
              <a:rPr lang="nl-BE" dirty="0" smtClean="0"/>
              <a:t> arrays</a:t>
            </a:r>
          </a:p>
          <a:p>
            <a:pPr lvl="1"/>
            <a:r>
              <a:rPr lang="nl-BE" dirty="0" smtClean="0"/>
              <a:t>As template argument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static_assert</a:t>
            </a:r>
            <a:endParaRPr lang="nl-BE" dirty="0" smtClean="0"/>
          </a:p>
          <a:p>
            <a:pPr lvl="1"/>
            <a:r>
              <a:rPr lang="nl-BE" dirty="0" smtClean="0"/>
              <a:t>…</a:t>
            </a:r>
          </a:p>
          <a:p>
            <a:pPr lvl="1"/>
            <a:endParaRPr lang="nl-BE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488" y="4581128"/>
            <a:ext cx="8229600" cy="194884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constexpr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size_t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Fib(</a:t>
            </a:r>
            <a:r>
              <a:rPr lang="nl-BE" sz="24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size_t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b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GB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&lt; 2? 1 : Fib(x-2) + Fib(x-1); }</a:t>
            </a:r>
            <a:b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static_assert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Fib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(6) == 13,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"Must be Friday"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b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bigArray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[</a:t>
            </a:r>
            <a:r>
              <a:rPr lang="nl-BE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Fib</a:t>
            </a:r>
            <a:r>
              <a:rPr lang="nl-BE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(21)];</a:t>
            </a:r>
            <a:endParaRPr lang="en-GB" sz="24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onstexpr</a:t>
            </a:r>
            <a:r>
              <a:rPr lang="nl-BE" dirty="0" smtClean="0"/>
              <a:t> </a:t>
            </a:r>
            <a:r>
              <a:rPr lang="nl-BE" dirty="0" err="1"/>
              <a:t>F</a:t>
            </a:r>
            <a:r>
              <a:rPr lang="nl-BE" dirty="0" err="1" smtClean="0"/>
              <a:t>unctions</a:t>
            </a:r>
            <a:r>
              <a:rPr lang="nl-BE" dirty="0" smtClean="0"/>
              <a:t> (C++11)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Non-virtual</a:t>
            </a:r>
          </a:p>
          <a:p>
            <a:r>
              <a:rPr lang="nl-BE" dirty="0" smtClean="0"/>
              <a:t>Return type </a:t>
            </a:r>
            <a:r>
              <a:rPr lang="nl-BE" dirty="0" err="1" smtClean="0"/>
              <a:t>and</a:t>
            </a:r>
            <a:r>
              <a:rPr lang="nl-BE" dirty="0" smtClean="0"/>
              <a:t> parameters must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literal</a:t>
            </a:r>
            <a:r>
              <a:rPr lang="nl-BE" dirty="0" smtClean="0"/>
              <a:t> types</a:t>
            </a:r>
            <a:endParaRPr lang="en-GB" dirty="0" smtClean="0"/>
          </a:p>
          <a:p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literal</a:t>
            </a:r>
            <a:r>
              <a:rPr lang="nl-BE" dirty="0"/>
              <a:t> </a:t>
            </a:r>
            <a:r>
              <a:rPr lang="nl-BE" dirty="0" err="1"/>
              <a:t>values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/>
              <a:t> variables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 smtClean="0"/>
              <a:t>functions</a:t>
            </a:r>
            <a:endParaRPr lang="en-GB" dirty="0" smtClean="0"/>
          </a:p>
          <a:p>
            <a:r>
              <a:rPr lang="en-GB" dirty="0" smtClean="0"/>
              <a:t>Function body: single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 smtClean="0"/>
              <a:t> statement</a:t>
            </a:r>
          </a:p>
          <a:p>
            <a:pPr lvl="1"/>
            <a:r>
              <a:rPr lang="nl-BE" sz="1600" dirty="0" err="1"/>
              <a:t>Also</a:t>
            </a:r>
            <a:r>
              <a:rPr lang="nl-BE" sz="1600" dirty="0"/>
              <a:t> </a:t>
            </a:r>
            <a:r>
              <a:rPr lang="nl-BE" sz="1600" dirty="0" err="1"/>
              <a:t>allowed</a:t>
            </a:r>
            <a:r>
              <a:rPr lang="nl-BE" sz="1600" dirty="0"/>
              <a:t>:</a:t>
            </a:r>
            <a:endParaRPr lang="en-GB" sz="1600" dirty="0"/>
          </a:p>
          <a:p>
            <a:pPr marL="704088" lvl="2" indent="0">
              <a:buNone/>
            </a:pP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GB" sz="1400" dirty="0"/>
              <a:t> </a:t>
            </a:r>
            <a:r>
              <a:rPr lang="en-GB" sz="1400" dirty="0" smtClean="0"/>
              <a:t>statements, 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static_assert</a:t>
            </a:r>
            <a:r>
              <a:rPr lang="en-GB" sz="1400" dirty="0" smtClean="0"/>
              <a:t>-declarations,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GB" sz="1400" dirty="0" smtClean="0"/>
              <a:t> </a:t>
            </a:r>
            <a:r>
              <a:rPr lang="en-GB" sz="1400" dirty="0"/>
              <a:t>declarations and alias-declarations that do not define classes or </a:t>
            </a:r>
            <a:r>
              <a:rPr lang="en-GB" sz="1400" dirty="0" smtClean="0"/>
              <a:t>enumerations,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GB" sz="1400" dirty="0" smtClean="0"/>
              <a:t>-declarations, and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GB" sz="1400" dirty="0" smtClean="0"/>
              <a:t>-directives</a:t>
            </a:r>
            <a:endParaRPr lang="en-GB" dirty="0" smtClean="0"/>
          </a:p>
          <a:p>
            <a:r>
              <a:rPr lang="nl-BE" dirty="0" smtClean="0"/>
              <a:t>A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 smtClean="0"/>
              <a:t> </a:t>
            </a:r>
            <a:r>
              <a:rPr lang="nl-BE" dirty="0" err="1" smtClean="0"/>
              <a:t>function</a:t>
            </a:r>
            <a:r>
              <a:rPr lang="nl-BE" dirty="0" smtClean="0"/>
              <a:t> is </a:t>
            </a:r>
            <a:r>
              <a:rPr lang="nl-BE" dirty="0" err="1" smtClean="0"/>
              <a:t>implicitly</a:t>
            </a:r>
            <a:r>
              <a:rPr lang="nl-BE" dirty="0" smtClean="0"/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3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onstexpr</a:t>
            </a:r>
            <a:r>
              <a:rPr lang="nl-BE" dirty="0" smtClean="0"/>
              <a:t> </a:t>
            </a:r>
            <a:r>
              <a:rPr lang="nl-BE" dirty="0" err="1" smtClean="0"/>
              <a:t>Functions</a:t>
            </a:r>
            <a:r>
              <a:rPr lang="nl-BE" dirty="0" smtClean="0"/>
              <a:t> (C++14)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Non-virtual</a:t>
            </a:r>
          </a:p>
          <a:p>
            <a:r>
              <a:rPr lang="nl-BE" dirty="0" smtClean="0"/>
              <a:t>Return type </a:t>
            </a:r>
            <a:r>
              <a:rPr lang="nl-BE" dirty="0" err="1" smtClean="0"/>
              <a:t>and</a:t>
            </a:r>
            <a:r>
              <a:rPr lang="nl-BE" dirty="0" smtClean="0"/>
              <a:t> parameters must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literal</a:t>
            </a:r>
            <a:r>
              <a:rPr lang="nl-BE" dirty="0" smtClean="0"/>
              <a:t> types</a:t>
            </a:r>
          </a:p>
          <a:p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literal</a:t>
            </a:r>
            <a:r>
              <a:rPr lang="nl-BE" dirty="0"/>
              <a:t> </a:t>
            </a:r>
            <a:r>
              <a:rPr lang="nl-BE" dirty="0" err="1"/>
              <a:t>values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/>
              <a:t> variables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functions</a:t>
            </a:r>
            <a:endParaRPr lang="en-GB" dirty="0" smtClean="0"/>
          </a:p>
          <a:p>
            <a:r>
              <a:rPr lang="nl-BE" dirty="0" err="1" smtClean="0"/>
              <a:t>Function</a:t>
            </a:r>
            <a:r>
              <a:rPr lang="nl-BE" dirty="0" smtClean="0"/>
              <a:t> body: </a:t>
            </a:r>
            <a:r>
              <a:rPr lang="nl-BE" dirty="0" err="1" smtClean="0"/>
              <a:t>anything</a:t>
            </a:r>
            <a:endParaRPr lang="nl-BE" dirty="0"/>
          </a:p>
          <a:p>
            <a:pPr lvl="1"/>
            <a:r>
              <a:rPr lang="nl-BE" sz="1600" dirty="0" err="1"/>
              <a:t>E</a:t>
            </a:r>
            <a:r>
              <a:rPr lang="nl-BE" sz="1600" dirty="0" err="1" smtClean="0"/>
              <a:t>xcept</a:t>
            </a:r>
            <a:endParaRPr lang="en-GB" sz="1600" dirty="0" smtClean="0"/>
          </a:p>
          <a:p>
            <a:pPr lvl="2"/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asm</a:t>
            </a:r>
            <a:r>
              <a:rPr lang="en-GB" sz="1400" dirty="0" smtClean="0"/>
              <a:t>-definition,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GB" sz="1400" dirty="0" smtClean="0"/>
              <a:t> statement,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GB" sz="1400" dirty="0" smtClean="0"/>
              <a:t>-block, and definition </a:t>
            </a:r>
            <a:r>
              <a:rPr lang="en-GB" sz="1400" dirty="0"/>
              <a:t>of a variable of non-literal </a:t>
            </a:r>
            <a:r>
              <a:rPr lang="en-GB" sz="1400" dirty="0" smtClean="0"/>
              <a:t>type, </a:t>
            </a:r>
            <a:r>
              <a:rPr lang="en-GB" sz="1400" dirty="0"/>
              <a:t>or of static or thread storage </a:t>
            </a:r>
            <a:r>
              <a:rPr lang="en-GB" sz="1400" dirty="0" smtClean="0"/>
              <a:t>duration, </a:t>
            </a:r>
            <a:r>
              <a:rPr lang="en-GB" sz="1400" dirty="0"/>
              <a:t>or for which no initialization is </a:t>
            </a:r>
            <a:r>
              <a:rPr lang="en-GB" sz="1400" dirty="0" smtClean="0"/>
              <a:t>performed</a:t>
            </a:r>
            <a:endParaRPr lang="nl-BE" dirty="0"/>
          </a:p>
          <a:p>
            <a:r>
              <a:rPr lang="nl-BE" dirty="0" smtClean="0"/>
              <a:t>A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 </a:t>
            </a:r>
            <a:r>
              <a:rPr lang="nl-BE" dirty="0" smtClean="0"/>
              <a:t>does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in a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dirty="0" smtClean="0"/>
              <a:t> </a:t>
            </a:r>
            <a:r>
              <a:rPr lang="nl-BE" dirty="0" err="1" smtClean="0"/>
              <a:t>expression</a:t>
            </a:r>
            <a:r>
              <a:rPr lang="nl-BE" dirty="0" smtClean="0"/>
              <a:t>,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modify</a:t>
            </a:r>
            <a:r>
              <a:rPr lang="nl-BE" dirty="0" smtClean="0"/>
              <a:t> class members of </a:t>
            </a:r>
            <a:r>
              <a:rPr lang="nl-BE" dirty="0" err="1" smtClean="0"/>
              <a:t>objects</a:t>
            </a:r>
            <a:r>
              <a:rPr lang="nl-BE" dirty="0" smtClean="0"/>
              <a:t> </a:t>
            </a:r>
            <a:r>
              <a:rPr lang="nl-BE" dirty="0" err="1" smtClean="0"/>
              <a:t>whose</a:t>
            </a:r>
            <a:r>
              <a:rPr lang="nl-BE" dirty="0" smtClean="0"/>
              <a:t> </a:t>
            </a:r>
            <a:r>
              <a:rPr lang="nl-BE" dirty="0" err="1" smtClean="0"/>
              <a:t>lifetime</a:t>
            </a:r>
            <a:r>
              <a:rPr lang="nl-BE" dirty="0" smtClean="0"/>
              <a:t> </a:t>
            </a:r>
            <a:r>
              <a:rPr lang="nl-BE" dirty="0" err="1" smtClean="0"/>
              <a:t>began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the constant </a:t>
            </a:r>
            <a:r>
              <a:rPr lang="nl-BE" dirty="0" err="1" smtClean="0"/>
              <a:t>expression</a:t>
            </a:r>
            <a:r>
              <a:rPr lang="nl-BE" dirty="0" smtClean="0"/>
              <a:t> </a:t>
            </a:r>
            <a:r>
              <a:rPr lang="nl-BE" dirty="0" err="1" smtClean="0"/>
              <a:t>evaluation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Variable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Templates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Variable</a:t>
            </a:r>
            <a:r>
              <a:rPr lang="nl-BE" dirty="0" smtClean="0"/>
              <a:t> Templates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template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typename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constexpr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pi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b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(3.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1415926535897932384626433832795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fr-F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template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typename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constexpr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GetAreaOfCircle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radius) 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radius * radius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* pi&lt;</a:t>
            </a:r>
            <a:r>
              <a:rPr lang="en-GB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Variable</a:t>
            </a:r>
            <a:r>
              <a:rPr lang="nl-BE" dirty="0" smtClean="0"/>
              <a:t> Templates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36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720000">
              <a:spcAft>
                <a:spcPts val="8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template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typename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7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size_t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=2&gt;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constexpr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Matrix&lt;</a:t>
            </a:r>
            <a:r>
              <a:rPr lang="en-GB" sz="27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700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fr-FR" sz="2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identity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b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Matrix&lt;</a:t>
            </a:r>
            <a:r>
              <a:rPr lang="en-GB" sz="2700" dirty="0">
                <a:solidFill>
                  <a:srgbClr val="80808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700" dirty="0" smtClean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fr-FR" sz="27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fr-FR" sz="2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CreateIdentity</a:t>
            </a:r>
            <a: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fr-FR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fr-FR" sz="2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defTabSz="720000">
              <a:spcAft>
                <a:spcPts val="8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test2x2 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identity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double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test3x3 =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identity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7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complex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float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&gt;, 3&gt;;</a:t>
            </a:r>
            <a:endParaRPr lang="en-GB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Shared </a:t>
            </a:r>
            <a:r>
              <a:rPr lang="nl-BE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Mutexes</a:t>
            </a:r>
            <a:r>
              <a:rPr lang="nl-B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</a:t>
            </a:r>
            <a:r>
              <a:rPr lang="nl-B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Locking</a:t>
            </a:r>
            <a:endParaRPr lang="en-GB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646088"/>
          </a:xfrm>
        </p:spPr>
        <p:txBody>
          <a:bodyPr>
            <a:normAutofit/>
          </a:bodyPr>
          <a:lstStyle/>
          <a:p>
            <a:pPr marL="84582" indent="-285750">
              <a:buFont typeface="Wingdings" panose="05000000000000000000" pitchFamily="2" charset="2"/>
              <a:buChar char="Ø"/>
            </a:pPr>
            <a:r>
              <a:rPr lang="nl-BE" dirty="0" smtClean="0">
                <a:cs typeface="Consolas" panose="020B0609020204030204" pitchFamily="49" charset="0"/>
              </a:rPr>
              <a:t>Multiple-Readers </a:t>
            </a:r>
            <a:r>
              <a:rPr lang="nl-BE" dirty="0">
                <a:cs typeface="Consolas" panose="020B0609020204030204" pitchFamily="49" charset="0"/>
              </a:rPr>
              <a:t>/ </a:t>
            </a:r>
            <a:r>
              <a:rPr lang="nl-BE" dirty="0" smtClean="0">
                <a:cs typeface="Consolas" panose="020B0609020204030204" pitchFamily="49" charset="0"/>
              </a:rPr>
              <a:t>Single-</a:t>
            </a:r>
            <a:r>
              <a:rPr lang="nl-BE" dirty="0">
                <a:cs typeface="Consolas" panose="020B0609020204030204" pitchFamily="49" charset="0"/>
              </a:rPr>
              <a:t>W</a:t>
            </a:r>
            <a:r>
              <a:rPr lang="nl-BE" dirty="0" smtClean="0">
                <a:cs typeface="Consolas" panose="020B0609020204030204" pitchFamily="49" charset="0"/>
              </a:rPr>
              <a:t>riter </a:t>
            </a:r>
            <a:r>
              <a:rPr lang="nl-BE" dirty="0" err="1" smtClean="0">
                <a:cs typeface="Consolas" panose="020B0609020204030204" pitchFamily="49" charset="0"/>
              </a:rPr>
              <a:t>Locking</a:t>
            </a:r>
            <a:endParaRPr lang="nl-BE" dirty="0">
              <a:cs typeface="Consolas" panose="020B0609020204030204" pitchFamily="49" charset="0"/>
            </a:endParaRPr>
          </a:p>
          <a:p>
            <a:pPr marL="697230" lvl="1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shared_timed_mutex</a:t>
            </a:r>
            <a:r>
              <a:rPr lang="en-GB" sz="2000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723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2000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shared_lock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148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>
                <a:cs typeface="Consolas" panose="020B0609020204030204" pitchFamily="49" charset="0"/>
              </a:rPr>
              <a:t>Miscellaneous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Utility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cbegin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>
                <a:cs typeface="Consolas" panose="020B0609020204030204" pitchFamily="49" charset="0"/>
              </a:rPr>
              <a:t>+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cend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&lt;iterator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nl-B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dirty="0" smtClean="0">
                <a:cs typeface="Consolas" panose="020B0609020204030204" pitchFamily="49" charset="0"/>
              </a:rPr>
              <a:t>E.g.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cbegin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myVector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l-BE" dirty="0" smtClean="0">
                <a:cs typeface="Consolas" panose="020B0609020204030204" pitchFamily="49" charset="0"/>
              </a:rPr>
              <a:t> i/o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myVector.cbegin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pPr lvl="1"/>
            <a:r>
              <a:rPr lang="nl-BE" dirty="0" smtClean="0">
                <a:cs typeface="Consolas" panose="020B0609020204030204" pitchFamily="49" charset="0"/>
              </a:rPr>
              <a:t>Works on C-</a:t>
            </a:r>
            <a:r>
              <a:rPr lang="nl-BE" dirty="0" err="1" smtClean="0">
                <a:cs typeface="Consolas" panose="020B0609020204030204" pitchFamily="49" charset="0"/>
              </a:rPr>
              <a:t>style</a:t>
            </a:r>
            <a:r>
              <a:rPr lang="nl-BE" dirty="0" smtClean="0">
                <a:cs typeface="Consolas" panose="020B0609020204030204" pitchFamily="49" charset="0"/>
              </a:rPr>
              <a:t> arrays</a:t>
            </a:r>
          </a:p>
          <a:p>
            <a:pPr lvl="1"/>
            <a:r>
              <a:rPr lang="nl-BE" dirty="0" err="1" smtClean="0">
                <a:cs typeface="Consolas" panose="020B0609020204030204" pitchFamily="49" charset="0"/>
              </a:rPr>
              <a:t>Convenient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for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templatised</a:t>
            </a:r>
            <a:r>
              <a:rPr lang="nl-BE" dirty="0" smtClean="0">
                <a:cs typeface="Consolas" panose="020B0609020204030204" pitchFamily="49" charset="0"/>
              </a:rPr>
              <a:t> code</a:t>
            </a:r>
          </a:p>
          <a:p>
            <a:pPr lvl="1"/>
            <a:r>
              <a:rPr lang="nl-BE" dirty="0" err="1" smtClean="0">
                <a:cs typeface="Consolas" panose="020B0609020204030204" pitchFamily="49" charset="0"/>
              </a:rPr>
              <a:t>Also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rbegin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rend</a:t>
            </a:r>
            <a:r>
              <a:rPr lang="nl-BE" dirty="0" smtClean="0">
                <a:cs typeface="Consolas" panose="020B0609020204030204" pitchFamily="49" charset="0"/>
              </a:rPr>
              <a:t>,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crbegin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crend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::exchange			  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&lt;utility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</a:p>
          <a:p>
            <a:pPr marL="676656" lvl="2" indent="0">
              <a:buNone/>
            </a:pPr>
            <a:r>
              <a:rPr lang="nl-BE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oldVal</a:t>
            </a:r>
            <a:r>
              <a:rPr lang="nl-BE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::exchange(x, </a:t>
            </a:r>
            <a:r>
              <a:rPr lang="nl-BE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newVal</a:t>
            </a:r>
            <a:r>
              <a:rPr lang="nl-BE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316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4000" y="188640"/>
            <a:ext cx="8496000" cy="640871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08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360000">
              <a:buNone/>
            </a:pP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template </a:t>
            </a: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sz="21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typename</a:t>
            </a: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T&gt; </a:t>
            </a: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100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concurrent</a:t>
            </a:r>
            <a:r>
              <a:rPr lang="en-GB" sz="2100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_queue</a:t>
            </a: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b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100" dirty="0" err="1" smtClean="0">
                <a:solidFill>
                  <a:srgbClr val="000000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100" dirty="0" smtClean="0">
                <a:solidFill>
                  <a:srgbClr val="000000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</a:t>
            </a:r>
            <a:r>
              <a:rPr lang="en-GB" sz="2100" dirty="0" err="1" smtClean="0">
                <a:solidFill>
                  <a:srgbClr val="2B91AF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shared_timed_mutex</a:t>
            </a:r>
            <a:r>
              <a:rPr lang="en-GB" sz="2100" dirty="0" smtClean="0">
                <a:solidFill>
                  <a:srgbClr val="2B91AF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100" dirty="0" err="1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</a:t>
            </a:r>
            <a:r>
              <a:rPr lang="en-GB" sz="2100" dirty="0" err="1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_mutex</a:t>
            </a:r>
            <a:r>
              <a:rPr lang="en-GB" sz="2100" dirty="0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1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1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queue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&lt;T&gt; </a:t>
            </a:r>
            <a:r>
              <a:rPr lang="en-GB" sz="21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m_queue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endParaRPr lang="nl-BE" sz="2100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360000">
              <a:buNone/>
            </a:pP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public</a:t>
            </a:r>
            <a:r>
              <a:rPr lang="nl-BE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</a:t>
            </a:r>
          </a:p>
          <a:p>
            <a:pPr marL="0" indent="0" defTabSz="360000">
              <a:spcAft>
                <a:spcPts val="1500"/>
              </a:spcAft>
              <a:buNone/>
            </a:pPr>
            <a:r>
              <a:rPr lang="nl-BE" sz="21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1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br>
              <a:rPr lang="en-GB" sz="21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front()</a:t>
            </a:r>
            <a:r>
              <a:rPr lang="nl-BE" sz="21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nl-BE" sz="21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1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1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100" dirty="0" err="1" smtClean="0">
                <a:solidFill>
                  <a:srgbClr val="2B91AF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shared_lock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GB" sz="2100" dirty="0" err="1" smtClean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shared_timed_mutex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lock(</a:t>
            </a:r>
            <a:r>
              <a:rPr lang="en-GB" sz="2100" dirty="0" err="1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m_mutex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r>
              <a:rPr lang="en-GB" sz="2100" dirty="0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GB" sz="2100" dirty="0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return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1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m_queue.front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();</a:t>
            </a:r>
            <a:b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}</a:t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1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void </a:t>
            </a: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pop()</a:t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{</a:t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nl-BE" sz="21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using</a:t>
            </a:r>
            <a:r>
              <a:rPr lang="nl-BE" sz="21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namespace</a:t>
            </a:r>
            <a:r>
              <a:rPr lang="nl-BE" sz="21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1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1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100" dirty="0" err="1" smtClean="0">
                <a:solidFill>
                  <a:srgbClr val="2B91AF"/>
                </a:solidFill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lock_guard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en-GB" sz="2100" dirty="0" err="1" smtClean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shared_timed_mutex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 </a:t>
            </a:r>
            <a:r>
              <a:rPr lang="en-GB" sz="2100" dirty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lock(</a:t>
            </a:r>
            <a:r>
              <a:rPr lang="en-GB" sz="2100" dirty="0" err="1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m_mutex</a:t>
            </a:r>
            <a:r>
              <a:rPr lang="en-GB" sz="2100" dirty="0" smtClean="0">
                <a:effectLst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);</a:t>
            </a:r>
            <a:r>
              <a:rPr lang="en-GB" sz="2100" dirty="0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/>
            </a:r>
            <a:br>
              <a:rPr lang="en-GB" sz="2100" dirty="0" smtClean="0">
                <a:effectLst>
                  <a:glow rad="660400">
                    <a:srgbClr val="FFFF00">
                      <a:alpha val="53000"/>
                    </a:srgbClr>
                  </a:glow>
                </a:effectLs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</a:t>
            </a:r>
            <a:r>
              <a:rPr lang="en-GB" sz="2100" dirty="0" err="1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m_queue.pop</a:t>
            </a:r>
            <a:r>
              <a:rPr lang="en-GB" sz="21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();</a:t>
            </a: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}</a:t>
            </a:r>
            <a:br>
              <a:rPr lang="en-GB" sz="21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1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r>
              <a:rPr lang="en-GB" sz="21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endParaRPr lang="nl-BE" sz="2100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109728" indent="0" defTabSz="360000">
              <a:buNone/>
            </a:pPr>
            <a:endParaRPr lang="nl-BE" sz="2100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1907704" y="1664864"/>
            <a:ext cx="7056784" cy="540000"/>
          </a:xfrm>
          <a:prstGeom prst="borderCallout2">
            <a:avLst>
              <a:gd name="adj1" fmla="val 47339"/>
              <a:gd name="adj2" fmla="val -166"/>
              <a:gd name="adj3" fmla="val 47339"/>
              <a:gd name="adj4" fmla="val -4102"/>
              <a:gd name="adj5" fmla="val 110301"/>
              <a:gd name="adj6" fmla="val -630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typename</a:t>
            </a:r>
            <a:r>
              <a:rPr lang="en-GB" sz="23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300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en-GB" sz="23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::</a:t>
            </a:r>
            <a:r>
              <a:rPr lang="en-GB" sz="2300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queue</a:t>
            </a:r>
            <a:r>
              <a:rPr lang="en-GB" sz="23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&lt;T&gt;::</a:t>
            </a:r>
            <a:r>
              <a:rPr lang="en-GB" sz="2300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const_reference</a:t>
            </a:r>
            <a:endParaRPr lang="nl-BE" sz="23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shared_timed_mutex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873728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Header: </a:t>
            </a:r>
            <a:r>
              <a:rPr lang="en-GB" dirty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&lt;</a:t>
            </a:r>
            <a:r>
              <a:rPr lang="en-GB" dirty="0" err="1" smtClean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shared_mutex</a:t>
            </a:r>
            <a:r>
              <a:rPr lang="en-GB" dirty="0" smtClean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&gt;</a:t>
            </a:r>
          </a:p>
          <a:p>
            <a:r>
              <a:rPr lang="nl-BE" dirty="0" err="1" smtClean="0">
                <a:solidFill>
                  <a:schemeClr val="tx1"/>
                </a:solidFill>
                <a:cs typeface="Consolas" panose="020B0609020204030204" pitchFamily="49" charset="0"/>
              </a:rPr>
              <a:t>Mutex</a:t>
            </a: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 	(≈ </a:t>
            </a:r>
            <a:r>
              <a:rPr lang="nl-BE" dirty="0" err="1" smtClean="0">
                <a:solidFill>
                  <a:schemeClr val="tx1"/>
                </a:solidFill>
                <a:cs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::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mutex</a:t>
            </a: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nl-BE" dirty="0" err="1" smtClean="0">
                <a:cs typeface="Consolas" panose="020B0609020204030204" pitchFamily="49" charset="0"/>
              </a:rPr>
              <a:t>Uncopyable</a:t>
            </a:r>
            <a:r>
              <a:rPr lang="nl-BE" dirty="0" smtClean="0">
                <a:cs typeface="Consolas" panose="020B0609020204030204" pitchFamily="49" charset="0"/>
              </a:rPr>
              <a:t> +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nl-BE" dirty="0" smtClean="0">
                <a:cs typeface="Consolas" panose="020B0609020204030204" pitchFamily="49" charset="0"/>
              </a:rPr>
              <a:t> +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unlock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nl-BE" dirty="0">
                <a:cs typeface="Consolas" panose="020B0609020204030204" pitchFamily="49" charset="0"/>
              </a:rPr>
              <a:t>W</a:t>
            </a:r>
            <a:r>
              <a:rPr lang="nl-BE" dirty="0" smtClean="0">
                <a:cs typeface="Consolas" panose="020B0609020204030204" pitchFamily="49" charset="0"/>
              </a:rPr>
              <a:t>orks </a:t>
            </a:r>
            <a:r>
              <a:rPr lang="nl-BE" dirty="0" err="1" smtClean="0">
                <a:cs typeface="Consolas" panose="020B0609020204030204" pitchFamily="49" charset="0"/>
              </a:rPr>
              <a:t>with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lock_guard</a:t>
            </a:r>
            <a:r>
              <a:rPr lang="nl-BE" dirty="0" smtClean="0">
                <a:cs typeface="Consolas" panose="020B0609020204030204" pitchFamily="49" charset="0"/>
              </a:rPr>
              <a:t>, 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unique_lock</a:t>
            </a:r>
            <a:r>
              <a:rPr lang="nl-BE" dirty="0" smtClean="0">
                <a:cs typeface="Consolas" panose="020B0609020204030204" pitchFamily="49" charset="0"/>
              </a:rPr>
              <a:t>,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nl-BE" dirty="0" err="1" smtClean="0">
                <a:solidFill>
                  <a:schemeClr val="tx1"/>
                </a:solidFill>
                <a:cs typeface="Consolas" panose="020B0609020204030204" pitchFamily="49" charset="0"/>
              </a:rPr>
              <a:t>Timed</a:t>
            </a:r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cs typeface="Consolas" panose="020B0609020204030204" pitchFamily="49" charset="0"/>
              </a:rPr>
              <a:t>mutex</a:t>
            </a:r>
            <a:r>
              <a:rPr lang="nl-BE" dirty="0">
                <a:cs typeface="Consolas" panose="020B0609020204030204" pitchFamily="49" charset="0"/>
              </a:rPr>
              <a:t>	(≈ </a:t>
            </a:r>
            <a:r>
              <a:rPr lang="nl-BE" dirty="0" err="1">
                <a:cs typeface="Consolas" panose="020B0609020204030204" pitchFamily="49" charset="0"/>
              </a:rPr>
              <a:t>std</a:t>
            </a:r>
            <a:r>
              <a:rPr lang="nl-BE" dirty="0" smtClean="0">
                <a:cs typeface="Consolas" panose="020B0609020204030204" pitchFamily="49" charset="0"/>
              </a:rPr>
              <a:t>::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timed_mutex</a:t>
            </a:r>
            <a:r>
              <a:rPr lang="nl-BE" dirty="0" smtClean="0">
                <a:cs typeface="Consolas" panose="020B0609020204030204" pitchFamily="49" charset="0"/>
              </a:rPr>
              <a:t>)</a:t>
            </a:r>
            <a:endParaRPr lang="nl-BE" dirty="0" smtClean="0">
              <a:solidFill>
                <a:schemeClr val="tx1"/>
              </a:solidFill>
              <a:cs typeface="Consolas" panose="020B0609020204030204" pitchFamily="49" charset="0"/>
            </a:endParaRPr>
          </a:p>
          <a:p>
            <a:pPr lvl="1"/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nl-BE" sz="2400" dirty="0" smtClean="0">
                <a:cs typeface="Consolas" panose="020B0609020204030204" pitchFamily="49" charset="0"/>
              </a:rPr>
              <a:t>, </a:t>
            </a:r>
            <a:br>
              <a:rPr lang="nl-BE" sz="2400" dirty="0" smtClean="0">
                <a:cs typeface="Consolas" panose="020B0609020204030204" pitchFamily="49" charset="0"/>
              </a:rPr>
            </a:b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try_lock_for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chrono::</a:t>
            </a:r>
            <a:r>
              <a:rPr lang="en-GB" sz="24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duration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&amp;)</a:t>
            </a:r>
            <a:r>
              <a:rPr lang="nl-BE" sz="2400" dirty="0" smtClean="0">
                <a:cs typeface="Consolas" panose="020B0609020204030204" pitchFamily="49" charset="0"/>
              </a:rPr>
              <a:t>, </a:t>
            </a:r>
            <a:br>
              <a:rPr lang="nl-BE" sz="2400" dirty="0" smtClean="0">
                <a:cs typeface="Consolas" panose="020B0609020204030204" pitchFamily="49" charset="0"/>
              </a:rPr>
            </a:b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nl-BE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try_lock_until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chrono::</a:t>
            </a:r>
            <a:r>
              <a:rPr lang="en-GB" sz="2400" dirty="0" err="1" smtClean="0">
                <a:solidFill>
                  <a:srgbClr val="2B91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time_point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&amp;)</a:t>
            </a:r>
          </a:p>
          <a:p>
            <a:pPr lvl="1"/>
            <a:r>
              <a:rPr lang="nl-BE" dirty="0" smtClean="0">
                <a:cs typeface="Consolas" panose="020B0609020204030204" pitchFamily="49" charset="0"/>
              </a:rPr>
              <a:t>Works </a:t>
            </a:r>
            <a:r>
              <a:rPr lang="nl-BE" dirty="0" err="1" smtClean="0">
                <a:cs typeface="Consolas" panose="020B0609020204030204" pitchFamily="49" charset="0"/>
              </a:rPr>
              <a:t>with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unique_lock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nl-BE" dirty="0" smtClean="0">
                <a:cs typeface="Consolas" panose="020B0609020204030204" pitchFamily="49" charset="0"/>
              </a:rPr>
              <a:t>Shared </a:t>
            </a:r>
            <a:r>
              <a:rPr lang="nl-BE" dirty="0" err="1" smtClean="0">
                <a:cs typeface="Consolas" panose="020B0609020204030204" pitchFamily="49" charset="0"/>
              </a:rPr>
              <a:t>mutex</a:t>
            </a:r>
            <a:r>
              <a:rPr lang="nl-BE" dirty="0" smtClean="0">
                <a:cs typeface="Consolas" panose="020B0609020204030204" pitchFamily="49" charset="0"/>
              </a:rPr>
              <a:t> + shared </a:t>
            </a:r>
            <a:r>
              <a:rPr lang="nl-BE" dirty="0" err="1" smtClean="0">
                <a:cs typeface="Consolas" panose="020B0609020204030204" pitchFamily="49" charset="0"/>
              </a:rPr>
              <a:t>timed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mutex</a:t>
            </a:r>
            <a:endParaRPr lang="nl-BE" dirty="0" smtClean="0">
              <a:cs typeface="Consolas" panose="020B0609020204030204" pitchFamily="49" charset="0"/>
            </a:endParaRPr>
          </a:p>
          <a:p>
            <a:pPr lvl="1"/>
            <a:r>
              <a:rPr lang="nl-BE" dirty="0" err="1" smtClean="0">
                <a:cs typeface="Consolas" panose="020B0609020204030204" pitchFamily="49" charset="0"/>
              </a:rPr>
              <a:t>All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above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functions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with</a:t>
            </a:r>
            <a:r>
              <a:rPr lang="nl-BE" dirty="0" smtClean="0">
                <a:cs typeface="Consolas" panose="020B0609020204030204" pitchFamily="49" charset="0"/>
              </a:rPr>
              <a:t> ‘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lock_shared</a:t>
            </a:r>
            <a:r>
              <a:rPr lang="nl-BE" dirty="0" smtClean="0">
                <a:cs typeface="Consolas" panose="020B0609020204030204" pitchFamily="49" charset="0"/>
              </a:rPr>
              <a:t>’ i/o ‘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nl-BE" dirty="0" smtClean="0">
                <a:cs typeface="Consolas" panose="020B0609020204030204" pitchFamily="49" charset="0"/>
              </a:rPr>
              <a:t>’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dirty="0">
                <a:cs typeface="Consolas" panose="020B0609020204030204" pitchFamily="49" charset="0"/>
              </a:rPr>
              <a:t>Works </a:t>
            </a:r>
            <a:r>
              <a:rPr lang="nl-BE" dirty="0" err="1" smtClean="0">
                <a:cs typeface="Consolas" panose="020B0609020204030204" pitchFamily="49" charset="0"/>
              </a:rPr>
              <a:t>with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shared_lock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nl-BE" sz="32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32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nl-BE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nl-BE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32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class</a:t>
            </a:r>
            <a:r>
              <a:rPr lang="en-GB" sz="32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3200" dirty="0" err="1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shared_lock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873728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1"/>
                </a:solidFill>
                <a:cs typeface="Consolas" panose="020B0609020204030204" pitchFamily="49" charset="0"/>
              </a:rPr>
              <a:t>Header: </a:t>
            </a:r>
            <a:r>
              <a:rPr lang="en-GB" dirty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&lt;</a:t>
            </a:r>
            <a:r>
              <a:rPr lang="en-GB" dirty="0" err="1" smtClean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shared_mutex</a:t>
            </a:r>
            <a:r>
              <a:rPr lang="en-GB" dirty="0" smtClean="0">
                <a:solidFill>
                  <a:srgbClr val="A31515"/>
                </a:solidFill>
                <a:latin typeface="Consolas"/>
                <a:ea typeface="MS Mincho"/>
                <a:cs typeface="Times New Roman"/>
              </a:rPr>
              <a:t>&gt;</a:t>
            </a:r>
          </a:p>
          <a:p>
            <a:r>
              <a:rPr lang="nl-BE" dirty="0" smtClean="0">
                <a:cs typeface="Consolas" panose="020B0609020204030204" pitchFamily="49" charset="0"/>
              </a:rPr>
              <a:t>RAII type </a:t>
            </a:r>
            <a:r>
              <a:rPr lang="nl-BE" dirty="0" err="1" smtClean="0">
                <a:cs typeface="Consolas" panose="020B0609020204030204" pitchFamily="49" charset="0"/>
              </a:rPr>
              <a:t>for</a:t>
            </a:r>
            <a:r>
              <a:rPr lang="nl-BE" dirty="0" smtClean="0">
                <a:cs typeface="Consolas" panose="020B0609020204030204" pitchFamily="49" charset="0"/>
              </a:rPr>
              <a:t> (</a:t>
            </a:r>
            <a:r>
              <a:rPr lang="nl-BE" dirty="0" err="1" smtClean="0">
                <a:cs typeface="Consolas" panose="020B0609020204030204" pitchFamily="49" charset="0"/>
              </a:rPr>
              <a:t>timed</a:t>
            </a:r>
            <a:r>
              <a:rPr lang="nl-BE" dirty="0" smtClean="0">
                <a:cs typeface="Consolas" panose="020B0609020204030204" pitchFamily="49" charset="0"/>
              </a:rPr>
              <a:t>) shared </a:t>
            </a:r>
            <a:r>
              <a:rPr lang="nl-BE" dirty="0" err="1" smtClean="0">
                <a:cs typeface="Consolas" panose="020B0609020204030204" pitchFamily="49" charset="0"/>
              </a:rPr>
              <a:t>mutex</a:t>
            </a:r>
            <a:endParaRPr lang="nl-BE" dirty="0" smtClean="0">
              <a:cs typeface="Consolas" panose="020B0609020204030204" pitchFamily="49" charset="0"/>
            </a:endParaRPr>
          </a:p>
          <a:p>
            <a:r>
              <a:rPr lang="nl-BE" dirty="0" err="1" smtClean="0">
                <a:cs typeface="Consolas" panose="020B0609020204030204" pitchFamily="49" charset="0"/>
              </a:rPr>
              <a:t>Analogous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to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unique_lock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sz="2500" dirty="0" smtClean="0">
                <a:cs typeface="Consolas" panose="020B0609020204030204" pitchFamily="49" charset="0"/>
              </a:rPr>
              <a:t>Same set of </a:t>
            </a:r>
            <a:r>
              <a:rPr lang="nl-BE" sz="2500" dirty="0" err="1" smtClean="0">
                <a:cs typeface="Consolas" panose="020B0609020204030204" pitchFamily="49" charset="0"/>
              </a:rPr>
              <a:t>constructors</a:t>
            </a:r>
            <a:endParaRPr lang="nl-BE" sz="2500" dirty="0" smtClean="0">
              <a:cs typeface="Consolas" panose="020B0609020204030204" pitchFamily="49" charset="0"/>
            </a:endParaRPr>
          </a:p>
          <a:p>
            <a:pPr lvl="1"/>
            <a:r>
              <a:rPr lang="nl-BE" sz="2500" dirty="0" smtClean="0">
                <a:cs typeface="Consolas" panose="020B0609020204030204" pitchFamily="49" charset="0"/>
              </a:rPr>
              <a:t>Same </a:t>
            </a:r>
            <a:r>
              <a:rPr lang="nl-BE" sz="2500" dirty="0" err="1" smtClean="0">
                <a:cs typeface="Consolas" panose="020B0609020204030204" pitchFamily="49" charset="0"/>
              </a:rPr>
              <a:t>functions</a:t>
            </a:r>
            <a:r>
              <a:rPr lang="nl-BE" sz="2500" dirty="0" smtClean="0">
                <a:cs typeface="Consolas" panose="020B0609020204030204" pitchFamily="49" charset="0"/>
              </a:rPr>
              <a:t>: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nl-BE" sz="2500" dirty="0" smtClean="0">
                <a:cs typeface="Consolas" panose="020B0609020204030204" pitchFamily="49" charset="0"/>
              </a:rPr>
              <a:t>,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nl-BE" sz="2500" dirty="0">
                <a:cs typeface="Consolas" panose="020B0609020204030204" pitchFamily="49" charset="0"/>
              </a:rPr>
              <a:t> </a:t>
            </a:r>
            <a:r>
              <a:rPr lang="nl-BE" sz="2500" dirty="0" smtClean="0">
                <a:cs typeface="Consolas" panose="020B0609020204030204" pitchFamily="49" charset="0"/>
              </a:rPr>
              <a:t>+ </a:t>
            </a:r>
            <a:r>
              <a:rPr lang="nl-BE" sz="2500" dirty="0" err="1" smtClean="0">
                <a:cs typeface="Consolas" panose="020B0609020204030204" pitchFamily="49" charset="0"/>
              </a:rPr>
              <a:t>variants</a:t>
            </a:r>
            <a:r>
              <a:rPr lang="nl-BE" sz="2500" dirty="0" smtClean="0">
                <a:cs typeface="Consolas" panose="020B0609020204030204" pitchFamily="49" charset="0"/>
              </a:rPr>
              <a:t>, etc</a:t>
            </a:r>
            <a:r>
              <a:rPr lang="nl-BE" sz="2500" dirty="0">
                <a:cs typeface="Consolas" panose="020B0609020204030204" pitchFamily="49" charset="0"/>
              </a:rPr>
              <a:t>.</a:t>
            </a:r>
            <a:endParaRPr lang="nl-BE" sz="2500" dirty="0" smtClean="0">
              <a:cs typeface="Consolas" panose="020B0609020204030204" pitchFamily="49" charset="0"/>
            </a:endParaRPr>
          </a:p>
          <a:p>
            <a:pPr lvl="1"/>
            <a:r>
              <a:rPr lang="nl-BE" sz="2500" dirty="0" smtClean="0">
                <a:cs typeface="Consolas" panose="020B0609020204030204" pitchFamily="49" charset="0"/>
              </a:rPr>
              <a:t>Always calls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lock_shared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nl-BE" sz="2500" dirty="0" smtClean="0">
                <a:cs typeface="Consolas" panose="020B0609020204030204" pitchFamily="49" charset="0"/>
              </a:rPr>
              <a:t> /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try_lock_shared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nl-BE" sz="2500" dirty="0" smtClean="0">
                <a:cs typeface="Consolas" panose="020B0609020204030204" pitchFamily="49" charset="0"/>
              </a:rPr>
              <a:t>Works e.g. </a:t>
            </a:r>
            <a:r>
              <a:rPr lang="nl-BE" sz="2500" dirty="0" err="1" smtClean="0">
                <a:cs typeface="Consolas" panose="020B0609020204030204" pitchFamily="49" charset="0"/>
              </a:rPr>
              <a:t>with</a:t>
            </a:r>
            <a:r>
              <a:rPr lang="nl-BE" sz="2500" dirty="0" smtClean="0">
                <a:cs typeface="Consolas" panose="020B0609020204030204" pitchFamily="49" charset="0"/>
              </a:rPr>
              <a:t>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2400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condition_variable</a:t>
            </a:r>
            <a:endParaRPr lang="nl-BE" sz="2500" dirty="0" smtClean="0">
              <a:cs typeface="Consolas" panose="020B0609020204030204" pitchFamily="49" charset="0"/>
            </a:endParaRPr>
          </a:p>
          <a:p>
            <a:pPr lvl="2"/>
            <a:r>
              <a:rPr lang="nl-BE" sz="2300" dirty="0" err="1" smtClean="0">
                <a:cs typeface="Consolas" panose="020B0609020204030204" pitchFamily="49" charset="0"/>
              </a:rPr>
              <a:t>Use</a:t>
            </a:r>
            <a:r>
              <a:rPr lang="nl-BE" sz="2300" dirty="0" smtClean="0">
                <a:cs typeface="Consolas" panose="020B0609020204030204" pitchFamily="49" charset="0"/>
              </a:rPr>
              <a:t> case: release shared </a:t>
            </a:r>
            <a:r>
              <a:rPr lang="nl-BE" sz="2300" dirty="0" err="1" smtClean="0">
                <a:cs typeface="Consolas" panose="020B0609020204030204" pitchFamily="49" charset="0"/>
              </a:rPr>
              <a:t>lock</a:t>
            </a:r>
            <a:r>
              <a:rPr lang="nl-BE" sz="2300" dirty="0" smtClean="0"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cs typeface="Consolas" panose="020B0609020204030204" pitchFamily="49" charset="0"/>
              </a:rPr>
              <a:t>until</a:t>
            </a:r>
            <a:r>
              <a:rPr lang="nl-BE" sz="2300" dirty="0" smtClean="0">
                <a:cs typeface="Consolas" panose="020B0609020204030204" pitchFamily="49" charset="0"/>
              </a:rPr>
              <a:t> data is ready </a:t>
            </a:r>
            <a:r>
              <a:rPr lang="nl-BE" sz="2300" dirty="0" err="1" smtClean="0">
                <a:cs typeface="Consolas" panose="020B0609020204030204" pitchFamily="49" charset="0"/>
              </a:rPr>
              <a:t>to</a:t>
            </a:r>
            <a:r>
              <a:rPr lang="nl-BE" sz="2300" dirty="0" smtClean="0"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cs typeface="Consolas" panose="020B0609020204030204" pitchFamily="49" charset="0"/>
              </a:rPr>
              <a:t>read</a:t>
            </a:r>
            <a:endParaRPr lang="nl-BE" sz="23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nsolas" panose="020B0609020204030204" pitchFamily="49" charset="0"/>
              </a:rPr>
              <a:t>Improved</a:t>
            </a:r>
            <a:r>
              <a:rPr lang="nl-BE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GB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&lt;functional&gt;</a:t>
            </a:r>
            <a:r>
              <a:rPr lang="en-GB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GB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Operators</a:t>
            </a:r>
            <a:endParaRPr lang="en-GB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/>
              <a:t>Improved</a:t>
            </a:r>
            <a:r>
              <a:rPr lang="nl-BE" dirty="0" smtClean="0"/>
              <a:t> 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functional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dirty="0" smtClean="0"/>
              <a:t> Operators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en-GB" dirty="0"/>
              <a:t>Heterogeneous Lookup in Associative Containers</a:t>
            </a:r>
          </a:p>
        </p:txBody>
      </p:sp>
    </p:spTree>
    <p:extLst>
      <p:ext uri="{BB962C8B-B14F-4D97-AF65-F5344CB8AC3E}">
        <p14:creationId xmlns:p14="http://schemas.microsoft.com/office/powerpoint/2010/main" val="636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Improved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functional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dirty="0"/>
              <a:t> Operators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700808"/>
            <a:ext cx="84930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nl-BE" sz="2300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using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300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namespace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std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vector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v{ 7, 9, 7, 2, 0, 4 };</a:t>
            </a:r>
            <a:r>
              <a:rPr lang="nl-BE" sz="23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3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sort(</a:t>
            </a:r>
            <a:r>
              <a:rPr lang="en-GB" sz="2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en-GB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v.end</a:t>
            </a: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greater</a:t>
            </a:r>
            <a:r>
              <a:rPr lang="en-GB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3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&gt;());</a:t>
            </a:r>
            <a:r>
              <a:rPr lang="en-GB" sz="23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C</a:t>
            </a:r>
            <a:r>
              <a:rPr lang="en-GB" sz="23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</a:t>
            </a:r>
            <a:r>
              <a:rPr lang="en-GB" sz="23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98</a:t>
            </a: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sort(</a:t>
            </a:r>
            <a:r>
              <a:rPr lang="en-GB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v.begin</a:t>
            </a: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en-GB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v.end</a:t>
            </a:r>
            <a:r>
              <a:rPr lang="en-GB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en-GB" sz="2300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greater</a:t>
            </a:r>
            <a:r>
              <a:rPr lang="en-GB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&lt;&gt;());</a:t>
            </a:r>
            <a:r>
              <a:rPr lang="en-GB" sz="23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// </a:t>
            </a:r>
            <a:r>
              <a:rPr lang="en-GB" sz="23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C++14</a:t>
            </a:r>
            <a:endParaRPr lang="nl-BE" sz="23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2300" dirty="0" smtClean="0">
              <a:solidFill>
                <a:srgbClr val="2B91AF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vector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char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*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ss{ 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Apple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Bar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err="1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Foo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 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 </a:t>
            </a:r>
            <a:r>
              <a:rPr lang="en-GB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s(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err="1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Charlie</a:t>
            </a:r>
            <a:r>
              <a:rPr lang="nl-BE" sz="2300" dirty="0" smtClean="0">
                <a:solidFill>
                  <a:srgbClr val="99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sz="23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br>
              <a:rPr lang="nl-BE" sz="23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3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C++98: homogeneous operator: temp string objects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lb1 = </a:t>
            </a:r>
            <a:r>
              <a:rPr lang="nl-BE" sz="2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lower_bound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ss.begin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sz="2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ss.end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s);</a:t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3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C</a:t>
            </a:r>
            <a:r>
              <a:rPr lang="en-GB" sz="23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++14: heterogeneous operator: no temp objects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lb2 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lower_bound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ss.begin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sz="23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ss.end</a:t>
            </a: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(), 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s, 						    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</a:t>
            </a: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less</a:t>
            </a:r>
            <a:r>
              <a:rPr lang="en-GB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&lt;&gt;()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);</a:t>
            </a:r>
            <a:endParaRPr lang="nl-BE" sz="23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Heterogeneous </a:t>
            </a:r>
            <a:r>
              <a:rPr lang="en-GB" dirty="0" smtClean="0"/>
              <a:t>Comparison in </a:t>
            </a:r>
            <a:r>
              <a:rPr lang="en-GB" dirty="0"/>
              <a:t>Associative </a:t>
            </a:r>
            <a:r>
              <a:rPr lang="en-GB" dirty="0" smtClean="0"/>
              <a:t>Containers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r>
              <a:rPr lang="nl-BE" dirty="0" smtClean="0"/>
              <a:t>: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nl-BE" dirty="0" smtClean="0"/>
              <a:t>,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lower_bound</a:t>
            </a:r>
            <a:r>
              <a:rPr lang="nl-BE" dirty="0" smtClean="0"/>
              <a:t>,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equal_range</a:t>
            </a:r>
            <a:r>
              <a:rPr lang="nl-BE" dirty="0" smtClean="0"/>
              <a:t> etc. in set of 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0000FF"/>
                </a:solidFill>
              </a:rPr>
              <a:t>const</a:t>
            </a:r>
            <a:r>
              <a:rPr lang="nl-BE" dirty="0" smtClean="0">
                <a:solidFill>
                  <a:srgbClr val="0000FF"/>
                </a:solidFill>
              </a:rPr>
              <a:t> </a:t>
            </a:r>
            <a:r>
              <a:rPr lang="nl-BE" dirty="0" err="1" smtClean="0">
                <a:solidFill>
                  <a:srgbClr val="0000FF"/>
                </a:solidFill>
              </a:rPr>
              <a:t>char</a:t>
            </a:r>
            <a:r>
              <a:rPr lang="nl-BE" dirty="0" smtClean="0"/>
              <a:t>*</a:t>
            </a:r>
          </a:p>
          <a:p>
            <a:pPr lvl="1"/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possible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set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dirty="0" smtClean="0"/>
              <a:t> (even in C++14)</a:t>
            </a:r>
          </a:p>
          <a:p>
            <a:pPr lvl="1"/>
            <a:r>
              <a:rPr lang="nl-BE" dirty="0" err="1" smtClean="0"/>
              <a:t>Possible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set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string</a:t>
            </a:r>
            <a:r>
              <a:rPr lang="en-GB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less</a:t>
            </a:r>
            <a:r>
              <a:rPr lang="en-GB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&lt;&gt;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nl-BE" dirty="0" err="1" smtClean="0"/>
              <a:t>Heterogeneous</a:t>
            </a:r>
            <a:r>
              <a:rPr lang="nl-BE" dirty="0" smtClean="0"/>
              <a:t> </a:t>
            </a:r>
            <a:r>
              <a:rPr lang="nl-BE" dirty="0" err="1" smtClean="0"/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allowed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operators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define</a:t>
            </a:r>
            <a:r>
              <a:rPr lang="nl-BE" dirty="0" smtClean="0"/>
              <a:t> a type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is_transparent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616" y="4581128"/>
            <a:ext cx="7704856" cy="16608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360000">
              <a:spcAft>
                <a:spcPts val="800"/>
              </a:spcAft>
              <a:buNone/>
            </a:pP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template 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&lt;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class </a:t>
            </a:r>
            <a:r>
              <a:rPr lang="en-GB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class </a:t>
            </a:r>
            <a:r>
              <a:rPr lang="en-GB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struct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300" dirty="0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Compare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{</a:t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300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typedef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bool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solidFill>
                  <a:srgbClr val="2B91A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is_transparent</a:t>
            </a:r>
            <a:r>
              <a:rPr lang="en-GB" sz="24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;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bool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operator(</a:t>
            </a:r>
            <a:r>
              <a:rPr lang="en-GB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 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</a:t>
            </a:r>
            <a:r>
              <a:rPr lang="en-GB" sz="24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U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&amp;&amp; </a:t>
            </a:r>
            <a:r>
              <a:rPr lang="en-GB" sz="2000" dirty="0" smtClean="0">
                <a:solidFill>
                  <a:srgbClr val="80808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nl-BE" sz="2300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</a:t>
            </a:r>
            <a:r>
              <a:rPr lang="nl-BE" sz="2300" dirty="0" smtClean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nl-BE" sz="2300" dirty="0" smtClean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{</a:t>
            </a:r>
            <a:r>
              <a:rPr lang="en-GB" sz="24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/*...*/</a:t>
            </a: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</a:t>
            </a:r>
            <a:b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};</a:t>
            </a:r>
            <a:endParaRPr lang="nl-BE" sz="2300" dirty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Tuple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Addressing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via Type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/>
                <a:ea typeface="Times New Roman"/>
              </a:rPr>
              <a:t>using</a:t>
            </a:r>
            <a:r>
              <a:rPr lang="nl-BE" dirty="0">
                <a:solidFill>
                  <a:srgbClr val="0000FF"/>
                </a:solidFill>
                <a:latin typeface="Consolas"/>
                <a:ea typeface="Times New Roman"/>
              </a:rPr>
              <a:t> </a:t>
            </a:r>
            <a:r>
              <a:rPr lang="nl-BE" dirty="0" err="1" smtClean="0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;</a:t>
            </a:r>
            <a:endParaRPr lang="en-GB" dirty="0" smtClean="0">
              <a:solidFill>
                <a:srgbClr val="000000"/>
              </a:solidFill>
              <a:latin typeface="Consolas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tuple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me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{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"Peter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Van Weert"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1983};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::get&lt;2&gt;(me);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C++11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j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&gt;(me);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C++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14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Tuple</a:t>
            </a:r>
            <a:r>
              <a:rPr lang="nl-BE" dirty="0" smtClean="0"/>
              <a:t> </a:t>
            </a:r>
            <a:r>
              <a:rPr lang="nl-BE" dirty="0" err="1" smtClean="0"/>
              <a:t>Addressing</a:t>
            </a:r>
            <a:r>
              <a:rPr lang="nl-BE" dirty="0" smtClean="0"/>
              <a:t> via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/>
                <a:ea typeface="Times New Roman"/>
              </a:rPr>
              <a:t>using</a:t>
            </a:r>
            <a:r>
              <a:rPr lang="nl-BE" dirty="0">
                <a:solidFill>
                  <a:srgbClr val="0000FF"/>
                </a:solidFill>
                <a:latin typeface="Consolas"/>
                <a:ea typeface="Times New Roman"/>
              </a:rPr>
              <a:t> </a:t>
            </a: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;</a:t>
            </a:r>
            <a:endParaRPr lang="en-GB" dirty="0">
              <a:solidFill>
                <a:srgbClr val="000000"/>
              </a:solidFill>
              <a:latin typeface="Consolas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tuple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me</a:t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Peter"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"EJ"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Van Weert"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1983};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</a:t>
            </a:r>
            <a:r>
              <a:rPr lang="nl-BE" dirty="0" smtClean="0">
                <a:effectLst>
                  <a:glow rad="1054100">
                    <a:srgbClr val="FFFF00">
                      <a:alpha val="40000"/>
                    </a:srgbClr>
                  </a:glow>
                </a:effectLst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3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&gt;(me);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C++11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j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&gt;(me);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C++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14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 defTabSz="504000">
              <a:spcAft>
                <a:spcPts val="1500"/>
              </a:spcAft>
              <a:buNone/>
            </a:pP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Tuple</a:t>
            </a:r>
            <a:r>
              <a:rPr lang="nl-BE" dirty="0" smtClean="0"/>
              <a:t> </a:t>
            </a:r>
            <a:r>
              <a:rPr lang="nl-BE" dirty="0" err="1" smtClean="0"/>
              <a:t>Addressing</a:t>
            </a:r>
            <a:r>
              <a:rPr lang="nl-BE" dirty="0" smtClean="0"/>
              <a:t> via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FF"/>
                </a:solidFill>
                <a:latin typeface="Consolas"/>
                <a:ea typeface="Times New Roman"/>
              </a:rPr>
              <a:t>using</a:t>
            </a:r>
            <a:r>
              <a:rPr lang="nl-BE" dirty="0">
                <a:solidFill>
                  <a:srgbClr val="0000FF"/>
                </a:solidFill>
                <a:latin typeface="Consolas"/>
                <a:ea typeface="Times New Roman"/>
              </a:rPr>
              <a:t> </a:t>
            </a: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;</a:t>
            </a:r>
            <a:endParaRPr lang="en-GB" dirty="0">
              <a:solidFill>
                <a:srgbClr val="000000"/>
              </a:solidFill>
              <a:latin typeface="Consolas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nl-BE" dirty="0" err="1">
                <a:solidFill>
                  <a:srgbClr val="000000"/>
                </a:solidFill>
                <a:latin typeface="Consolas"/>
                <a:ea typeface="Times New Roman"/>
              </a:rPr>
              <a:t>std</a:t>
            </a:r>
            <a:r>
              <a:rPr lang="nl-BE" dirty="0">
                <a:solidFill>
                  <a:srgbClr val="000000"/>
                </a:solidFill>
                <a:latin typeface="Consolas"/>
                <a:ea typeface="Times New Roman"/>
              </a:rPr>
              <a:t>::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tuple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 me</a:t>
            </a:r>
            <a:b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{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Peter"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"EJ"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"</a:t>
            </a:r>
            <a:r>
              <a:rPr lang="nl-BE" dirty="0">
                <a:solidFill>
                  <a:srgbClr val="A31515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Van Weert"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,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1983};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::get&lt;3&gt;(me);	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// C++11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j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&gt;(me);	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// C++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14</a:t>
            </a:r>
            <a:endParaRPr lang="nl-BE" dirty="0" smtClean="0"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 = </a:t>
            </a:r>
            <a:r>
              <a:rPr lang="nl-BE" u="wavyHeavy" dirty="0" err="1" smtClean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u="wavyHeavy" dirty="0" smtClean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::get&lt;</a:t>
            </a:r>
            <a:r>
              <a:rPr lang="en-GB" u="wavyHeavy" dirty="0" smtClean="0">
                <a:solidFill>
                  <a:srgbClr val="2B91AF"/>
                </a:solidFill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string</a:t>
            </a:r>
            <a:r>
              <a:rPr lang="nl-BE" u="wavyHeavy" dirty="0" smtClean="0">
                <a:uFill>
                  <a:solidFill>
                    <a:srgbClr val="FF0000"/>
                  </a:solidFill>
                </a:u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&gt;(me)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</a:p>
          <a:p>
            <a:pPr marL="0" indent="0" defTabSz="504000">
              <a:spcAft>
                <a:spcPts val="1500"/>
              </a:spcAft>
              <a:buNone/>
            </a:pP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Tuple</a:t>
            </a:r>
            <a:r>
              <a:rPr lang="nl-BE" dirty="0" smtClean="0"/>
              <a:t> </a:t>
            </a:r>
            <a:r>
              <a:rPr lang="nl-BE" dirty="0" err="1" smtClean="0"/>
              <a:t>Addressing</a:t>
            </a:r>
            <a:r>
              <a:rPr lang="nl-BE" dirty="0" smtClean="0"/>
              <a:t> via Type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06" y="4604402"/>
            <a:ext cx="480782" cy="480782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cs typeface="Consolas" panose="020B0609020204030204" pitchFamily="49" charset="0"/>
              </a:rPr>
              <a:t>Miscellaneous</a:t>
            </a: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 err="1">
                <a:cs typeface="Consolas" panose="020B0609020204030204" pitchFamily="49" charset="0"/>
              </a:rPr>
              <a:t>Utility</a:t>
            </a: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 err="1">
                <a:cs typeface="Consolas" panose="020B0609020204030204" pitchFamily="49" charset="0"/>
              </a:rPr>
              <a:t>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Robuust </a:t>
            </a:r>
            <a:r>
              <a:rPr lang="nl-BE" dirty="0" err="1"/>
              <a:t>Sequence</a:t>
            </a:r>
            <a:r>
              <a:rPr lang="nl-BE" dirty="0"/>
              <a:t> </a:t>
            </a:r>
            <a:r>
              <a:rPr lang="nl-BE" dirty="0" smtClean="0"/>
              <a:t>Operations	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&lt;algorithm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nl-BE" dirty="0" smtClean="0"/>
          </a:p>
          <a:p>
            <a:pPr lvl="1"/>
            <a:r>
              <a:rPr lang="nl-BE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nl-BE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(v1.begin(),v1.end(), v2.begin())</a:t>
            </a:r>
            <a:endParaRPr lang="nl-BE" sz="2300" dirty="0">
              <a:cs typeface="Consolas" panose="020B0609020204030204" pitchFamily="49" charset="0"/>
            </a:endParaRPr>
          </a:p>
          <a:p>
            <a:pPr marL="411480" lvl="1" indent="0">
              <a:buNone/>
            </a:pPr>
            <a:r>
              <a:rPr lang="nl-BE" sz="2300" dirty="0" smtClean="0">
                <a:cs typeface="Consolas" panose="020B0609020204030204" pitchFamily="49" charset="0"/>
                <a:sym typeface="Wingdings" panose="05000000000000000000" pitchFamily="2" charset="2"/>
              </a:rPr>
              <a:t>   </a:t>
            </a:r>
            <a:r>
              <a:rPr lang="nl-BE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nl-BE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(v1.begin(),</a:t>
            </a:r>
            <a:r>
              <a:rPr lang="nl-BE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v1.end</a:t>
            </a:r>
            <a:r>
              <a:rPr lang="nl-BE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(),v2.begin(),v2.end())</a:t>
            </a:r>
          </a:p>
          <a:p>
            <a:pPr lvl="1"/>
            <a:r>
              <a:rPr lang="nl-BE" dirty="0" err="1" smtClean="0">
                <a:cs typeface="Consolas" panose="020B0609020204030204" pitchFamily="49" charset="0"/>
              </a:rPr>
              <a:t>Analogous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for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mismatch</a:t>
            </a:r>
            <a:r>
              <a:rPr lang="en-GB" dirty="0" smtClean="0"/>
              <a:t> and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is_permutation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quoted</a:t>
            </a:r>
            <a:r>
              <a:rPr lang="nl-BE" dirty="0" smtClean="0"/>
              <a:t> </a:t>
            </a:r>
            <a:r>
              <a:rPr lang="nl-BE" dirty="0" err="1"/>
              <a:t>Stream</a:t>
            </a:r>
            <a:r>
              <a:rPr lang="nl-BE" dirty="0"/>
              <a:t> </a:t>
            </a:r>
            <a:r>
              <a:rPr lang="nl-BE" dirty="0" smtClean="0"/>
              <a:t>Manipulator</a:t>
            </a:r>
            <a:r>
              <a:rPr lang="nl-BE" dirty="0"/>
              <a:t>	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iomanip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&gt;</a:t>
            </a:r>
            <a:endParaRPr lang="nl-BE" dirty="0" smtClean="0"/>
          </a:p>
          <a:p>
            <a:pPr lvl="1"/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quoted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 World!"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11480" lvl="1" indent="0">
              <a:buNone/>
            </a:pPr>
            <a:r>
              <a:rPr lang="nl-BE" dirty="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&gt; </a:t>
            </a:r>
            <a:r>
              <a:rPr lang="nl-BE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nl-BE" dirty="0" err="1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nl-BE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World!"</a:t>
            </a:r>
            <a:endParaRPr lang="nl-BE" dirty="0">
              <a:solidFill>
                <a:schemeClr val="accent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quoted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myString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, '\'');</a:t>
            </a:r>
          </a:p>
          <a:p>
            <a:pPr marL="411480" lvl="1" indent="0">
              <a:buNone/>
            </a:pPr>
            <a:r>
              <a:rPr lang="nl-BE" dirty="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 '</a:t>
            </a:r>
            <a:r>
              <a:rPr lang="nl-BE" dirty="0" err="1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nl-BE" dirty="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Computer!!'</a:t>
            </a:r>
          </a:p>
          <a:p>
            <a:pPr marL="411480" lvl="1" indent="0">
              <a:buNone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myString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Computer!!"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l-BE" dirty="0" smtClean="0">
              <a:solidFill>
                <a:schemeClr val="accent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 </a:t>
            </a:r>
            <a:r>
              <a:rPr lang="nl-B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Deduction</a:t>
            </a:r>
            <a:r>
              <a:rPr lang="nl-B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Rules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/>
              <a:t> </a:t>
            </a:r>
            <a:r>
              <a:rPr lang="nl-BE" dirty="0" smtClean="0"/>
              <a:t>(C++11)</a:t>
            </a: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delctype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(auto) </a:t>
            </a:r>
            <a:r>
              <a:rPr lang="nl-BE" dirty="0"/>
              <a:t>(C++</a:t>
            </a:r>
            <a:r>
              <a:rPr lang="nl-BE" dirty="0" smtClean="0"/>
              <a:t>14)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nl-BE" dirty="0" smtClean="0">
                <a:cs typeface="Consolas" panose="020B0609020204030204" pitchFamily="49" charset="0"/>
              </a:rPr>
              <a:t>Type </a:t>
            </a:r>
            <a:r>
              <a:rPr lang="nl-BE" dirty="0" err="1" smtClean="0">
                <a:cs typeface="Consolas" panose="020B0609020204030204" pitchFamily="49" charset="0"/>
              </a:rPr>
              <a:t>Deduction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Revisited</a:t>
            </a:r>
            <a:endParaRPr lang="en-GB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Three sets of </a:t>
            </a:r>
            <a:r>
              <a:rPr lang="nl-BE" dirty="0" err="1" smtClean="0"/>
              <a:t>rules</a:t>
            </a:r>
            <a:endParaRPr lang="nl-BE" dirty="0" smtClean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/>
              <a:t>Template type </a:t>
            </a:r>
            <a:r>
              <a:rPr lang="nl-BE" dirty="0" err="1"/>
              <a:t>deduction</a:t>
            </a:r>
            <a:endParaRPr lang="nl-BE" dirty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endParaRPr lang="nl-BE" dirty="0">
              <a:solidFill>
                <a:srgbClr val="0000FF"/>
              </a:solidFill>
              <a:cs typeface="Consolas" panose="020B0609020204030204" pitchFamily="49" charset="0"/>
            </a:endParaRPr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Difference</a:t>
            </a:r>
            <a:r>
              <a:rPr lang="nl-BE" dirty="0" smtClean="0"/>
              <a:t> (1) </a:t>
            </a:r>
            <a:r>
              <a:rPr lang="nl-BE" dirty="0" err="1" smtClean="0"/>
              <a:t>and</a:t>
            </a:r>
            <a:r>
              <a:rPr lang="nl-BE" dirty="0" smtClean="0"/>
              <a:t> (2)</a:t>
            </a:r>
          </a:p>
          <a:p>
            <a:pPr lvl="1"/>
            <a:r>
              <a:rPr lang="en-GB" dirty="0" smtClean="0"/>
              <a:t>Deduced type for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GB" dirty="0" smtClean="0"/>
              <a:t> in “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= {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1, 2,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r>
              <a:rPr lang="en-GB" dirty="0" smtClean="0"/>
              <a:t>”, is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dirty="0" err="1" smtClean="0">
                <a:solidFill>
                  <a:srgbClr val="2B91A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initializer_list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GB" dirty="0">
              <a:cs typeface="Consolas" panose="020B0609020204030204" pitchFamily="49" charset="0"/>
            </a:endParaRPr>
          </a:p>
          <a:p>
            <a:pPr lvl="1"/>
            <a:r>
              <a:rPr lang="en-GB" dirty="0" smtClean="0">
                <a:cs typeface="Consolas" panose="020B0609020204030204" pitchFamily="49" charset="0"/>
              </a:rPr>
              <a:t>Template type deduction fails on expressions like  “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{1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2,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3}</a:t>
            </a:r>
            <a:r>
              <a:rPr lang="en-GB" dirty="0" smtClean="0">
                <a:cs typeface="Consolas" panose="020B0609020204030204" pitchFamily="49" charset="0"/>
              </a:rPr>
              <a:t>”</a:t>
            </a:r>
            <a:endParaRPr lang="nl-BE" dirty="0" smtClean="0"/>
          </a:p>
          <a:p>
            <a:pPr marL="730422" indent="-457200"/>
            <a:endParaRPr lang="nl-BE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r>
              <a:rPr lang="nl-BE" dirty="0" smtClean="0"/>
              <a:t>Three sets of </a:t>
            </a:r>
            <a:r>
              <a:rPr lang="nl-BE" dirty="0" err="1" smtClean="0"/>
              <a:t>rules</a:t>
            </a:r>
            <a:endParaRPr lang="nl-BE" dirty="0" smtClean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/>
              <a:t>Template type </a:t>
            </a:r>
            <a:r>
              <a:rPr lang="nl-BE" dirty="0" err="1"/>
              <a:t>deduction</a:t>
            </a:r>
            <a:endParaRPr lang="nl-BE" dirty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endParaRPr lang="nl-BE" dirty="0">
              <a:solidFill>
                <a:srgbClr val="0000FF"/>
              </a:solidFill>
              <a:cs typeface="Consolas" panose="020B0609020204030204" pitchFamily="49" charset="0"/>
            </a:endParaRPr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Difference</a:t>
            </a:r>
            <a:r>
              <a:rPr lang="nl-BE" dirty="0" smtClean="0"/>
              <a:t> (1) </a:t>
            </a:r>
            <a:r>
              <a:rPr lang="nl-BE" dirty="0" err="1" smtClean="0"/>
              <a:t>and</a:t>
            </a:r>
            <a:r>
              <a:rPr lang="nl-BE" dirty="0" smtClean="0"/>
              <a:t> (2): </a:t>
            </a:r>
            <a:r>
              <a:rPr lang="nl-BE" dirty="0" err="1" smtClean="0"/>
              <a:t>initializer</a:t>
            </a:r>
            <a:r>
              <a:rPr lang="nl-BE" dirty="0" smtClean="0"/>
              <a:t> </a:t>
            </a:r>
            <a:r>
              <a:rPr lang="nl-BE" dirty="0" err="1" smtClean="0"/>
              <a:t>lists</a:t>
            </a:r>
            <a:endParaRPr lang="nl-BE" dirty="0">
              <a:cs typeface="Consolas" panose="020B0609020204030204" pitchFamily="49" charset="0"/>
            </a:endParaRPr>
          </a:p>
          <a:p>
            <a:r>
              <a:rPr lang="nl-BE" dirty="0" err="1" smtClean="0">
                <a:cs typeface="Consolas" panose="020B0609020204030204" pitchFamily="49" charset="0"/>
              </a:rPr>
              <a:t>Difference</a:t>
            </a:r>
            <a:r>
              <a:rPr lang="nl-BE" dirty="0" smtClean="0">
                <a:cs typeface="Consolas" panose="020B0609020204030204" pitchFamily="49" charset="0"/>
              </a:rPr>
              <a:t> (3)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others</a:t>
            </a:r>
            <a:endParaRPr lang="nl-BE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1;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onst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int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autoValI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// 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					// </a:t>
            </a:r>
            <a:r>
              <a:rPr lang="en-GB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autoConstI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// </a:t>
            </a:r>
            <a:r>
              <a:rPr lang="en-GB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autoRefI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// </a:t>
            </a:r>
            <a:r>
              <a:rPr lang="en-GB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autoMoveI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::move(i);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// </a:t>
            </a:r>
            <a:r>
              <a:rPr lang="en-GB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endParaRPr lang="nl-BE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1;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int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univValI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    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univ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     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univ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univ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 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 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univ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MoveI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endParaRPr lang="nl-BE" sz="2700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1;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int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(1)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dtValI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(i)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	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				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dtMoveI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endParaRPr lang="nl-BE" sz="2700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r>
              <a:rPr lang="nl-BE" dirty="0" smtClean="0"/>
              <a:t>Three sets of </a:t>
            </a:r>
            <a:r>
              <a:rPr lang="nl-BE" dirty="0" err="1" smtClean="0"/>
              <a:t>rules</a:t>
            </a:r>
            <a:endParaRPr lang="nl-BE" dirty="0" smtClean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/>
              <a:t>Template type </a:t>
            </a:r>
            <a:r>
              <a:rPr lang="nl-BE" dirty="0" err="1"/>
              <a:t>deduction</a:t>
            </a:r>
            <a:endParaRPr lang="nl-BE" dirty="0"/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endParaRPr lang="nl-BE" dirty="0">
              <a:solidFill>
                <a:srgbClr val="0000FF"/>
              </a:solidFill>
              <a:cs typeface="Consolas" panose="020B0609020204030204" pitchFamily="49" charset="0"/>
            </a:endParaRPr>
          </a:p>
          <a:p>
            <a:pPr marL="925830" lvl="1" indent="-360000">
              <a:buFont typeface="+mj-lt"/>
              <a:buAutoNum type="arabicPeriod"/>
            </a:pPr>
            <a:r>
              <a:rPr lang="nl-BE" dirty="0">
                <a:cs typeface="Consolas" panose="020B0609020204030204" pitchFamily="49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(x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Difference</a:t>
            </a:r>
            <a:r>
              <a:rPr lang="nl-BE" dirty="0" smtClean="0"/>
              <a:t> (1) </a:t>
            </a:r>
            <a:r>
              <a:rPr lang="nl-BE" dirty="0" err="1" smtClean="0"/>
              <a:t>and</a:t>
            </a:r>
            <a:r>
              <a:rPr lang="nl-BE" dirty="0" smtClean="0"/>
              <a:t> (2): </a:t>
            </a:r>
            <a:r>
              <a:rPr lang="nl-BE" dirty="0" err="1" smtClean="0"/>
              <a:t>initializer</a:t>
            </a:r>
            <a:r>
              <a:rPr lang="nl-BE" dirty="0" smtClean="0"/>
              <a:t> </a:t>
            </a:r>
            <a:r>
              <a:rPr lang="nl-BE" dirty="0" err="1" smtClean="0"/>
              <a:t>lists</a:t>
            </a:r>
            <a:endParaRPr lang="nl-BE" dirty="0">
              <a:cs typeface="Consolas" panose="020B0609020204030204" pitchFamily="49" charset="0"/>
            </a:endParaRPr>
          </a:p>
          <a:p>
            <a:r>
              <a:rPr lang="nl-BE" dirty="0" err="1" smtClean="0">
                <a:cs typeface="Consolas" panose="020B0609020204030204" pitchFamily="49" charset="0"/>
              </a:rPr>
              <a:t>Difference</a:t>
            </a:r>
            <a:r>
              <a:rPr lang="nl-BE" dirty="0" smtClean="0">
                <a:cs typeface="Consolas" panose="020B0609020204030204" pitchFamily="49" charset="0"/>
              </a:rPr>
              <a:t> (3) </a:t>
            </a:r>
            <a:r>
              <a:rPr lang="nl-BE" dirty="0" err="1" smtClean="0">
                <a:cs typeface="Consolas" panose="020B0609020204030204" pitchFamily="49" charset="0"/>
              </a:rPr>
              <a:t>and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others</a:t>
            </a:r>
            <a:endParaRPr lang="nl-BE" dirty="0" smtClean="0">
              <a:cs typeface="Consolas" panose="020B0609020204030204" pitchFamily="49" charset="0"/>
            </a:endParaRPr>
          </a:p>
          <a:p>
            <a:pPr lvl="1"/>
            <a:r>
              <a:rPr lang="nl-BE" dirty="0" smtClean="0"/>
              <a:t>(1) </a:t>
            </a:r>
            <a:r>
              <a:rPr lang="nl-BE" dirty="0" err="1" smtClean="0"/>
              <a:t>and</a:t>
            </a:r>
            <a:r>
              <a:rPr lang="nl-BE" dirty="0" smtClean="0"/>
              <a:t> (2) </a:t>
            </a:r>
            <a:r>
              <a:rPr lang="nl-BE" dirty="0" err="1" smtClean="0"/>
              <a:t>remove</a:t>
            </a:r>
            <a:r>
              <a:rPr lang="nl-BE" dirty="0" smtClean="0"/>
              <a:t> </a:t>
            </a:r>
            <a:r>
              <a:rPr lang="nl-BE" dirty="0" err="1" smtClean="0"/>
              <a:t>reference</a:t>
            </a:r>
            <a:r>
              <a:rPr lang="nl-BE" dirty="0" smtClean="0"/>
              <a:t> (</a:t>
            </a:r>
            <a:r>
              <a:rPr lang="nl-BE" dirty="0" err="1" smtClean="0"/>
              <a:t>lvalue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rvalue</a:t>
            </a:r>
            <a:r>
              <a:rPr lang="nl-BE" dirty="0" smtClean="0"/>
              <a:t>),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dirty="0" smtClean="0"/>
              <a:t>,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volatile</a:t>
            </a:r>
            <a:r>
              <a:rPr lang="nl-BE" dirty="0" smtClean="0">
                <a:solidFill>
                  <a:srgbClr val="0000FF"/>
                </a:solidFill>
              </a:rPr>
              <a:t> </a:t>
            </a:r>
            <a:r>
              <a:rPr lang="nl-BE" dirty="0" err="1" smtClean="0"/>
              <a:t>qualifiers</a:t>
            </a:r>
            <a:r>
              <a:rPr lang="nl-BE" dirty="0" smtClean="0"/>
              <a:t>; (3) </a:t>
            </a:r>
            <a:r>
              <a:rPr lang="nl-BE" dirty="0" err="1" smtClean="0"/>
              <a:t>doesn’t</a:t>
            </a:r>
            <a:endParaRPr lang="nl-BE" dirty="0" smtClean="0"/>
          </a:p>
          <a:p>
            <a:pPr lvl="1"/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nl-BE" dirty="0" smtClean="0"/>
              <a:t> </a:t>
            </a:r>
            <a:r>
              <a:rPr lang="nl-BE" dirty="0" err="1" smtClean="0"/>
              <a:t>retains</a:t>
            </a:r>
            <a:r>
              <a:rPr lang="nl-BE" dirty="0" smtClean="0"/>
              <a:t> </a:t>
            </a:r>
            <a:r>
              <a:rPr lang="nl-BE" dirty="0" err="1" smtClean="0"/>
              <a:t>qualifiers</a:t>
            </a:r>
            <a:r>
              <a:rPr lang="nl-BE" dirty="0" smtClean="0"/>
              <a:t>, but </a:t>
            </a:r>
            <a:r>
              <a:rPr lang="nl-BE" dirty="0" err="1" smtClean="0"/>
              <a:t>adds</a:t>
            </a:r>
            <a:r>
              <a:rPr lang="nl-BE" dirty="0" smtClean="0"/>
              <a:t> </a:t>
            </a:r>
            <a:r>
              <a:rPr lang="nl-BE" dirty="0" err="1" smtClean="0"/>
              <a:t>lvalue</a:t>
            </a:r>
            <a:r>
              <a:rPr lang="nl-BE" dirty="0" smtClean="0"/>
              <a:t> </a:t>
            </a:r>
            <a:r>
              <a:rPr lang="nl-BE" dirty="0" err="1" smtClean="0"/>
              <a:t>reference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non-</a:t>
            </a:r>
            <a:r>
              <a:rPr lang="nl-BE" dirty="0" err="1" smtClean="0"/>
              <a:t>reference</a:t>
            </a:r>
            <a:r>
              <a:rPr lang="nl-BE" dirty="0" smtClean="0"/>
              <a:t> type</a:t>
            </a:r>
          </a:p>
          <a:p>
            <a:pPr marL="411480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(C++11)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64" y="1700808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1;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int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(1)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dtValI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(i)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	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				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dtMoveI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endParaRPr lang="nl-BE" sz="2700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Rules (C++14)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64" y="1768184"/>
            <a:ext cx="8229600" cy="482916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180000" tIns="10800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 = 1;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</a:t>
            </a: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onst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int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nl-BE" sz="2700" dirty="0" err="1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b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</a:p>
          <a:p>
            <a:pPr marL="0" indent="0" defTabSz="504000">
              <a:spcAft>
                <a:spcPts val="1500"/>
              </a:spcAft>
              <a:buNone/>
            </a:pP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dtaValI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1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dtaI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dtaConstI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						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const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</a:t>
            </a:r>
            <a:r>
              <a:rPr lang="nl-BE" sz="27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dtaRefI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refI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nl-BE" sz="2700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decltype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(</a:t>
            </a:r>
            <a:r>
              <a:rPr lang="nl-BE" sz="2700" dirty="0">
                <a:solidFill>
                  <a:srgbClr val="0000FF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auto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)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dtaMoveI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= </a:t>
            </a:r>
            <a:r>
              <a:rPr lang="nl-BE" sz="2700" dirty="0" err="1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std</a:t>
            </a:r>
            <a:r>
              <a:rPr lang="nl-BE" sz="2700" dirty="0" smtClean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::move(i);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										</a:t>
            </a:r>
            <a:r>
              <a:rPr lang="en-GB" sz="2700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   // </a:t>
            </a:r>
            <a:r>
              <a:rPr lang="en-GB" sz="2700" dirty="0" err="1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int</a:t>
            </a:r>
            <a:r>
              <a:rPr lang="en-GB" sz="2700" dirty="0" smtClean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>&amp;&amp;</a:t>
            </a:r>
            <a: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  <a:t/>
            </a:r>
            <a:br>
              <a:rPr lang="nl-BE" sz="2700" dirty="0">
                <a:latin typeface="Consolas" panose="020B0609020204030204" pitchFamily="49" charset="0"/>
                <a:ea typeface="Times New Roman"/>
                <a:cs typeface="Consolas" panose="020B0609020204030204" pitchFamily="49" charset="0"/>
              </a:rPr>
            </a:br>
            <a:endParaRPr lang="nl-BE" sz="2700" dirty="0" smtClean="0">
              <a:solidFill>
                <a:srgbClr val="000000"/>
              </a:solidFill>
              <a:latin typeface="Consolas" panose="020B0609020204030204" pitchFamily="49" charset="0"/>
              <a:ea typeface="Times New Roman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</a:t>
            </a:r>
            <a:r>
              <a:rPr lang="nl-BE" dirty="0" err="1" smtClean="0"/>
              <a:t>Deduction</a:t>
            </a:r>
            <a:r>
              <a:rPr lang="nl-BE" dirty="0" smtClean="0"/>
              <a:t> </a:t>
            </a:r>
            <a:r>
              <a:rPr lang="nl-BE" dirty="0" err="1" smtClean="0"/>
              <a:t>Revisited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Lambda</a:t>
            </a:r>
            <a:r>
              <a:rPr lang="nl-BE" dirty="0" smtClean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(C++11)</a:t>
            </a:r>
          </a:p>
          <a:p>
            <a:pPr lvl="1"/>
            <a:r>
              <a:rPr lang="nl-BE" dirty="0" err="1" smtClean="0"/>
              <a:t>Implicit</a:t>
            </a:r>
            <a:r>
              <a:rPr lang="nl-BE" dirty="0" smtClean="0"/>
              <a:t> “-&gt;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/>
              <a:t>”</a:t>
            </a:r>
            <a:endParaRPr lang="nl-BE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trailing</a:t>
            </a:r>
            <a:r>
              <a:rPr lang="nl-BE" dirty="0" smtClean="0"/>
              <a:t> return type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override</a:t>
            </a:r>
            <a:r>
              <a:rPr lang="nl-BE" dirty="0" smtClean="0"/>
              <a:t> (C++14)</a:t>
            </a:r>
          </a:p>
          <a:p>
            <a:pPr lvl="2"/>
            <a:r>
              <a:rPr lang="nl-BE" dirty="0" smtClean="0"/>
              <a:t>“-&gt;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nl-BE" dirty="0" smtClean="0"/>
              <a:t>”, </a:t>
            </a:r>
            <a:r>
              <a:rPr lang="nl-BE" dirty="0"/>
              <a:t>“-&gt;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nl-BE" dirty="0" smtClean="0"/>
              <a:t>”, “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l-BE" dirty="0" smtClean="0"/>
              <a:t>”, …</a:t>
            </a:r>
          </a:p>
          <a:p>
            <a:r>
              <a:rPr lang="nl-BE" dirty="0" err="1" smtClean="0"/>
              <a:t>Function</a:t>
            </a:r>
            <a:r>
              <a:rPr lang="nl-BE" dirty="0" smtClean="0"/>
              <a:t> return type </a:t>
            </a:r>
            <a:r>
              <a:rPr lang="nl-BE" dirty="0" err="1" smtClean="0"/>
              <a:t>deduction</a:t>
            </a:r>
            <a:r>
              <a:rPr lang="nl-BE" dirty="0" smtClean="0"/>
              <a:t> (C++14)</a:t>
            </a:r>
            <a:endParaRPr lang="nl-BE" dirty="0"/>
          </a:p>
          <a:p>
            <a:pPr lvl="1"/>
            <a:r>
              <a:rPr lang="nl-BE" dirty="0" smtClean="0"/>
              <a:t>Default: explicit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endParaRPr lang="nl-BE" dirty="0" smtClean="0"/>
          </a:p>
          <a:p>
            <a:pPr lvl="1"/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allowed</a:t>
            </a:r>
            <a:r>
              <a:rPr lang="nl-BE" dirty="0" smtClean="0"/>
              <a:t>: 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nl-BE" dirty="0" smtClean="0"/>
              <a:t>,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nl-BE" dirty="0" smtClean="0"/>
              <a:t>,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l-BE" dirty="0" smtClean="0">
                <a:cs typeface="Consolas" panose="020B0609020204030204" pitchFamily="49" charset="0"/>
              </a:rPr>
              <a:t>, …</a:t>
            </a:r>
          </a:p>
          <a:p>
            <a:r>
              <a:rPr lang="nl-BE" dirty="0" err="1" smtClean="0">
                <a:cs typeface="Consolas" panose="020B0609020204030204" pitchFamily="49" charset="0"/>
              </a:rPr>
              <a:t>Arguments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smtClean="0">
                <a:cs typeface="Consolas" panose="020B0609020204030204" pitchFamily="49" charset="0"/>
              </a:rPr>
              <a:t>of </a:t>
            </a:r>
            <a:r>
              <a:rPr lang="nl-BE" dirty="0" err="1">
                <a:cs typeface="Consolas" panose="020B0609020204030204" pitchFamily="49" charset="0"/>
              </a:rPr>
              <a:t>g</a:t>
            </a:r>
            <a:r>
              <a:rPr lang="nl-BE" dirty="0" err="1" smtClean="0">
                <a:cs typeface="Consolas" panose="020B0609020204030204" pitchFamily="49" charset="0"/>
              </a:rPr>
              <a:t>eneric</a:t>
            </a:r>
            <a:r>
              <a:rPr lang="nl-BE" dirty="0" smtClean="0">
                <a:cs typeface="Consolas" panose="020B0609020204030204" pitchFamily="49" charset="0"/>
              </a:rPr>
              <a:t> </a:t>
            </a:r>
            <a:r>
              <a:rPr lang="nl-BE" dirty="0" err="1" smtClean="0">
                <a:cs typeface="Consolas" panose="020B0609020204030204" pitchFamily="49" charset="0"/>
              </a:rPr>
              <a:t>lambdas</a:t>
            </a:r>
            <a:r>
              <a:rPr lang="nl-BE" dirty="0" smtClean="0">
                <a:cs typeface="Consolas" panose="020B0609020204030204" pitchFamily="49" charset="0"/>
              </a:rPr>
              <a:t> (C++14)</a:t>
            </a:r>
          </a:p>
          <a:p>
            <a:pPr lvl="1"/>
            <a:r>
              <a:rPr lang="nl-BE" dirty="0" smtClean="0">
                <a:cs typeface="Consolas" panose="020B0609020204030204" pitchFamily="49" charset="0"/>
              </a:rPr>
              <a:t>Template argument type </a:t>
            </a:r>
            <a:r>
              <a:rPr lang="nl-BE" dirty="0" err="1" smtClean="0">
                <a:cs typeface="Consolas" panose="020B0609020204030204" pitchFamily="49" charset="0"/>
              </a:rPr>
              <a:t>deduction</a:t>
            </a:r>
            <a:endParaRPr lang="nl-BE" dirty="0" smtClean="0">
              <a:cs typeface="Consolas" panose="020B0609020204030204" pitchFamily="49" charset="0"/>
            </a:endParaRPr>
          </a:p>
          <a:p>
            <a:pPr lvl="1"/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allowed</a:t>
            </a:r>
            <a:r>
              <a:rPr lang="nl-BE" dirty="0" smtClean="0"/>
              <a:t>: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nl-BE" dirty="0"/>
              <a:t>,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nl-BE" dirty="0" smtClean="0"/>
              <a:t>, </a:t>
            </a:r>
            <a:r>
              <a:rPr lang="nl-BE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l-BE" dirty="0">
                <a:cs typeface="Consolas" panose="020B0609020204030204" pitchFamily="49" charset="0"/>
              </a:rPr>
              <a:t>, </a:t>
            </a:r>
            <a:r>
              <a:rPr lang="nl-BE" dirty="0" smtClean="0">
                <a:cs typeface="Consolas" panose="020B0609020204030204" pitchFamily="49" charset="0"/>
              </a:rPr>
              <a:t>…</a:t>
            </a:r>
            <a:endParaRPr lang="nl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8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2999</Words>
  <Application>Microsoft Office PowerPoint</Application>
  <PresentationFormat>On-screen Show (4:3)</PresentationFormat>
  <Paragraphs>672</Paragraphs>
  <Slides>100</Slides>
  <Notes>47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1" baseType="lpstr">
      <vt:lpstr>Arial</vt:lpstr>
      <vt:lpstr>Georgia</vt:lpstr>
      <vt:lpstr>Calibri</vt:lpstr>
      <vt:lpstr>Trebuchet MS</vt:lpstr>
      <vt:lpstr>Wingdings</vt:lpstr>
      <vt:lpstr>Wingdings 2</vt:lpstr>
      <vt:lpstr>Arial Black</vt:lpstr>
      <vt:lpstr>MS Mincho</vt:lpstr>
      <vt:lpstr>Consolas</vt:lpstr>
      <vt:lpstr>Times New Roman</vt:lpstr>
      <vt:lpstr>Urban</vt:lpstr>
      <vt:lpstr>14</vt:lpstr>
      <vt:lpstr>PowerPoint Presentation</vt:lpstr>
      <vt:lpstr>Overview</vt:lpstr>
      <vt:lpstr>Miscellaneous Utility Functions</vt:lpstr>
      <vt:lpstr>std::make_unique    &lt;memory&gt;</vt:lpstr>
      <vt:lpstr>std::make_unique    &lt;memory&gt;</vt:lpstr>
      <vt:lpstr>std::make_unique    &lt;memory&gt;</vt:lpstr>
      <vt:lpstr>Miscellaneous Utility Functions</vt:lpstr>
      <vt:lpstr>Miscellaneous Utility Functions</vt:lpstr>
      <vt:lpstr>Other Miscellaneous Utilities</vt:lpstr>
      <vt:lpstr>Lambda Expressions (C++11)</vt:lpstr>
      <vt:lpstr>Lambda Expressions (C++11)</vt:lpstr>
      <vt:lpstr>Function Objects (C++98)</vt:lpstr>
      <vt:lpstr>Lambda Expressions (C++11)</vt:lpstr>
      <vt:lpstr>Return Type Deduction</vt:lpstr>
      <vt:lpstr>Lambda Return Type Deduction (C++11)</vt:lpstr>
      <vt:lpstr>Lambda Return Type Deduction (C++11)</vt:lpstr>
      <vt:lpstr>Lambda Return Type Deduction (C++11)</vt:lpstr>
      <vt:lpstr>Lambda Return Type Deduction (C++14)</vt:lpstr>
      <vt:lpstr>Lambda Return Type Deduction (C++14)</vt:lpstr>
      <vt:lpstr>Lambda Return Type Deduction (C++14)</vt:lpstr>
      <vt:lpstr>Lambda Return Type Deduction (C++14)</vt:lpstr>
      <vt:lpstr>Lambda Return Type Deduction (C++14)</vt:lpstr>
      <vt:lpstr>Lambda Return Type Deduction (C++14)</vt:lpstr>
      <vt:lpstr>Function Return Type Deduction (C++14)</vt:lpstr>
      <vt:lpstr>Function Return Type Deduction (C++14)</vt:lpstr>
      <vt:lpstr>Function Return Type Deduction (C++14)</vt:lpstr>
      <vt:lpstr>Function Return Type Deduction (C++14)</vt:lpstr>
      <vt:lpstr>Function Return Type Deduction (C++14)</vt:lpstr>
      <vt:lpstr>Return Type Deduction</vt:lpstr>
      <vt:lpstr>Generic Lambdas</vt:lpstr>
      <vt:lpstr>Generic Lambdas</vt:lpstr>
      <vt:lpstr>Generic Lambdas</vt:lpstr>
      <vt:lpstr>Generic Lambdas</vt:lpstr>
      <vt:lpstr>Generic Lambdas</vt:lpstr>
      <vt:lpstr>Generic Lambdas</vt:lpstr>
      <vt:lpstr>Generic Lambdas</vt:lpstr>
      <vt:lpstr>Generic Lambdas</vt:lpstr>
      <vt:lpstr>Generalised Lambda Captures</vt:lpstr>
      <vt:lpstr>Lambda Captures (C++11)</vt:lpstr>
      <vt:lpstr>Lambda Captures (C++11)</vt:lpstr>
      <vt:lpstr>Lambda Captures (C++11)</vt:lpstr>
      <vt:lpstr>Lambda Captures (C++11)</vt:lpstr>
      <vt:lpstr>Generalised Lambda Captures (C++14)</vt:lpstr>
      <vt:lpstr>Lambda Captures (C++11)</vt:lpstr>
      <vt:lpstr>Lambda Captures (C++11)</vt:lpstr>
      <vt:lpstr>Lambda Captures (C++11)</vt:lpstr>
      <vt:lpstr>Lambda Captures (C++11)</vt:lpstr>
      <vt:lpstr>Generalised Lambda Captures (C++14)</vt:lpstr>
      <vt:lpstr>Generalised Lambda Captures (C++14)</vt:lpstr>
      <vt:lpstr>Generalised Lambda Captures (C++14)</vt:lpstr>
      <vt:lpstr>PowerPoint Presentation</vt:lpstr>
      <vt:lpstr>Lambda Captures (C++11)</vt:lpstr>
      <vt:lpstr>Lambda Captures (C++11)</vt:lpstr>
      <vt:lpstr>Generalised Lambda Captures (C++14)</vt:lpstr>
      <vt:lpstr>Generalised Lambda Captures (C++14)</vt:lpstr>
      <vt:lpstr>Generalised Lambda Captures (C++14)</vt:lpstr>
      <vt:lpstr>C++14 Literals</vt:lpstr>
      <vt:lpstr>Binary Literals</vt:lpstr>
      <vt:lpstr>Binary Literals</vt:lpstr>
      <vt:lpstr>Digit Separators</vt:lpstr>
      <vt:lpstr>Digit Separators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User-defined Literals for STL Types</vt:lpstr>
      <vt:lpstr>Relaxed Contraints on constexpr Functions</vt:lpstr>
      <vt:lpstr>constexpr Functions / Variables (C++11)</vt:lpstr>
      <vt:lpstr>constexpr Functions (C++11)</vt:lpstr>
      <vt:lpstr>constexpr Functions (C++14)</vt:lpstr>
      <vt:lpstr>Variable Templates</vt:lpstr>
      <vt:lpstr>Variable Templates</vt:lpstr>
      <vt:lpstr>Variable Templates</vt:lpstr>
      <vt:lpstr>Shared Mutexes and Locking</vt:lpstr>
      <vt:lpstr>PowerPoint Presentation</vt:lpstr>
      <vt:lpstr>class shared_timed_mutex</vt:lpstr>
      <vt:lpstr>template&lt;class Mutex&gt; class shared_lock</vt:lpstr>
      <vt:lpstr>Improved &lt;functional&gt; Operators</vt:lpstr>
      <vt:lpstr>Improved &lt;functional&gt; Operators</vt:lpstr>
      <vt:lpstr>Heterogeneous Comparison in Associative Containers</vt:lpstr>
      <vt:lpstr>Tuple Addressing via Type</vt:lpstr>
      <vt:lpstr>Tuple Addressing via Type</vt:lpstr>
      <vt:lpstr>Tuple Addressing via Type</vt:lpstr>
      <vt:lpstr>Tuple Addressing via Type</vt:lpstr>
      <vt:lpstr>Type Deduction Rules</vt:lpstr>
      <vt:lpstr>Type Deduction Rules (C++11)</vt:lpstr>
      <vt:lpstr>Type Deduction Rules (C++11)</vt:lpstr>
      <vt:lpstr>Type Deduction Rules (C++11)</vt:lpstr>
      <vt:lpstr>Type Deduction Rules (C++11)</vt:lpstr>
      <vt:lpstr>Type Deduction Rules (C++11)</vt:lpstr>
      <vt:lpstr>Type Deduction Rules (C++11)</vt:lpstr>
      <vt:lpstr>Type Deduction Rules (C++11)</vt:lpstr>
      <vt:lpstr>Type Deduction Rules (C++14)</vt:lpstr>
      <vt:lpstr>Type Deduction Revisited</vt:lpstr>
      <vt:lpstr>Compiler Support</vt:lpstr>
    </vt:vector>
  </TitlesOfParts>
  <Company>Nikon Metrology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Weert, Peter</dc:creator>
  <cp:lastModifiedBy>Van Weert, Peter</cp:lastModifiedBy>
  <cp:revision>1770</cp:revision>
  <dcterms:created xsi:type="dcterms:W3CDTF">2014-03-01T12:19:38Z</dcterms:created>
  <dcterms:modified xsi:type="dcterms:W3CDTF">2014-03-18T09:06:15Z</dcterms:modified>
</cp:coreProperties>
</file>